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6" r:id="rId6"/>
    <p:sldId id="280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9" r:id="rId17"/>
    <p:sldId id="277" r:id="rId18"/>
    <p:sldId id="28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4B878-398D-42BD-8E87-5C1B9C3BD9C0}" v="68" dt="2020-11-23T12:22:04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4T12:39:39.806" v="1337" actId="4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19T04:17:56.633" v="3118"/>
      <pc:docMkLst>
        <pc:docMk/>
      </pc:docMkLst>
      <pc:sldChg chg="modSp mod">
        <pc:chgData name="Xu" userId="2ef8d03b0d59ea36" providerId="LiveId" clId="{11D587A5-CC59-4421-89CE-D76FAC51CD3F}" dt="2020-11-19T03:07:31.450" v="6" actId="20577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19T03:07:31.450" v="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 modAnim">
        <pc:chgData name="Xu" userId="2ef8d03b0d59ea36" providerId="LiveId" clId="{11D587A5-CC59-4421-89CE-D76FAC51CD3F}" dt="2020-11-19T03:11:04.327" v="173" actId="27636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">
        <pc:chgData name="Xu" userId="2ef8d03b0d59ea36" providerId="LiveId" clId="{11D587A5-CC59-4421-89CE-D76FAC51CD3F}" dt="2020-11-19T03:19:45.311" v="513" actId="2057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">
        <pc:chgData name="Xu" userId="2ef8d03b0d59ea36" providerId="LiveId" clId="{11D587A5-CC59-4421-89CE-D76FAC51CD3F}" dt="2020-11-19T03:24:00.644" v="717" actId="20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mod">
        <pc:chgData name="Xu" userId="2ef8d03b0d59ea36" providerId="LiveId" clId="{11D587A5-CC59-4421-89CE-D76FAC51CD3F}" dt="2020-11-19T03:33:40.680" v="1687" actId="2057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addSp delSp modSp new mod setBg">
        <pc:chgData name="Xu" userId="2ef8d03b0d59ea36" providerId="LiveId" clId="{11D587A5-CC59-4421-89CE-D76FAC51CD3F}" dt="2020-11-19T03:39:23.886" v="2126" actId="2057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mod ord">
        <pc:chgData name="Xu" userId="2ef8d03b0d59ea36" providerId="LiveId" clId="{11D587A5-CC59-4421-89CE-D76FAC51CD3F}" dt="2020-11-19T04:17:56.633" v="3118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mod">
        <pc:chgData name="Xu" userId="2ef8d03b0d59ea36" providerId="LiveId" clId="{11D587A5-CC59-4421-89CE-D76FAC51CD3F}" dt="2020-11-19T03:45:57.478" v="2677" actId="14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mod">
        <pc:chgData name="Xu" userId="2ef8d03b0d59ea36" providerId="LiveId" clId="{11D587A5-CC59-4421-89CE-D76FAC51CD3F}" dt="2020-11-19T03:49:38.630" v="3116" actId="2057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DF57-C266-4BEA-8E2F-BF991800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一个模板的例子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21B8-6F2B-438A-B88A-CC830906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charset=utf-8"&gt;</a:t>
            </a:r>
          </a:p>
          <a:p>
            <a:pPr marL="0" indent="0">
              <a:buNone/>
            </a:pPr>
            <a:r>
              <a:rPr lang="en-US" dirty="0"/>
              <a:t>    &lt;title&gt;Go Web Programming&lt;/title&gt;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{{ . }}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947313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F155-19E5-489A-8DE9-B6EF5AAF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使用模板引擎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8583-254F-423D-AE15-FC800024E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解析模板源（可以是字符串或模板文件），从而创建一个解析好</a:t>
            </a:r>
            <a:r>
              <a:rPr lang="zh-CN" altLang="en-US"/>
              <a:t>的 模板的</a:t>
            </a:r>
            <a:r>
              <a:rPr lang="en-US" altLang="zh-CN"/>
              <a:t> </a:t>
            </a:r>
            <a:r>
              <a:rPr lang="en-US" altLang="zh-CN" dirty="0"/>
              <a:t>struct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执行解析好的模板，并传入 </a:t>
            </a:r>
            <a:r>
              <a:rPr lang="en-US" altLang="zh-CN" dirty="0" err="1"/>
              <a:t>ResponseWriter</a:t>
            </a:r>
            <a:r>
              <a:rPr lang="en-US" altLang="zh-CN" dirty="0"/>
              <a:t> </a:t>
            </a:r>
            <a:r>
              <a:rPr lang="zh-CN" altLang="en-US" dirty="0"/>
              <a:t>和 数据。</a:t>
            </a:r>
            <a:endParaRPr lang="en-US" altLang="zh-CN" dirty="0"/>
          </a:p>
          <a:p>
            <a:pPr lvl="1"/>
            <a:r>
              <a:rPr lang="zh-CN" altLang="en-US" dirty="0"/>
              <a:t>这会触发模板引擎组合解析好的模板和数据，来产生最终的 </a:t>
            </a:r>
            <a:r>
              <a:rPr lang="en-US" altLang="zh-CN" dirty="0"/>
              <a:t>HTML</a:t>
            </a:r>
            <a:r>
              <a:rPr lang="zh-CN" altLang="en-US" dirty="0"/>
              <a:t>，并将它传递给 </a:t>
            </a:r>
            <a:r>
              <a:rPr lang="en-US" altLang="zh-CN" dirty="0" err="1"/>
              <a:t>ResponseWriter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6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2645-9059-42BD-A42B-08BEF648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C38E-0D25-4D96-AB59-E4AF8160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ParseFiles</a:t>
            </a:r>
            <a:endParaRPr lang="en-US" dirty="0"/>
          </a:p>
          <a:p>
            <a:r>
              <a:rPr lang="en-US" dirty="0" err="1"/>
              <a:t>ParseGlob</a:t>
            </a:r>
            <a:endParaRPr lang="en-US" dirty="0"/>
          </a:p>
          <a:p>
            <a:r>
              <a:rPr lang="en-US" altLang="zh-CN" dirty="0"/>
              <a:t>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027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FA21-32EA-47DF-BAFF-6ED773A0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ParseFiles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F4DF-9C96-447C-95A1-C025D45D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解析模板文件，并创建一个解析好的模板 </a:t>
            </a:r>
            <a:r>
              <a:rPr lang="en-US" altLang="zh-CN" dirty="0"/>
              <a:t>struct</a:t>
            </a:r>
            <a:r>
              <a:rPr lang="zh-CN" altLang="en-US" dirty="0"/>
              <a:t>，后续可以被执行</a:t>
            </a:r>
            <a:endParaRPr lang="en-US" altLang="zh-CN" dirty="0"/>
          </a:p>
          <a:p>
            <a:r>
              <a:rPr lang="en-US" altLang="zh-CN" dirty="0" err="1"/>
              <a:t>ParseFiles</a:t>
            </a:r>
            <a:r>
              <a:rPr lang="en-US" altLang="zh-CN" dirty="0"/>
              <a:t> </a:t>
            </a:r>
            <a:r>
              <a:rPr lang="zh-CN" altLang="en-US" dirty="0"/>
              <a:t>函数是 </a:t>
            </a:r>
            <a:r>
              <a:rPr lang="en-US" altLang="zh-CN" dirty="0"/>
              <a:t>Template struct </a:t>
            </a:r>
            <a:r>
              <a:rPr lang="zh-CN" altLang="en-US" dirty="0"/>
              <a:t>上 </a:t>
            </a:r>
            <a:r>
              <a:rPr lang="en-US" altLang="zh-CN" dirty="0" err="1"/>
              <a:t>ParseFiles</a:t>
            </a:r>
            <a:r>
              <a:rPr lang="en-US" altLang="zh-CN" dirty="0"/>
              <a:t> </a:t>
            </a:r>
            <a:r>
              <a:rPr lang="zh-CN" altLang="en-US" dirty="0"/>
              <a:t>方法的简便调用</a:t>
            </a:r>
            <a:endParaRPr lang="en-US" altLang="zh-CN" dirty="0"/>
          </a:p>
          <a:p>
            <a:r>
              <a:rPr lang="zh-CN" altLang="en-US" dirty="0"/>
              <a:t>调用 </a:t>
            </a:r>
            <a:r>
              <a:rPr lang="en-US" altLang="zh-CN" dirty="0" err="1"/>
              <a:t>ParseFiles</a:t>
            </a:r>
            <a:r>
              <a:rPr lang="en-US" altLang="zh-CN" dirty="0"/>
              <a:t> </a:t>
            </a:r>
            <a:r>
              <a:rPr lang="zh-CN" altLang="en-US" dirty="0"/>
              <a:t>后，会创建一个新的模板，模板的名字是文件名</a:t>
            </a:r>
            <a:endParaRPr lang="en-US" altLang="zh-CN" dirty="0"/>
          </a:p>
          <a:p>
            <a:r>
              <a:rPr lang="en-US" altLang="zh-CN" dirty="0"/>
              <a:t>New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 err="1"/>
              <a:t>ParseFiles</a:t>
            </a:r>
            <a:r>
              <a:rPr lang="en-US" altLang="zh-CN" dirty="0"/>
              <a:t> </a:t>
            </a:r>
            <a:r>
              <a:rPr lang="zh-CN" altLang="en-US" dirty="0"/>
              <a:t>的参数数量可变，但只返回一个模板</a:t>
            </a:r>
            <a:endParaRPr lang="en-US" altLang="zh-CN" dirty="0"/>
          </a:p>
          <a:p>
            <a:pPr lvl="1"/>
            <a:r>
              <a:rPr lang="zh-CN" altLang="en-US" dirty="0"/>
              <a:t>当解析多个文件时，第一个文件作为返回的模板（名、内容），其余的作为 </a:t>
            </a:r>
            <a:r>
              <a:rPr lang="en-US" altLang="zh-CN" dirty="0"/>
              <a:t>map</a:t>
            </a:r>
            <a:r>
              <a:rPr lang="zh-CN" altLang="en-US" dirty="0"/>
              <a:t>，供后续执行使用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74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D5B0-F4C6-4AC7-B836-5013B611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ParseGlob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4F06-13EC-4340-8A8C-06F78CBD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使用模式匹配来解析特定的文件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32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7154-8D63-4C84-92E9-ED035219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3B19-6DAF-4D6F-857A-6F15693F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可以解析字符串模板，其它方式最终都会调用 </a:t>
            </a:r>
            <a:r>
              <a:rPr lang="en-US" altLang="zh-CN" dirty="0"/>
              <a:t>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5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101A-D73F-41AF-880A-3E9C5B4A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Lookup 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1463-61B1-4478-B7CE-16865C6F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通过模板名来寻找模板，如果没找到就返回 </a:t>
            </a:r>
            <a:r>
              <a:rPr lang="en-US" altLang="zh-CN" dirty="0"/>
              <a:t>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08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92B5-EEB5-4336-B053-4A21DC2D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Must 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5C8B-6616-44BD-9F77-EAF97C53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可以包裹一个函数，返回到一个模板的指针 和 一个错误。</a:t>
            </a:r>
            <a:endParaRPr lang="en-US" altLang="zh-CN" dirty="0"/>
          </a:p>
          <a:p>
            <a:pPr lvl="1"/>
            <a:r>
              <a:rPr lang="zh-CN" altLang="en-US" dirty="0"/>
              <a:t>如果错误不为 </a:t>
            </a:r>
            <a:r>
              <a:rPr lang="en-US" altLang="zh-CN" dirty="0"/>
              <a:t>nil</a:t>
            </a:r>
            <a:r>
              <a:rPr lang="zh-CN" altLang="en-US" dirty="0"/>
              <a:t>，那么就 </a:t>
            </a:r>
            <a:r>
              <a:rPr lang="en-US" altLang="zh-CN" dirty="0"/>
              <a:t>panic</a:t>
            </a:r>
          </a:p>
        </p:txBody>
      </p:sp>
    </p:spTree>
    <p:extLst>
      <p:ext uri="{BB962C8B-B14F-4D97-AF65-F5344CB8AC3E}">
        <p14:creationId xmlns:p14="http://schemas.microsoft.com/office/powerpoint/2010/main" val="145464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F42A-67BC-4283-B90D-C64D6423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执行模板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C13B7-71AD-4746-B475-15550643F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Execute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81B1C-8879-4C91-81F5-04BBA525BC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/>
            <a:r>
              <a:rPr lang="zh-CN" altLang="en-US" dirty="0"/>
              <a:t>参数是 </a:t>
            </a:r>
            <a:r>
              <a:rPr lang="en-US" altLang="zh-CN" dirty="0" err="1"/>
              <a:t>ResponseWriter</a:t>
            </a:r>
            <a:r>
              <a:rPr lang="zh-CN" altLang="en-US" dirty="0"/>
              <a:t>、数据</a:t>
            </a:r>
            <a:endParaRPr lang="en-US" altLang="zh-CN" dirty="0"/>
          </a:p>
          <a:p>
            <a:pPr algn="r"/>
            <a:r>
              <a:rPr lang="zh-CN" altLang="en-US" dirty="0"/>
              <a:t>单模板：很适用</a:t>
            </a:r>
            <a:endParaRPr lang="en-US" altLang="zh-CN" dirty="0"/>
          </a:p>
          <a:p>
            <a:pPr algn="r"/>
            <a:r>
              <a:rPr lang="zh-CN" altLang="en-US" dirty="0"/>
              <a:t>模板集：只用第一个模板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EB74F-0E91-40F0-9208-D3D3CF915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/>
              <a:t>ExecuteTemplate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F5DA5-F070-4B61-ABA4-AD1836D8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5135396" cy="2906179"/>
          </a:xfrm>
        </p:spPr>
        <p:txBody>
          <a:bodyPr/>
          <a:lstStyle/>
          <a:p>
            <a:r>
              <a:rPr lang="zh-CN" altLang="en-US" dirty="0"/>
              <a:t>参数是：</a:t>
            </a:r>
            <a:r>
              <a:rPr lang="en-US" altLang="zh-CN" dirty="0" err="1"/>
              <a:t>ResponseWriter</a:t>
            </a:r>
            <a:r>
              <a:rPr lang="zh-CN" altLang="en-US" dirty="0"/>
              <a:t>、模板名、数据</a:t>
            </a:r>
            <a:endParaRPr lang="en-US" altLang="zh-CN" dirty="0"/>
          </a:p>
          <a:p>
            <a:r>
              <a:rPr lang="zh-CN" altLang="en-US" dirty="0"/>
              <a:t>模板集：很适用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25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07. </a:t>
            </a:r>
            <a:r>
              <a:rPr lang="zh-CN" altLang="en-US" dirty="0"/>
              <a:t>模板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107C-C107-4E78-A19E-C70693F6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模板部分的主要内容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6DBE-44F5-46A2-B1B5-91411227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模板引擎</a:t>
            </a:r>
            <a:endParaRPr lang="en-US" altLang="zh-CN" dirty="0"/>
          </a:p>
          <a:p>
            <a:r>
              <a:rPr lang="en-US" altLang="zh-CN" dirty="0"/>
              <a:t>Action</a:t>
            </a:r>
          </a:p>
          <a:p>
            <a:r>
              <a:rPr lang="zh-CN" altLang="en-US" dirty="0"/>
              <a:t>参数、变量、管道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模板组合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7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2863-4F76-49F9-9A8B-EB4C3FDA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什么是模板？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EF33-8932-4E8B-8759-174B8585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  <a:r>
              <a:rPr lang="zh-CN" altLang="en-US" dirty="0"/>
              <a:t>模板就是预先设计好的 </a:t>
            </a:r>
            <a:r>
              <a:rPr lang="en-US" altLang="zh-CN" dirty="0"/>
              <a:t>HTML </a:t>
            </a:r>
            <a:r>
              <a:rPr lang="zh-CN" altLang="en-US" dirty="0"/>
              <a:t>页面，它可以被模板引擎反复的使用，来产生 </a:t>
            </a:r>
            <a:r>
              <a:rPr lang="en-US" altLang="zh-CN" dirty="0"/>
              <a:t>HTML </a:t>
            </a:r>
            <a:r>
              <a:rPr lang="zh-CN" altLang="en-US" dirty="0"/>
              <a:t>页面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的标准库提供了 </a:t>
            </a:r>
            <a:r>
              <a:rPr lang="en-US" altLang="zh-CN" dirty="0"/>
              <a:t>text/template</a:t>
            </a:r>
            <a:r>
              <a:rPr lang="zh-CN" altLang="en-US" dirty="0"/>
              <a:t>，</a:t>
            </a:r>
            <a:r>
              <a:rPr lang="en-US" altLang="zh-CN" dirty="0"/>
              <a:t>html/template </a:t>
            </a:r>
            <a:r>
              <a:rPr lang="zh-CN" altLang="en-US" dirty="0"/>
              <a:t>两个模板库</a:t>
            </a:r>
            <a:endParaRPr lang="en-US" altLang="zh-CN" dirty="0"/>
          </a:p>
          <a:p>
            <a:pPr lvl="1"/>
            <a:r>
              <a:rPr lang="zh-CN" altLang="en-US" dirty="0"/>
              <a:t>大多数 </a:t>
            </a:r>
            <a:r>
              <a:rPr lang="en-US" altLang="zh-CN" dirty="0"/>
              <a:t>Go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框架都使用这些库作为 默认的模板引擎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9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9E84-1CA0-4604-8581-D2717D7C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模板与模板引擎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23DF-D0D3-4A66-BEAB-1010EDB4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模板引擎可以合并模板与上下文数据，产生最终的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B1F14-20B4-431D-9EED-F8AA0BE4716B}"/>
              </a:ext>
            </a:extLst>
          </p:cNvPr>
          <p:cNvSpPr/>
          <p:nvPr/>
        </p:nvSpPr>
        <p:spPr>
          <a:xfrm>
            <a:off x="1325461" y="3095538"/>
            <a:ext cx="1233181" cy="830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模板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0D897-84D8-4F5F-B361-EDC2F8188E1D}"/>
              </a:ext>
            </a:extLst>
          </p:cNvPr>
          <p:cNvSpPr/>
          <p:nvPr/>
        </p:nvSpPr>
        <p:spPr>
          <a:xfrm>
            <a:off x="1325460" y="4428755"/>
            <a:ext cx="1233181" cy="830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D38EA-2ADA-4D28-B22E-00ADF54FDC5F}"/>
              </a:ext>
            </a:extLst>
          </p:cNvPr>
          <p:cNvSpPr/>
          <p:nvPr/>
        </p:nvSpPr>
        <p:spPr>
          <a:xfrm>
            <a:off x="6096000" y="3721276"/>
            <a:ext cx="1233181" cy="8305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F7DB476-E64F-419D-B3F5-B4D695793E2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558642" y="3510793"/>
            <a:ext cx="3537358" cy="625738"/>
          </a:xfrm>
          <a:prstGeom prst="bentConnector3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A5A849-C9EA-4025-A552-449F6B621E9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558641" y="4136531"/>
            <a:ext cx="3537359" cy="707479"/>
          </a:xfrm>
          <a:prstGeom prst="bentConnector3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D9448ED-CAC3-40A7-95BF-6948104A6D56}"/>
              </a:ext>
            </a:extLst>
          </p:cNvPr>
          <p:cNvSpPr/>
          <p:nvPr/>
        </p:nvSpPr>
        <p:spPr>
          <a:xfrm>
            <a:off x="3843009" y="3590488"/>
            <a:ext cx="1644242" cy="1171781"/>
          </a:xfrm>
          <a:prstGeom prst="ellipse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模板引擎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98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E36C-01F1-443E-96E1-D14A8D13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两种理想的模板引擎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D1C5-9435-4F4C-8DC2-89CE1A491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无逻辑模板引擎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F3FD5-67B9-4E56-8101-F301A434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840" y="3030008"/>
            <a:ext cx="4799837" cy="2906179"/>
          </a:xfrm>
        </p:spPr>
        <p:txBody>
          <a:bodyPr/>
          <a:lstStyle/>
          <a:p>
            <a:pPr algn="r"/>
            <a:r>
              <a:rPr lang="zh-CN" altLang="en-US" dirty="0"/>
              <a:t>通过占位符，动态数据被替换到模板中</a:t>
            </a:r>
            <a:endParaRPr lang="en-US" altLang="zh-CN" dirty="0"/>
          </a:p>
          <a:p>
            <a:pPr algn="r"/>
            <a:r>
              <a:rPr lang="zh-CN" altLang="en-US" dirty="0"/>
              <a:t>不做任何逻辑处理，只做字符串替换</a:t>
            </a:r>
            <a:endParaRPr lang="en-US" altLang="zh-CN" dirty="0"/>
          </a:p>
          <a:p>
            <a:pPr algn="r"/>
            <a:r>
              <a:rPr lang="zh-CN" altLang="en-US" dirty="0"/>
              <a:t>处理完全由 </a:t>
            </a:r>
            <a:r>
              <a:rPr lang="en-US" altLang="zh-CN" dirty="0"/>
              <a:t>handler </a:t>
            </a:r>
            <a:r>
              <a:rPr lang="zh-CN" altLang="en-US" dirty="0"/>
              <a:t>来完成</a:t>
            </a:r>
            <a:endParaRPr lang="en-US" altLang="zh-CN" dirty="0"/>
          </a:p>
          <a:p>
            <a:pPr algn="r"/>
            <a:r>
              <a:rPr lang="zh-CN" altLang="en-US" dirty="0"/>
              <a:t>目标是展示层和逻辑的完全分离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2C9B6-1395-4F34-97EF-0531B9390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逻辑嵌入模板引擎</a:t>
            </a:r>
            <a:endParaRPr lang="en-US" altLang="zh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C9DB3-32B1-43DF-844C-AF96948FD5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编程语言被嵌入到模板中</a:t>
            </a:r>
            <a:endParaRPr lang="en-US" altLang="zh-CN" dirty="0"/>
          </a:p>
          <a:p>
            <a:r>
              <a:rPr lang="zh-CN" altLang="en-US" dirty="0"/>
              <a:t>在运行时由模板引擎来执行，也包含替换功能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r>
              <a:rPr lang="zh-CN" altLang="en-US" dirty="0"/>
              <a:t>逻辑代码遍布 </a:t>
            </a:r>
            <a:r>
              <a:rPr lang="en-US" altLang="zh-CN" dirty="0"/>
              <a:t>handler </a:t>
            </a:r>
            <a:r>
              <a:rPr lang="zh-CN" altLang="en-US" dirty="0"/>
              <a:t>和 模板，难以维护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8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AF6-6DCD-478C-9E67-8D475D58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的模板引擎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1D32-9729-41CC-BF3F-9B271C0D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主要使用的是 </a:t>
            </a:r>
            <a:r>
              <a:rPr lang="en-US" altLang="zh-CN" dirty="0"/>
              <a:t>text/template</a:t>
            </a:r>
            <a:r>
              <a:rPr lang="zh-CN" altLang="en-US" dirty="0"/>
              <a:t>，</a:t>
            </a:r>
            <a:r>
              <a:rPr lang="en-US" altLang="zh-CN" dirty="0"/>
              <a:t>HTML </a:t>
            </a:r>
            <a:r>
              <a:rPr lang="zh-CN" altLang="en-US" dirty="0"/>
              <a:t>相关的部分使用了 </a:t>
            </a:r>
            <a:r>
              <a:rPr lang="en-US" altLang="zh-CN" dirty="0"/>
              <a:t>html/template</a:t>
            </a:r>
            <a:r>
              <a:rPr lang="zh-CN" altLang="en-US" dirty="0"/>
              <a:t>，是个混合体。</a:t>
            </a:r>
            <a:endParaRPr lang="en-US" altLang="zh-CN" dirty="0"/>
          </a:p>
          <a:p>
            <a:r>
              <a:rPr lang="zh-CN" altLang="en-US" dirty="0"/>
              <a:t>模板可以完全无逻辑，但又具有足够的嵌入特性</a:t>
            </a:r>
            <a:endParaRPr lang="en-US" altLang="zh-CN" dirty="0"/>
          </a:p>
          <a:p>
            <a:r>
              <a:rPr lang="zh-CN" altLang="en-US" dirty="0"/>
              <a:t>和大多数模板引擎一样，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Web </a:t>
            </a:r>
            <a:r>
              <a:rPr lang="zh-CN" altLang="en-US" dirty="0"/>
              <a:t>的模板位于无逻辑和嵌入逻辑之间的某个地方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2083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0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36" name="Rectangle 74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76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8475B-6531-43BC-9090-FCE75073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altLang="zh-CN" sz="2400"/>
              <a:t>Go </a:t>
            </a:r>
            <a:r>
              <a:rPr lang="zh-CN" altLang="en-US" sz="2400"/>
              <a:t>模板引擎的工作原理</a:t>
            </a:r>
            <a:r>
              <a:rPr lang="en-US" altLang="zh-CN" sz="2400"/>
              <a:t> </a:t>
            </a:r>
            <a:endParaRPr lang="en-US" sz="2400"/>
          </a:p>
        </p:txBody>
      </p:sp>
      <p:pic>
        <p:nvPicPr>
          <p:cNvPr id="1038" name="Picture 78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9661-CB01-44C8-90E6-0B301CFD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39" y="2336873"/>
            <a:ext cx="3833271" cy="35993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 </a:t>
            </a:r>
            <a:r>
              <a:rPr lang="en-US" altLang="zh-CN" sz="1800" dirty="0"/>
              <a:t>Web </a:t>
            </a:r>
            <a:r>
              <a:rPr lang="zh-CN" altLang="en-US" sz="1800" dirty="0"/>
              <a:t>应用中，通产是由 </a:t>
            </a:r>
            <a:r>
              <a:rPr lang="en-US" altLang="zh-CN" sz="1800" dirty="0"/>
              <a:t>handler </a:t>
            </a:r>
            <a:r>
              <a:rPr lang="zh-CN" altLang="en-US" sz="1800" dirty="0"/>
              <a:t>来触发模板引擎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handler </a:t>
            </a:r>
            <a:r>
              <a:rPr lang="zh-CN" altLang="en-US" sz="1800" dirty="0"/>
              <a:t>调用模板引擎，并将使用的模板传递给引擎</a:t>
            </a:r>
            <a:endParaRPr lang="en-US" altLang="zh-CN" sz="1800" dirty="0"/>
          </a:p>
          <a:p>
            <a:pPr lvl="1"/>
            <a:r>
              <a:rPr lang="zh-CN" altLang="en-US" sz="1600" dirty="0"/>
              <a:t>通常是一组模板文件和动态数据</a:t>
            </a:r>
            <a:endParaRPr lang="en-US" altLang="zh-CN" sz="1600" dirty="0"/>
          </a:p>
          <a:p>
            <a:r>
              <a:rPr lang="zh-CN" altLang="en-US" sz="1800" dirty="0"/>
              <a:t>模板引擎生成 </a:t>
            </a:r>
            <a:r>
              <a:rPr lang="en-US" altLang="zh-CN" sz="1800" dirty="0"/>
              <a:t>HTML</a:t>
            </a:r>
            <a:r>
              <a:rPr lang="zh-CN" altLang="en-US" sz="1800" dirty="0"/>
              <a:t>，并将其写入到 </a:t>
            </a:r>
            <a:r>
              <a:rPr lang="en-US" altLang="zh-CN" sz="1800" dirty="0" err="1"/>
              <a:t>ResponseWriter</a:t>
            </a:r>
            <a:endParaRPr lang="en-US" altLang="zh-CN" sz="1800" dirty="0"/>
          </a:p>
          <a:p>
            <a:r>
              <a:rPr lang="en-US" altLang="zh-CN" sz="1800" dirty="0" err="1"/>
              <a:t>ResponseWriter</a:t>
            </a:r>
            <a:r>
              <a:rPr lang="en-US" altLang="zh-CN" sz="1800" dirty="0"/>
              <a:t> </a:t>
            </a:r>
            <a:r>
              <a:rPr lang="zh-CN" altLang="en-US" sz="1800" dirty="0"/>
              <a:t>再将它加入到 </a:t>
            </a:r>
            <a:r>
              <a:rPr lang="en-US" altLang="zh-CN" sz="1800" dirty="0"/>
              <a:t>HTTP </a:t>
            </a:r>
            <a:r>
              <a:rPr lang="zh-CN" altLang="en-US" sz="1800" dirty="0"/>
              <a:t>响应中，返回给客户端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774657-9195-44FA-81C3-F34162C39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994857"/>
            <a:ext cx="6269479" cy="286828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7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6A2D-9511-416C-A240-9FC2A1E7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5D8D-EBED-42E0-B221-C0130C9E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模板必须是可读的文本格式，扩展名任意。对于 </a:t>
            </a:r>
            <a:r>
              <a:rPr lang="en-US" altLang="zh-CN" dirty="0"/>
              <a:t>Web </a:t>
            </a:r>
            <a:r>
              <a:rPr lang="zh-CN" altLang="en-US" dirty="0"/>
              <a:t>应用通常就是 </a:t>
            </a:r>
            <a:r>
              <a:rPr lang="en-US" altLang="zh-CN" dirty="0"/>
              <a:t>HTML</a:t>
            </a:r>
          </a:p>
          <a:p>
            <a:pPr lvl="1"/>
            <a:r>
              <a:rPr lang="zh-CN" altLang="en-US" dirty="0"/>
              <a:t>里面会内嵌一些命令（叫做 </a:t>
            </a:r>
            <a:r>
              <a:rPr lang="en-US" altLang="zh-CN" dirty="0"/>
              <a:t>action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text/template </a:t>
            </a:r>
            <a:r>
              <a:rPr lang="zh-CN" altLang="en-US" dirty="0"/>
              <a:t>是通用模板引擎，</a:t>
            </a:r>
            <a:r>
              <a:rPr lang="en-US" altLang="zh-CN" dirty="0"/>
              <a:t>html/template </a:t>
            </a:r>
            <a:r>
              <a:rPr lang="zh-CN" altLang="en-US" dirty="0"/>
              <a:t>是 </a:t>
            </a:r>
            <a:r>
              <a:rPr lang="en-US" altLang="zh-CN" dirty="0"/>
              <a:t>HTML </a:t>
            </a:r>
            <a:r>
              <a:rPr lang="zh-CN" altLang="en-US" dirty="0"/>
              <a:t>模板引擎</a:t>
            </a:r>
            <a:endParaRPr lang="en-US" altLang="zh-CN" dirty="0"/>
          </a:p>
          <a:p>
            <a:r>
              <a:rPr lang="en-US" altLang="zh-CN" dirty="0"/>
              <a:t>action </a:t>
            </a:r>
            <a:r>
              <a:rPr lang="zh-CN" altLang="en-US" dirty="0"/>
              <a:t>位于双层花括号之间：</a:t>
            </a:r>
            <a:r>
              <a:rPr lang="en-US" altLang="zh-CN" dirty="0"/>
              <a:t>{{ . }}</a:t>
            </a:r>
          </a:p>
          <a:p>
            <a:pPr lvl="1"/>
            <a:r>
              <a:rPr lang="zh-CN" altLang="en-US" dirty="0"/>
              <a:t>这里的 </a:t>
            </a:r>
            <a:r>
              <a:rPr lang="en-US" altLang="zh-CN" dirty="0"/>
              <a:t>. </a:t>
            </a:r>
            <a:r>
              <a:rPr lang="zh-CN" altLang="en-US" dirty="0"/>
              <a:t>就是一个 </a:t>
            </a:r>
            <a:r>
              <a:rPr lang="en-US" altLang="zh-CN" dirty="0"/>
              <a:t>action</a:t>
            </a:r>
          </a:p>
          <a:p>
            <a:pPr lvl="1"/>
            <a:r>
              <a:rPr lang="zh-CN" altLang="en-US" dirty="0"/>
              <a:t>它可以命令模板引擎将其替换成一个值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16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1056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使用 Go 创建 Web 应用</vt:lpstr>
      <vt:lpstr>07. 模板</vt:lpstr>
      <vt:lpstr>模板部分的主要内容</vt:lpstr>
      <vt:lpstr>什么是模板？</vt:lpstr>
      <vt:lpstr>模板与模板引擎</vt:lpstr>
      <vt:lpstr>两种理想的模板引擎</vt:lpstr>
      <vt:lpstr>Go 的模板引擎</vt:lpstr>
      <vt:lpstr>Go 模板引擎的工作原理 </vt:lpstr>
      <vt:lpstr>关于模板</vt:lpstr>
      <vt:lpstr>一个模板的例子</vt:lpstr>
      <vt:lpstr>使用模板引擎</vt:lpstr>
      <vt:lpstr>解析模板</vt:lpstr>
      <vt:lpstr>ParseFiles</vt:lpstr>
      <vt:lpstr>ParseGlob</vt:lpstr>
      <vt:lpstr>Parse</vt:lpstr>
      <vt:lpstr>Lookup 方法</vt:lpstr>
      <vt:lpstr>Must 函数</vt:lpstr>
      <vt:lpstr>执行模板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2020-11-19T03:38:51Z</dcterms:created>
  <dcterms:modified xsi:type="dcterms:W3CDTF">2020-11-24T12:39:51Z</dcterms:modified>
</cp:coreProperties>
</file>