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16" r:id="rId5"/>
    <p:sldId id="312" r:id="rId6"/>
    <p:sldId id="314" r:id="rId7"/>
    <p:sldId id="315" r:id="rId8"/>
    <p:sldId id="313" r:id="rId9"/>
    <p:sldId id="31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5" d="100"/>
          <a:sy n="65" d="100"/>
        </p:scale>
        <p:origin x="154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https://www.freecodecamp.org/news/machine-learning-mean-squared-error-regression-line-c7dde9a26b93/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the difference between supervised and unsupervised learning?</a:t>
            </a:r>
          </a:p>
          <a:p>
            <a:endParaRPr lang="en-US" dirty="0"/>
          </a:p>
          <a:p>
            <a:r>
              <a:rPr lang="en-US" dirty="0"/>
              <a:t>What kind of problems can you solve with supervised learning?</a:t>
            </a:r>
          </a:p>
          <a:p>
            <a:pPr lvl="1"/>
            <a:r>
              <a:rPr lang="en-US" dirty="0"/>
              <a:t>Identifying spam?</a:t>
            </a:r>
          </a:p>
          <a:p>
            <a:pPr lvl="1"/>
            <a:r>
              <a:rPr lang="en-US" dirty="0"/>
              <a:t>Recommending products?</a:t>
            </a:r>
          </a:p>
          <a:p>
            <a:pPr lvl="1"/>
            <a:r>
              <a:rPr lang="en-US" dirty="0"/>
              <a:t>Putting customers in segments?</a:t>
            </a:r>
          </a:p>
          <a:p>
            <a:pPr lvl="1"/>
            <a:r>
              <a:rPr lang="en-US" dirty="0"/>
              <a:t>Identifying fraudulent transactions?</a:t>
            </a:r>
          </a:p>
          <a:p>
            <a:pPr lvl="1"/>
            <a:r>
              <a:rPr lang="en-US" dirty="0"/>
              <a:t>Image recognition?</a:t>
            </a:r>
          </a:p>
          <a:p>
            <a:pPr lvl="1"/>
            <a:r>
              <a:rPr lang="en-US" dirty="0"/>
              <a:t>Others?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Career Day (90 </a:t>
            </a:r>
            <a:r>
              <a:rPr lang="en-US" dirty="0" err="1"/>
              <a:t>ish</a:t>
            </a:r>
            <a:r>
              <a:rPr lang="en-US" dirty="0"/>
              <a:t> mins)</a:t>
            </a:r>
          </a:p>
          <a:p>
            <a:r>
              <a:rPr lang="en-US" dirty="0"/>
              <a:t>Warmup (15 mins)</a:t>
            </a:r>
          </a:p>
          <a:p>
            <a:r>
              <a:rPr lang="en-US" dirty="0"/>
              <a:t>Intro to Supervised Learning (30 mins)</a:t>
            </a:r>
          </a:p>
          <a:p>
            <a:r>
              <a:rPr lang="en-US" dirty="0"/>
              <a:t>Group Exercise (45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993-64B8-47DA-BE28-BBEC05F7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96E8-7C2D-431E-A494-EA7FEF32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DD0A8F-6E69-43CA-835E-006FAC9AF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795-63B0-45B0-8522-6885E8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</a:t>
            </a:r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1149-53A6-497B-B5EF-87CE8537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linear regression is to model and predict the relationship between independent and dependent variables. Univariate linear regression predicts a dependent variable from ONE independent variable whereas multivariate linear regression predicts a dependent variable from MULTIPLE independent variables</a:t>
            </a:r>
          </a:p>
          <a:p>
            <a:pPr marL="0" indent="0">
              <a:buNone/>
            </a:pPr>
            <a:r>
              <a:rPr lang="en-US" dirty="0"/>
              <a:t>y = mx + b</a:t>
            </a:r>
          </a:p>
          <a:p>
            <a:r>
              <a:rPr lang="en-US" dirty="0"/>
              <a:t>Use mean squared error and R² (R-squared) to validate model performance.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Sometimes data is nonlinear and another type of regression will better model and predict what’s happening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AA8-B061-4A6A-A331-53DE3DC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513C-0D91-4F34-B078-A490BC37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A6AB9-11F4-415E-9B16-9D3E3F13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1828800"/>
            <a:ext cx="4133850" cy="2800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E9F03E-828F-467C-A22B-6E06D837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4" y="1691322"/>
            <a:ext cx="3987534" cy="39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76F6-EF9C-40F9-96B7-1D4D59F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1FF-F078-42E4-83D7-72976388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26677"/>
          </a:xfrm>
        </p:spPr>
        <p:txBody>
          <a:bodyPr/>
          <a:lstStyle/>
          <a:p>
            <a:r>
              <a:rPr lang="en-US" dirty="0"/>
              <a:t>R is the correlation between two variables</a:t>
            </a:r>
          </a:p>
          <a:p>
            <a:r>
              <a:rPr lang="en-US" dirty="0"/>
              <a:t>R² is the square of the correlation </a:t>
            </a:r>
          </a:p>
          <a:p>
            <a:r>
              <a:rPr lang="en-US" dirty="0"/>
              <a:t>R² represents how close the data is to the regression line OR how well the model fits the raw data</a:t>
            </a:r>
          </a:p>
          <a:p>
            <a:r>
              <a:rPr lang="en-US" dirty="0"/>
              <a:t>R² is between 0 and 1, and the closer this value is to 1 the more variability is explained by the model</a:t>
            </a:r>
          </a:p>
        </p:txBody>
      </p:sp>
      <p:pic>
        <p:nvPicPr>
          <p:cNvPr id="2050" name="Picture 2" descr="plots with different correlation coefficients">
            <a:extLst>
              <a:ext uri="{FF2B5EF4-FFF2-40B4-BE49-F238E27FC236}">
                <a16:creationId xmlns:a16="http://schemas.microsoft.com/office/drawing/2014/main" id="{108EE3AC-8E36-4ADE-A02E-BB3D312B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4346575"/>
            <a:ext cx="12192000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9B1D-E653-4B71-9C95-7635E5A2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4373646" cy="1325562"/>
          </a:xfrm>
        </p:spPr>
        <p:txBody>
          <a:bodyPr>
            <a:normAutofit/>
          </a:bodyPr>
          <a:lstStyle/>
          <a:p>
            <a:r>
              <a:rPr lang="en-US" sz="3200" dirty="0"/>
              <a:t>Classification -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D595-D161-4A78-AC26-63F40D6E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4373646" cy="424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K-nearest neighbor predicts the group of a datapoint based on majority “votes” from nearest neighbors</a:t>
            </a:r>
          </a:p>
          <a:p>
            <a:pPr marL="0" indent="0">
              <a:buNone/>
            </a:pPr>
            <a:r>
              <a:rPr lang="en-US" sz="1600" dirty="0"/>
              <a:t>K represents the hyperparameter which indicates how many data points any new datapoint must listen to in order to decide what class it is </a:t>
            </a:r>
            <a:r>
              <a:rPr lang="en-US" sz="1600"/>
              <a:t>in.</a:t>
            </a:r>
          </a:p>
          <a:p>
            <a:pPr marL="0" indent="0">
              <a:buNone/>
            </a:pPr>
            <a:r>
              <a:rPr lang="en-US" sz="160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Performance measured by accuracy</a:t>
            </a:r>
          </a:p>
          <a:p>
            <a:r>
              <a:rPr lang="en-US" sz="1600" dirty="0"/>
              <a:t>Accuracy = number of correct predictions/total predictions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8C6C62-1536-4982-9CD4-AD682D700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313" y="1242646"/>
            <a:ext cx="5263914" cy="498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7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13552</TotalTime>
  <Words>331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13</vt:lpstr>
      <vt:lpstr>Warm-up (10 minutes)</vt:lpstr>
      <vt:lpstr>Today's Activities</vt:lpstr>
      <vt:lpstr>PowerPoint Presentation</vt:lpstr>
      <vt:lpstr>Linear Regression</vt:lpstr>
      <vt:lpstr>Mean Squared Error</vt:lpstr>
      <vt:lpstr>R and R-Squared</vt:lpstr>
      <vt:lpstr>Classification - KNN</vt:lpstr>
      <vt:lpstr>Break (5 Minutes)</vt:lpstr>
      <vt:lpstr>Week 13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585</cp:revision>
  <dcterms:created xsi:type="dcterms:W3CDTF">2020-08-22T14:57:00Z</dcterms:created>
  <dcterms:modified xsi:type="dcterms:W3CDTF">2021-05-23T18:36:48Z</dcterms:modified>
</cp:coreProperties>
</file>