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74" r:id="rId3"/>
    <p:sldId id="259" r:id="rId4"/>
    <p:sldId id="316" r:id="rId5"/>
    <p:sldId id="312" r:id="rId6"/>
    <p:sldId id="314" r:id="rId7"/>
    <p:sldId id="315" r:id="rId8"/>
    <p:sldId id="311" r:id="rId9"/>
    <p:sldId id="317" r:id="rId10"/>
    <p:sldId id="319" r:id="rId11"/>
    <p:sldId id="31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63" d="100"/>
          <a:sy n="63" d="100"/>
        </p:scale>
        <p:origin x="101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0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https://www.freecodecamp.org/news/machine-learning-mean-squared-error-regression-line-c7dde9a26b93/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04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https://christophm.github.io/interpretable-ml-book/logistic.html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10476-395A-4EED-A215-A41055E1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 from the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DF0F-4EA5-4467-894E-E658FB7F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Why can’t linear regression work for the types of problems we use logistic regression for?</a:t>
            </a:r>
          </a:p>
          <a:p>
            <a:endParaRPr lang="en-US" dirty="0"/>
          </a:p>
          <a:p>
            <a:r>
              <a:rPr lang="en-US" dirty="0"/>
              <a:t>What is complete separation? Why is it a problem?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5805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E642-2A6E-481D-BD2A-867538B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Evaluate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11E6-0551-45EB-8CDC-564CA545C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</a:t>
            </a:r>
            <a:r>
              <a:rPr lang="en-US" u="sng" dirty="0"/>
              <a:t>true positives + true negatives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tp</a:t>
            </a:r>
            <a:r>
              <a:rPr lang="en-US" dirty="0"/>
              <a:t>+ </a:t>
            </a:r>
            <a:r>
              <a:rPr lang="en-US" dirty="0" err="1"/>
              <a:t>tn+fp+fn</a:t>
            </a:r>
            <a:endParaRPr lang="en-US" dirty="0"/>
          </a:p>
          <a:p>
            <a:r>
              <a:rPr lang="en-US" dirty="0"/>
              <a:t>Precision = </a:t>
            </a:r>
            <a:r>
              <a:rPr lang="en-US" u="sng" dirty="0"/>
              <a:t>	</a:t>
            </a:r>
            <a:r>
              <a:rPr lang="en-US" u="sng" dirty="0" err="1"/>
              <a:t>tp</a:t>
            </a:r>
            <a:r>
              <a:rPr lang="en-US" u="sng" dirty="0"/>
              <a:t>_____</a:t>
            </a:r>
          </a:p>
          <a:p>
            <a:pPr marL="0" indent="0">
              <a:buNone/>
            </a:pPr>
            <a:r>
              <a:rPr lang="en-US" dirty="0"/>
              <a:t>	            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fp</a:t>
            </a:r>
            <a:endParaRPr lang="en-US" dirty="0"/>
          </a:p>
          <a:p>
            <a:r>
              <a:rPr lang="en-US" dirty="0"/>
              <a:t>Recall = </a:t>
            </a:r>
            <a:r>
              <a:rPr lang="en-US" u="sng" dirty="0"/>
              <a:t>      </a:t>
            </a:r>
            <a:r>
              <a:rPr lang="en-US" u="sng" dirty="0" err="1"/>
              <a:t>tp</a:t>
            </a:r>
            <a:r>
              <a:rPr lang="en-US" u="sng" dirty="0"/>
              <a:t>_____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fn</a:t>
            </a:r>
            <a:endParaRPr lang="en-US" dirty="0"/>
          </a:p>
          <a:p>
            <a:r>
              <a:rPr lang="en-US" dirty="0"/>
              <a:t>F1score = 2* </a:t>
            </a:r>
            <a:r>
              <a:rPr lang="en-US" u="sng" dirty="0"/>
              <a:t>precision*recall</a:t>
            </a:r>
          </a:p>
          <a:p>
            <a:pPr marL="0" indent="0">
              <a:buNone/>
            </a:pPr>
            <a:r>
              <a:rPr lang="en-US" dirty="0"/>
              <a:t>	         precision + recall</a:t>
            </a:r>
          </a:p>
        </p:txBody>
      </p:sp>
    </p:spTree>
    <p:extLst>
      <p:ext uri="{BB962C8B-B14F-4D97-AF65-F5344CB8AC3E}">
        <p14:creationId xmlns:p14="http://schemas.microsoft.com/office/powerpoint/2010/main" val="366573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14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linear regression? What kind of problems can you solve with it?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K-nearest neighbor? What kind of problems can you solve with it?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( 30 mins)</a:t>
            </a:r>
          </a:p>
          <a:p>
            <a:r>
              <a:rPr lang="en-US" dirty="0"/>
              <a:t>Multiple Linear Regression (20 mins)</a:t>
            </a:r>
          </a:p>
          <a:p>
            <a:r>
              <a:rPr lang="en-US" dirty="0"/>
              <a:t>Break (10 mins) </a:t>
            </a:r>
          </a:p>
          <a:p>
            <a:r>
              <a:rPr lang="en-US" dirty="0"/>
              <a:t>Logistic Regression (20 mins) </a:t>
            </a:r>
          </a:p>
          <a:p>
            <a:r>
              <a:rPr lang="en-US" dirty="0"/>
              <a:t>Other Ways to Evaluate Models Besides Using </a:t>
            </a:r>
            <a:r>
              <a:rPr lang="en-US"/>
              <a:t>Accuracy (10 </a:t>
            </a:r>
            <a:r>
              <a:rPr lang="en-US" dirty="0"/>
              <a:t>mins)</a:t>
            </a:r>
          </a:p>
          <a:p>
            <a:r>
              <a:rPr lang="en-US" dirty="0"/>
              <a:t>Group Exercise (45 mins)</a:t>
            </a:r>
          </a:p>
          <a:p>
            <a:r>
              <a:rPr lang="en-US" dirty="0"/>
              <a:t>Project 2 group work (30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9993-64B8-47DA-BE28-BBEC05F7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96E8-7C2D-431E-A494-EA7FEF32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DD0A8F-6E69-43CA-835E-006FAC9AF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0" t="16317" b="-3389"/>
          <a:stretch/>
        </p:blipFill>
        <p:spPr bwMode="auto">
          <a:xfrm>
            <a:off x="427736" y="1085850"/>
            <a:ext cx="985723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42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B795-63B0-45B0-8522-6885E837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1149-53A6-497B-B5EF-87CE8537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linear regression predicts a dependent variable from MULTIPLE independent variables. “Multivariate” means the result is a vector.</a:t>
            </a:r>
          </a:p>
          <a:p>
            <a:r>
              <a:rPr lang="en-US" dirty="0"/>
              <a:t>How do we know which columns to choose? We look at correlations, we compare the R² values before and after a feature is added, and </a:t>
            </a:r>
            <a:r>
              <a:rPr lang="en-US" dirty="0" err="1"/>
              <a:t>sklearn.feature_selection</a:t>
            </a:r>
            <a:r>
              <a:rPr lang="en-US" dirty="0"/>
              <a:t> has many functions to assist with feature selection. *</a:t>
            </a:r>
          </a:p>
          <a:p>
            <a:pPr marL="0" indent="0">
              <a:buNone/>
            </a:pPr>
            <a:r>
              <a:rPr lang="en-US" dirty="0"/>
              <a:t>y = m1x1 + m2x2 + m3x3 + …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mean squared error and R² (R-squared) to validate model performance. </a:t>
            </a:r>
          </a:p>
          <a:p>
            <a:pPr marL="0" indent="0">
              <a:buNone/>
            </a:pPr>
            <a:r>
              <a:rPr lang="en-US" dirty="0"/>
              <a:t>*really, this depends on the shape of the data. There are other statistical models and tests like ANOVA that we won't discuss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0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0AA8-B061-4A6A-A331-53DE3DC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513C-0D91-4F34-B078-A490BC37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A6AB9-11F4-415E-9B16-9D3E3F13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6" y="1828800"/>
            <a:ext cx="4133850" cy="28003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E9F03E-828F-467C-A22B-6E06D837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94" y="1691322"/>
            <a:ext cx="3987534" cy="39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76F6-EF9C-40F9-96B7-1D4D59F7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41FF-F078-42E4-83D7-72976388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26677"/>
          </a:xfrm>
        </p:spPr>
        <p:txBody>
          <a:bodyPr/>
          <a:lstStyle/>
          <a:p>
            <a:r>
              <a:rPr lang="en-US" dirty="0"/>
              <a:t>R is the correlation between two variables</a:t>
            </a:r>
          </a:p>
          <a:p>
            <a:r>
              <a:rPr lang="en-US" dirty="0"/>
              <a:t>R² is the square of the correlation </a:t>
            </a:r>
          </a:p>
          <a:p>
            <a:r>
              <a:rPr lang="en-US" dirty="0"/>
              <a:t>R² represents how close the data is to the regression line OR how well the model fits the raw data</a:t>
            </a:r>
          </a:p>
          <a:p>
            <a:r>
              <a:rPr lang="en-US" dirty="0"/>
              <a:t>R² is between 0 and 1, and the closer this value is to 1 the more variability is explained by the model</a:t>
            </a:r>
          </a:p>
        </p:txBody>
      </p:sp>
      <p:pic>
        <p:nvPicPr>
          <p:cNvPr id="2050" name="Picture 2" descr="plots with different correlation coefficients">
            <a:extLst>
              <a:ext uri="{FF2B5EF4-FFF2-40B4-BE49-F238E27FC236}">
                <a16:creationId xmlns:a16="http://schemas.microsoft.com/office/drawing/2014/main" id="{108EE3AC-8E36-4ADE-A02E-BB3D312B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4346575"/>
            <a:ext cx="12192000" cy="25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0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3A2-9841-4A6D-9DE2-684FD1A2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245-4CE3-4973-9E16-BE706D81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Used when trying to predict the answer to a yes/no question or any binary question</a:t>
            </a:r>
          </a:p>
          <a:p>
            <a:r>
              <a:rPr lang="en-US" sz="1600" dirty="0"/>
              <a:t>Response follows an S-shaped curve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351C2-6393-4A13-B176-636A1D15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248844"/>
            <a:ext cx="6155736" cy="437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733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16628</TotalTime>
  <Words>456</Words>
  <Application>Microsoft Office PowerPoint</Application>
  <PresentationFormat>Widescreen</PresentationFormat>
  <Paragraphs>67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Slack-Lato</vt:lpstr>
      <vt:lpstr>Wingdings 2</vt:lpstr>
      <vt:lpstr>View</vt:lpstr>
      <vt:lpstr>Week 14</vt:lpstr>
      <vt:lpstr>Warm-up (10 minutes)</vt:lpstr>
      <vt:lpstr>Today's Activities</vt:lpstr>
      <vt:lpstr>PowerPoint Presentation</vt:lpstr>
      <vt:lpstr>Multiple Linear Regression</vt:lpstr>
      <vt:lpstr>Mean Squared Error</vt:lpstr>
      <vt:lpstr>R and R-Squared</vt:lpstr>
      <vt:lpstr>Break (10 Minutes)</vt:lpstr>
      <vt:lpstr>Logistic Regression</vt:lpstr>
      <vt:lpstr>Questions from the Reading</vt:lpstr>
      <vt:lpstr>Ways to Evaluate Models</vt:lpstr>
      <vt:lpstr>Week 14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626</cp:revision>
  <dcterms:created xsi:type="dcterms:W3CDTF">2020-08-22T14:57:00Z</dcterms:created>
  <dcterms:modified xsi:type="dcterms:W3CDTF">2021-05-30T18:20:55Z</dcterms:modified>
</cp:coreProperties>
</file>