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time.com/3719837/facebook-advertis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facebook.com/about/privac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time.com/3950525/facebook-news-feed-algorith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facebook.com/help/42057649464811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facebook.com/notes/facebook/facebook-gets-a-facelift/220796713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time.com/3719837/facebook-advertiser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gcflearnfree.org/facebook101/4" TargetMode="External"/><Relationship Id="rId4" Type="http://schemas.openxmlformats.org/officeDocument/2006/relationships/hyperlink" Target="http://www.gcflearnfree.org/facebook101/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slate.com/content/dam/slate/blogs/future_tense/2014/02/03/Facebook_10th_Timeline.jpeg.CROP.promovar-mediumlarge.jpeg" TargetMode="External"/><Relationship Id="rId4" Type="http://schemas.openxmlformats.org/officeDocument/2006/relationships/hyperlink" Target="http://www.knowyourmobile.com/apps/facebook/21807/history-facebook-all-major-updates-changes-2004-2016" TargetMode="External"/><Relationship Id="rId5" Type="http://schemas.openxmlformats.org/officeDocument/2006/relationships/hyperlink" Target="https://en.wikipedia.org/wiki/Timeline_of_Facebook" TargetMode="External"/><Relationship Id="rId6"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Facebook </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We are not using this ppt. just use to organize info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245625" y="0"/>
            <a:ext cx="8520600" cy="440700"/>
          </a:xfrm>
          <a:prstGeom prst="rect">
            <a:avLst/>
          </a:prstGeom>
        </p:spPr>
        <p:txBody>
          <a:bodyPr anchorCtr="0" anchor="b" bIns="91425" lIns="91425" rIns="91425" tIns="91425">
            <a:noAutofit/>
          </a:bodyPr>
          <a:lstStyle/>
          <a:p>
            <a:pPr lvl="0" rtl="0">
              <a:spcBef>
                <a:spcPts val="0"/>
              </a:spcBef>
              <a:buNone/>
            </a:pPr>
            <a:r>
              <a:rPr lang="en" sz="2400"/>
              <a:t>Algorithms - </a:t>
            </a:r>
            <a:r>
              <a:rPr lang="en" sz="2400">
                <a:solidFill>
                  <a:srgbClr val="FF0000"/>
                </a:solidFill>
              </a:rPr>
              <a:t>Jasmine</a:t>
            </a:r>
          </a:p>
        </p:txBody>
      </p:sp>
      <p:sp>
        <p:nvSpPr>
          <p:cNvPr id="109" name="Shape 109"/>
          <p:cNvSpPr txBox="1"/>
          <p:nvPr>
            <p:ph idx="1" type="subTitle"/>
          </p:nvPr>
        </p:nvSpPr>
        <p:spPr>
          <a:xfrm>
            <a:off x="399825" y="323700"/>
            <a:ext cx="8520600" cy="4819800"/>
          </a:xfrm>
          <a:prstGeom prst="rect">
            <a:avLst/>
          </a:prstGeom>
        </p:spPr>
        <p:txBody>
          <a:bodyPr anchorCtr="0" anchor="t" bIns="91425" lIns="91425" rIns="91425" tIns="91425">
            <a:noAutofit/>
          </a:bodyPr>
          <a:lstStyle/>
          <a:p>
            <a:pPr lvl="0" rtl="0" algn="l">
              <a:lnSpc>
                <a:spcPct val="100000"/>
              </a:lnSpc>
              <a:spcBef>
                <a:spcPts val="0"/>
              </a:spcBef>
              <a:buNone/>
            </a:pPr>
            <a:r>
              <a:rPr lang="en" sz="1200">
                <a:solidFill>
                  <a:srgbClr val="000000"/>
                </a:solidFill>
                <a:latin typeface="Calibri"/>
                <a:ea typeface="Calibri"/>
                <a:cs typeface="Calibri"/>
                <a:sym typeface="Calibri"/>
              </a:rPr>
              <a:t>Present</a:t>
            </a:r>
          </a:p>
          <a:p>
            <a:pPr lvl="0" rtl="0" algn="l">
              <a:lnSpc>
                <a:spcPct val="100000"/>
              </a:lnSpc>
              <a:spcBef>
                <a:spcPts val="0"/>
              </a:spcBef>
              <a:buNone/>
            </a:pPr>
            <a:r>
              <a:t/>
            </a:r>
            <a:endParaRPr sz="1200">
              <a:solidFill>
                <a:srgbClr val="000000"/>
              </a:solidFill>
              <a:latin typeface="Calibri"/>
              <a:ea typeface="Calibri"/>
              <a:cs typeface="Calibri"/>
              <a:sym typeface="Calibri"/>
            </a:endParaRPr>
          </a:p>
          <a:p>
            <a:pPr lvl="0" rtl="0" algn="l">
              <a:lnSpc>
                <a:spcPct val="115000"/>
              </a:lnSpc>
              <a:spcBef>
                <a:spcPts val="0"/>
              </a:spcBef>
              <a:spcAft>
                <a:spcPts val="1600"/>
              </a:spcAft>
              <a:buNone/>
            </a:pPr>
            <a:r>
              <a:rPr lang="en" sz="1200">
                <a:solidFill>
                  <a:srgbClr val="000000"/>
                </a:solidFill>
                <a:latin typeface="Calibri"/>
                <a:ea typeface="Calibri"/>
                <a:cs typeface="Calibri"/>
                <a:sym typeface="Calibri"/>
              </a:rPr>
              <a:t>News Feed NOW</a:t>
            </a:r>
          </a:p>
          <a:p>
            <a:pPr indent="-304800" lvl="0" marL="457200" rtl="0" algn="l">
              <a:lnSpc>
                <a:spcPct val="115000"/>
              </a:lnSpc>
              <a:spcBef>
                <a:spcPts val="0"/>
              </a:spcBef>
              <a:spcAft>
                <a:spcPts val="1600"/>
              </a:spcAft>
              <a:buClr>
                <a:schemeClr val="dk1"/>
              </a:buClr>
              <a:buSzPct val="100000"/>
              <a:buFont typeface="Calibri"/>
              <a:buChar char="●"/>
            </a:pPr>
            <a:r>
              <a:rPr lang="en" sz="1200">
                <a:solidFill>
                  <a:schemeClr val="dk1"/>
                </a:solidFill>
                <a:latin typeface="Calibri"/>
                <a:ea typeface="Calibri"/>
                <a:cs typeface="Calibri"/>
                <a:sym typeface="Calibri"/>
              </a:rPr>
              <a:t>Completely personalized but still highly engaging to Facebook’s users so they’ll keep coming back and seeing more ads from the company’s </a:t>
            </a:r>
            <a:r>
              <a:rPr lang="en" sz="1200">
                <a:solidFill>
                  <a:schemeClr val="dk1"/>
                </a:solidFill>
                <a:latin typeface="Calibri"/>
                <a:ea typeface="Calibri"/>
                <a:cs typeface="Calibri"/>
                <a:sym typeface="Calibri"/>
                <a:hlinkClick r:id="rId3"/>
              </a:rPr>
              <a:t>2 million advertisers</a:t>
            </a:r>
          </a:p>
          <a:p>
            <a:pPr indent="-304800" lvl="0" marL="4572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Facebook says it uses thousands of factors to determine what shows up in any individual user’s feed. </a:t>
            </a:r>
          </a:p>
          <a:p>
            <a:pPr indent="-304800" lvl="0" marL="4572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Biggest influences are pretty obvious</a:t>
            </a:r>
          </a:p>
          <a:p>
            <a:pPr indent="-304800" lvl="1" marL="9144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How close you are to a person is an increasingly important metric</a:t>
            </a:r>
          </a:p>
          <a:p>
            <a:pPr indent="-304800" lvl="1" marL="9144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how often you like their posts</a:t>
            </a:r>
          </a:p>
          <a:p>
            <a:pPr indent="-304800" lvl="1" marL="9144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write on their Timeline</a:t>
            </a:r>
          </a:p>
          <a:p>
            <a:pPr indent="-304800" lvl="1" marL="9144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click through their photos</a:t>
            </a:r>
          </a:p>
          <a:p>
            <a:pPr indent="-304800" lvl="1" marL="9144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talk with them on Messenger</a:t>
            </a:r>
          </a:p>
          <a:p>
            <a:pPr indent="-304800" lvl="1" marL="9144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Facebook’s chat service. </a:t>
            </a:r>
          </a:p>
          <a:p>
            <a:pPr indent="-304800" lvl="0" marL="4572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The post-type is also a big factor, as Facebook hopes to show more links to people who click lots of links, more videos to people who watch lots of videos and so forth. </a:t>
            </a:r>
          </a:p>
          <a:p>
            <a:pPr indent="-304800" lvl="0" marL="4572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The algorithm also assumes that content that has attracted a lot of engagement has wide appeal and will place it in more people’s feeds.</a:t>
            </a:r>
          </a:p>
          <a:p>
            <a:pPr indent="-304800" lvl="0" marL="4572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Use a phone with a slow mobile connection and you may see less video. </a:t>
            </a:r>
          </a:p>
          <a:p>
            <a:pPr indent="-304800" lvl="0" marL="4572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Writing “congratulations” in a comment signals the post is probably about a big life event, so it will get a boost. </a:t>
            </a:r>
          </a:p>
          <a:p>
            <a:pPr indent="-304800" lvl="0" marL="457200" rtl="0" algn="l">
              <a:lnSpc>
                <a:spcPct val="115000"/>
              </a:lnSpc>
              <a:spcBef>
                <a:spcPts val="1100"/>
              </a:spcBef>
              <a:spcAft>
                <a:spcPts val="1100"/>
              </a:spcAft>
              <a:buClr>
                <a:schemeClr val="dk1"/>
              </a:buClr>
              <a:buSzPct val="100000"/>
              <a:buFont typeface="Calibri"/>
              <a:buChar char="●"/>
            </a:pPr>
            <a:r>
              <a:rPr lang="en" sz="1200">
                <a:solidFill>
                  <a:schemeClr val="dk1"/>
                </a:solidFill>
                <a:latin typeface="Calibri"/>
                <a:ea typeface="Calibri"/>
                <a:cs typeface="Calibri"/>
                <a:sym typeface="Calibri"/>
              </a:rPr>
              <a:t>Liking an article after you clicked it is a stronger positive signal than liking before, since it means you probably read the piece and enjoyed it.</a:t>
            </a:r>
          </a:p>
          <a:p>
            <a:pPr lvl="0" rtl="0" algn="l">
              <a:lnSpc>
                <a:spcPct val="100000"/>
              </a:lnSpc>
              <a:spcBef>
                <a:spcPts val="0"/>
              </a:spcBef>
              <a:buNone/>
            </a:pPr>
            <a:r>
              <a:t/>
            </a:r>
            <a:endParaRPr sz="12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Deliverables</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Role of authors: Regulators</a:t>
            </a:r>
          </a:p>
          <a:p>
            <a:pPr lvl="0" rtl="0">
              <a:spcBef>
                <a:spcPts val="0"/>
              </a:spcBef>
              <a:buNone/>
            </a:pPr>
            <a:r>
              <a:rPr lang="en"/>
              <a:t>Target Audience: Facebook users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Solution</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We all believe it is ethical of Facebook to filter our news feed</a:t>
            </a:r>
          </a:p>
          <a:p>
            <a:pPr lvl="0" rtl="0">
              <a:spcBef>
                <a:spcPts val="0"/>
              </a:spcBef>
              <a:buNone/>
            </a:pPr>
            <a:r>
              <a:rPr lang="en"/>
              <a:t>If people do not feel it is ethical</a:t>
            </a:r>
          </a:p>
          <a:p>
            <a:pPr indent="-228600" lvl="0" marL="457200" rtl="0">
              <a:spcBef>
                <a:spcPts val="0"/>
              </a:spcBef>
            </a:pPr>
            <a:r>
              <a:rPr lang="en"/>
              <a:t>Free will: they must realize they signed up with Facebook</a:t>
            </a:r>
          </a:p>
          <a:p>
            <a:pPr indent="-228600" lvl="0" marL="457200" rtl="0">
              <a:spcBef>
                <a:spcPts val="0"/>
              </a:spcBef>
            </a:pPr>
            <a:r>
              <a:rPr lang="en"/>
              <a:t>Signed away their rights: Terms and Conditions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Attention Grabber</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Do you really know how Facebook works?</a:t>
            </a:r>
          </a:p>
          <a:p>
            <a:pPr lvl="0" rtl="0">
              <a:spcBef>
                <a:spcPts val="0"/>
              </a:spcBef>
              <a:buClr>
                <a:schemeClr val="dk1"/>
              </a:buClr>
              <a:buSzPct val="61111"/>
              <a:buFont typeface="Arial"/>
              <a:buNone/>
            </a:pPr>
            <a:r>
              <a:rPr lang="en"/>
              <a:t>Do you know how Facebook organizes your news feeds?</a:t>
            </a:r>
          </a:p>
          <a:p>
            <a:pPr lvl="0" rtl="0">
              <a:spcBef>
                <a:spcPts val="0"/>
              </a:spcBef>
              <a:buClr>
                <a:schemeClr val="dk1"/>
              </a:buClr>
              <a:buSzPct val="61111"/>
              <a:buFont typeface="Arial"/>
              <a:buNone/>
            </a:pPr>
            <a:r>
              <a:rPr lang="en"/>
              <a:t>Many people don’t know about Facebook’s algorithm that goes into News Feed content</a:t>
            </a:r>
          </a:p>
          <a:p>
            <a:pPr lvl="0" rtl="0">
              <a:spcBef>
                <a:spcPts val="0"/>
              </a:spcBef>
              <a:buClr>
                <a:schemeClr val="dk1"/>
              </a:buClr>
              <a:buSzPct val="61111"/>
              <a:buFont typeface="Arial"/>
              <a:buNone/>
            </a:pPr>
            <a:r>
              <a:rPr lang="en"/>
              <a:t>Facebook can change the content being shared or viewed to alter your mood</a:t>
            </a: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rPr lang="en" u="sng">
                <a:solidFill>
                  <a:schemeClr val="hlink"/>
                </a:solidFill>
                <a:hlinkClick r:id="rId3"/>
              </a:rPr>
              <a:t>https://www.facebook.com/about/privacy/</a:t>
            </a:r>
            <a:r>
              <a:rPr lang="en"/>
              <a:t> --Data policy</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Our Issue</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b="1" lang="en" sz="1100">
                <a:solidFill>
                  <a:schemeClr val="dk1"/>
                </a:solidFill>
              </a:rPr>
              <a:t>Issue: Is it ethical that Facebook filters it’s users News Feeds?</a:t>
            </a:r>
          </a:p>
          <a:p>
            <a:pPr lvl="0" rtl="0">
              <a:spcBef>
                <a:spcPts val="0"/>
              </a:spcBef>
              <a:buClr>
                <a:schemeClr val="dk1"/>
              </a:buClr>
              <a:buSzPct val="100000"/>
              <a:buFont typeface="Arial"/>
              <a:buNone/>
            </a:pPr>
            <a:r>
              <a:rPr lang="en" sz="1100">
                <a:solidFill>
                  <a:schemeClr val="dk1"/>
                </a:solidFill>
              </a:rPr>
              <a:t> We could talk about how Facebook promotes a certain post depending of the number of “likes" the post or comment gets and it also depends on how many times people have shared a certain post. It also depends how </a:t>
            </a:r>
            <a:r>
              <a:rPr lang="en" sz="1100">
                <a:solidFill>
                  <a:srgbClr val="1E1E1E"/>
                </a:solidFill>
              </a:rPr>
              <a:t>close you are to a person and judged by how often you like their posts, write on their Timeline, click through their photos or talk with them on Messenger (Facebook’s chat service). We would focus on stuff like this. </a:t>
            </a:r>
            <a:r>
              <a:rPr lang="en" sz="1100">
                <a:solidFill>
                  <a:schemeClr val="dk1"/>
                </a:solidFill>
              </a:rPr>
              <a:t>We would look at how Facebook organizes their content to your personal Facebook page (what you see first, the order in which it is presented).</a:t>
            </a:r>
          </a:p>
          <a:p>
            <a:pPr lvl="0" rtl="0">
              <a:spcBef>
                <a:spcPts val="0"/>
              </a:spcBef>
              <a:buClr>
                <a:schemeClr val="dk1"/>
              </a:buClr>
              <a:buSzPct val="100000"/>
              <a:buFont typeface="Arial"/>
              <a:buNone/>
            </a:pPr>
            <a:r>
              <a:rPr lang="en" sz="1100">
                <a:solidFill>
                  <a:schemeClr val="dk1"/>
                </a:solidFill>
              </a:rPr>
              <a:t>Facebook algorithms, You and your contacts, Groups more than individuals, We used this article to help create this idea for the project.</a:t>
            </a:r>
          </a:p>
          <a:p>
            <a:pPr lvl="0" rtl="0">
              <a:spcBef>
                <a:spcPts val="0"/>
              </a:spcBef>
              <a:buClr>
                <a:schemeClr val="dk1"/>
              </a:buClr>
              <a:buSzPct val="100000"/>
              <a:buFont typeface="Arial"/>
              <a:buNone/>
            </a:pPr>
            <a:r>
              <a:rPr lang="en" sz="1100" u="sng">
                <a:solidFill>
                  <a:srgbClr val="386EFF"/>
                </a:solidFill>
                <a:hlinkClick r:id="rId3"/>
              </a:rPr>
              <a:t>http://time.com/3950525/facebook-news-feed-algorithm/</a:t>
            </a:r>
          </a:p>
          <a:p>
            <a:pPr lvl="0" rtl="0">
              <a:spcBef>
                <a:spcPts val="0"/>
              </a:spcBef>
              <a:buNone/>
            </a:pPr>
            <a:r>
              <a:rPr lang="en"/>
              <a:t>Need to make issue a statement for Frameworks - like principles from paper</a:t>
            </a:r>
          </a:p>
          <a:p>
            <a:pPr lvl="0" rtl="0">
              <a:spcBef>
                <a:spcPts val="0"/>
              </a:spcBef>
              <a:buNone/>
            </a:pPr>
            <a:r>
              <a:rPr lang="en">
                <a:solidFill>
                  <a:srgbClr val="FF0000"/>
                </a:solidFill>
              </a:rPr>
              <a:t>I will not sign up with Facebook if they filter my news feed.</a:t>
            </a:r>
          </a:p>
          <a:p>
            <a:pPr lvl="0">
              <a:spcBef>
                <a:spcPts val="0"/>
              </a:spcBef>
              <a:buNone/>
            </a:pPr>
            <a:r>
              <a:rPr lang="en">
                <a:solidFill>
                  <a:srgbClr val="FF0000"/>
                </a:solidFill>
              </a:rPr>
              <a:t>I will not use Facebook because they filter my news feed.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Kant (Script) - </a:t>
            </a:r>
            <a:r>
              <a:rPr lang="en" sz="1800">
                <a:solidFill>
                  <a:srgbClr val="FF0000"/>
                </a:solidFill>
              </a:rPr>
              <a:t>I will not use Facebook because they filter my news feed.</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1200"/>
              <a:t>Maxim: I will use Facebook to filter my news feed.</a:t>
            </a:r>
          </a:p>
          <a:p>
            <a:pPr lvl="0" rtl="0">
              <a:lnSpc>
                <a:spcPct val="100000"/>
              </a:lnSpc>
              <a:spcBef>
                <a:spcPts val="0"/>
              </a:spcBef>
              <a:buNone/>
            </a:pPr>
            <a:r>
              <a:rPr lang="en" sz="1200"/>
              <a:t>Universal moral rule: Everyone should use Facebook to filter their news feed.</a:t>
            </a:r>
          </a:p>
          <a:p>
            <a:pPr lvl="0" rtl="0">
              <a:lnSpc>
                <a:spcPct val="100000"/>
              </a:lnSpc>
              <a:spcBef>
                <a:spcPts val="0"/>
              </a:spcBef>
              <a:buNone/>
            </a:pPr>
            <a:r>
              <a:rPr lang="en" sz="1200"/>
              <a:t>Meaningless: If everyone let Facebook filter their news feed, there is no privacy. </a:t>
            </a:r>
          </a:p>
          <a:p>
            <a:pPr lvl="0" rtl="0">
              <a:lnSpc>
                <a:spcPct val="100000"/>
              </a:lnSpc>
              <a:spcBef>
                <a:spcPts val="0"/>
              </a:spcBef>
              <a:buNone/>
            </a:pPr>
            <a:r>
              <a:rPr lang="en" sz="1200"/>
              <a:t>Means to an end: </a:t>
            </a:r>
          </a:p>
          <a:p>
            <a:pPr indent="-304800" lvl="0" marL="457200" rtl="0">
              <a:lnSpc>
                <a:spcPct val="100000"/>
              </a:lnSpc>
              <a:spcBef>
                <a:spcPts val="0"/>
              </a:spcBef>
              <a:buSzPct val="100000"/>
            </a:pPr>
            <a:r>
              <a:rPr lang="en" sz="1200"/>
              <a:t>When you control what other people see, and use it to benefit you (Facebook company) then you are using people as means to an end. </a:t>
            </a:r>
          </a:p>
          <a:p>
            <a:pPr indent="-304800" lvl="0" marL="457200" rtl="0">
              <a:lnSpc>
                <a:spcPct val="100000"/>
              </a:lnSpc>
              <a:spcBef>
                <a:spcPts val="0"/>
              </a:spcBef>
              <a:buSzPct val="100000"/>
            </a:pPr>
            <a:r>
              <a:rPr lang="en" sz="1200"/>
              <a:t>Ads → revenue</a:t>
            </a:r>
          </a:p>
          <a:p>
            <a:pPr indent="-304800" lvl="0" marL="457200" rtl="0">
              <a:lnSpc>
                <a:spcPct val="100000"/>
              </a:lnSpc>
              <a:spcBef>
                <a:spcPts val="0"/>
              </a:spcBef>
              <a:buSzPct val="100000"/>
            </a:pPr>
            <a:r>
              <a:rPr lang="en" sz="1200"/>
              <a:t>Facebook is trying to cater to you, </a:t>
            </a:r>
          </a:p>
          <a:p>
            <a:pPr indent="-304800" lvl="0" marL="457200" rtl="0">
              <a:lnSpc>
                <a:spcPct val="100000"/>
              </a:lnSpc>
              <a:spcBef>
                <a:spcPts val="0"/>
              </a:spcBef>
              <a:buSzPct val="100000"/>
            </a:pPr>
            <a:r>
              <a:rPr lang="en" sz="1200"/>
              <a:t>controlling your mood, feelings</a:t>
            </a:r>
          </a:p>
          <a:p>
            <a:pPr lvl="0" rtl="0">
              <a:lnSpc>
                <a:spcPct val="100000"/>
              </a:lnSpc>
              <a:spcBef>
                <a:spcPts val="0"/>
              </a:spcBef>
              <a:buNone/>
            </a:pPr>
            <a:r>
              <a:rPr lang="en" sz="1200"/>
              <a:t>Ethical: because you agreed to facebook’s terms and conditions when signing up</a:t>
            </a:r>
          </a:p>
          <a:p>
            <a:pPr lvl="0" rtl="0">
              <a:lnSpc>
                <a:spcPct val="100000"/>
              </a:lnSpc>
              <a:spcBef>
                <a:spcPts val="0"/>
              </a:spcBef>
              <a:buNone/>
            </a:pPr>
            <a:r>
              <a:t/>
            </a:r>
            <a:endParaRPr sz="1200"/>
          </a:p>
          <a:p>
            <a:pPr lvl="0">
              <a:lnSpc>
                <a:spcPct val="100000"/>
              </a:lnSpc>
              <a:spcBef>
                <a:spcPts val="0"/>
              </a:spcBef>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151650"/>
            <a:ext cx="8520600" cy="572700"/>
          </a:xfrm>
          <a:prstGeom prst="rect">
            <a:avLst/>
          </a:prstGeom>
        </p:spPr>
        <p:txBody>
          <a:bodyPr anchorCtr="0" anchor="t" bIns="91425" lIns="91425" rIns="91425" tIns="91425">
            <a:noAutofit/>
          </a:bodyPr>
          <a:lstStyle/>
          <a:p>
            <a:pPr lvl="0">
              <a:spcBef>
                <a:spcPts val="0"/>
              </a:spcBef>
              <a:buNone/>
            </a:pPr>
            <a:r>
              <a:rPr lang="en"/>
              <a:t>Utilitarianism Rule - </a:t>
            </a:r>
            <a:r>
              <a:rPr lang="en" sz="1800">
                <a:solidFill>
                  <a:srgbClr val="FF0000"/>
                </a:solidFill>
              </a:rPr>
              <a:t>I will not use Facebook because they filter my news feed.</a:t>
            </a:r>
          </a:p>
        </p:txBody>
      </p:sp>
      <p:sp>
        <p:nvSpPr>
          <p:cNvPr id="145" name="Shape 145"/>
          <p:cNvSpPr txBox="1"/>
          <p:nvPr>
            <p:ph idx="1" type="body"/>
          </p:nvPr>
        </p:nvSpPr>
        <p:spPr>
          <a:xfrm>
            <a:off x="311700" y="1041350"/>
            <a:ext cx="8520600" cy="3886800"/>
          </a:xfrm>
          <a:prstGeom prst="rect">
            <a:avLst/>
          </a:prstGeom>
        </p:spPr>
        <p:txBody>
          <a:bodyPr anchorCtr="0" anchor="t" bIns="91425" lIns="91425" rIns="91425" tIns="91425">
            <a:noAutofit/>
          </a:bodyPr>
          <a:lstStyle/>
          <a:p>
            <a:pPr lvl="0" rtl="0">
              <a:spcBef>
                <a:spcPts val="0"/>
              </a:spcBef>
              <a:buNone/>
            </a:pPr>
            <a:r>
              <a:rPr lang="en" sz="1400"/>
              <a:t>Happiness, satisfied with their service and organization</a:t>
            </a:r>
          </a:p>
          <a:p>
            <a:pPr lvl="0" rtl="0">
              <a:spcBef>
                <a:spcPts val="0"/>
              </a:spcBef>
              <a:buNone/>
            </a:pPr>
            <a:r>
              <a:rPr lang="en" sz="1400"/>
              <a:t>Moral Rule: Facebook can filter everyone’s News Feed</a:t>
            </a:r>
          </a:p>
          <a:p>
            <a:pPr lvl="0" rtl="0">
              <a:spcBef>
                <a:spcPts val="0"/>
              </a:spcBef>
              <a:buNone/>
            </a:pPr>
            <a:r>
              <a:rPr lang="en" sz="1400"/>
              <a:t>Actors: Facebook, Facebook users</a:t>
            </a:r>
          </a:p>
          <a:p>
            <a:pPr lvl="0" rtl="0">
              <a:spcBef>
                <a:spcPts val="0"/>
              </a:spcBef>
              <a:buNone/>
            </a:pPr>
            <a:r>
              <a:rPr lang="en" sz="1400"/>
              <a:t>Good: Facebook users get a personalized News Feed that caters to their interests, users can still adjust the content seen,</a:t>
            </a:r>
          </a:p>
          <a:p>
            <a:pPr lvl="0" rtl="0">
              <a:spcBef>
                <a:spcPts val="0"/>
              </a:spcBef>
              <a:buNone/>
            </a:pPr>
            <a:r>
              <a:rPr lang="en" sz="1400"/>
              <a:t>Harm: Facebook determines what goes onto your News Feed, what is put on your News Feed can affect your mood/behavior</a:t>
            </a:r>
          </a:p>
          <a:p>
            <a:pPr lvl="0" rtl="0">
              <a:spcBef>
                <a:spcPts val="0"/>
              </a:spcBef>
              <a:buNone/>
            </a:pPr>
            <a:r>
              <a:rPr lang="en" sz="1400"/>
              <a:t>Conclusion: It is ethical because users agree to the Terms and Conditions, and although Facebook has the ultimate power about what is put on your News Feed, you still have some power and access to adjust the content. </a:t>
            </a:r>
          </a:p>
          <a:p>
            <a:pPr lvl="0">
              <a:spcBef>
                <a:spcPts val="0"/>
              </a:spcBef>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Utilitarian (Script)</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Facebook Algorithms </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Factors: closeness to friend, post-type (video, link, photos, etc), post engagement, how Facebook is accessed (mobile, computer, tablet, etc), types of engagement on a post (“congratulations” = a big moment in your life), timing of when you “like” content, time spent reading a post, etc</a:t>
            </a:r>
          </a:p>
          <a:p>
            <a:pPr lvl="0" rtl="0">
              <a:spcBef>
                <a:spcPts val="0"/>
              </a:spcBef>
              <a:buNone/>
            </a:pPr>
            <a:r>
              <a:rPr lang="en"/>
              <a:t>2-3 changes are done to the algorithm a week</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Algorithm (Script)</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Most Facebook users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403000"/>
            <a:ext cx="8520600" cy="2747100"/>
          </a:xfrm>
          <a:prstGeom prst="rect">
            <a:avLst/>
          </a:prstGeom>
        </p:spPr>
        <p:txBody>
          <a:bodyPr anchorCtr="0" anchor="b" bIns="91425" lIns="91425" rIns="91425" tIns="91425">
            <a:noAutofit/>
          </a:bodyPr>
          <a:lstStyle/>
          <a:p>
            <a:pPr lvl="0" rtl="0" algn="l">
              <a:lnSpc>
                <a:spcPct val="115000"/>
              </a:lnSpc>
              <a:spcBef>
                <a:spcPts val="0"/>
              </a:spcBef>
              <a:spcAft>
                <a:spcPts val="1600"/>
              </a:spcAft>
              <a:buClr>
                <a:schemeClr val="dk1"/>
              </a:buClr>
              <a:buSzPct val="61111"/>
              <a:buFont typeface="Arial"/>
              <a:buNone/>
            </a:pPr>
            <a:r>
              <a:rPr lang="en" sz="1800">
                <a:solidFill>
                  <a:schemeClr val="dk2"/>
                </a:solidFill>
              </a:rPr>
              <a:t>Have scripts done by MONDAY NIGHT 3/7</a:t>
            </a:r>
          </a:p>
          <a:p>
            <a:pPr lvl="0" rtl="0" algn="l">
              <a:lnSpc>
                <a:spcPct val="115000"/>
              </a:lnSpc>
              <a:spcBef>
                <a:spcPts val="0"/>
              </a:spcBef>
              <a:spcAft>
                <a:spcPts val="1600"/>
              </a:spcAft>
              <a:buClr>
                <a:schemeClr val="dk1"/>
              </a:buClr>
              <a:buSzPct val="61111"/>
              <a:buFont typeface="Arial"/>
              <a:buNone/>
            </a:pPr>
            <a:r>
              <a:rPr lang="en" sz="1800">
                <a:solidFill>
                  <a:schemeClr val="dk2"/>
                </a:solidFill>
              </a:rPr>
              <a:t>Have audio done by WEDNESDAY NIGHT 3/9</a:t>
            </a:r>
          </a:p>
          <a:p>
            <a:pPr lvl="0" rtl="0" algn="l">
              <a:lnSpc>
                <a:spcPct val="115000"/>
              </a:lnSpc>
              <a:spcBef>
                <a:spcPts val="0"/>
              </a:spcBef>
              <a:spcAft>
                <a:spcPts val="1600"/>
              </a:spcAft>
              <a:buClr>
                <a:schemeClr val="dk1"/>
              </a:buClr>
              <a:buSzPct val="61111"/>
              <a:buFont typeface="Arial"/>
              <a:buNone/>
            </a:pPr>
            <a:r>
              <a:rPr lang="en" sz="1800">
                <a:solidFill>
                  <a:schemeClr val="dk2"/>
                </a:solidFill>
              </a:rPr>
              <a:t>Have summary done by THURSDAY NIGHT 3/10</a:t>
            </a:r>
          </a:p>
          <a:p>
            <a:pPr lvl="0" rtl="0" algn="l">
              <a:lnSpc>
                <a:spcPct val="115000"/>
              </a:lnSpc>
              <a:spcBef>
                <a:spcPts val="0"/>
              </a:spcBef>
              <a:spcAft>
                <a:spcPts val="1600"/>
              </a:spcAft>
              <a:buClr>
                <a:schemeClr val="dk1"/>
              </a:buClr>
              <a:buSzPct val="61111"/>
              <a:buFont typeface="Arial"/>
              <a:buNone/>
            </a:pPr>
            <a:r>
              <a:rPr lang="en" sz="1800">
                <a:solidFill>
                  <a:schemeClr val="dk2"/>
                </a:solidFill>
              </a:rPr>
              <a:t>Optional meeting on WEDNESDAY 3/9 at 4:30 Loop Library</a:t>
            </a:r>
          </a:p>
          <a:p>
            <a:pPr lvl="0" algn="l">
              <a:lnSpc>
                <a:spcPct val="115000"/>
              </a:lnSpc>
              <a:spcBef>
                <a:spcPts val="0"/>
              </a:spcBef>
              <a:spcAft>
                <a:spcPts val="1600"/>
              </a:spcAft>
              <a:buClr>
                <a:schemeClr val="dk1"/>
              </a:buClr>
              <a:buSzPct val="61111"/>
              <a:buFont typeface="Arial"/>
              <a:buNone/>
            </a:pPr>
            <a:r>
              <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132125"/>
            <a:ext cx="8520600" cy="572700"/>
          </a:xfrm>
          <a:prstGeom prst="rect">
            <a:avLst/>
          </a:prstGeom>
        </p:spPr>
        <p:txBody>
          <a:bodyPr anchorCtr="0" anchor="t" bIns="91425" lIns="91425" rIns="91425" tIns="91425">
            <a:noAutofit/>
          </a:bodyPr>
          <a:lstStyle/>
          <a:p>
            <a:pPr lvl="0">
              <a:spcBef>
                <a:spcPts val="0"/>
              </a:spcBef>
              <a:buNone/>
            </a:pPr>
            <a:r>
              <a:rPr lang="en"/>
              <a:t>Social Contract(Script) - </a:t>
            </a:r>
            <a:r>
              <a:rPr lang="en" sz="1800">
                <a:solidFill>
                  <a:srgbClr val="FF0000"/>
                </a:solidFill>
              </a:rPr>
              <a:t>I will not use Facebook because they filter my news feed.</a:t>
            </a:r>
          </a:p>
        </p:txBody>
      </p:sp>
      <p:sp>
        <p:nvSpPr>
          <p:cNvPr id="169" name="Shape 169"/>
          <p:cNvSpPr txBox="1"/>
          <p:nvPr>
            <p:ph idx="1" type="body"/>
          </p:nvPr>
        </p:nvSpPr>
        <p:spPr>
          <a:xfrm>
            <a:off x="311700" y="970025"/>
            <a:ext cx="8520600" cy="4173300"/>
          </a:xfrm>
          <a:prstGeom prst="rect">
            <a:avLst/>
          </a:prstGeom>
        </p:spPr>
        <p:txBody>
          <a:bodyPr anchorCtr="0" anchor="t" bIns="91425" lIns="91425" rIns="91425" tIns="91425">
            <a:noAutofit/>
          </a:bodyPr>
          <a:lstStyle/>
          <a:p>
            <a:pPr indent="-228600" lvl="0" marL="457200" rtl="0">
              <a:spcBef>
                <a:spcPts val="0"/>
              </a:spcBef>
            </a:pPr>
            <a:r>
              <a:rPr lang="en"/>
              <a:t>It is ethical to allow Facebook to determine what shows up in our news feed.</a:t>
            </a:r>
          </a:p>
          <a:p>
            <a:pPr indent="-228600" lvl="0" marL="457200" rtl="0">
              <a:spcBef>
                <a:spcPts val="0"/>
              </a:spcBef>
            </a:pPr>
            <a:r>
              <a:rPr lang="en"/>
              <a:t>According to the Fourth Amendment to the Constitution, everyone has the right to protect their privacy. </a:t>
            </a:r>
          </a:p>
          <a:p>
            <a:pPr indent="-228600" lvl="0" marL="457200" rtl="0">
              <a:spcBef>
                <a:spcPts val="0"/>
              </a:spcBef>
            </a:pPr>
            <a:r>
              <a:rPr lang="en"/>
              <a:t>However, by using or accessing Facebook, we agree to the Facebook Policy which include them to govern our relationship with users and others who interact with Facebook, as well as Facebook brands, products and services, which we call the “Facebook Services” or “Services”. That means we are willing to share our private information with Facebook. So, </a:t>
            </a:r>
            <a:r>
              <a:rPr b="1" lang="en"/>
              <a:t>Facebook has the legal right to determine what shows up in our news feed</a:t>
            </a:r>
            <a:r>
              <a:rPr lang="en"/>
              <a:t>.</a:t>
            </a:r>
          </a:p>
          <a:p>
            <a:pPr indent="-228600" lvl="0" marL="457200" rtl="0">
              <a:spcBef>
                <a:spcPts val="0"/>
              </a:spcBef>
            </a:pPr>
            <a:r>
              <a:rPr lang="en"/>
              <a:t>By giving Facebook the right to do that, we have some benefits such as making our world more open and connected with others, and receive more new and fun things that surround us, </a:t>
            </a:r>
          </a:p>
          <a:p>
            <a:pPr lvl="0" rtl="0">
              <a:spcBef>
                <a:spcPts val="0"/>
              </a:spcBef>
              <a:buNone/>
            </a:pPr>
            <a:r>
              <a:t/>
            </a:r>
            <a:endParaRP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Aristotle’s Theory (Goals of Facebook)</a:t>
            </a:r>
          </a:p>
        </p:txBody>
      </p:sp>
      <p:sp>
        <p:nvSpPr>
          <p:cNvPr id="175" name="Shape 175"/>
          <p:cNvSpPr txBox="1"/>
          <p:nvPr>
            <p:ph idx="1" type="body"/>
          </p:nvPr>
        </p:nvSpPr>
        <p:spPr>
          <a:xfrm>
            <a:off x="311700" y="1152475"/>
            <a:ext cx="8759700" cy="3867300"/>
          </a:xfrm>
          <a:prstGeom prst="rect">
            <a:avLst/>
          </a:prstGeom>
        </p:spPr>
        <p:txBody>
          <a:bodyPr anchorCtr="0" anchor="t" bIns="91425" lIns="91425" rIns="91425" tIns="91425">
            <a:noAutofit/>
          </a:bodyPr>
          <a:lstStyle/>
          <a:p>
            <a:pPr indent="-228600" lvl="0" marL="457200" rtl="0">
              <a:spcBef>
                <a:spcPts val="0"/>
              </a:spcBef>
            </a:pPr>
            <a:r>
              <a:rPr lang="en"/>
              <a:t>Facebook wants us to become more open and connected with each other</a:t>
            </a:r>
          </a:p>
          <a:p>
            <a:pPr indent="-304800" lvl="1" marL="914400" rtl="0">
              <a:spcBef>
                <a:spcPts val="0"/>
              </a:spcBef>
              <a:buSzPct val="100000"/>
            </a:pPr>
            <a:r>
              <a:rPr lang="en" sz="1200"/>
              <a:t>It’s no doubt that Facebook wants to get more subscribers to increase revenue</a:t>
            </a:r>
          </a:p>
          <a:p>
            <a:pPr indent="-304800" lvl="1" marL="914400" rtl="0">
              <a:spcBef>
                <a:spcPts val="0"/>
              </a:spcBef>
              <a:buSzPct val="100000"/>
            </a:pPr>
            <a:r>
              <a:rPr lang="en" sz="1200"/>
              <a:t>Executives of Facebook crave large amounts of connectivity so that they can become the largest social networking website with the most amount of users</a:t>
            </a:r>
          </a:p>
          <a:p>
            <a:pPr indent="-228600" lvl="0" marL="457200" rtl="0">
              <a:spcBef>
                <a:spcPts val="0"/>
              </a:spcBef>
            </a:pPr>
            <a:r>
              <a:rPr lang="en"/>
              <a:t>Engage our audience</a:t>
            </a:r>
          </a:p>
          <a:p>
            <a:pPr indent="-304800" lvl="1" marL="914400" rtl="0">
              <a:spcBef>
                <a:spcPts val="0"/>
              </a:spcBef>
              <a:buSzPct val="100000"/>
            </a:pPr>
            <a:r>
              <a:rPr lang="en" sz="1200">
                <a:solidFill>
                  <a:srgbClr val="222222"/>
                </a:solidFill>
                <a:highlight>
                  <a:srgbClr val="FFFFFF"/>
                </a:highlight>
              </a:rPr>
              <a:t>With its 1 billion-plus active users, Facebook is gathering new information every second that can help it build up long-term knowledge about the world: people's interests, favorite restaurants, good hotels</a:t>
            </a:r>
          </a:p>
          <a:p>
            <a:pPr indent="-228600" lvl="0" marL="457200" rtl="0">
              <a:spcBef>
                <a:spcPts val="0"/>
              </a:spcBef>
            </a:pPr>
            <a:r>
              <a:rPr lang="en"/>
              <a:t>Facebook wants to use our news feeds to advertise products</a:t>
            </a:r>
          </a:p>
          <a:p>
            <a:pPr indent="-304800" lvl="1" marL="914400" rtl="0">
              <a:spcBef>
                <a:spcPts val="0"/>
              </a:spcBef>
              <a:buSzPct val="100000"/>
            </a:pPr>
            <a:r>
              <a:rPr lang="en" sz="1200">
                <a:solidFill>
                  <a:srgbClr val="222222"/>
                </a:solidFill>
                <a:highlight>
                  <a:srgbClr val="FFFFFF"/>
                </a:highlight>
              </a:rPr>
              <a:t>Facebook's platform, perhaps more so than any other, allows businesses to connect with potential customers. It helps developers create apps, nearly 18 million local businesses find customers, and big brands to tell their story.</a:t>
            </a:r>
          </a:p>
          <a:p>
            <a:pPr indent="-304800" lvl="1" marL="914400" rtl="0">
              <a:spcBef>
                <a:spcPts val="0"/>
              </a:spcBef>
              <a:buClr>
                <a:srgbClr val="222222"/>
              </a:buClr>
              <a:buSzPct val="100000"/>
            </a:pPr>
            <a:r>
              <a:rPr lang="en" sz="1200">
                <a:solidFill>
                  <a:srgbClr val="222222"/>
                </a:solidFill>
                <a:highlight>
                  <a:srgbClr val="FFFFFF"/>
                </a:highlight>
              </a:rPr>
              <a:t>Eventually, Facebook could build an ad network to place its ads on websites outside of Facebook. Using its knowledge from its vast user base, an external ad network could increase revenue 200%.</a:t>
            </a:r>
          </a:p>
          <a:p>
            <a:pPr indent="-304800" lvl="1" marL="914400" rtl="0">
              <a:spcBef>
                <a:spcPts val="0"/>
              </a:spcBef>
              <a:buClr>
                <a:srgbClr val="222222"/>
              </a:buClr>
              <a:buSzPct val="100000"/>
            </a:pPr>
            <a:r>
              <a:t/>
            </a:r>
            <a:endParaRPr sz="1200">
              <a:solidFill>
                <a:srgbClr val="222222"/>
              </a:solidFill>
              <a:highlight>
                <a:srgbClr val="FFFFFF"/>
              </a:highlight>
            </a:endParaRPr>
          </a:p>
          <a:p>
            <a:pPr lvl="0" rtl="0">
              <a:spcBef>
                <a:spcPts val="0"/>
              </a:spcBef>
              <a:buNone/>
            </a:pPr>
            <a:r>
              <a:rPr lang="en"/>
              <a:t>http://www.fool.com/investing/general/2013/08/30/facebooks-new-goals.aspx</a:t>
            </a:r>
          </a:p>
          <a:p>
            <a:pPr lvl="0" rtl="0">
              <a:spcBef>
                <a:spcPts val="0"/>
              </a:spcBef>
              <a:buNone/>
            </a:pPr>
            <a:r>
              <a:t/>
            </a:r>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450">
                <a:solidFill>
                  <a:srgbClr val="282828"/>
                </a:solidFill>
                <a:highlight>
                  <a:srgbClr val="FFFFFF"/>
                </a:highlight>
                <a:latin typeface="Georgia"/>
                <a:ea typeface="Georgia"/>
                <a:cs typeface="Georgia"/>
                <a:sym typeface="Georgia"/>
              </a:rPr>
              <a:t>*62% of people didn’t know that their News Feeds were being filtered (UIUC researcher, Karrie Karahalios)</a:t>
            </a:r>
          </a:p>
          <a:p>
            <a:pPr lvl="0" rtl="0">
              <a:spcBef>
                <a:spcPts val="0"/>
              </a:spcBef>
              <a:buNone/>
            </a:pPr>
            <a:r>
              <a:rPr lang="en" sz="1450">
                <a:solidFill>
                  <a:srgbClr val="282828"/>
                </a:solidFill>
                <a:highlight>
                  <a:srgbClr val="FFFFFF"/>
                </a:highlight>
                <a:latin typeface="Georgia"/>
                <a:ea typeface="Georgia"/>
                <a:cs typeface="Georgia"/>
                <a:sym typeface="Georgia"/>
              </a:rPr>
              <a:t>1.19 billion monthly active Facebook users</a:t>
            </a:r>
          </a:p>
          <a:p>
            <a:pPr lvl="0">
              <a:spcBef>
                <a:spcPts val="0"/>
              </a:spcBef>
              <a:buClr>
                <a:schemeClr val="dk1"/>
              </a:buClr>
              <a:buSzPct val="78571"/>
              <a:buFont typeface="Arial"/>
              <a:buNone/>
            </a:pPr>
            <a:r>
              <a:rPr lang="en" sz="1400"/>
              <a:t>*Facebook sometimes adjusts content to alter moods/behavior</a:t>
            </a:r>
            <a:br>
              <a:rPr lang="en" sz="1400"/>
            </a:br>
            <a:r>
              <a:rPr lang="en" sz="1400"/>
              <a:t>	Can Facebook influence the way you think, vote, consume, etc?</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Facebook information on news feed privacy</a:t>
            </a:r>
          </a:p>
        </p:txBody>
      </p:sp>
      <p:sp>
        <p:nvSpPr>
          <p:cNvPr id="187" name="Shape 1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https://www.facebook.com/help/420576494648116</a:t>
            </a: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News feed past</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450">
                <a:solidFill>
                  <a:srgbClr val="282828"/>
                </a:solidFill>
                <a:highlight>
                  <a:srgbClr val="FFFFFF"/>
                </a:highlight>
                <a:latin typeface="Georgia"/>
                <a:ea typeface="Georgia"/>
                <a:cs typeface="Georgia"/>
                <a:sym typeface="Georgia"/>
              </a:rPr>
              <a:t>For years, the News Feed has been fueled by automated software that tracks each user’s actions to serve them the posts they’re most likely to engage with. </a:t>
            </a:r>
          </a:p>
          <a:p>
            <a:pPr lvl="0" rtl="0">
              <a:spcBef>
                <a:spcPts val="0"/>
              </a:spcBef>
              <a:buNone/>
            </a:pPr>
            <a:r>
              <a:rPr lang="en" sz="1450">
                <a:solidFill>
                  <a:srgbClr val="282828"/>
                </a:solidFill>
                <a:highlight>
                  <a:srgbClr val="FFFFFF"/>
                </a:highlight>
                <a:latin typeface="Georgia"/>
                <a:ea typeface="Georgia"/>
                <a:cs typeface="Georgia"/>
                <a:sym typeface="Georgia"/>
              </a:rPr>
              <a:t>That proved successful in helping News Feed generate more revenue for Facebook than any other part of the site. But it’s also led to a growing anxiety about how much Facebook knows, and how the company can use that knowledge to influence what users buy, how they vote, even how they feel.</a:t>
            </a:r>
          </a:p>
          <a:p>
            <a:pPr lvl="0">
              <a:spcBef>
                <a:spcPts val="0"/>
              </a:spcBef>
              <a:buNone/>
            </a:pPr>
            <a:r>
              <a:t/>
            </a:r>
            <a:endParaRPr sz="1450">
              <a:solidFill>
                <a:srgbClr val="282828"/>
              </a:solidFill>
              <a:highlight>
                <a:srgbClr val="FFFFFF"/>
              </a:highlight>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2006 News Feed</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450">
                <a:solidFill>
                  <a:srgbClr val="282828"/>
                </a:solidFill>
                <a:highlight>
                  <a:srgbClr val="FFFFFF"/>
                </a:highlight>
                <a:latin typeface="Georgia"/>
                <a:ea typeface="Georgia"/>
                <a:cs typeface="Georgia"/>
                <a:sym typeface="Georgia"/>
              </a:rPr>
              <a:t>Controversial </a:t>
            </a:r>
            <a:r>
              <a:rPr b="1" lang="en" sz="1450">
                <a:solidFill>
                  <a:srgbClr val="282828"/>
                </a:solidFill>
                <a:highlight>
                  <a:srgbClr val="FFFFFF"/>
                </a:highlight>
                <a:latin typeface="Georgia"/>
                <a:ea typeface="Georgia"/>
                <a:cs typeface="Georgia"/>
                <a:sym typeface="Georgia"/>
              </a:rPr>
              <a:t>launch of the News Feed in 2006</a:t>
            </a:r>
            <a:r>
              <a:rPr lang="en" sz="1450">
                <a:solidFill>
                  <a:srgbClr val="282828"/>
                </a:solidFill>
                <a:highlight>
                  <a:srgbClr val="FFFFFF"/>
                </a:highlight>
                <a:latin typeface="Georgia"/>
                <a:ea typeface="Georgia"/>
                <a:cs typeface="Georgia"/>
                <a:sym typeface="Georgia"/>
              </a:rPr>
              <a:t>.</a:t>
            </a:r>
          </a:p>
          <a:p>
            <a:pPr lvl="0" rtl="0">
              <a:spcBef>
                <a:spcPts val="0"/>
              </a:spcBef>
              <a:buNone/>
            </a:pPr>
            <a:r>
              <a:rPr b="1" lang="en" sz="1450">
                <a:solidFill>
                  <a:srgbClr val="282828"/>
                </a:solidFill>
                <a:highlight>
                  <a:srgbClr val="FFFFFF"/>
                </a:highlight>
                <a:latin typeface="Georgia"/>
                <a:ea typeface="Georgia"/>
                <a:cs typeface="Georgia"/>
                <a:sym typeface="Georgia"/>
              </a:rPr>
              <a:t>The debut of the “Like” button in 2009</a:t>
            </a:r>
          </a:p>
          <a:p>
            <a:pPr lvl="0" rtl="0">
              <a:spcBef>
                <a:spcPts val="0"/>
              </a:spcBef>
              <a:buNone/>
            </a:pPr>
            <a:r>
              <a:rPr b="1" lang="en" sz="1450">
                <a:solidFill>
                  <a:srgbClr val="282828"/>
                </a:solidFill>
                <a:highlight>
                  <a:srgbClr val="FFFFFF"/>
                </a:highlight>
                <a:latin typeface="Georgia"/>
                <a:ea typeface="Georgia"/>
                <a:cs typeface="Georgia"/>
                <a:sym typeface="Georgia"/>
              </a:rPr>
              <a:t>earliest days, Facebook was essentially a directory of profile pages.</a:t>
            </a:r>
            <a:r>
              <a:rPr lang="en" sz="1450">
                <a:solidFill>
                  <a:srgbClr val="282828"/>
                </a:solidFill>
                <a:highlight>
                  <a:srgbClr val="FFFFFF"/>
                </a:highlight>
                <a:latin typeface="Georgia"/>
                <a:ea typeface="Georgia"/>
                <a:cs typeface="Georgia"/>
                <a:sym typeface="Georgia"/>
              </a:rPr>
              <a:t> Users could list their favorite bands, post pictures or write on each others’ profiles, but these activities were mostly discrete.</a:t>
            </a:r>
          </a:p>
          <a:p>
            <a:pPr lvl="0" rtl="0">
              <a:spcBef>
                <a:spcPts val="0"/>
              </a:spcBef>
              <a:buNone/>
            </a:pPr>
            <a:r>
              <a:rPr lang="en" sz="1450">
                <a:solidFill>
                  <a:srgbClr val="282828"/>
                </a:solidFill>
                <a:highlight>
                  <a:srgbClr val="FFFFFF"/>
                </a:highlight>
                <a:latin typeface="Georgia"/>
                <a:ea typeface="Georgia"/>
                <a:cs typeface="Georgia"/>
                <a:sym typeface="Georgia"/>
              </a:rPr>
              <a:t>As the social network grew, Facebook engineers noticed that some people were navigating the site in unexpected ways. Every user had access to a page showing when all their friends had last made a change to their profiles. A growing number of people began bouncing from this page to different users’ profiles to figure out what their friends were up to. </a:t>
            </a:r>
          </a:p>
          <a:p>
            <a:pPr lvl="0" rtl="0">
              <a:spcBef>
                <a:spcPts val="0"/>
              </a:spcBef>
              <a:buNone/>
            </a:pPr>
            <a:r>
              <a:rPr lang="en" sz="1450">
                <a:solidFill>
                  <a:srgbClr val="282828"/>
                </a:solidFill>
                <a:highlight>
                  <a:srgbClr val="FFFFFF"/>
                </a:highlight>
                <a:latin typeface="Georgia"/>
                <a:ea typeface="Georgia"/>
                <a:cs typeface="Georgia"/>
                <a:sym typeface="Georgia"/>
              </a:rPr>
              <a:t>“Users are usually pretty lazy. They’re not really willing to jump through a lot of hoops to do most things,”</a:t>
            </a:r>
          </a:p>
          <a:p>
            <a:pPr lvl="0">
              <a:spcBef>
                <a:spcPts val="0"/>
              </a:spcBef>
              <a:buNone/>
            </a:pPr>
            <a:r>
              <a:rPr lang="en" sz="1450">
                <a:solidFill>
                  <a:srgbClr val="282828"/>
                </a:solidFill>
                <a:highlight>
                  <a:srgbClr val="FFFFFF"/>
                </a:highlight>
                <a:latin typeface="Georgia"/>
                <a:ea typeface="Georgia"/>
                <a:cs typeface="Georgia"/>
                <a:sym typeface="Georgia"/>
              </a:rPr>
              <a:t>Facebook realized they needed to provide an easier solution.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2006 News feed cont</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450">
                <a:solidFill>
                  <a:srgbClr val="282828"/>
                </a:solidFill>
                <a:highlight>
                  <a:srgbClr val="FFFFFF"/>
                </a:highlight>
                <a:latin typeface="Georgia"/>
                <a:ea typeface="Georgia"/>
                <a:cs typeface="Georgia"/>
                <a:sym typeface="Georgia"/>
              </a:rPr>
              <a:t>founded in 2004</a:t>
            </a:r>
          </a:p>
          <a:p>
            <a:pPr lvl="0" rtl="0">
              <a:spcBef>
                <a:spcPts val="0"/>
              </a:spcBef>
              <a:buNone/>
            </a:pPr>
            <a:r>
              <a:rPr lang="en" sz="1450">
                <a:solidFill>
                  <a:srgbClr val="282828"/>
                </a:solidFill>
                <a:highlight>
                  <a:srgbClr val="FFFFFF"/>
                </a:highlight>
                <a:latin typeface="Georgia"/>
                <a:ea typeface="Georgia"/>
                <a:cs typeface="Georgia"/>
                <a:sym typeface="Georgia"/>
              </a:rPr>
              <a:t> </a:t>
            </a:r>
            <a:r>
              <a:rPr lang="en" sz="1450">
                <a:solidFill>
                  <a:srgbClr val="0C97D2"/>
                </a:solidFill>
                <a:latin typeface="Georgia"/>
                <a:ea typeface="Georgia"/>
                <a:cs typeface="Georgia"/>
                <a:sym typeface="Georgia"/>
                <a:hlinkClick r:id="rId3"/>
              </a:rPr>
              <a:t>blog post</a:t>
            </a:r>
            <a:r>
              <a:rPr lang="en" sz="1450">
                <a:solidFill>
                  <a:srgbClr val="282828"/>
                </a:solidFill>
                <a:highlight>
                  <a:srgbClr val="FFFFFF"/>
                </a:highlight>
                <a:latin typeface="Georgia"/>
                <a:ea typeface="Georgia"/>
                <a:cs typeface="Georgia"/>
                <a:sym typeface="Georgia"/>
              </a:rPr>
              <a:t> announcing the new feature was true to the company’s dorm room origins, describing it as “a personalized list of news stories throughout the day, so you’ll know when Mark adds Britney Spears to his Favorites or when your crush is single again.”</a:t>
            </a:r>
          </a:p>
          <a:p>
            <a:pPr lvl="0" rtl="0">
              <a:spcBef>
                <a:spcPts val="0"/>
              </a:spcBef>
              <a:buNone/>
            </a:pPr>
            <a:r>
              <a:rPr lang="en" sz="1450">
                <a:solidFill>
                  <a:srgbClr val="282828"/>
                </a:solidFill>
                <a:highlight>
                  <a:srgbClr val="FFFFFF"/>
                </a:highlight>
                <a:latin typeface="Georgia"/>
                <a:ea typeface="Georgia"/>
                <a:cs typeface="Georgia"/>
                <a:sym typeface="Georgia"/>
              </a:rPr>
              <a:t>outraged by update</a:t>
            </a:r>
          </a:p>
          <a:p>
            <a:pPr lvl="0">
              <a:spcBef>
                <a:spcPts val="0"/>
              </a:spcBef>
              <a:buNone/>
            </a:pPr>
            <a:r>
              <a:rPr lang="en" sz="1450">
                <a:solidFill>
                  <a:srgbClr val="282828"/>
                </a:solidFill>
                <a:highlight>
                  <a:srgbClr val="FFFFFF"/>
                </a:highlight>
                <a:latin typeface="Georgia"/>
                <a:ea typeface="Georgia"/>
                <a:cs typeface="Georgia"/>
                <a:sym typeface="Georgia"/>
              </a:rPr>
              <a:t>another factor of News Feed that was less obvious to users: it wasn’t showing people all the potential stories they could be seeing. Even in those days, Cox says, the feed was curated because there was simply too much content to show everyone everything.</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73425"/>
            <a:ext cx="8520600" cy="572700"/>
          </a:xfrm>
          <a:prstGeom prst="rect">
            <a:avLst/>
          </a:prstGeom>
        </p:spPr>
        <p:txBody>
          <a:bodyPr anchorCtr="0" anchor="t" bIns="91425" lIns="91425" rIns="91425" tIns="91425">
            <a:noAutofit/>
          </a:bodyPr>
          <a:lstStyle/>
          <a:p>
            <a:pPr lvl="0">
              <a:spcBef>
                <a:spcPts val="0"/>
              </a:spcBef>
              <a:buNone/>
            </a:pPr>
            <a:r>
              <a:rPr lang="en"/>
              <a:t>News feed now 1</a:t>
            </a:r>
          </a:p>
        </p:txBody>
      </p:sp>
      <p:sp>
        <p:nvSpPr>
          <p:cNvPr id="211" name="Shape 211"/>
          <p:cNvSpPr txBox="1"/>
          <p:nvPr>
            <p:ph idx="1" type="body"/>
          </p:nvPr>
        </p:nvSpPr>
        <p:spPr>
          <a:xfrm>
            <a:off x="311700" y="646125"/>
            <a:ext cx="8520600" cy="4399500"/>
          </a:xfrm>
          <a:prstGeom prst="rect">
            <a:avLst/>
          </a:prstGeom>
        </p:spPr>
        <p:txBody>
          <a:bodyPr anchorCtr="0" anchor="t" bIns="91425" lIns="91425" rIns="91425" tIns="91425">
            <a:noAutofit/>
          </a:bodyPr>
          <a:lstStyle/>
          <a:p>
            <a:pPr lvl="0" rtl="0">
              <a:spcBef>
                <a:spcPts val="0"/>
              </a:spcBef>
              <a:buNone/>
            </a:pPr>
            <a:r>
              <a:rPr lang="en" sz="1450">
                <a:solidFill>
                  <a:srgbClr val="282828"/>
                </a:solidFill>
                <a:highlight>
                  <a:srgbClr val="FFFFFF"/>
                </a:highlight>
                <a:latin typeface="Georgia"/>
                <a:ea typeface="Georgia"/>
                <a:cs typeface="Georgia"/>
                <a:sym typeface="Georgia"/>
              </a:rPr>
              <a:t>completely personalized but still highly engaging to Facebook’s users so they’ll keep coming back and seeing more ads from the company’s </a:t>
            </a:r>
            <a:r>
              <a:rPr lang="en" sz="1450">
                <a:solidFill>
                  <a:srgbClr val="0C97D2"/>
                </a:solidFill>
                <a:latin typeface="Georgia"/>
                <a:ea typeface="Georgia"/>
                <a:cs typeface="Georgia"/>
                <a:sym typeface="Georgia"/>
                <a:hlinkClick r:id="rId3"/>
              </a:rPr>
              <a:t>2 million advertisers</a:t>
            </a:r>
            <a:r>
              <a:rPr lang="en" sz="1450">
                <a:solidFill>
                  <a:srgbClr val="282828"/>
                </a:solidFill>
                <a:highlight>
                  <a:srgbClr val="FFFFFF"/>
                </a:highlight>
                <a:latin typeface="Georgia"/>
                <a:ea typeface="Georgia"/>
                <a:cs typeface="Georgia"/>
                <a:sym typeface="Georgia"/>
              </a:rPr>
              <a:t>. </a:t>
            </a:r>
          </a:p>
          <a:p>
            <a:pPr lvl="0" rtl="0">
              <a:spcBef>
                <a:spcPts val="0"/>
              </a:spcBef>
              <a:buNone/>
            </a:pPr>
            <a:r>
              <a:rPr b="1" lang="en" sz="1450">
                <a:solidFill>
                  <a:srgbClr val="282828"/>
                </a:solidFill>
                <a:highlight>
                  <a:srgbClr val="FFFFFF"/>
                </a:highlight>
                <a:latin typeface="Georgia"/>
                <a:ea typeface="Georgia"/>
                <a:cs typeface="Georgia"/>
                <a:sym typeface="Georgia"/>
              </a:rPr>
              <a:t>Facebook says the average user has access to about 1,500 posts per day but only looks at 300</a:t>
            </a:r>
            <a:r>
              <a:rPr lang="en" sz="1450">
                <a:solidFill>
                  <a:srgbClr val="282828"/>
                </a:solidFill>
                <a:highlight>
                  <a:srgbClr val="FFFFFF"/>
                </a:highlight>
                <a:latin typeface="Georgia"/>
                <a:ea typeface="Georgia"/>
                <a:cs typeface="Georgia"/>
                <a:sym typeface="Georgia"/>
              </a:rPr>
              <a:t>. (A user who scrolls endlessly will eventually see every post from their friends and a smattering of posts from Pages they follow.)</a:t>
            </a:r>
          </a:p>
          <a:p>
            <a:pPr lvl="0" rtl="0">
              <a:spcBef>
                <a:spcPts val="1100"/>
              </a:spcBef>
              <a:spcAft>
                <a:spcPts val="1100"/>
              </a:spcAft>
              <a:buNone/>
            </a:pPr>
            <a:r>
              <a:rPr b="1" lang="en" sz="1450">
                <a:solidFill>
                  <a:srgbClr val="282828"/>
                </a:solidFill>
                <a:latin typeface="Georgia"/>
                <a:ea typeface="Georgia"/>
                <a:cs typeface="Georgia"/>
                <a:sym typeface="Georgia"/>
              </a:rPr>
              <a:t>Facebook says it uses thousands of factors to determine what shows up in any individual user’s feed</a:t>
            </a:r>
            <a:r>
              <a:rPr lang="en" sz="1450">
                <a:solidFill>
                  <a:srgbClr val="282828"/>
                </a:solidFill>
                <a:latin typeface="Georgia"/>
                <a:ea typeface="Georgia"/>
                <a:cs typeface="Georgia"/>
                <a:sym typeface="Georgia"/>
              </a:rPr>
              <a:t>. </a:t>
            </a:r>
          </a:p>
          <a:p>
            <a:pPr lvl="0" rtl="0">
              <a:spcBef>
                <a:spcPts val="1100"/>
              </a:spcBef>
              <a:spcAft>
                <a:spcPts val="1100"/>
              </a:spcAft>
              <a:buNone/>
            </a:pPr>
            <a:r>
              <a:rPr b="1" lang="en" sz="1450">
                <a:solidFill>
                  <a:srgbClr val="282828"/>
                </a:solidFill>
                <a:latin typeface="Georgia"/>
                <a:ea typeface="Georgia"/>
                <a:cs typeface="Georgia"/>
                <a:sym typeface="Georgia"/>
              </a:rPr>
              <a:t>biggest influences are pretty obvious. How close you are to a person is an increasingly important metric, as judged by how often you like their posts, write on their Timeline, click through their photos or talk with them on Messenger, Facebook’s chat service. </a:t>
            </a:r>
          </a:p>
          <a:p>
            <a:pPr lvl="0" rtl="0">
              <a:spcBef>
                <a:spcPts val="1100"/>
              </a:spcBef>
              <a:spcAft>
                <a:spcPts val="1100"/>
              </a:spcAft>
              <a:buClr>
                <a:schemeClr val="dk1"/>
              </a:buClr>
              <a:buSzPct val="73333"/>
              <a:buFont typeface="Arial"/>
              <a:buNone/>
            </a:pPr>
            <a:r>
              <a:rPr b="1" lang="en" sz="1450">
                <a:solidFill>
                  <a:srgbClr val="282828"/>
                </a:solidFill>
                <a:latin typeface="Georgia"/>
                <a:ea typeface="Georgia"/>
                <a:cs typeface="Georgia"/>
                <a:sym typeface="Georgia"/>
              </a:rPr>
              <a:t>The post-type is also a big factor, as Facebook hopes to show more links to people who click lots of links, more videos to people who watch lots of videos and so forth. The algorithm also assumes that content that has attracted a lot of engagement has wide appeal and will place it in more people’s feeds</a:t>
            </a:r>
            <a:r>
              <a:rPr lang="en" sz="1450">
                <a:solidFill>
                  <a:srgbClr val="282828"/>
                </a:solidFill>
                <a:latin typeface="Georgia"/>
                <a:ea typeface="Georgia"/>
                <a:cs typeface="Georgia"/>
                <a:sym typeface="Georgia"/>
              </a:rPr>
              <a:t>.</a:t>
            </a:r>
          </a:p>
          <a:p>
            <a:pPr lvl="0" rtl="0">
              <a:spcBef>
                <a:spcPts val="0"/>
              </a:spcBef>
              <a:spcAft>
                <a:spcPts val="0"/>
              </a:spcAft>
              <a:buClr>
                <a:schemeClr val="dk1"/>
              </a:buClr>
              <a:buSzPct val="73333"/>
              <a:buFont typeface="Arial"/>
              <a:buNone/>
            </a:pPr>
            <a:r>
              <a:t/>
            </a:r>
            <a:endParaRPr sz="1450">
              <a:solidFill>
                <a:srgbClr val="282828"/>
              </a:solidFill>
              <a:latin typeface="Georgia"/>
              <a:ea typeface="Georgia"/>
              <a:cs typeface="Georgia"/>
              <a:sym typeface="Georgia"/>
            </a:endParaRPr>
          </a:p>
          <a:p>
            <a:pPr lvl="0">
              <a:spcBef>
                <a:spcPts val="0"/>
              </a:spcBef>
              <a:buNone/>
            </a:pPr>
            <a:r>
              <a:t/>
            </a:r>
            <a:endParaRPr sz="1450">
              <a:solidFill>
                <a:srgbClr val="282828"/>
              </a:solidFill>
              <a:highlight>
                <a:srgbClr val="FFFFFF"/>
              </a:highlight>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News feed now 2</a:t>
            </a:r>
          </a:p>
        </p:txBody>
      </p:sp>
      <p:sp>
        <p:nvSpPr>
          <p:cNvPr id="217" name="Shape 2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1100"/>
              </a:spcBef>
              <a:spcAft>
                <a:spcPts val="1100"/>
              </a:spcAft>
              <a:buNone/>
            </a:pPr>
            <a:r>
              <a:rPr lang="en" sz="1450">
                <a:solidFill>
                  <a:srgbClr val="282828"/>
                </a:solidFill>
                <a:latin typeface="Georgia"/>
                <a:ea typeface="Georgia"/>
                <a:cs typeface="Georgia"/>
                <a:sym typeface="Georgia"/>
              </a:rPr>
              <a:t>less intuitive factors to the algorithm. </a:t>
            </a:r>
          </a:p>
          <a:p>
            <a:pPr lvl="0" rtl="0">
              <a:spcBef>
                <a:spcPts val="1100"/>
              </a:spcBef>
              <a:spcAft>
                <a:spcPts val="1100"/>
              </a:spcAft>
              <a:buNone/>
            </a:pPr>
            <a:r>
              <a:rPr b="1" lang="en" sz="1450">
                <a:solidFill>
                  <a:srgbClr val="282828"/>
                </a:solidFill>
                <a:latin typeface="Georgia"/>
                <a:ea typeface="Georgia"/>
                <a:cs typeface="Georgia"/>
                <a:sym typeface="Georgia"/>
              </a:rPr>
              <a:t>Use a phone with a slow mobile connection and you may see less video. </a:t>
            </a:r>
          </a:p>
          <a:p>
            <a:pPr lvl="0" rtl="0">
              <a:spcBef>
                <a:spcPts val="1100"/>
              </a:spcBef>
              <a:spcAft>
                <a:spcPts val="1100"/>
              </a:spcAft>
              <a:buNone/>
            </a:pPr>
            <a:r>
              <a:rPr b="1" lang="en" sz="1450">
                <a:solidFill>
                  <a:srgbClr val="282828"/>
                </a:solidFill>
                <a:latin typeface="Georgia"/>
                <a:ea typeface="Georgia"/>
                <a:cs typeface="Georgia"/>
                <a:sym typeface="Georgia"/>
              </a:rPr>
              <a:t>Writing “congratulations” in a comment signals the post is probably about a big life event, so it will get a boost. </a:t>
            </a:r>
          </a:p>
          <a:p>
            <a:pPr lvl="0" rtl="0">
              <a:spcBef>
                <a:spcPts val="1100"/>
              </a:spcBef>
              <a:spcAft>
                <a:spcPts val="1100"/>
              </a:spcAft>
              <a:buNone/>
            </a:pPr>
            <a:r>
              <a:rPr b="1" lang="en" sz="1450">
                <a:solidFill>
                  <a:srgbClr val="282828"/>
                </a:solidFill>
                <a:latin typeface="Georgia"/>
                <a:ea typeface="Georgia"/>
                <a:cs typeface="Georgia"/>
                <a:sym typeface="Georgia"/>
              </a:rPr>
              <a:t>Liking an article after you clicked it is a stronger positive signal than liking before, since it means you probably read the piece and enjoyed it.</a:t>
            </a:r>
          </a:p>
          <a:p>
            <a:pPr lvl="0" rtl="0">
              <a:spcBef>
                <a:spcPts val="1100"/>
              </a:spcBef>
              <a:spcAft>
                <a:spcPts val="1100"/>
              </a:spcAft>
              <a:buClr>
                <a:schemeClr val="dk1"/>
              </a:buClr>
              <a:buSzPct val="73333"/>
              <a:buFont typeface="Arial"/>
              <a:buNone/>
            </a:pPr>
            <a:r>
              <a:t/>
            </a:r>
            <a:endParaRPr sz="1450">
              <a:solidFill>
                <a:srgbClr val="282828"/>
              </a:solidFill>
              <a:latin typeface="Georgia"/>
              <a:ea typeface="Georgia"/>
              <a:cs typeface="Georgia"/>
              <a:sym typeface="Georgia"/>
            </a:endParaRP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3-07 at 12.45.34 PM.png" id="223" name="Shape 223"/>
          <p:cNvPicPr preferRelativeResize="0"/>
          <p:nvPr/>
        </p:nvPicPr>
        <p:blipFill>
          <a:blip r:embed="rId3">
            <a:alphaModFix/>
          </a:blip>
          <a:stretch>
            <a:fillRect/>
          </a:stretch>
        </p:blipFill>
        <p:spPr>
          <a:xfrm>
            <a:off x="194950" y="76199"/>
            <a:ext cx="875409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idx="1" type="body"/>
          </p:nvPr>
        </p:nvSpPr>
        <p:spPr>
          <a:xfrm>
            <a:off x="311700" y="146675"/>
            <a:ext cx="8520600" cy="4742700"/>
          </a:xfrm>
          <a:prstGeom prst="rect">
            <a:avLst/>
          </a:prstGeom>
        </p:spPr>
        <p:txBody>
          <a:bodyPr anchorCtr="0" anchor="t" bIns="91425" lIns="91425" rIns="91425" tIns="91425">
            <a:noAutofit/>
          </a:bodyPr>
          <a:lstStyle/>
          <a:p>
            <a:pPr lvl="0" rtl="0">
              <a:spcBef>
                <a:spcPts val="0"/>
              </a:spcBef>
              <a:buNone/>
            </a:pPr>
            <a:r>
              <a:rPr b="1" lang="en" u="sng"/>
              <a:t>Video Outline</a:t>
            </a:r>
          </a:p>
          <a:p>
            <a:pPr indent="-228600" lvl="0" marL="457200" rtl="0">
              <a:spcBef>
                <a:spcPts val="0"/>
              </a:spcBef>
            </a:pPr>
            <a:r>
              <a:rPr lang="en"/>
              <a:t>Introduction </a:t>
            </a:r>
          </a:p>
          <a:p>
            <a:pPr indent="-228600" lvl="1" marL="914400" rtl="0">
              <a:spcBef>
                <a:spcPts val="0"/>
              </a:spcBef>
              <a:buClr>
                <a:srgbClr val="FF0000"/>
              </a:buClr>
            </a:pPr>
            <a:r>
              <a:rPr lang="en">
                <a:solidFill>
                  <a:srgbClr val="FF0000"/>
                </a:solidFill>
              </a:rPr>
              <a:t>Do you really know how Facebook’s News Feed works? </a:t>
            </a:r>
            <a:r>
              <a:rPr b="1" lang="en">
                <a:solidFill>
                  <a:srgbClr val="FF0000"/>
                </a:solidFill>
              </a:rPr>
              <a:t>Milos</a:t>
            </a:r>
          </a:p>
          <a:p>
            <a:pPr indent="-228600" lvl="1" marL="914400" rtl="0">
              <a:spcBef>
                <a:spcPts val="0"/>
              </a:spcBef>
              <a:buClr>
                <a:srgbClr val="0000FF"/>
              </a:buClr>
            </a:pPr>
            <a:r>
              <a:rPr lang="en">
                <a:solidFill>
                  <a:srgbClr val="0000FF"/>
                </a:solidFill>
              </a:rPr>
              <a:t>Facebook/News Feed</a:t>
            </a:r>
          </a:p>
          <a:p>
            <a:pPr indent="-228600" lvl="2" marL="1371600" rtl="0">
              <a:spcBef>
                <a:spcPts val="0"/>
              </a:spcBef>
              <a:buClr>
                <a:srgbClr val="0000FF"/>
              </a:buClr>
            </a:pPr>
            <a:r>
              <a:rPr lang="en">
                <a:solidFill>
                  <a:srgbClr val="0000FF"/>
                </a:solidFill>
              </a:rPr>
              <a:t>Timeline of Facebook over the years (visual) </a:t>
            </a:r>
            <a:r>
              <a:rPr b="1" lang="en">
                <a:solidFill>
                  <a:srgbClr val="0000FF"/>
                </a:solidFill>
              </a:rPr>
              <a:t>Laura</a:t>
            </a:r>
          </a:p>
          <a:p>
            <a:pPr indent="-228600" lvl="3" marL="1828800" rtl="0">
              <a:spcBef>
                <a:spcPts val="0"/>
              </a:spcBef>
              <a:buClr>
                <a:srgbClr val="0000FF"/>
              </a:buClr>
            </a:pPr>
            <a:r>
              <a:rPr lang="en">
                <a:solidFill>
                  <a:srgbClr val="0000FF"/>
                </a:solidFill>
              </a:rPr>
              <a:t>Facebook definition</a:t>
            </a:r>
          </a:p>
          <a:p>
            <a:pPr indent="-228600" lvl="3" marL="1828800" rtl="0">
              <a:spcBef>
                <a:spcPts val="0"/>
              </a:spcBef>
              <a:buClr>
                <a:srgbClr val="0000FF"/>
              </a:buClr>
            </a:pPr>
            <a:r>
              <a:rPr lang="en">
                <a:solidFill>
                  <a:srgbClr val="0000FF"/>
                </a:solidFill>
              </a:rPr>
              <a:t>News Feed (2006), “likes” (2009), </a:t>
            </a:r>
          </a:p>
          <a:p>
            <a:pPr indent="-228600" lvl="2" marL="1371600" rtl="0">
              <a:spcBef>
                <a:spcPts val="0"/>
              </a:spcBef>
              <a:buClr>
                <a:srgbClr val="FF0000"/>
              </a:buClr>
            </a:pPr>
            <a:r>
              <a:rPr lang="en">
                <a:solidFill>
                  <a:srgbClr val="FF0000"/>
                </a:solidFill>
              </a:rPr>
              <a:t>Algorithm </a:t>
            </a:r>
            <a:r>
              <a:rPr b="1" lang="en">
                <a:solidFill>
                  <a:srgbClr val="FF0000"/>
                </a:solidFill>
              </a:rPr>
              <a:t>Jasmine</a:t>
            </a:r>
          </a:p>
          <a:p>
            <a:pPr indent="-228600" lvl="3" marL="1828800" rtl="0">
              <a:spcBef>
                <a:spcPts val="0"/>
              </a:spcBef>
              <a:buClr>
                <a:srgbClr val="FF0000"/>
              </a:buClr>
            </a:pPr>
            <a:r>
              <a:rPr lang="en">
                <a:solidFill>
                  <a:srgbClr val="FF0000"/>
                </a:solidFill>
              </a:rPr>
              <a:t>Factors</a:t>
            </a:r>
          </a:p>
          <a:p>
            <a:pPr indent="-228600" lvl="3" marL="1828800" rtl="0">
              <a:spcBef>
                <a:spcPts val="0"/>
              </a:spcBef>
              <a:buClr>
                <a:srgbClr val="FF0000"/>
              </a:buClr>
            </a:pPr>
            <a:r>
              <a:rPr lang="en">
                <a:solidFill>
                  <a:srgbClr val="FF0000"/>
                </a:solidFill>
              </a:rPr>
              <a:t>Always changing and adjusting</a:t>
            </a:r>
          </a:p>
          <a:p>
            <a:pPr indent="-228600" lvl="0" marL="457200" rtl="0">
              <a:spcBef>
                <a:spcPts val="0"/>
              </a:spcBef>
            </a:pPr>
            <a:r>
              <a:rPr lang="en"/>
              <a:t>Solution - (we all agree because based on these frameworks…) </a:t>
            </a:r>
            <a:r>
              <a:rPr b="1" lang="en"/>
              <a:t>YT</a:t>
            </a:r>
          </a:p>
          <a:p>
            <a:pPr indent="-228600" lvl="1" marL="914400" rtl="0">
              <a:spcBef>
                <a:spcPts val="0"/>
              </a:spcBef>
              <a:buClr>
                <a:srgbClr val="0000FF"/>
              </a:buClr>
            </a:pPr>
            <a:r>
              <a:rPr lang="en">
                <a:solidFill>
                  <a:srgbClr val="0000FF"/>
                </a:solidFill>
              </a:rPr>
              <a:t>Be aware that Facebook is filtering the content on your News Feed</a:t>
            </a:r>
          </a:p>
          <a:p>
            <a:pPr indent="-228600" lvl="0" marL="457200" rtl="0">
              <a:spcBef>
                <a:spcPts val="0"/>
              </a:spcBef>
            </a:pPr>
            <a:r>
              <a:rPr lang="en"/>
              <a:t>Frameworks (Pictures and quotes of the theorists while talking about them)</a:t>
            </a:r>
          </a:p>
          <a:p>
            <a:pPr indent="-228600" lvl="1" marL="914400" rtl="0">
              <a:spcBef>
                <a:spcPts val="0"/>
              </a:spcBef>
              <a:buClr>
                <a:srgbClr val="FF0000"/>
              </a:buClr>
            </a:pPr>
            <a:r>
              <a:rPr lang="en">
                <a:solidFill>
                  <a:srgbClr val="FF0000"/>
                </a:solidFill>
              </a:rPr>
              <a:t>Kant </a:t>
            </a:r>
            <a:r>
              <a:rPr b="1" lang="en">
                <a:solidFill>
                  <a:srgbClr val="FF0000"/>
                </a:solidFill>
              </a:rPr>
              <a:t>Laura</a:t>
            </a:r>
          </a:p>
          <a:p>
            <a:pPr indent="-228600" lvl="1" marL="914400" rtl="0">
              <a:spcBef>
                <a:spcPts val="0"/>
              </a:spcBef>
              <a:buClr>
                <a:srgbClr val="FF0000"/>
              </a:buClr>
            </a:pPr>
            <a:r>
              <a:rPr lang="en">
                <a:solidFill>
                  <a:srgbClr val="FF0000"/>
                </a:solidFill>
              </a:rPr>
              <a:t>Utilitarian </a:t>
            </a:r>
            <a:r>
              <a:rPr b="1" lang="en">
                <a:solidFill>
                  <a:srgbClr val="FF0000"/>
                </a:solidFill>
              </a:rPr>
              <a:t>Jasmine</a:t>
            </a:r>
          </a:p>
          <a:p>
            <a:pPr indent="-228600" lvl="1" marL="914400" rtl="0">
              <a:spcBef>
                <a:spcPts val="0"/>
              </a:spcBef>
              <a:buClr>
                <a:srgbClr val="0000FF"/>
              </a:buClr>
            </a:pPr>
            <a:r>
              <a:rPr lang="en">
                <a:solidFill>
                  <a:srgbClr val="0000FF"/>
                </a:solidFill>
              </a:rPr>
              <a:t>Social Contract </a:t>
            </a:r>
            <a:r>
              <a:rPr b="1" lang="en">
                <a:solidFill>
                  <a:srgbClr val="0000FF"/>
                </a:solidFill>
              </a:rPr>
              <a:t>Yong Shan</a:t>
            </a:r>
          </a:p>
          <a:p>
            <a:pPr indent="-228600" lvl="1" marL="914400" rtl="0">
              <a:spcBef>
                <a:spcPts val="0"/>
              </a:spcBef>
              <a:buClr>
                <a:srgbClr val="0000FF"/>
              </a:buClr>
            </a:pPr>
            <a:r>
              <a:rPr lang="en">
                <a:solidFill>
                  <a:srgbClr val="0000FF"/>
                </a:solidFill>
              </a:rPr>
              <a:t>Aristotle </a:t>
            </a:r>
            <a:r>
              <a:rPr b="1" lang="en">
                <a:solidFill>
                  <a:srgbClr val="0000FF"/>
                </a:solidFill>
              </a:rPr>
              <a:t>Milos</a:t>
            </a:r>
          </a:p>
          <a:p>
            <a:pPr indent="0" lvl="0" marL="0" rtl="0">
              <a:spcBef>
                <a:spcPts val="0"/>
              </a:spcBef>
              <a:buNone/>
            </a:pPr>
            <a:r>
              <a:t/>
            </a:r>
            <a:endParaRP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Timeline (there is no gray outline)</a:t>
            </a:r>
          </a:p>
        </p:txBody>
      </p:sp>
      <p:sp>
        <p:nvSpPr>
          <p:cNvPr id="229" name="Shape 2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3-07 at 12.45.45 PM.png" id="230" name="Shape 230"/>
          <p:cNvPicPr preferRelativeResize="0"/>
          <p:nvPr/>
        </p:nvPicPr>
        <p:blipFill>
          <a:blip r:embed="rId3">
            <a:alphaModFix/>
          </a:blip>
          <a:stretch>
            <a:fillRect/>
          </a:stretch>
        </p:blipFill>
        <p:spPr>
          <a:xfrm>
            <a:off x="0" y="1043075"/>
            <a:ext cx="9143999" cy="3057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Facebook? </a:t>
            </a:r>
          </a:p>
        </p:txBody>
      </p:sp>
      <p:sp>
        <p:nvSpPr>
          <p:cNvPr id="71" name="Shape 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69850" lvl="0" marL="139700" marR="266700" rtl="0">
              <a:lnSpc>
                <a:spcPct val="132692"/>
              </a:lnSpc>
              <a:spcBef>
                <a:spcPts val="0"/>
              </a:spcBef>
              <a:spcAft>
                <a:spcPts val="1500"/>
              </a:spcAft>
              <a:buClr>
                <a:schemeClr val="dk1"/>
              </a:buClr>
              <a:buSzPct val="84615"/>
              <a:buFont typeface="Arial"/>
              <a:buNone/>
            </a:pPr>
            <a:r>
              <a:rPr lang="en" sz="1300">
                <a:solidFill>
                  <a:srgbClr val="707880"/>
                </a:solidFill>
                <a:highlight>
                  <a:srgbClr val="FFFFFF"/>
                </a:highlight>
              </a:rPr>
              <a:t>Facebook allows you to </a:t>
            </a:r>
            <a:r>
              <a:rPr b="1" lang="en" sz="1300">
                <a:solidFill>
                  <a:srgbClr val="707880"/>
                </a:solidFill>
                <a:highlight>
                  <a:srgbClr val="FFFFFF"/>
                </a:highlight>
              </a:rPr>
              <a:t>send</a:t>
            </a:r>
            <a:r>
              <a:rPr lang="en" sz="1300">
                <a:solidFill>
                  <a:srgbClr val="707880"/>
                </a:solidFill>
                <a:highlight>
                  <a:srgbClr val="FFFFFF"/>
                </a:highlight>
              </a:rPr>
              <a:t> </a:t>
            </a:r>
            <a:r>
              <a:rPr b="1" lang="en" sz="1300">
                <a:solidFill>
                  <a:srgbClr val="707880"/>
                </a:solidFill>
                <a:highlight>
                  <a:srgbClr val="FFFFFF"/>
                </a:highlight>
              </a:rPr>
              <a:t>messages </a:t>
            </a:r>
            <a:r>
              <a:rPr lang="en" sz="1300">
                <a:solidFill>
                  <a:srgbClr val="707880"/>
                </a:solidFill>
                <a:highlight>
                  <a:srgbClr val="FFFFFF"/>
                </a:highlight>
              </a:rPr>
              <a:t>and</a:t>
            </a:r>
            <a:r>
              <a:rPr b="1" lang="en" sz="1300">
                <a:solidFill>
                  <a:srgbClr val="707880"/>
                </a:solidFill>
                <a:highlight>
                  <a:srgbClr val="FFFFFF"/>
                </a:highlight>
              </a:rPr>
              <a:t> post status updates</a:t>
            </a:r>
            <a:r>
              <a:rPr lang="en" sz="1300">
                <a:solidFill>
                  <a:srgbClr val="707880"/>
                </a:solidFill>
                <a:highlight>
                  <a:srgbClr val="FFFFFF"/>
                </a:highlight>
              </a:rPr>
              <a:t> to keep in touch with your friends and family. You can also share different types of content such as </a:t>
            </a:r>
            <a:r>
              <a:rPr b="1" lang="en" sz="1300">
                <a:solidFill>
                  <a:srgbClr val="707880"/>
                </a:solidFill>
                <a:highlight>
                  <a:srgbClr val="FFFFFF"/>
                </a:highlight>
              </a:rPr>
              <a:t>photos, links, and more</a:t>
            </a:r>
            <a:r>
              <a:rPr lang="en" sz="1300">
                <a:solidFill>
                  <a:srgbClr val="707880"/>
                </a:solidFill>
                <a:highlight>
                  <a:srgbClr val="FFFFFF"/>
                </a:highlight>
              </a:rPr>
              <a:t>. But sharing something on Facebook is a bit different from other types of online communication. Unlike email or instant messaging, which are relatively private, the things you share on Facebook are</a:t>
            </a:r>
            <a:r>
              <a:rPr b="1" lang="en" sz="1300">
                <a:solidFill>
                  <a:srgbClr val="707880"/>
                </a:solidFill>
                <a:highlight>
                  <a:srgbClr val="FFFFFF"/>
                </a:highlight>
              </a:rPr>
              <a:t> more public</a:t>
            </a:r>
            <a:r>
              <a:rPr lang="en" sz="1300">
                <a:solidFill>
                  <a:srgbClr val="707880"/>
                </a:solidFill>
                <a:highlight>
                  <a:srgbClr val="FFFFFF"/>
                </a:highlight>
              </a:rPr>
              <a:t>, which means they'll usually be seen by lots of other people.</a:t>
            </a:r>
          </a:p>
          <a:p>
            <a:pPr indent="-69850" lvl="0" marL="139700" marR="266700" rtl="0">
              <a:lnSpc>
                <a:spcPct val="132692"/>
              </a:lnSpc>
              <a:spcBef>
                <a:spcPts val="0"/>
              </a:spcBef>
              <a:spcAft>
                <a:spcPts val="1500"/>
              </a:spcAft>
              <a:buClr>
                <a:schemeClr val="dk1"/>
              </a:buClr>
              <a:buSzPct val="84615"/>
              <a:buFont typeface="Arial"/>
              <a:buNone/>
            </a:pPr>
            <a:r>
              <a:rPr lang="en" sz="1300">
                <a:solidFill>
                  <a:srgbClr val="707880"/>
                </a:solidFill>
                <a:highlight>
                  <a:srgbClr val="FFFFFF"/>
                </a:highlight>
              </a:rPr>
              <a:t>While Facebook offers privacy tools to help you limit who can see the things you share, it's important to understand that Facebook is designed to be more </a:t>
            </a:r>
            <a:r>
              <a:rPr b="1" lang="en" sz="1300">
                <a:solidFill>
                  <a:srgbClr val="707880"/>
                </a:solidFill>
                <a:highlight>
                  <a:srgbClr val="FFFFFF"/>
                </a:highlight>
              </a:rPr>
              <a:t>open and social</a:t>
            </a:r>
            <a:r>
              <a:rPr lang="en" sz="1300">
                <a:solidFill>
                  <a:srgbClr val="707880"/>
                </a:solidFill>
                <a:highlight>
                  <a:srgbClr val="FFFFFF"/>
                </a:highlight>
              </a:rPr>
              <a:t> than traditional communication tools. We'll talk more about sharing and controlling your privacy in our lessons on </a:t>
            </a:r>
            <a:r>
              <a:rPr b="1" lang="en" sz="1300">
                <a:solidFill>
                  <a:srgbClr val="324698"/>
                </a:solidFill>
                <a:highlight>
                  <a:srgbClr val="FFFFFF"/>
                </a:highlight>
                <a:hlinkClick r:id="rId3"/>
              </a:rPr>
              <a:t>Understanding Facebook Privacy</a:t>
            </a:r>
            <a:r>
              <a:rPr lang="en" sz="1300">
                <a:solidFill>
                  <a:srgbClr val="707880"/>
                </a:solidFill>
                <a:highlight>
                  <a:srgbClr val="FFFFFF"/>
                </a:highlight>
              </a:rPr>
              <a:t> and </a:t>
            </a:r>
            <a:r>
              <a:rPr b="1" lang="en" sz="1300">
                <a:solidFill>
                  <a:srgbClr val="324698"/>
                </a:solidFill>
                <a:highlight>
                  <a:srgbClr val="FFFFFF"/>
                </a:highlight>
                <a:hlinkClick r:id="rId4"/>
              </a:rPr>
              <a:t>Adjusting Your Privacy Settings</a:t>
            </a:r>
            <a:r>
              <a:rPr lang="en" sz="1300">
                <a:solidFill>
                  <a:srgbClr val="707880"/>
                </a:solidFill>
                <a:highlight>
                  <a:srgbClr val="FFFFFF"/>
                </a:highlight>
              </a:rPr>
              <a:t>.</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 type="subTitle"/>
          </p:nvPr>
        </p:nvSpPr>
        <p:spPr>
          <a:xfrm>
            <a:off x="234950" y="213025"/>
            <a:ext cx="4996200" cy="5040300"/>
          </a:xfrm>
          <a:prstGeom prst="rect">
            <a:avLst/>
          </a:prstGeom>
        </p:spPr>
        <p:txBody>
          <a:bodyPr anchorCtr="0" anchor="t" bIns="91425" lIns="91425" rIns="91425" tIns="91425">
            <a:noAutofit/>
          </a:bodyPr>
          <a:lstStyle/>
          <a:p>
            <a:pPr lvl="0" rtl="0">
              <a:spcBef>
                <a:spcPts val="0"/>
              </a:spcBef>
              <a:buNone/>
            </a:pPr>
            <a:r>
              <a:rPr lang="en" sz="1800"/>
              <a:t>Take a look at this timeline!</a:t>
            </a:r>
          </a:p>
          <a:p>
            <a:pPr lvl="0" rtl="0">
              <a:spcBef>
                <a:spcPts val="0"/>
              </a:spcBef>
              <a:buNone/>
            </a:pPr>
            <a:r>
              <a:t/>
            </a:r>
            <a:endParaRPr sz="1800"/>
          </a:p>
          <a:p>
            <a:pPr lvl="0" rtl="0">
              <a:spcBef>
                <a:spcPts val="0"/>
              </a:spcBef>
              <a:buNone/>
            </a:pPr>
            <a:r>
              <a:rPr lang="en" sz="1800" u="sng">
                <a:solidFill>
                  <a:schemeClr val="hlink"/>
                </a:solidFill>
                <a:hlinkClick r:id="rId3"/>
              </a:rPr>
              <a:t>http://www.slate.com/content/dam/slate/blogs/future_tense/2014/02/03/Facebook_10th_Timeline.jpeg.CROP.promovar-mediumlarge.jpeg</a:t>
            </a:r>
          </a:p>
          <a:p>
            <a:pPr lvl="0" rtl="0">
              <a:spcBef>
                <a:spcPts val="0"/>
              </a:spcBef>
              <a:buNone/>
            </a:pPr>
            <a:r>
              <a:t/>
            </a:r>
            <a:endParaRPr sz="1800"/>
          </a:p>
          <a:p>
            <a:pPr lvl="0" rtl="0">
              <a:spcBef>
                <a:spcPts val="0"/>
              </a:spcBef>
              <a:buNone/>
            </a:pPr>
            <a:r>
              <a:rPr lang="en" sz="1800"/>
              <a:t>More detail</a:t>
            </a:r>
          </a:p>
          <a:p>
            <a:pPr lvl="0" rtl="0">
              <a:spcBef>
                <a:spcPts val="0"/>
              </a:spcBef>
              <a:buNone/>
            </a:pPr>
            <a:r>
              <a:rPr lang="en" sz="1800" u="sng">
                <a:solidFill>
                  <a:schemeClr val="hlink"/>
                </a:solidFill>
                <a:hlinkClick r:id="rId4"/>
              </a:rPr>
              <a:t>http://www.knowyourmobile.com/apps/facebook/21807/history-facebook-all-major-updates-changes-2004-2016</a:t>
            </a:r>
          </a:p>
          <a:p>
            <a:pPr lvl="0" rtl="0">
              <a:spcBef>
                <a:spcPts val="0"/>
              </a:spcBef>
              <a:buNone/>
            </a:pPr>
            <a:r>
              <a:t/>
            </a:r>
            <a:endParaRPr sz="1800"/>
          </a:p>
          <a:p>
            <a:pPr lvl="0" rtl="0">
              <a:spcBef>
                <a:spcPts val="0"/>
              </a:spcBef>
              <a:buNone/>
            </a:pPr>
            <a:r>
              <a:rPr lang="en" sz="1800"/>
              <a:t>Really helpful too!</a:t>
            </a:r>
          </a:p>
          <a:p>
            <a:pPr lvl="0" rtl="0">
              <a:spcBef>
                <a:spcPts val="0"/>
              </a:spcBef>
              <a:buNone/>
            </a:pPr>
            <a:r>
              <a:rPr lang="en" sz="1800" u="sng">
                <a:solidFill>
                  <a:schemeClr val="hlink"/>
                </a:solidFill>
                <a:hlinkClick r:id="rId5"/>
              </a:rPr>
              <a:t>https://en.wikipedia.org/wiki/Timeline_of_Facebook</a:t>
            </a:r>
          </a:p>
          <a:p>
            <a:pPr lvl="0">
              <a:spcBef>
                <a:spcPts val="0"/>
              </a:spcBef>
              <a:buNone/>
            </a:pPr>
            <a:r>
              <a:t/>
            </a:r>
            <a:endParaRPr sz="1800"/>
          </a:p>
        </p:txBody>
      </p:sp>
      <p:pic>
        <p:nvPicPr>
          <p:cNvPr descr="Facebook_10th_Timeline.jpeg.CROP.promovar-mediumlarge.jpeg" id="77" name="Shape 77"/>
          <p:cNvPicPr preferRelativeResize="0"/>
          <p:nvPr/>
        </p:nvPicPr>
        <p:blipFill>
          <a:blip r:embed="rId6">
            <a:alphaModFix/>
          </a:blip>
          <a:stretch>
            <a:fillRect/>
          </a:stretch>
        </p:blipFill>
        <p:spPr>
          <a:xfrm>
            <a:off x="5771319" y="0"/>
            <a:ext cx="3167224"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p:txBody>
      </p:sp>
      <p:sp>
        <p:nvSpPr>
          <p:cNvPr id="83" name="Shape 83"/>
          <p:cNvSpPr txBox="1"/>
          <p:nvPr>
            <p:ph idx="1" type="subTitle"/>
          </p:nvPr>
        </p:nvSpPr>
        <p:spPr>
          <a:xfrm>
            <a:off x="1252750" y="4239825"/>
            <a:ext cx="5873400" cy="903600"/>
          </a:xfrm>
          <a:prstGeom prst="rect">
            <a:avLst/>
          </a:prstGeom>
        </p:spPr>
        <p:txBody>
          <a:bodyPr anchorCtr="0" anchor="t" bIns="91425" lIns="91425" rIns="91425" tIns="91425">
            <a:noAutofit/>
          </a:bodyPr>
          <a:lstStyle/>
          <a:p>
            <a:pPr lvl="0" rtl="0">
              <a:spcBef>
                <a:spcPts val="0"/>
              </a:spcBef>
              <a:buNone/>
            </a:pPr>
            <a:r>
              <a:rPr lang="en" sz="1200"/>
              <a:t>Screenshot these  from FB looks good to use!</a:t>
            </a:r>
          </a:p>
          <a:p>
            <a:pPr lvl="0" rtl="0">
              <a:spcBef>
                <a:spcPts val="0"/>
              </a:spcBef>
              <a:buNone/>
            </a:pPr>
            <a:r>
              <a:t/>
            </a:r>
            <a:endParaRPr sz="1200"/>
          </a:p>
          <a:p>
            <a:pPr lvl="0">
              <a:spcBef>
                <a:spcPts val="0"/>
              </a:spcBef>
              <a:buNone/>
            </a:pPr>
            <a:r>
              <a:rPr lang="en" sz="1200"/>
              <a:t>Shows facebook really does care about YOUR personal preferences!</a:t>
            </a:r>
          </a:p>
        </p:txBody>
      </p:sp>
      <p:pic>
        <p:nvPicPr>
          <p:cNvPr descr="Screen Shot 2016-03-06 at 9.33.43 PM.png" id="84" name="Shape 84"/>
          <p:cNvPicPr preferRelativeResize="0"/>
          <p:nvPr/>
        </p:nvPicPr>
        <p:blipFill>
          <a:blip r:embed="rId3">
            <a:alphaModFix/>
          </a:blip>
          <a:stretch>
            <a:fillRect/>
          </a:stretch>
        </p:blipFill>
        <p:spPr>
          <a:xfrm>
            <a:off x="0" y="0"/>
            <a:ext cx="5472499" cy="4123950"/>
          </a:xfrm>
          <a:prstGeom prst="rect">
            <a:avLst/>
          </a:prstGeom>
          <a:noFill/>
          <a:ln>
            <a:noFill/>
          </a:ln>
        </p:spPr>
      </p:pic>
      <p:pic>
        <p:nvPicPr>
          <p:cNvPr descr="Screen Shot 2016-03-06 at 9.34.44 PM.png" id="85" name="Shape 85"/>
          <p:cNvPicPr preferRelativeResize="0"/>
          <p:nvPr/>
        </p:nvPicPr>
        <p:blipFill>
          <a:blip r:embed="rId4">
            <a:alphaModFix/>
          </a:blip>
          <a:stretch>
            <a:fillRect/>
          </a:stretch>
        </p:blipFill>
        <p:spPr>
          <a:xfrm>
            <a:off x="3717799" y="1412302"/>
            <a:ext cx="5426199" cy="282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245625" y="0"/>
            <a:ext cx="8520600" cy="907500"/>
          </a:xfrm>
          <a:prstGeom prst="rect">
            <a:avLst/>
          </a:prstGeom>
        </p:spPr>
        <p:txBody>
          <a:bodyPr anchorCtr="0" anchor="b" bIns="91425" lIns="91425" rIns="91425" tIns="91425">
            <a:noAutofit/>
          </a:bodyPr>
          <a:lstStyle/>
          <a:p>
            <a:pPr lvl="0">
              <a:spcBef>
                <a:spcPts val="0"/>
              </a:spcBef>
              <a:buNone/>
            </a:pPr>
            <a:r>
              <a:rPr lang="en"/>
              <a:t>2006 News Feed - </a:t>
            </a:r>
            <a:r>
              <a:rPr lang="en">
                <a:solidFill>
                  <a:srgbClr val="0000FF"/>
                </a:solidFill>
              </a:rPr>
              <a:t>Milos</a:t>
            </a:r>
          </a:p>
        </p:txBody>
      </p:sp>
      <p:sp>
        <p:nvSpPr>
          <p:cNvPr id="91" name="Shape 91"/>
          <p:cNvSpPr txBox="1"/>
          <p:nvPr>
            <p:ph idx="1" type="subTitle"/>
          </p:nvPr>
        </p:nvSpPr>
        <p:spPr>
          <a:xfrm>
            <a:off x="410825" y="907500"/>
            <a:ext cx="8520600" cy="4357200"/>
          </a:xfrm>
          <a:prstGeom prst="rect">
            <a:avLst/>
          </a:prstGeom>
        </p:spPr>
        <p:txBody>
          <a:bodyPr anchorCtr="0" anchor="t" bIns="91425" lIns="91425" rIns="91425" tIns="91425">
            <a:noAutofit/>
          </a:bodyPr>
          <a:lstStyle/>
          <a:p>
            <a:pPr lvl="0" rtl="0" algn="l">
              <a:lnSpc>
                <a:spcPct val="115000"/>
              </a:lnSpc>
              <a:spcBef>
                <a:spcPts val="0"/>
              </a:spcBef>
              <a:buClr>
                <a:schemeClr val="dk1"/>
              </a:buClr>
              <a:buSzPct val="91666"/>
              <a:buFont typeface="Arial"/>
              <a:buNone/>
            </a:pPr>
            <a:r>
              <a:rPr lang="en" sz="1200">
                <a:solidFill>
                  <a:schemeClr val="dk1"/>
                </a:solidFill>
                <a:latin typeface="Calibri"/>
                <a:ea typeface="Calibri"/>
                <a:cs typeface="Calibri"/>
                <a:sym typeface="Calibri"/>
              </a:rPr>
              <a:t>Before the News feed in 2006</a:t>
            </a:r>
          </a:p>
          <a:p>
            <a:pPr indent="-304800" lvl="0" marL="457200" rtl="0" algn="l">
              <a:lnSpc>
                <a:spcPct val="115000"/>
              </a:lnSpc>
              <a:spcBef>
                <a:spcPts val="0"/>
              </a:spcBef>
              <a:spcAft>
                <a:spcPts val="1600"/>
              </a:spcAft>
              <a:buClr>
                <a:schemeClr val="dk1"/>
              </a:buClr>
              <a:buSzPct val="100000"/>
              <a:buFont typeface="Calibri"/>
              <a:buChar char="●"/>
            </a:pPr>
            <a:r>
              <a:rPr lang="en" sz="1200">
                <a:solidFill>
                  <a:schemeClr val="dk1"/>
                </a:solidFill>
                <a:latin typeface="Calibri"/>
                <a:ea typeface="Calibri"/>
                <a:cs typeface="Calibri"/>
                <a:sym typeface="Calibri"/>
              </a:rPr>
              <a:t>For years, the News Feed has been fueled by automated software that tracks each user’s actions to serve them the posts they’re most likely to engage with. </a:t>
            </a:r>
          </a:p>
          <a:p>
            <a:pPr indent="-304800" lvl="0" marL="457200" rtl="0" algn="l">
              <a:lnSpc>
                <a:spcPct val="115000"/>
              </a:lnSpc>
              <a:spcBef>
                <a:spcPts val="0"/>
              </a:spcBef>
              <a:spcAft>
                <a:spcPts val="1600"/>
              </a:spcAft>
              <a:buClr>
                <a:schemeClr val="dk1"/>
              </a:buClr>
              <a:buSzPct val="100000"/>
              <a:buFont typeface="Calibri"/>
              <a:buChar char="●"/>
            </a:pPr>
            <a:r>
              <a:rPr lang="en" sz="1200">
                <a:solidFill>
                  <a:schemeClr val="dk1"/>
                </a:solidFill>
                <a:latin typeface="Calibri"/>
                <a:ea typeface="Calibri"/>
                <a:cs typeface="Calibri"/>
                <a:sym typeface="Calibri"/>
              </a:rPr>
              <a:t>That proved successful in helping News Feed generate more revenue for Facebook than any other part of the site. </a:t>
            </a:r>
          </a:p>
          <a:p>
            <a:pPr lvl="0" rtl="0" algn="l">
              <a:lnSpc>
                <a:spcPct val="100000"/>
              </a:lnSpc>
              <a:spcBef>
                <a:spcPts val="0"/>
              </a:spcBef>
              <a:buNone/>
            </a:pPr>
            <a:r>
              <a:rPr lang="en" sz="1200">
                <a:solidFill>
                  <a:schemeClr val="dk1"/>
                </a:solidFill>
                <a:latin typeface="Calibri"/>
                <a:ea typeface="Calibri"/>
                <a:cs typeface="Calibri"/>
                <a:sym typeface="Calibri"/>
              </a:rPr>
              <a:t>But it’s also led to a growing anxiety about how much Facebook knows, and how the company can use that knowledge to influence what users buy, how they vote, even how they feel.</a:t>
            </a:r>
            <a:r>
              <a:rPr lang="en" sz="1200">
                <a:solidFill>
                  <a:srgbClr val="000000"/>
                </a:solidFill>
                <a:latin typeface="Calibri"/>
                <a:ea typeface="Calibri"/>
                <a:cs typeface="Calibri"/>
                <a:sym typeface="Calibri"/>
              </a:rPr>
              <a:t>2006: News feed launched</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Controversial, some </a:t>
            </a:r>
            <a:r>
              <a:rPr lang="en" sz="1200">
                <a:solidFill>
                  <a:schemeClr val="dk1"/>
                </a:solidFill>
                <a:latin typeface="Calibri"/>
                <a:ea typeface="Calibri"/>
                <a:cs typeface="Calibri"/>
                <a:sym typeface="Calibri"/>
              </a:rPr>
              <a:t>outraged by update</a:t>
            </a:r>
            <a:r>
              <a:rPr lang="en" sz="1200">
                <a:solidFill>
                  <a:srgbClr val="000000"/>
                </a:solidFill>
                <a:latin typeface="Calibri"/>
                <a:ea typeface="Calibri"/>
                <a:cs typeface="Calibri"/>
                <a:sym typeface="Calibri"/>
              </a:rPr>
              <a:t> </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Earliest days, Facebook was essentially a directory of profile pages. </a:t>
            </a:r>
          </a:p>
          <a:p>
            <a:pPr indent="-304800" lvl="1" marL="9144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Users could list their favorite bands, post pictures or write on each others’ profiles, but these activities were mostly discrete.</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As the social network grew, Facebook engineers noticed that some people were navigating the site in unexpected ways. </a:t>
            </a:r>
          </a:p>
          <a:p>
            <a:pPr indent="-304800" lvl="1" marL="9144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Every user had access to a page showing when all their friends had last made a change to their profiles. </a:t>
            </a:r>
          </a:p>
          <a:p>
            <a:pPr indent="-304800" lvl="1" marL="9144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A growing number of people began bouncing from this page to different users’ profiles to figure out what their friends were up to. </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Facebook realized they needed to provide an easier solution.</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The point of the news feed: “a personalized list of news stories throughout the day, so you’ll know when Mark adds Britney Spears to his Favorites or when your crush is single again.”</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Factor of News Feed that was less obvious to users: it wasn’t showing people all the potential stories they could be seeing.</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There was simply too much content to show everyone everything</a:t>
            </a:r>
          </a:p>
          <a:p>
            <a:pPr lvl="0" rtl="0" algn="l">
              <a:lnSpc>
                <a:spcPct val="100000"/>
              </a:lnSpc>
              <a:spcBef>
                <a:spcPts val="0"/>
              </a:spcBef>
              <a:spcAft>
                <a:spcPts val="1600"/>
              </a:spcAft>
              <a:buNone/>
            </a:pPr>
            <a:r>
              <a:t/>
            </a:r>
            <a:endParaRPr sz="1200">
              <a:solidFill>
                <a:srgbClr val="000000"/>
              </a:solidFill>
              <a:latin typeface="Calibri"/>
              <a:ea typeface="Calibri"/>
              <a:cs typeface="Calibri"/>
              <a:sym typeface="Calibri"/>
            </a:endParaRPr>
          </a:p>
          <a:p>
            <a:pPr lvl="0" algn="l">
              <a:lnSpc>
                <a:spcPct val="100000"/>
              </a:lnSpc>
              <a:spcBef>
                <a:spcPts val="0"/>
              </a:spcBef>
              <a:buNone/>
            </a:pPr>
            <a:r>
              <a:t/>
            </a:r>
            <a:endParaRPr sz="12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ctrTitle"/>
          </p:nvPr>
        </p:nvSpPr>
        <p:spPr>
          <a:xfrm>
            <a:off x="245625" y="0"/>
            <a:ext cx="8520600" cy="907500"/>
          </a:xfrm>
          <a:prstGeom prst="rect">
            <a:avLst/>
          </a:prstGeom>
        </p:spPr>
        <p:txBody>
          <a:bodyPr anchorCtr="0" anchor="b" bIns="91425" lIns="91425" rIns="91425" tIns="91425">
            <a:noAutofit/>
          </a:bodyPr>
          <a:lstStyle/>
          <a:p>
            <a:pPr lvl="0" rtl="0">
              <a:spcBef>
                <a:spcPts val="0"/>
              </a:spcBef>
              <a:buNone/>
            </a:pPr>
            <a:r>
              <a:rPr lang="en"/>
              <a:t>Timeline - </a:t>
            </a:r>
            <a:r>
              <a:rPr lang="en">
                <a:solidFill>
                  <a:srgbClr val="0000FF"/>
                </a:solidFill>
              </a:rPr>
              <a:t>Milos</a:t>
            </a:r>
          </a:p>
        </p:txBody>
      </p:sp>
      <p:sp>
        <p:nvSpPr>
          <p:cNvPr id="97" name="Shape 97"/>
          <p:cNvSpPr txBox="1"/>
          <p:nvPr>
            <p:ph idx="1" type="subTitle"/>
          </p:nvPr>
        </p:nvSpPr>
        <p:spPr>
          <a:xfrm>
            <a:off x="410825" y="907500"/>
            <a:ext cx="8520600" cy="3729300"/>
          </a:xfrm>
          <a:prstGeom prst="rect">
            <a:avLst/>
          </a:prstGeom>
        </p:spPr>
        <p:txBody>
          <a:bodyPr anchorCtr="0" anchor="t" bIns="91425" lIns="91425" rIns="91425" tIns="91425">
            <a:noAutofit/>
          </a:bodyPr>
          <a:lstStyle/>
          <a:p>
            <a:pPr lvl="0" rtl="0" algn="l">
              <a:lnSpc>
                <a:spcPct val="100000"/>
              </a:lnSpc>
              <a:spcBef>
                <a:spcPts val="0"/>
              </a:spcBef>
              <a:buNone/>
            </a:pPr>
            <a:r>
              <a:rPr lang="en" sz="1200">
                <a:solidFill>
                  <a:srgbClr val="000000"/>
                </a:solidFill>
                <a:latin typeface="Calibri"/>
                <a:ea typeface="Calibri"/>
                <a:cs typeface="Calibri"/>
                <a:sym typeface="Calibri"/>
              </a:rPr>
              <a:t>Fun facts throughout the years</a:t>
            </a:r>
          </a:p>
          <a:p>
            <a:pPr lvl="0" rtl="0" algn="l">
              <a:lnSpc>
                <a:spcPct val="100000"/>
              </a:lnSpc>
              <a:spcBef>
                <a:spcPts val="0"/>
              </a:spcBef>
              <a:buNone/>
            </a:pPr>
            <a:r>
              <a:t/>
            </a:r>
            <a:endParaRPr sz="1200">
              <a:solidFill>
                <a:srgbClr val="000000"/>
              </a:solidFill>
              <a:latin typeface="Calibri"/>
              <a:ea typeface="Calibri"/>
              <a:cs typeface="Calibri"/>
              <a:sym typeface="Calibri"/>
            </a:endParaRPr>
          </a:p>
          <a:p>
            <a:pPr indent="-304800" lvl="0" marL="457200" rtl="0" algn="l">
              <a:lnSpc>
                <a:spcPct val="115000"/>
              </a:lnSpc>
              <a:spcBef>
                <a:spcPts val="0"/>
              </a:spcBef>
              <a:buClr>
                <a:schemeClr val="dk1"/>
              </a:buClr>
              <a:buSzPct val="100000"/>
              <a:buFont typeface="Calibri"/>
              <a:buChar char="●"/>
            </a:pPr>
            <a:r>
              <a:rPr lang="en" sz="1200">
                <a:solidFill>
                  <a:schemeClr val="dk1"/>
                </a:solidFill>
                <a:latin typeface="Calibri"/>
                <a:ea typeface="Calibri"/>
                <a:cs typeface="Calibri"/>
                <a:sym typeface="Calibri"/>
              </a:rPr>
              <a:t>2004: Mark Zuckerberg and his co-founders launch Facebook at Harvard University</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2005: Photos could be posted</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2006: News Feed launched</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2007: Facebook platform</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2008: Chat through fb</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2009: “Like” button</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2010: 500 million users</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2011: Timeline</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2013: Search Bar</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2014: Trending topics</a:t>
            </a:r>
          </a:p>
          <a:p>
            <a:pPr indent="-304800" lvl="0" marL="457200" rtl="0" algn="l">
              <a:lnSpc>
                <a:spcPct val="115000"/>
              </a:lnSpc>
              <a:spcBef>
                <a:spcPts val="0"/>
              </a:spcBef>
              <a:spcAft>
                <a:spcPts val="1600"/>
              </a:spcAft>
              <a:buClr>
                <a:srgbClr val="000000"/>
              </a:buClr>
              <a:buSzPct val="100000"/>
              <a:buFont typeface="Calibri"/>
              <a:buChar char="●"/>
            </a:pPr>
            <a:r>
              <a:rPr lang="en" sz="1200">
                <a:solidFill>
                  <a:srgbClr val="000000"/>
                </a:solidFill>
                <a:latin typeface="Calibri"/>
                <a:ea typeface="Calibri"/>
                <a:cs typeface="Calibri"/>
                <a:sym typeface="Calibri"/>
              </a:rPr>
              <a:t>2015: Update to News feed</a:t>
            </a:r>
          </a:p>
          <a:p>
            <a:pPr indent="-304800" lvl="1" marL="914400" rtl="0" algn="l">
              <a:lnSpc>
                <a:spcPct val="115000"/>
              </a:lnSpc>
              <a:spcBef>
                <a:spcPts val="0"/>
              </a:spcBef>
              <a:spcAft>
                <a:spcPts val="1600"/>
              </a:spcAft>
              <a:buClr>
                <a:srgbClr val="000000"/>
              </a:buClr>
              <a:buSzPct val="100000"/>
              <a:buFont typeface="Calibri"/>
              <a:buChar char="○"/>
            </a:pPr>
            <a:r>
              <a:rPr lang="en" sz="1200">
                <a:solidFill>
                  <a:schemeClr val="dk1"/>
                </a:solidFill>
                <a:latin typeface="Calibri"/>
                <a:ea typeface="Calibri"/>
                <a:cs typeface="Calibri"/>
                <a:sym typeface="Calibri"/>
              </a:rPr>
              <a:t>Less intuitive factors to the algorithm </a:t>
            </a:r>
          </a:p>
          <a:p>
            <a:pPr indent="-304800" lvl="0" marL="457200" rtl="0" algn="l">
              <a:lnSpc>
                <a:spcPct val="115000"/>
              </a:lnSpc>
              <a:spcBef>
                <a:spcPts val="0"/>
              </a:spcBef>
              <a:spcAft>
                <a:spcPts val="1600"/>
              </a:spcAft>
              <a:buClr>
                <a:schemeClr val="dk1"/>
              </a:buClr>
              <a:buSzPct val="100000"/>
              <a:buFont typeface="Calibri"/>
              <a:buChar char="●"/>
            </a:pPr>
            <a:r>
              <a:rPr lang="en" sz="1200">
                <a:solidFill>
                  <a:schemeClr val="dk1"/>
                </a:solidFill>
                <a:latin typeface="Calibri"/>
                <a:ea typeface="Calibri"/>
                <a:cs typeface="Calibri"/>
                <a:sym typeface="Calibri"/>
              </a:rPr>
              <a:t>2016: “Reactions”</a:t>
            </a:r>
          </a:p>
          <a:p>
            <a:pPr indent="-304800" lvl="1" marL="914400" rtl="0" algn="l">
              <a:lnSpc>
                <a:spcPct val="115000"/>
              </a:lnSpc>
              <a:spcBef>
                <a:spcPts val="0"/>
              </a:spcBef>
              <a:spcAft>
                <a:spcPts val="1600"/>
              </a:spcAft>
              <a:buClr>
                <a:schemeClr val="dk1"/>
              </a:buClr>
              <a:buSzPct val="109090"/>
              <a:buFont typeface="Calibri"/>
              <a:buChar char="○"/>
            </a:pPr>
            <a:r>
              <a:rPr lang="en" sz="1050">
                <a:solidFill>
                  <a:schemeClr val="dk1"/>
                </a:solidFill>
                <a:highlight>
                  <a:srgbClr val="F9F9F9"/>
                </a:highlight>
              </a:rPr>
              <a:t>new reactions are "love", "haha", "wow", "yay", "sad", and "anger" to a post</a:t>
            </a:r>
          </a:p>
          <a:p>
            <a:pPr lvl="0" rtl="0" algn="l">
              <a:lnSpc>
                <a:spcPct val="115000"/>
              </a:lnSpc>
              <a:spcBef>
                <a:spcPts val="0"/>
              </a:spcBef>
              <a:spcAft>
                <a:spcPts val="1600"/>
              </a:spcAft>
              <a:buNone/>
            </a:pPr>
            <a:r>
              <a:t/>
            </a:r>
            <a:endParaRPr sz="1200">
              <a:solidFill>
                <a:srgbClr val="000000"/>
              </a:solidFill>
              <a:latin typeface="Calibri"/>
              <a:ea typeface="Calibri"/>
              <a:cs typeface="Calibri"/>
              <a:sym typeface="Calibri"/>
            </a:endParaRPr>
          </a:p>
          <a:p>
            <a:pPr lvl="0" rtl="0" algn="l">
              <a:lnSpc>
                <a:spcPct val="100000"/>
              </a:lnSpc>
              <a:spcBef>
                <a:spcPts val="0"/>
              </a:spcBef>
              <a:spcAft>
                <a:spcPts val="1600"/>
              </a:spcAft>
              <a:buNone/>
            </a:pPr>
            <a:r>
              <a:t/>
            </a:r>
            <a:endParaRPr sz="1200">
              <a:solidFill>
                <a:srgbClr val="000000"/>
              </a:solidFill>
              <a:latin typeface="Calibri"/>
              <a:ea typeface="Calibri"/>
              <a:cs typeface="Calibri"/>
              <a:sym typeface="Calibri"/>
            </a:endParaRPr>
          </a:p>
          <a:p>
            <a:pPr lvl="0" rtl="0" algn="l">
              <a:lnSpc>
                <a:spcPct val="100000"/>
              </a:lnSpc>
              <a:spcBef>
                <a:spcPts val="0"/>
              </a:spcBef>
              <a:buNone/>
            </a:pPr>
            <a:r>
              <a:t/>
            </a:r>
            <a:endParaRPr sz="12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245625" y="0"/>
            <a:ext cx="8520600" cy="907500"/>
          </a:xfrm>
          <a:prstGeom prst="rect">
            <a:avLst/>
          </a:prstGeom>
        </p:spPr>
        <p:txBody>
          <a:bodyPr anchorCtr="0" anchor="b" bIns="91425" lIns="91425" rIns="91425" tIns="91425">
            <a:noAutofit/>
          </a:bodyPr>
          <a:lstStyle/>
          <a:p>
            <a:pPr lvl="0" rtl="0">
              <a:spcBef>
                <a:spcPts val="0"/>
              </a:spcBef>
              <a:buNone/>
            </a:pPr>
            <a:r>
              <a:rPr lang="en"/>
              <a:t>Timeline </a:t>
            </a:r>
            <a:r>
              <a:rPr lang="en">
                <a:solidFill>
                  <a:srgbClr val="0000FF"/>
                </a:solidFill>
              </a:rPr>
              <a:t>Milos</a:t>
            </a:r>
          </a:p>
        </p:txBody>
      </p:sp>
      <p:sp>
        <p:nvSpPr>
          <p:cNvPr id="103" name="Shape 103"/>
          <p:cNvSpPr txBox="1"/>
          <p:nvPr>
            <p:ph idx="1" type="subTitle"/>
          </p:nvPr>
        </p:nvSpPr>
        <p:spPr>
          <a:xfrm>
            <a:off x="410825" y="907500"/>
            <a:ext cx="8520600" cy="3729300"/>
          </a:xfrm>
          <a:prstGeom prst="rect">
            <a:avLst/>
          </a:prstGeom>
        </p:spPr>
        <p:txBody>
          <a:bodyPr anchorCtr="0" anchor="t" bIns="91425" lIns="91425" rIns="91425" tIns="91425">
            <a:noAutofit/>
          </a:bodyPr>
          <a:lstStyle/>
          <a:p>
            <a:pPr lvl="0" rtl="0" algn="l">
              <a:lnSpc>
                <a:spcPct val="115000"/>
              </a:lnSpc>
              <a:spcBef>
                <a:spcPts val="1100"/>
              </a:spcBef>
              <a:spcAft>
                <a:spcPts val="1100"/>
              </a:spcAft>
              <a:buNone/>
            </a:pPr>
            <a:r>
              <a:rPr lang="en" sz="1800">
                <a:solidFill>
                  <a:srgbClr val="000000"/>
                </a:solidFill>
                <a:latin typeface="Calibri"/>
                <a:ea typeface="Calibri"/>
                <a:cs typeface="Calibri"/>
                <a:sym typeface="Calibri"/>
              </a:rPr>
              <a:t>I’m going to show a 2004, 2009 and 2016 screenshot of what fb looked like back then and then to now.</a:t>
            </a:r>
          </a:p>
          <a:p>
            <a:pPr lvl="0" rtl="0" algn="l">
              <a:lnSpc>
                <a:spcPct val="115000"/>
              </a:lnSpc>
              <a:spcBef>
                <a:spcPts val="1100"/>
              </a:spcBef>
              <a:spcAft>
                <a:spcPts val="1100"/>
              </a:spcAft>
              <a:buNone/>
            </a:pPr>
            <a:r>
              <a:rPr lang="en" sz="1800">
                <a:solidFill>
                  <a:srgbClr val="000000"/>
                </a:solidFill>
                <a:latin typeface="Calibri"/>
                <a:ea typeface="Calibri"/>
                <a:cs typeface="Calibri"/>
                <a:sym typeface="Calibri"/>
              </a:rPr>
              <a:t>Talk long enough so I can show three photos so ppl. Can compare them</a:t>
            </a:r>
          </a:p>
          <a:p>
            <a:pPr lvl="0" rtl="0" algn="l">
              <a:lnSpc>
                <a:spcPct val="115000"/>
              </a:lnSpc>
              <a:spcBef>
                <a:spcPts val="1100"/>
              </a:spcBef>
              <a:spcAft>
                <a:spcPts val="1100"/>
              </a:spcAft>
              <a:buNone/>
            </a:pPr>
            <a:r>
              <a:rPr lang="en" sz="1800">
                <a:solidFill>
                  <a:srgbClr val="000000"/>
                </a:solidFill>
                <a:latin typeface="Calibri"/>
                <a:ea typeface="Calibri"/>
                <a:cs typeface="Calibri"/>
                <a:sym typeface="Calibri"/>
              </a:rPr>
              <a:t>Just say something showing how Fb has really changed over time. </a:t>
            </a:r>
          </a:p>
          <a:p>
            <a:pPr lvl="0" rtl="0" algn="l">
              <a:lnSpc>
                <a:spcPct val="115000"/>
              </a:lnSpc>
              <a:spcBef>
                <a:spcPts val="1100"/>
              </a:spcBef>
              <a:spcAft>
                <a:spcPts val="1100"/>
              </a:spcAft>
              <a:buNone/>
            </a:pPr>
            <a:r>
              <a:rPr lang="en" sz="1800">
                <a:solidFill>
                  <a:srgbClr val="000000"/>
                </a:solidFill>
                <a:latin typeface="Calibri"/>
                <a:ea typeface="Calibri"/>
                <a:cs typeface="Calibri"/>
                <a:sym typeface="Calibri"/>
              </a:rPr>
              <a:t>Even how a one year update really makes a difference</a:t>
            </a:r>
          </a:p>
          <a:p>
            <a:pPr lvl="0" rtl="0" algn="l">
              <a:lnSpc>
                <a:spcPct val="115000"/>
              </a:lnSpc>
              <a:spcBef>
                <a:spcPts val="1100"/>
              </a:spcBef>
              <a:spcAft>
                <a:spcPts val="1100"/>
              </a:spcAft>
              <a:buNone/>
            </a:pPr>
            <a:r>
              <a:rPr lang="en" sz="1800">
                <a:solidFill>
                  <a:srgbClr val="000000"/>
                </a:solidFill>
                <a:latin typeface="Calibri"/>
                <a:ea typeface="Calibri"/>
                <a:cs typeface="Calibri"/>
                <a:sym typeface="Calibri"/>
              </a:rPr>
              <a:t>Say how they have really changed their layout and algorithms to fit personally to you. - fb trying to please you</a:t>
            </a:r>
          </a:p>
          <a:p>
            <a:pPr lvl="0" rtl="0" algn="l">
              <a:lnSpc>
                <a:spcPct val="115000"/>
              </a:lnSpc>
              <a:spcBef>
                <a:spcPts val="1100"/>
              </a:spcBef>
              <a:spcAft>
                <a:spcPts val="1100"/>
              </a:spcAft>
              <a:buNone/>
            </a:pPr>
            <a:r>
              <a:t/>
            </a:r>
            <a:endParaRPr sz="1800">
              <a:solidFill>
                <a:srgbClr val="000000"/>
              </a:solidFill>
              <a:latin typeface="Calibri"/>
              <a:ea typeface="Calibri"/>
              <a:cs typeface="Calibri"/>
              <a:sym typeface="Calibri"/>
            </a:endParaRPr>
          </a:p>
          <a:p>
            <a:pPr lvl="0" rtl="0" algn="l">
              <a:lnSpc>
                <a:spcPct val="100000"/>
              </a:lnSpc>
              <a:spcBef>
                <a:spcPts val="0"/>
              </a:spcBef>
              <a:spcAft>
                <a:spcPts val="1600"/>
              </a:spcAft>
              <a:buNone/>
            </a:pPr>
            <a:r>
              <a:t/>
            </a:r>
            <a:endParaRPr sz="1800">
              <a:solidFill>
                <a:srgbClr val="000000"/>
              </a:solidFill>
              <a:latin typeface="Calibri"/>
              <a:ea typeface="Calibri"/>
              <a:cs typeface="Calibri"/>
              <a:sym typeface="Calibri"/>
            </a:endParaRPr>
          </a:p>
          <a:p>
            <a:pPr lvl="0" rtl="0" algn="l">
              <a:lnSpc>
                <a:spcPct val="100000"/>
              </a:lnSpc>
              <a:spcBef>
                <a:spcPts val="0"/>
              </a:spcBef>
              <a:buNone/>
            </a:pPr>
            <a:r>
              <a:t/>
            </a:r>
            <a:endParaRPr sz="18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