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77" r:id="rId5"/>
    <p:sldId id="266" r:id="rId6"/>
    <p:sldId id="263" r:id="rId7"/>
    <p:sldId id="275" r:id="rId8"/>
    <p:sldId id="279" r:id="rId9"/>
    <p:sldId id="283" r:id="rId10"/>
    <p:sldId id="276" r:id="rId11"/>
    <p:sldId id="280" r:id="rId12"/>
    <p:sldId id="284" r:id="rId13"/>
    <p:sldId id="278" r:id="rId14"/>
    <p:sldId id="281" r:id="rId15"/>
    <p:sldId id="28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A82"/>
    <a:srgbClr val="DC191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7506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7249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06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685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77EDB18-03F1-4667-B2A6-F123F8844C9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F0EAD20-684A-450E-97A2-DED86DA29C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23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ytbryan/nyp" TargetMode="External"/><Relationship Id="rId2" Type="http://schemas.openxmlformats.org/officeDocument/2006/relationships/hyperlink" Target="mailto:ytbryan@u.nus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88" y="0"/>
            <a:ext cx="8644538" cy="6858000"/>
          </a:xfrm>
        </p:spPr>
      </p:pic>
      <p:grpSp>
        <p:nvGrpSpPr>
          <p:cNvPr id="3" name="Group 2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5" name="Rectangle 4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6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61073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Excel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10661072" cy="330430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Pivot 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Table 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table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further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analysis of your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err="1">
                <a:solidFill>
                  <a:schemeClr val="bg1">
                    <a:lumMod val="85000"/>
                  </a:schemeClr>
                </a:solidFill>
              </a:rPr>
              <a:t>Vlookup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Function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function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to find unknown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Statistical Functions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mode, median, average (mean)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Logistical Function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the ‘IF’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60" y="2808083"/>
            <a:ext cx="4271948" cy="29547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1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/>
          <a:lstStyle/>
          <a:p>
            <a:r>
              <a:rPr lang="en-US" b="1" dirty="0" smtClean="0"/>
              <a:t>3. Statistical functions </a:t>
            </a:r>
            <a:r>
              <a:rPr lang="en-US" sz="3200" b="1" dirty="0" smtClean="0"/>
              <a:t>(Average, Mode, Median)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4891"/>
            <a:ext cx="9601200" cy="488445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What are the syntax for average, mode and median? .  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rgbClr val="0070C0"/>
                </a:solidFill>
              </a:rPr>
              <a:t>average(number1</a:t>
            </a:r>
            <a:r>
              <a:rPr lang="en-US" dirty="0">
                <a:solidFill>
                  <a:srgbClr val="0070C0"/>
                </a:solidFill>
              </a:rPr>
              <a:t>, [number2, …. Number n])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70C0"/>
                </a:solidFill>
              </a:rPr>
              <a:t>=mode(number1, [number2, …. Number n</a:t>
            </a:r>
            <a:r>
              <a:rPr lang="en-US" dirty="0" smtClean="0">
                <a:solidFill>
                  <a:srgbClr val="0070C0"/>
                </a:solidFill>
              </a:rPr>
              <a:t>])</a:t>
            </a:r>
          </a:p>
          <a:p>
            <a:pPr marL="53035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=median(number1</a:t>
            </a:r>
            <a:r>
              <a:rPr lang="en-US" dirty="0">
                <a:solidFill>
                  <a:srgbClr val="0070C0"/>
                </a:solidFill>
              </a:rPr>
              <a:t>, [number2, …. Number n</a:t>
            </a:r>
            <a:r>
              <a:rPr lang="en-US" dirty="0" smtClean="0">
                <a:solidFill>
                  <a:srgbClr val="0070C0"/>
                </a:solidFill>
              </a:rPr>
              <a:t>])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Define Average, Mode, Median: 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&gt; </a:t>
            </a:r>
            <a:r>
              <a:rPr lang="en-US" sz="2400" u="sng" dirty="0" smtClean="0">
                <a:solidFill>
                  <a:srgbClr val="002060"/>
                </a:solidFill>
              </a:rPr>
              <a:t>Average </a:t>
            </a:r>
            <a:r>
              <a:rPr lang="en-US" sz="2400" dirty="0" smtClean="0">
                <a:solidFill>
                  <a:srgbClr val="002060"/>
                </a:solidFill>
              </a:rPr>
              <a:t>is the </a:t>
            </a:r>
            <a:r>
              <a:rPr lang="en-US" sz="2400" dirty="0">
                <a:solidFill>
                  <a:srgbClr val="002060"/>
                </a:solidFill>
              </a:rPr>
              <a:t>arithmetic mean. 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&gt; </a:t>
            </a:r>
            <a:r>
              <a:rPr lang="en-US" sz="2400" u="sng" dirty="0" smtClean="0">
                <a:solidFill>
                  <a:srgbClr val="002060"/>
                </a:solidFill>
              </a:rPr>
              <a:t>Mode</a:t>
            </a:r>
            <a:r>
              <a:rPr lang="en-US" sz="2400" dirty="0" smtClean="0">
                <a:solidFill>
                  <a:srgbClr val="002060"/>
                </a:solidFill>
              </a:rPr>
              <a:t> is value that appears most in a set</a:t>
            </a:r>
            <a:r>
              <a:rPr lang="en-US" sz="2400" dirty="0">
                <a:solidFill>
                  <a:srgbClr val="002060"/>
                </a:solidFill>
              </a:rPr>
              <a:t>. (most frequently occurring </a:t>
            </a:r>
            <a:r>
              <a:rPr lang="en-US" sz="2400" dirty="0" smtClean="0">
                <a:solidFill>
                  <a:srgbClr val="002060"/>
                </a:solidFill>
              </a:rPr>
              <a:t>number)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&gt; </a:t>
            </a:r>
            <a:r>
              <a:rPr lang="en-US" sz="2400" u="sng" dirty="0" smtClean="0">
                <a:solidFill>
                  <a:srgbClr val="002060"/>
                </a:solidFill>
              </a:rPr>
              <a:t>Median</a:t>
            </a:r>
            <a:r>
              <a:rPr lang="en-US" sz="2400" dirty="0" smtClean="0">
                <a:solidFill>
                  <a:srgbClr val="002060"/>
                </a:solidFill>
              </a:rPr>
              <a:t> is the middle value of a sorted set.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How to do it in excel 2016?</a:t>
            </a: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In Excel 2016,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Go to </a:t>
            </a:r>
            <a:r>
              <a:rPr lang="en-US" sz="2400" dirty="0" smtClean="0">
                <a:solidFill>
                  <a:srgbClr val="00B050"/>
                </a:solidFill>
              </a:rPr>
              <a:t>formula bar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Type the specific formula </a:t>
            </a:r>
            <a:r>
              <a:rPr lang="en-US" sz="2400" dirty="0" err="1" smtClean="0">
                <a:solidFill>
                  <a:srgbClr val="00B050"/>
                </a:solidFill>
              </a:rPr>
              <a:t>eg</a:t>
            </a:r>
            <a:r>
              <a:rPr lang="en-US" sz="2400" dirty="0" smtClean="0">
                <a:solidFill>
                  <a:srgbClr val="00B050"/>
                </a:solidFill>
              </a:rPr>
              <a:t>. =average(B3:B12)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 marL="987552" lvl="1" indent="-457200">
              <a:buFont typeface="+mj-lt"/>
              <a:buAutoNum type="arabicPeriod"/>
            </a:pPr>
            <a:endParaRPr lang="en-US" sz="2400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90" y="5317530"/>
            <a:ext cx="5741010" cy="104636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56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/>
          <a:lstStyle/>
          <a:p>
            <a:r>
              <a:rPr lang="en-US" b="1" dirty="0" smtClean="0"/>
              <a:t>3. Statistical Syntax </a:t>
            </a:r>
            <a:r>
              <a:rPr lang="en-US" sz="3200" b="1" dirty="0" smtClean="0"/>
              <a:t>for Average, Mode, Median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315" y="1647888"/>
            <a:ext cx="10626291" cy="4513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=average(number1</a:t>
            </a:r>
            <a:r>
              <a:rPr lang="en-US" sz="3200" dirty="0">
                <a:solidFill>
                  <a:srgbClr val="0070C0"/>
                </a:solidFill>
              </a:rPr>
              <a:t>, [number2, …. Number n])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=mode(number1</a:t>
            </a:r>
            <a:r>
              <a:rPr lang="en-US" sz="3200" dirty="0">
                <a:solidFill>
                  <a:srgbClr val="0070C0"/>
                </a:solidFill>
              </a:rPr>
              <a:t>, [number2, …. Number n</a:t>
            </a:r>
            <a:r>
              <a:rPr lang="en-US" sz="3200" dirty="0" smtClean="0">
                <a:solidFill>
                  <a:srgbClr val="0070C0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=median(number1</a:t>
            </a:r>
            <a:r>
              <a:rPr lang="en-US" sz="3200" dirty="0">
                <a:solidFill>
                  <a:srgbClr val="0070C0"/>
                </a:solidFill>
              </a:rPr>
              <a:t>, [number2, …. Number n</a:t>
            </a:r>
            <a:r>
              <a:rPr lang="en-US" sz="3200" dirty="0" smtClean="0">
                <a:solidFill>
                  <a:srgbClr val="0070C0"/>
                </a:solidFill>
              </a:rPr>
              <a:t>])</a:t>
            </a:r>
            <a:br>
              <a:rPr lang="en-US" sz="3200" dirty="0" smtClean="0">
                <a:solidFill>
                  <a:srgbClr val="0070C0"/>
                </a:solidFill>
              </a:rPr>
            </a:br>
            <a:endParaRPr lang="en-US" sz="3200" dirty="0" smtClean="0">
              <a:solidFill>
                <a:srgbClr val="0070C0"/>
              </a:solidFill>
            </a:endParaRP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number1, number2, ... </a:t>
            </a:r>
            <a:r>
              <a:rPr lang="en-US" sz="2800" b="1" dirty="0" err="1" smtClean="0">
                <a:solidFill>
                  <a:srgbClr val="0070C0"/>
                </a:solidFill>
              </a:rPr>
              <a:t>Number_n</a:t>
            </a:r>
            <a:endParaRPr lang="en-US" sz="2800" b="1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Numeric values that can be numbers, named ranges, arrays, or references to numbers. There can be up to 30 values entered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987552" lvl="1" indent="-457200">
              <a:buFont typeface="+mj-lt"/>
              <a:buAutoNum type="arabicPeriod"/>
            </a:pPr>
            <a:endParaRPr lang="en-US" sz="2400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7" name="Rectangle 6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09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61073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Excel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10661072" cy="330430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Pivot 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Table 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table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further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analysis of your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err="1">
                <a:solidFill>
                  <a:schemeClr val="bg1">
                    <a:lumMod val="85000"/>
                  </a:schemeClr>
                </a:solidFill>
              </a:rPr>
              <a:t>Vlookup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Function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function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to find unknown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Statistical Functions 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mode, median, 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Logistical Function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the ‘IF’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88" y="3099753"/>
            <a:ext cx="194310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342" y="3231573"/>
            <a:ext cx="188595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66" y="4730934"/>
            <a:ext cx="3952875" cy="18192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8" name="Rectangle 7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8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IF function (logistical function)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4891"/>
            <a:ext cx="9601200" cy="3581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What is IF function?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&gt; IF function allows you to set a condition and trigger a value.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Examples:</a:t>
            </a:r>
          </a:p>
          <a:p>
            <a:pPr lvl="1"/>
            <a:r>
              <a:rPr lang="en-US" b="1" dirty="0"/>
              <a:t>SYNTAX</a:t>
            </a:r>
            <a:r>
              <a:rPr lang="en-US" dirty="0"/>
              <a:t>: ﻿﻿ IF(Something is True, then do this, otherwise do this)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=IF(A1&lt;B1,"OK",0)</a:t>
            </a:r>
          </a:p>
          <a:p>
            <a:pPr lvl="1"/>
            <a:r>
              <a:rPr lang="en-US" b="1" dirty="0"/>
              <a:t>EXPLANATION</a:t>
            </a:r>
            <a:r>
              <a:rPr lang="en-US" dirty="0"/>
              <a:t>: If the value in A1 is less than the value in B1, the value "OK" is returned, otherwise return a 0.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How to do it in excel 2016?</a:t>
            </a: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In Excel 2016,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Go to  formula bar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Type =IF</a:t>
            </a:r>
            <a:r>
              <a:rPr lang="en-US" sz="2400" dirty="0">
                <a:solidFill>
                  <a:srgbClr val="00B050"/>
                </a:solidFill>
              </a:rPr>
              <a:t>( condition, [</a:t>
            </a:r>
            <a:r>
              <a:rPr lang="en-US" sz="2400" dirty="0" err="1">
                <a:solidFill>
                  <a:srgbClr val="00B050"/>
                </a:solidFill>
              </a:rPr>
              <a:t>value_if_true</a:t>
            </a:r>
            <a:r>
              <a:rPr lang="en-US" sz="2400" dirty="0">
                <a:solidFill>
                  <a:srgbClr val="00B050"/>
                </a:solidFill>
              </a:rPr>
              <a:t>], [</a:t>
            </a:r>
            <a:r>
              <a:rPr lang="en-US" sz="2400" dirty="0" err="1">
                <a:solidFill>
                  <a:srgbClr val="00B050"/>
                </a:solidFill>
              </a:rPr>
              <a:t>value_if_false</a:t>
            </a:r>
            <a:r>
              <a:rPr lang="en-US" sz="2400" dirty="0">
                <a:solidFill>
                  <a:srgbClr val="00B050"/>
                </a:solidFill>
              </a:rPr>
              <a:t>] )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987552" lvl="1" indent="-457200">
              <a:buFont typeface="+mj-lt"/>
              <a:buAutoNum type="arabicPeriod"/>
            </a:pPr>
            <a:endParaRPr lang="en-US" sz="2400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521841"/>
            <a:ext cx="5741010" cy="104636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0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IF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4890"/>
            <a:ext cx="11013440" cy="4899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=IF</a:t>
            </a:r>
            <a:r>
              <a:rPr lang="en-US" sz="3600" dirty="0">
                <a:solidFill>
                  <a:srgbClr val="0070C0"/>
                </a:solidFill>
              </a:rPr>
              <a:t>( condition, [</a:t>
            </a:r>
            <a:r>
              <a:rPr lang="en-US" sz="3600" dirty="0" err="1">
                <a:solidFill>
                  <a:srgbClr val="0070C0"/>
                </a:solidFill>
              </a:rPr>
              <a:t>value_if_true</a:t>
            </a:r>
            <a:r>
              <a:rPr lang="en-US" sz="3600" dirty="0">
                <a:solidFill>
                  <a:srgbClr val="0070C0"/>
                </a:solidFill>
              </a:rPr>
              <a:t>], [</a:t>
            </a:r>
            <a:r>
              <a:rPr lang="en-US" sz="3600" dirty="0" err="1">
                <a:solidFill>
                  <a:srgbClr val="0070C0"/>
                </a:solidFill>
              </a:rPr>
              <a:t>value_if_false</a:t>
            </a:r>
            <a:r>
              <a:rPr lang="en-US" sz="3600" dirty="0">
                <a:solidFill>
                  <a:srgbClr val="0070C0"/>
                </a:solidFill>
              </a:rPr>
              <a:t>] </a:t>
            </a:r>
            <a:r>
              <a:rPr lang="en-US" sz="3600" dirty="0" smtClean="0">
                <a:solidFill>
                  <a:srgbClr val="0070C0"/>
                </a:solidFill>
              </a:rPr>
              <a:t>) </a:t>
            </a:r>
            <a:endParaRPr lang="en-US" sz="36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condition</a:t>
            </a:r>
          </a:p>
          <a:p>
            <a:pPr marL="530352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value that you want to test</a:t>
            </a:r>
            <a:r>
              <a:rPr lang="en-US" sz="2400" dirty="0" smtClean="0">
                <a:solidFill>
                  <a:srgbClr val="0070C0"/>
                </a:solidFill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</a:rPr>
              <a:t>Eg</a:t>
            </a:r>
            <a:r>
              <a:rPr lang="en-US" sz="2400" dirty="0" smtClean="0">
                <a:solidFill>
                  <a:srgbClr val="0070C0"/>
                </a:solidFill>
              </a:rPr>
              <a:t>. B3 &gt; A1 , B5 = A2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value_if_true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Optional. It is the value that is returned if condition evaluates to TRUE.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value_if_false</a:t>
            </a:r>
            <a:endParaRPr lang="en-US" sz="2400" b="1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Optional. It is the value that is return if condition evaluates to FALSE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46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Questions?</a:t>
            </a:r>
            <a:endParaRPr lang="en-US" sz="6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2171700"/>
            <a:ext cx="10500102" cy="1392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I am using </a:t>
            </a:r>
            <a:r>
              <a:rPr lang="en-US" sz="2800" b="1" u="sng" dirty="0" smtClean="0"/>
              <a:t>excel 2016</a:t>
            </a:r>
            <a:r>
              <a:rPr lang="en-US" sz="2800" b="1" dirty="0" smtClean="0"/>
              <a:t> on Window for this demonstration. </a:t>
            </a:r>
          </a:p>
          <a:p>
            <a:r>
              <a:rPr lang="en-US" sz="2800" b="1" dirty="0" smtClean="0"/>
              <a:t>All questions can be sent to </a:t>
            </a:r>
            <a:r>
              <a:rPr lang="en-US" sz="2800" b="1" dirty="0" smtClean="0">
                <a:hlinkClick r:id="rId2"/>
              </a:rPr>
              <a:t>ytbryan@u.nus.edu</a:t>
            </a:r>
            <a:r>
              <a:rPr lang="en-US" sz="2800" b="1" dirty="0" smtClean="0"/>
              <a:t>. </a:t>
            </a:r>
          </a:p>
          <a:p>
            <a:r>
              <a:rPr lang="en-US" sz="2800" b="1" dirty="0" smtClean="0"/>
              <a:t>All slides, data, excel can be found and downloadable on my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</a:t>
            </a:r>
            <a:r>
              <a:rPr lang="en-US" sz="2800" b="1" u="sng" dirty="0" smtClean="0">
                <a:hlinkClick r:id="rId3"/>
              </a:rPr>
              <a:t>http://github.com/ytbryan/nyp</a:t>
            </a:r>
            <a:endParaRPr lang="en-US" sz="2800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3" y="0"/>
            <a:ext cx="7137019" cy="6858000"/>
          </a:xfrm>
        </p:spPr>
      </p:pic>
      <p:sp>
        <p:nvSpPr>
          <p:cNvPr id="2" name="TextBox 1"/>
          <p:cNvSpPr txBox="1"/>
          <p:nvPr/>
        </p:nvSpPr>
        <p:spPr>
          <a:xfrm>
            <a:off x="3958910" y="3781639"/>
            <a:ext cx="4613564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>
                <a:solidFill>
                  <a:srgbClr val="00B050"/>
                </a:solidFill>
              </a:rPr>
              <a:t>Excel 2016</a:t>
            </a:r>
            <a:endParaRPr lang="en-US" sz="6600" b="1" u="sng" dirty="0">
              <a:solidFill>
                <a:srgbClr val="00B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62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61073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Excel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10661072" cy="330430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Pivot </a:t>
            </a:r>
            <a:r>
              <a:rPr lang="en-US" sz="3600" b="1" dirty="0"/>
              <a:t>Table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a </a:t>
            </a:r>
            <a:r>
              <a:rPr lang="en-US" sz="2400" dirty="0"/>
              <a:t>table </a:t>
            </a:r>
            <a:r>
              <a:rPr lang="en-US" sz="2400" dirty="0" smtClean="0"/>
              <a:t>for </a:t>
            </a:r>
            <a:r>
              <a:rPr lang="en-US" sz="2400" dirty="0"/>
              <a:t>further </a:t>
            </a:r>
            <a:r>
              <a:rPr lang="en-US" sz="2400" dirty="0" smtClean="0"/>
              <a:t>analysis of your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err="1"/>
              <a:t>Vlookup</a:t>
            </a:r>
            <a:r>
              <a:rPr lang="en-US" sz="3600" b="1" dirty="0"/>
              <a:t> </a:t>
            </a:r>
            <a:r>
              <a:rPr lang="en-US" sz="3600" b="1" dirty="0" smtClean="0"/>
              <a:t>Function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a function</a:t>
            </a:r>
            <a:r>
              <a:rPr lang="en-US" sz="2400" dirty="0" smtClean="0"/>
              <a:t> </a:t>
            </a:r>
            <a:r>
              <a:rPr lang="en-US" sz="2400" dirty="0"/>
              <a:t>to find unknown </a:t>
            </a:r>
            <a:r>
              <a:rPr lang="en-US" sz="2400" dirty="0" smtClean="0"/>
              <a:t>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Statistical Functions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mode, median, average (mean)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Logistical Function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the ‘IF’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5" name="Rectangle 4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6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61073" cy="1485900"/>
          </a:xfrm>
        </p:spPr>
        <p:txBody>
          <a:bodyPr>
            <a:normAutofit/>
          </a:bodyPr>
          <a:lstStyle/>
          <a:p>
            <a:r>
              <a:rPr lang="en-US" b="1" dirty="0"/>
              <a:t>Introduction to Excel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10661072" cy="330430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Pivot </a:t>
            </a:r>
            <a:r>
              <a:rPr lang="en-US" sz="3600" b="1" dirty="0"/>
              <a:t>Table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a </a:t>
            </a:r>
            <a:r>
              <a:rPr lang="en-US" sz="2400" dirty="0"/>
              <a:t>table </a:t>
            </a:r>
            <a:r>
              <a:rPr lang="en-US" sz="2400" dirty="0" smtClean="0"/>
              <a:t>for </a:t>
            </a:r>
            <a:r>
              <a:rPr lang="en-US" sz="2400" dirty="0"/>
              <a:t>further </a:t>
            </a:r>
            <a:r>
              <a:rPr lang="en-US" sz="2400" dirty="0" smtClean="0"/>
              <a:t>analysis of your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err="1">
                <a:solidFill>
                  <a:schemeClr val="bg1">
                    <a:lumMod val="85000"/>
                  </a:schemeClr>
                </a:solidFill>
              </a:rPr>
              <a:t>Vlookup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Function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function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to find unknown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Statistical Functions 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mode, median, 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Logistical Function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the ‘IF’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52" y="2171700"/>
            <a:ext cx="666843" cy="80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68" y="3634396"/>
            <a:ext cx="2729627" cy="2464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38" y="2651797"/>
            <a:ext cx="1857634" cy="345805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8" name="Rectangle 7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2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433" y="573135"/>
            <a:ext cx="9601200" cy="971550"/>
          </a:xfrm>
        </p:spPr>
        <p:txBody>
          <a:bodyPr/>
          <a:lstStyle/>
          <a:p>
            <a:r>
              <a:rPr lang="en-US" b="1" u="sng" dirty="0"/>
              <a:t>Oct </a:t>
            </a:r>
            <a:r>
              <a:rPr lang="en-US" b="1" u="sng" dirty="0" smtClean="0"/>
              <a:t>2010 sale figure </a:t>
            </a:r>
            <a:r>
              <a:rPr lang="en-US" b="1" u="sng" dirty="0"/>
              <a:t>of Apple </a:t>
            </a:r>
            <a:r>
              <a:rPr lang="en-US" b="1" u="sng" dirty="0" err="1" smtClean="0"/>
              <a:t>Inc</a:t>
            </a:r>
            <a:endParaRPr lang="en-US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46433" y="1334613"/>
            <a:ext cx="10661072" cy="3304309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600" u="sng" dirty="0" smtClean="0"/>
              <a:t>26</a:t>
            </a:r>
            <a:r>
              <a:rPr lang="en-US" sz="3600" dirty="0" smtClean="0"/>
              <a:t> rows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u="sng" dirty="0" smtClean="0"/>
              <a:t>7</a:t>
            </a:r>
            <a:r>
              <a:rPr lang="en-US" sz="3600" dirty="0" smtClean="0"/>
              <a:t> columns</a:t>
            </a:r>
            <a:r>
              <a:rPr lang="en-US" sz="3600" b="1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country, iPhone, iPod touch, iPad, iPhone OS total, population, % penetration</a:t>
            </a:r>
            <a:endParaRPr lang="en-US" sz="3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8" y="3495762"/>
            <a:ext cx="5125373" cy="287404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3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Pivot Table (PT)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4891"/>
            <a:ext cx="9601200" cy="3581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What is PT?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&gt; PT is a table for further analysis.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What can you do with PT? 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&gt; You could sort, filter, sum, count, and many other functions. 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Please see demo.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How to do it in excel 2016?</a:t>
            </a: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In Excel 2016,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Select </a:t>
            </a:r>
            <a:r>
              <a:rPr lang="en-US" sz="2400" dirty="0">
                <a:solidFill>
                  <a:srgbClr val="00B050"/>
                </a:solidFill>
              </a:rPr>
              <a:t>your </a:t>
            </a:r>
            <a:r>
              <a:rPr lang="en-US" sz="2400" dirty="0" smtClean="0">
                <a:solidFill>
                  <a:srgbClr val="00B050"/>
                </a:solidFill>
              </a:rPr>
              <a:t>table using your mouse cursor.</a:t>
            </a:r>
            <a:endParaRPr lang="en-US" sz="2400" dirty="0">
              <a:solidFill>
                <a:srgbClr val="00B050"/>
              </a:solidFill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Go to Insert Tab &gt; Pivot </a:t>
            </a:r>
            <a:r>
              <a:rPr lang="en-US" sz="2400" dirty="0" smtClean="0">
                <a:solidFill>
                  <a:srgbClr val="00B050"/>
                </a:solidFill>
              </a:rPr>
              <a:t>Table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 marL="987552" lvl="1" indent="-457200">
              <a:buFont typeface="+mj-lt"/>
              <a:buAutoNum type="arabicPeriod"/>
            </a:pPr>
            <a:endParaRPr lang="en-US" sz="2400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03" y="4992899"/>
            <a:ext cx="3621061" cy="20472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8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61073" cy="1485900"/>
          </a:xfrm>
        </p:spPr>
        <p:txBody>
          <a:bodyPr>
            <a:normAutofit/>
          </a:bodyPr>
          <a:lstStyle/>
          <a:p>
            <a:r>
              <a:rPr lang="en-US" b="1" dirty="0"/>
              <a:t>Introduction to Excel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10661072" cy="330430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Pivot 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Table 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table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further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analysis of your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err="1"/>
              <a:t>Vlookup</a:t>
            </a:r>
            <a:r>
              <a:rPr lang="en-US" sz="3600" b="1" dirty="0"/>
              <a:t> </a:t>
            </a:r>
            <a:r>
              <a:rPr lang="en-US" sz="3600" b="1" dirty="0" smtClean="0"/>
              <a:t>Function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a function</a:t>
            </a:r>
            <a:r>
              <a:rPr lang="en-US" sz="2400" dirty="0" smtClean="0"/>
              <a:t> </a:t>
            </a:r>
            <a:r>
              <a:rPr lang="en-US" sz="2400" dirty="0"/>
              <a:t>to find unknown </a:t>
            </a:r>
            <a:r>
              <a:rPr lang="en-US" sz="2400" dirty="0" smtClean="0"/>
              <a:t>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Statistical Functions 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mode, median, 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Logistical Function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the ‘IF’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05" y="3231573"/>
            <a:ext cx="4655809" cy="26782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6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Vlookup</a:t>
            </a:r>
            <a:r>
              <a:rPr lang="en-US" b="1" dirty="0"/>
              <a:t> function(VF)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4891"/>
            <a:ext cx="10314122" cy="3581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What is VF?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&gt; </a:t>
            </a:r>
            <a:r>
              <a:rPr lang="en-US" sz="2400" dirty="0" err="1" smtClean="0">
                <a:solidFill>
                  <a:srgbClr val="0070C0"/>
                </a:solidFill>
              </a:rPr>
              <a:t>Vlookup</a:t>
            </a:r>
            <a:r>
              <a:rPr lang="en-US" sz="2400" dirty="0" smtClean="0">
                <a:solidFill>
                  <a:srgbClr val="0070C0"/>
                </a:solidFill>
              </a:rPr>
              <a:t> function is a value lookup function. 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Example </a:t>
            </a:r>
            <a:r>
              <a:rPr lang="en-US" dirty="0">
                <a:solidFill>
                  <a:srgbClr val="0070C0"/>
                </a:solidFill>
              </a:rPr>
              <a:t>1: Using NRIC (known) to find the monthly contribute of a person’s CPF account(unknown).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Example </a:t>
            </a:r>
            <a:r>
              <a:rPr lang="en-US" dirty="0">
                <a:solidFill>
                  <a:srgbClr val="0070C0"/>
                </a:solidFill>
              </a:rPr>
              <a:t>2: Using the country id (known or given) to find the sales of iPad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What can you do with VF? 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&gt; When given a lookup value, you can find an unknown value.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How to do it in excel 2016?</a:t>
            </a: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In Excel 2016,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Go to formula bar</a:t>
            </a:r>
            <a:endParaRPr lang="en-US" sz="2400" dirty="0">
              <a:solidFill>
                <a:srgbClr val="00B050"/>
              </a:solidFill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</a:rPr>
              <a:t>Type </a:t>
            </a:r>
            <a:r>
              <a:rPr lang="en-US" sz="2400" dirty="0">
                <a:solidFill>
                  <a:srgbClr val="00B050"/>
                </a:solidFill>
              </a:rPr>
              <a:t>=VLOOKUP( value, table, </a:t>
            </a:r>
            <a:r>
              <a:rPr lang="en-US" sz="2400" dirty="0" err="1">
                <a:solidFill>
                  <a:srgbClr val="00B050"/>
                </a:solidFill>
              </a:rPr>
              <a:t>index_number</a:t>
            </a:r>
            <a:r>
              <a:rPr lang="en-US" sz="2400" dirty="0">
                <a:solidFill>
                  <a:srgbClr val="00B050"/>
                </a:solidFill>
              </a:rPr>
              <a:t>, [</a:t>
            </a:r>
            <a:r>
              <a:rPr lang="en-US" sz="2400" dirty="0" err="1">
                <a:solidFill>
                  <a:srgbClr val="00B050"/>
                </a:solidFill>
              </a:rPr>
              <a:t>approximate_match</a:t>
            </a:r>
            <a:r>
              <a:rPr lang="en-US" sz="2400" dirty="0">
                <a:solidFill>
                  <a:srgbClr val="00B050"/>
                </a:solidFill>
              </a:rPr>
              <a:t>] )</a:t>
            </a:r>
          </a:p>
          <a:p>
            <a:pPr marL="987552" lvl="1" indent="-457200">
              <a:buFont typeface="+mj-lt"/>
              <a:buAutoNum type="arabi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41" y="4478778"/>
            <a:ext cx="5741010" cy="104636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7" name="Rectangle 6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3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Vlookup</a:t>
            </a:r>
            <a:r>
              <a:rPr lang="en-US" b="1" dirty="0"/>
              <a:t> </a:t>
            </a:r>
            <a:r>
              <a:rPr lang="en-US" b="1" dirty="0" smtClean="0"/>
              <a:t>Syntax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1724890"/>
            <a:ext cx="10993120" cy="4838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=VLOOKUP( value, table, </a:t>
            </a:r>
            <a:r>
              <a:rPr lang="en-US" sz="3200" dirty="0" err="1">
                <a:solidFill>
                  <a:srgbClr val="0070C0"/>
                </a:solidFill>
              </a:rPr>
              <a:t>index_number</a:t>
            </a:r>
            <a:r>
              <a:rPr lang="en-US" sz="3200" dirty="0">
                <a:solidFill>
                  <a:srgbClr val="0070C0"/>
                </a:solidFill>
              </a:rPr>
              <a:t>, [</a:t>
            </a:r>
            <a:r>
              <a:rPr lang="en-US" sz="3200" dirty="0" err="1">
                <a:solidFill>
                  <a:srgbClr val="0070C0"/>
                </a:solidFill>
              </a:rPr>
              <a:t>approximate_match</a:t>
            </a:r>
            <a:r>
              <a:rPr lang="en-US" sz="3200" dirty="0">
                <a:solidFill>
                  <a:srgbClr val="0070C0"/>
                </a:solidFill>
              </a:rPr>
              <a:t>] ) </a:t>
            </a:r>
            <a:r>
              <a:rPr lang="en-US" sz="3200" dirty="0" smtClean="0">
                <a:solidFill>
                  <a:srgbClr val="0070C0"/>
                </a:solidFill>
              </a:rPr>
              <a:t>  </a:t>
            </a:r>
            <a:endParaRPr lang="en-US" sz="3200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value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value to search for in the first column of the table.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table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Two or more columns of data that is sorted in ascending order.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index_number</a:t>
            </a:r>
            <a:endParaRPr lang="en-US" b="1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column number in table from which the matching value must be returned. The first column is 1.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approximate_match</a:t>
            </a:r>
            <a:endParaRPr lang="en-US" b="1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Optional. Enter FALSE to find an exact match. Enter TRUE to find an approximate match. If this parameter is omitted, TRUE is the default.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4926" y="0"/>
            <a:ext cx="326570" cy="6858000"/>
            <a:chOff x="464926" y="0"/>
            <a:chExt cx="326570" cy="6858000"/>
          </a:xfrm>
        </p:grpSpPr>
        <p:sp>
          <p:nvSpPr>
            <p:cNvPr id="6" name="Rectangle 5"/>
            <p:cNvSpPr/>
            <p:nvPr/>
          </p:nvSpPr>
          <p:spPr>
            <a:xfrm>
              <a:off x="464926" y="0"/>
              <a:ext cx="163285" cy="6858000"/>
            </a:xfrm>
            <a:prstGeom prst="rect">
              <a:avLst/>
            </a:prstGeom>
            <a:solidFill>
              <a:srgbClr val="DC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8211" y="0"/>
              <a:ext cx="163285" cy="6858000"/>
            </a:xfrm>
            <a:prstGeom prst="rect">
              <a:avLst/>
            </a:prstGeom>
            <a:solidFill>
              <a:srgbClr val="031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4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</TotalTime>
  <Words>376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PowerPoint Presentation</vt:lpstr>
      <vt:lpstr>PowerPoint Presentation</vt:lpstr>
      <vt:lpstr>Introduction to Excel functions</vt:lpstr>
      <vt:lpstr>Introduction to Excel functions</vt:lpstr>
      <vt:lpstr>Oct 2010 sale figure of Apple Inc</vt:lpstr>
      <vt:lpstr>1. Pivot Table (PT)</vt:lpstr>
      <vt:lpstr>Introduction to Excel functions</vt:lpstr>
      <vt:lpstr>2. Vlookup function(VF)</vt:lpstr>
      <vt:lpstr>2. Vlookup Syntax </vt:lpstr>
      <vt:lpstr>Introduction to Excel functions</vt:lpstr>
      <vt:lpstr>3. Statistical functions (Average, Mode, Median)</vt:lpstr>
      <vt:lpstr>3. Statistical Syntax for Average, Mode, Median</vt:lpstr>
      <vt:lpstr>Introduction to Excel functions</vt:lpstr>
      <vt:lpstr>4. IF function (logistical function)</vt:lpstr>
      <vt:lpstr>4. IF Syntax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61</cp:revision>
  <dcterms:created xsi:type="dcterms:W3CDTF">2017-10-09T11:01:55Z</dcterms:created>
  <dcterms:modified xsi:type="dcterms:W3CDTF">2017-10-12T09:15:21Z</dcterms:modified>
</cp:coreProperties>
</file>