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3F490-A565-4FB4-83DA-1FEC5D663AB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512E4AE-0D34-4380-BAE3-90E9449B68C4}">
      <dgm:prSet/>
      <dgm:spPr/>
      <dgm:t>
        <a:bodyPr/>
        <a:lstStyle/>
        <a:p>
          <a:pPr>
            <a:lnSpc>
              <a:spcPct val="100000"/>
            </a:lnSpc>
          </a:pPr>
          <a:r>
            <a:rPr lang="en-US" b="0" i="0"/>
            <a:t>Attacks leverage weaknesses in WPA security.</a:t>
          </a:r>
          <a:endParaRPr lang="en-US"/>
        </a:p>
      </dgm:t>
    </dgm:pt>
    <dgm:pt modelId="{3CE1D60A-F4FD-4708-92F5-E43476F33505}" type="parTrans" cxnId="{E478E1D0-CB41-4650-B25A-D09A95F301EC}">
      <dgm:prSet/>
      <dgm:spPr/>
      <dgm:t>
        <a:bodyPr/>
        <a:lstStyle/>
        <a:p>
          <a:endParaRPr lang="en-US"/>
        </a:p>
      </dgm:t>
    </dgm:pt>
    <dgm:pt modelId="{B0DD5CEA-4F89-4757-8121-A3B817443922}" type="sibTrans" cxnId="{E478E1D0-CB41-4650-B25A-D09A95F301EC}">
      <dgm:prSet/>
      <dgm:spPr/>
      <dgm:t>
        <a:bodyPr/>
        <a:lstStyle/>
        <a:p>
          <a:endParaRPr lang="en-US"/>
        </a:p>
      </dgm:t>
    </dgm:pt>
    <dgm:pt modelId="{8FD4EAC1-993A-4DA9-B43D-5C85AB95E4ED}">
      <dgm:prSet/>
      <dgm:spPr/>
      <dgm:t>
        <a:bodyPr/>
        <a:lstStyle/>
        <a:p>
          <a:pPr>
            <a:lnSpc>
              <a:spcPct val="100000"/>
            </a:lnSpc>
          </a:pPr>
          <a:r>
            <a:rPr lang="en-US" b="0" i="0"/>
            <a:t>Brute Force on PSK: Repeated attempts to crack the passphrase.</a:t>
          </a:r>
          <a:endParaRPr lang="en-US"/>
        </a:p>
      </dgm:t>
    </dgm:pt>
    <dgm:pt modelId="{124F2BB5-B837-4DBC-9A32-48AB009CED1F}" type="parTrans" cxnId="{41DD997F-D687-47BD-9D60-6BA1D1B27414}">
      <dgm:prSet/>
      <dgm:spPr/>
      <dgm:t>
        <a:bodyPr/>
        <a:lstStyle/>
        <a:p>
          <a:endParaRPr lang="en-US"/>
        </a:p>
      </dgm:t>
    </dgm:pt>
    <dgm:pt modelId="{65896299-1A3D-4845-B8CC-45EFBF4BD33E}" type="sibTrans" cxnId="{41DD997F-D687-47BD-9D60-6BA1D1B27414}">
      <dgm:prSet/>
      <dgm:spPr/>
      <dgm:t>
        <a:bodyPr/>
        <a:lstStyle/>
        <a:p>
          <a:endParaRPr lang="en-US"/>
        </a:p>
      </dgm:t>
    </dgm:pt>
    <dgm:pt modelId="{81889A61-F191-41D9-942A-EF33CD8FA8E6}">
      <dgm:prSet/>
      <dgm:spPr/>
      <dgm:t>
        <a:bodyPr/>
        <a:lstStyle/>
        <a:p>
          <a:pPr>
            <a:lnSpc>
              <a:spcPct val="100000"/>
            </a:lnSpc>
          </a:pPr>
          <a:r>
            <a:rPr lang="en-US" b="0" i="0"/>
            <a:t>WPA Handshake Capturing and Cracking: Capturing and decrypting the WPA handshake.</a:t>
          </a:r>
          <a:endParaRPr lang="en-US"/>
        </a:p>
      </dgm:t>
    </dgm:pt>
    <dgm:pt modelId="{FCBA7761-7FD0-4500-A318-CD881CD75CA4}" type="parTrans" cxnId="{F61B8CE8-249F-4214-9910-9602E65BBECE}">
      <dgm:prSet/>
      <dgm:spPr/>
      <dgm:t>
        <a:bodyPr/>
        <a:lstStyle/>
        <a:p>
          <a:endParaRPr lang="en-US"/>
        </a:p>
      </dgm:t>
    </dgm:pt>
    <dgm:pt modelId="{F76EB7B7-E140-4DB1-8162-FA4AC1175BD8}" type="sibTrans" cxnId="{F61B8CE8-249F-4214-9910-9602E65BBECE}">
      <dgm:prSet/>
      <dgm:spPr/>
      <dgm:t>
        <a:bodyPr/>
        <a:lstStyle/>
        <a:p>
          <a:endParaRPr lang="en-US"/>
        </a:p>
      </dgm:t>
    </dgm:pt>
    <dgm:pt modelId="{CAF3CC98-46C3-415D-8C51-826FE949CF65}">
      <dgm:prSet/>
      <dgm:spPr/>
      <dgm:t>
        <a:bodyPr/>
        <a:lstStyle/>
        <a:p>
          <a:pPr>
            <a:lnSpc>
              <a:spcPct val="100000"/>
            </a:lnSpc>
          </a:pPr>
          <a:r>
            <a:rPr lang="en-US" b="0" i="0"/>
            <a:t>Dictionary Attacks: Attempting to guess passwords using dictionaries.</a:t>
          </a:r>
          <a:endParaRPr lang="en-US"/>
        </a:p>
      </dgm:t>
    </dgm:pt>
    <dgm:pt modelId="{D6C31B27-93B6-4EC8-BD44-665F47E76862}" type="parTrans" cxnId="{9427B7D2-9899-477F-98DE-A419ACFD0C57}">
      <dgm:prSet/>
      <dgm:spPr/>
      <dgm:t>
        <a:bodyPr/>
        <a:lstStyle/>
        <a:p>
          <a:endParaRPr lang="en-US"/>
        </a:p>
      </dgm:t>
    </dgm:pt>
    <dgm:pt modelId="{04A58CB9-7D5F-4451-ACD6-69BD848995B5}" type="sibTrans" cxnId="{9427B7D2-9899-477F-98DE-A419ACFD0C57}">
      <dgm:prSet/>
      <dgm:spPr/>
      <dgm:t>
        <a:bodyPr/>
        <a:lstStyle/>
        <a:p>
          <a:endParaRPr lang="en-US"/>
        </a:p>
      </dgm:t>
    </dgm:pt>
    <dgm:pt modelId="{9D7C2771-7B76-4F64-9D26-429D3F7C9304}" type="pres">
      <dgm:prSet presAssocID="{1483F490-A565-4FB4-83DA-1FEC5D663ABC}" presName="root" presStyleCnt="0">
        <dgm:presLayoutVars>
          <dgm:dir/>
          <dgm:resizeHandles val="exact"/>
        </dgm:presLayoutVars>
      </dgm:prSet>
      <dgm:spPr/>
    </dgm:pt>
    <dgm:pt modelId="{8A07D4BC-63F9-47BF-86CB-F8A650204D58}" type="pres">
      <dgm:prSet presAssocID="{7512E4AE-0D34-4380-BAE3-90E9449B68C4}" presName="compNode" presStyleCnt="0"/>
      <dgm:spPr/>
    </dgm:pt>
    <dgm:pt modelId="{9FFA8070-C525-4EDD-81D0-6BFE3469B243}" type="pres">
      <dgm:prSet presAssocID="{7512E4AE-0D34-4380-BAE3-90E9449B68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8BE462A0-EE73-4852-8B46-51A0A7F713B4}" type="pres">
      <dgm:prSet presAssocID="{7512E4AE-0D34-4380-BAE3-90E9449B68C4}" presName="spaceRect" presStyleCnt="0"/>
      <dgm:spPr/>
    </dgm:pt>
    <dgm:pt modelId="{7D1F790B-A77D-466F-A8CF-B42469A21440}" type="pres">
      <dgm:prSet presAssocID="{7512E4AE-0D34-4380-BAE3-90E9449B68C4}" presName="textRect" presStyleLbl="revTx" presStyleIdx="0" presStyleCnt="4">
        <dgm:presLayoutVars>
          <dgm:chMax val="1"/>
          <dgm:chPref val="1"/>
        </dgm:presLayoutVars>
      </dgm:prSet>
      <dgm:spPr/>
    </dgm:pt>
    <dgm:pt modelId="{11222FB2-BE56-4700-AAF6-A50AAAC62B57}" type="pres">
      <dgm:prSet presAssocID="{B0DD5CEA-4F89-4757-8121-A3B817443922}" presName="sibTrans" presStyleCnt="0"/>
      <dgm:spPr/>
    </dgm:pt>
    <dgm:pt modelId="{885B2D0D-D1EC-49EC-A9B7-63A2E056E665}" type="pres">
      <dgm:prSet presAssocID="{8FD4EAC1-993A-4DA9-B43D-5C85AB95E4ED}" presName="compNode" presStyleCnt="0"/>
      <dgm:spPr/>
    </dgm:pt>
    <dgm:pt modelId="{382D79B7-9599-4D4E-81B7-D0931C5985B3}" type="pres">
      <dgm:prSet presAssocID="{8FD4EAC1-993A-4DA9-B43D-5C85AB95E4E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 Sign"/>
        </a:ext>
      </dgm:extLst>
    </dgm:pt>
    <dgm:pt modelId="{777B4F6F-9979-4652-B235-FB1CC5B957DD}" type="pres">
      <dgm:prSet presAssocID="{8FD4EAC1-993A-4DA9-B43D-5C85AB95E4ED}" presName="spaceRect" presStyleCnt="0"/>
      <dgm:spPr/>
    </dgm:pt>
    <dgm:pt modelId="{4803E317-D622-4586-BE9E-01247F7FFFEA}" type="pres">
      <dgm:prSet presAssocID="{8FD4EAC1-993A-4DA9-B43D-5C85AB95E4ED}" presName="textRect" presStyleLbl="revTx" presStyleIdx="1" presStyleCnt="4">
        <dgm:presLayoutVars>
          <dgm:chMax val="1"/>
          <dgm:chPref val="1"/>
        </dgm:presLayoutVars>
      </dgm:prSet>
      <dgm:spPr/>
    </dgm:pt>
    <dgm:pt modelId="{B9DD5D0A-D59A-487B-ABF8-BF64BA7D10C7}" type="pres">
      <dgm:prSet presAssocID="{65896299-1A3D-4845-B8CC-45EFBF4BD33E}" presName="sibTrans" presStyleCnt="0"/>
      <dgm:spPr/>
    </dgm:pt>
    <dgm:pt modelId="{3D845ED7-2FFD-47BE-8C95-6DC777C13676}" type="pres">
      <dgm:prSet presAssocID="{81889A61-F191-41D9-942A-EF33CD8FA8E6}" presName="compNode" presStyleCnt="0"/>
      <dgm:spPr/>
    </dgm:pt>
    <dgm:pt modelId="{CF6C781A-0DB9-427B-A428-539433EFAD7A}" type="pres">
      <dgm:prSet presAssocID="{81889A61-F191-41D9-942A-EF33CD8FA8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CFEBC4B1-B667-4A90-9A3E-3DB2950246C4}" type="pres">
      <dgm:prSet presAssocID="{81889A61-F191-41D9-942A-EF33CD8FA8E6}" presName="spaceRect" presStyleCnt="0"/>
      <dgm:spPr/>
    </dgm:pt>
    <dgm:pt modelId="{8E9BECA4-AA6C-4DA4-A44C-A8EDD8DE1D1F}" type="pres">
      <dgm:prSet presAssocID="{81889A61-F191-41D9-942A-EF33CD8FA8E6}" presName="textRect" presStyleLbl="revTx" presStyleIdx="2" presStyleCnt="4">
        <dgm:presLayoutVars>
          <dgm:chMax val="1"/>
          <dgm:chPref val="1"/>
        </dgm:presLayoutVars>
      </dgm:prSet>
      <dgm:spPr/>
    </dgm:pt>
    <dgm:pt modelId="{405753FB-7C16-4953-B1BE-0E1760FF31F2}" type="pres">
      <dgm:prSet presAssocID="{F76EB7B7-E140-4DB1-8162-FA4AC1175BD8}" presName="sibTrans" presStyleCnt="0"/>
      <dgm:spPr/>
    </dgm:pt>
    <dgm:pt modelId="{FDAFE573-E045-4D73-A797-294D6D828E63}" type="pres">
      <dgm:prSet presAssocID="{CAF3CC98-46C3-415D-8C51-826FE949CF65}" presName="compNode" presStyleCnt="0"/>
      <dgm:spPr/>
    </dgm:pt>
    <dgm:pt modelId="{46A89E0B-F891-41D6-9AF5-BC528C3AE937}" type="pres">
      <dgm:prSet presAssocID="{CAF3CC98-46C3-415D-8C51-826FE949CF6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36DCB9A3-491E-47FA-B0BC-6FBE0E48C9D3}" type="pres">
      <dgm:prSet presAssocID="{CAF3CC98-46C3-415D-8C51-826FE949CF65}" presName="spaceRect" presStyleCnt="0"/>
      <dgm:spPr/>
    </dgm:pt>
    <dgm:pt modelId="{3E79D387-E9C3-464D-A412-799DE2725405}" type="pres">
      <dgm:prSet presAssocID="{CAF3CC98-46C3-415D-8C51-826FE949CF65}" presName="textRect" presStyleLbl="revTx" presStyleIdx="3" presStyleCnt="4">
        <dgm:presLayoutVars>
          <dgm:chMax val="1"/>
          <dgm:chPref val="1"/>
        </dgm:presLayoutVars>
      </dgm:prSet>
      <dgm:spPr/>
    </dgm:pt>
  </dgm:ptLst>
  <dgm:cxnLst>
    <dgm:cxn modelId="{00698B11-81A2-4EC6-B766-B854F2DC5E9C}" type="presOf" srcId="{1483F490-A565-4FB4-83DA-1FEC5D663ABC}" destId="{9D7C2771-7B76-4F64-9D26-429D3F7C9304}" srcOrd="0" destOrd="0" presId="urn:microsoft.com/office/officeart/2018/2/layout/IconLabelList"/>
    <dgm:cxn modelId="{5FCCA175-1194-4C90-A2D4-7FCF975A3150}" type="presOf" srcId="{7512E4AE-0D34-4380-BAE3-90E9449B68C4}" destId="{7D1F790B-A77D-466F-A8CF-B42469A21440}" srcOrd="0" destOrd="0" presId="urn:microsoft.com/office/officeart/2018/2/layout/IconLabelList"/>
    <dgm:cxn modelId="{452D0A79-2206-4E8C-B86E-93D8B4349AF5}" type="presOf" srcId="{8FD4EAC1-993A-4DA9-B43D-5C85AB95E4ED}" destId="{4803E317-D622-4586-BE9E-01247F7FFFEA}" srcOrd="0" destOrd="0" presId="urn:microsoft.com/office/officeart/2018/2/layout/IconLabelList"/>
    <dgm:cxn modelId="{41DD997F-D687-47BD-9D60-6BA1D1B27414}" srcId="{1483F490-A565-4FB4-83DA-1FEC5D663ABC}" destId="{8FD4EAC1-993A-4DA9-B43D-5C85AB95E4ED}" srcOrd="1" destOrd="0" parTransId="{124F2BB5-B837-4DBC-9A32-48AB009CED1F}" sibTransId="{65896299-1A3D-4845-B8CC-45EFBF4BD33E}"/>
    <dgm:cxn modelId="{05224699-74A9-4966-8BA9-EB4A9164C8B9}" type="presOf" srcId="{81889A61-F191-41D9-942A-EF33CD8FA8E6}" destId="{8E9BECA4-AA6C-4DA4-A44C-A8EDD8DE1D1F}" srcOrd="0" destOrd="0" presId="urn:microsoft.com/office/officeart/2018/2/layout/IconLabelList"/>
    <dgm:cxn modelId="{E478E1D0-CB41-4650-B25A-D09A95F301EC}" srcId="{1483F490-A565-4FB4-83DA-1FEC5D663ABC}" destId="{7512E4AE-0D34-4380-BAE3-90E9449B68C4}" srcOrd="0" destOrd="0" parTransId="{3CE1D60A-F4FD-4708-92F5-E43476F33505}" sibTransId="{B0DD5CEA-4F89-4757-8121-A3B817443922}"/>
    <dgm:cxn modelId="{9427B7D2-9899-477F-98DE-A419ACFD0C57}" srcId="{1483F490-A565-4FB4-83DA-1FEC5D663ABC}" destId="{CAF3CC98-46C3-415D-8C51-826FE949CF65}" srcOrd="3" destOrd="0" parTransId="{D6C31B27-93B6-4EC8-BD44-665F47E76862}" sibTransId="{04A58CB9-7D5F-4451-ACD6-69BD848995B5}"/>
    <dgm:cxn modelId="{11F70AE2-1DAE-44AA-B9DF-25B63E6D3971}" type="presOf" srcId="{CAF3CC98-46C3-415D-8C51-826FE949CF65}" destId="{3E79D387-E9C3-464D-A412-799DE2725405}" srcOrd="0" destOrd="0" presId="urn:microsoft.com/office/officeart/2018/2/layout/IconLabelList"/>
    <dgm:cxn modelId="{F61B8CE8-249F-4214-9910-9602E65BBECE}" srcId="{1483F490-A565-4FB4-83DA-1FEC5D663ABC}" destId="{81889A61-F191-41D9-942A-EF33CD8FA8E6}" srcOrd="2" destOrd="0" parTransId="{FCBA7761-7FD0-4500-A318-CD881CD75CA4}" sibTransId="{F76EB7B7-E140-4DB1-8162-FA4AC1175BD8}"/>
    <dgm:cxn modelId="{1C701DBF-DFAA-4F8B-AEEA-901A77422881}" type="presParOf" srcId="{9D7C2771-7B76-4F64-9D26-429D3F7C9304}" destId="{8A07D4BC-63F9-47BF-86CB-F8A650204D58}" srcOrd="0" destOrd="0" presId="urn:microsoft.com/office/officeart/2018/2/layout/IconLabelList"/>
    <dgm:cxn modelId="{2E2204DB-20F8-42C3-9C23-EF4EBE663A60}" type="presParOf" srcId="{8A07D4BC-63F9-47BF-86CB-F8A650204D58}" destId="{9FFA8070-C525-4EDD-81D0-6BFE3469B243}" srcOrd="0" destOrd="0" presId="urn:microsoft.com/office/officeart/2018/2/layout/IconLabelList"/>
    <dgm:cxn modelId="{328E1C07-C1DE-4CA7-B717-871CB6E694D1}" type="presParOf" srcId="{8A07D4BC-63F9-47BF-86CB-F8A650204D58}" destId="{8BE462A0-EE73-4852-8B46-51A0A7F713B4}" srcOrd="1" destOrd="0" presId="urn:microsoft.com/office/officeart/2018/2/layout/IconLabelList"/>
    <dgm:cxn modelId="{7316FC05-53C4-4B00-A971-205983378560}" type="presParOf" srcId="{8A07D4BC-63F9-47BF-86CB-F8A650204D58}" destId="{7D1F790B-A77D-466F-A8CF-B42469A21440}" srcOrd="2" destOrd="0" presId="urn:microsoft.com/office/officeart/2018/2/layout/IconLabelList"/>
    <dgm:cxn modelId="{C169BECF-AB15-4576-A34A-AA780AA021B0}" type="presParOf" srcId="{9D7C2771-7B76-4F64-9D26-429D3F7C9304}" destId="{11222FB2-BE56-4700-AAF6-A50AAAC62B57}" srcOrd="1" destOrd="0" presId="urn:microsoft.com/office/officeart/2018/2/layout/IconLabelList"/>
    <dgm:cxn modelId="{C78900B4-04EB-4430-BC71-426E46E40E6A}" type="presParOf" srcId="{9D7C2771-7B76-4F64-9D26-429D3F7C9304}" destId="{885B2D0D-D1EC-49EC-A9B7-63A2E056E665}" srcOrd="2" destOrd="0" presId="urn:microsoft.com/office/officeart/2018/2/layout/IconLabelList"/>
    <dgm:cxn modelId="{EE90F3E1-56C8-4E5B-A64E-762A043B573A}" type="presParOf" srcId="{885B2D0D-D1EC-49EC-A9B7-63A2E056E665}" destId="{382D79B7-9599-4D4E-81B7-D0931C5985B3}" srcOrd="0" destOrd="0" presId="urn:microsoft.com/office/officeart/2018/2/layout/IconLabelList"/>
    <dgm:cxn modelId="{E2F20557-0497-47AC-A3DA-DFAA3F4EFA5F}" type="presParOf" srcId="{885B2D0D-D1EC-49EC-A9B7-63A2E056E665}" destId="{777B4F6F-9979-4652-B235-FB1CC5B957DD}" srcOrd="1" destOrd="0" presId="urn:microsoft.com/office/officeart/2018/2/layout/IconLabelList"/>
    <dgm:cxn modelId="{7FE1AA15-88E6-4500-B90F-E99C6DB05F92}" type="presParOf" srcId="{885B2D0D-D1EC-49EC-A9B7-63A2E056E665}" destId="{4803E317-D622-4586-BE9E-01247F7FFFEA}" srcOrd="2" destOrd="0" presId="urn:microsoft.com/office/officeart/2018/2/layout/IconLabelList"/>
    <dgm:cxn modelId="{496D4D57-ED57-4FFB-9B22-4B4F16F88485}" type="presParOf" srcId="{9D7C2771-7B76-4F64-9D26-429D3F7C9304}" destId="{B9DD5D0A-D59A-487B-ABF8-BF64BA7D10C7}" srcOrd="3" destOrd="0" presId="urn:microsoft.com/office/officeart/2018/2/layout/IconLabelList"/>
    <dgm:cxn modelId="{1C35310B-6666-423D-8ED4-8D02A5D69065}" type="presParOf" srcId="{9D7C2771-7B76-4F64-9D26-429D3F7C9304}" destId="{3D845ED7-2FFD-47BE-8C95-6DC777C13676}" srcOrd="4" destOrd="0" presId="urn:microsoft.com/office/officeart/2018/2/layout/IconLabelList"/>
    <dgm:cxn modelId="{0F8A1D54-E890-4FC0-BC53-125E94DED563}" type="presParOf" srcId="{3D845ED7-2FFD-47BE-8C95-6DC777C13676}" destId="{CF6C781A-0DB9-427B-A428-539433EFAD7A}" srcOrd="0" destOrd="0" presId="urn:microsoft.com/office/officeart/2018/2/layout/IconLabelList"/>
    <dgm:cxn modelId="{4E2174B1-71C0-49EF-8B50-605006B6F3D0}" type="presParOf" srcId="{3D845ED7-2FFD-47BE-8C95-6DC777C13676}" destId="{CFEBC4B1-B667-4A90-9A3E-3DB2950246C4}" srcOrd="1" destOrd="0" presId="urn:microsoft.com/office/officeart/2018/2/layout/IconLabelList"/>
    <dgm:cxn modelId="{5B7A6405-3D77-4AAA-AA9C-D01B4A2E12D0}" type="presParOf" srcId="{3D845ED7-2FFD-47BE-8C95-6DC777C13676}" destId="{8E9BECA4-AA6C-4DA4-A44C-A8EDD8DE1D1F}" srcOrd="2" destOrd="0" presId="urn:microsoft.com/office/officeart/2018/2/layout/IconLabelList"/>
    <dgm:cxn modelId="{480E207A-F3A0-4D64-A429-9E74FEED1B6C}" type="presParOf" srcId="{9D7C2771-7B76-4F64-9D26-429D3F7C9304}" destId="{405753FB-7C16-4953-B1BE-0E1760FF31F2}" srcOrd="5" destOrd="0" presId="urn:microsoft.com/office/officeart/2018/2/layout/IconLabelList"/>
    <dgm:cxn modelId="{E6C92398-7D6C-47CE-8E3B-0DBB27B838ED}" type="presParOf" srcId="{9D7C2771-7B76-4F64-9D26-429D3F7C9304}" destId="{FDAFE573-E045-4D73-A797-294D6D828E63}" srcOrd="6" destOrd="0" presId="urn:microsoft.com/office/officeart/2018/2/layout/IconLabelList"/>
    <dgm:cxn modelId="{FAEB73FB-BCBB-499F-9430-B514FAB67CB6}" type="presParOf" srcId="{FDAFE573-E045-4D73-A797-294D6D828E63}" destId="{46A89E0B-F891-41D6-9AF5-BC528C3AE937}" srcOrd="0" destOrd="0" presId="urn:microsoft.com/office/officeart/2018/2/layout/IconLabelList"/>
    <dgm:cxn modelId="{D243C030-D582-4B99-9BE0-1108B447B2D6}" type="presParOf" srcId="{FDAFE573-E045-4D73-A797-294D6D828E63}" destId="{36DCB9A3-491E-47FA-B0BC-6FBE0E48C9D3}" srcOrd="1" destOrd="0" presId="urn:microsoft.com/office/officeart/2018/2/layout/IconLabelList"/>
    <dgm:cxn modelId="{D3C690BB-D5B1-40EE-A53C-13913202E523}" type="presParOf" srcId="{FDAFE573-E045-4D73-A797-294D6D828E63}" destId="{3E79D387-E9C3-464D-A412-799DE272540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A8070-C525-4EDD-81D0-6BFE3469B243}">
      <dsp:nvSpPr>
        <dsp:cNvPr id="0" name=""/>
        <dsp:cNvSpPr/>
      </dsp:nvSpPr>
      <dsp:spPr>
        <a:xfrm>
          <a:off x="1015581" y="1205785"/>
          <a:ext cx="928600" cy="928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1F790B-A77D-466F-A8CF-B42469A21440}">
      <dsp:nvSpPr>
        <dsp:cNvPr id="0" name=""/>
        <dsp:cNvSpPr/>
      </dsp:nvSpPr>
      <dsp:spPr>
        <a:xfrm>
          <a:off x="448103" y="2425552"/>
          <a:ext cx="2063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Attacks leverage weaknesses in WPA security.</a:t>
          </a:r>
          <a:endParaRPr lang="en-US" sz="1200" kern="1200"/>
        </a:p>
      </dsp:txBody>
      <dsp:txXfrm>
        <a:off x="448103" y="2425552"/>
        <a:ext cx="2063556" cy="720000"/>
      </dsp:txXfrm>
    </dsp:sp>
    <dsp:sp modelId="{382D79B7-9599-4D4E-81B7-D0931C5985B3}">
      <dsp:nvSpPr>
        <dsp:cNvPr id="0" name=""/>
        <dsp:cNvSpPr/>
      </dsp:nvSpPr>
      <dsp:spPr>
        <a:xfrm>
          <a:off x="3440260" y="1205785"/>
          <a:ext cx="928600" cy="928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3E317-D622-4586-BE9E-01247F7FFFEA}">
      <dsp:nvSpPr>
        <dsp:cNvPr id="0" name=""/>
        <dsp:cNvSpPr/>
      </dsp:nvSpPr>
      <dsp:spPr>
        <a:xfrm>
          <a:off x="2872782" y="2425552"/>
          <a:ext cx="2063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Brute Force on PSK: Repeated attempts to crack the passphrase.</a:t>
          </a:r>
          <a:endParaRPr lang="en-US" sz="1200" kern="1200"/>
        </a:p>
      </dsp:txBody>
      <dsp:txXfrm>
        <a:off x="2872782" y="2425552"/>
        <a:ext cx="2063556" cy="720000"/>
      </dsp:txXfrm>
    </dsp:sp>
    <dsp:sp modelId="{CF6C781A-0DB9-427B-A428-539433EFAD7A}">
      <dsp:nvSpPr>
        <dsp:cNvPr id="0" name=""/>
        <dsp:cNvSpPr/>
      </dsp:nvSpPr>
      <dsp:spPr>
        <a:xfrm>
          <a:off x="5864939" y="1205785"/>
          <a:ext cx="928600" cy="928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9BECA4-AA6C-4DA4-A44C-A8EDD8DE1D1F}">
      <dsp:nvSpPr>
        <dsp:cNvPr id="0" name=""/>
        <dsp:cNvSpPr/>
      </dsp:nvSpPr>
      <dsp:spPr>
        <a:xfrm>
          <a:off x="5297461" y="2425552"/>
          <a:ext cx="2063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WPA Handshake Capturing and Cracking: Capturing and decrypting the WPA handshake.</a:t>
          </a:r>
          <a:endParaRPr lang="en-US" sz="1200" kern="1200"/>
        </a:p>
      </dsp:txBody>
      <dsp:txXfrm>
        <a:off x="5297461" y="2425552"/>
        <a:ext cx="2063556" cy="720000"/>
      </dsp:txXfrm>
    </dsp:sp>
    <dsp:sp modelId="{46A89E0B-F891-41D6-9AF5-BC528C3AE937}">
      <dsp:nvSpPr>
        <dsp:cNvPr id="0" name=""/>
        <dsp:cNvSpPr/>
      </dsp:nvSpPr>
      <dsp:spPr>
        <a:xfrm>
          <a:off x="8289617" y="1205785"/>
          <a:ext cx="928600" cy="928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9D387-E9C3-464D-A412-799DE2725405}">
      <dsp:nvSpPr>
        <dsp:cNvPr id="0" name=""/>
        <dsp:cNvSpPr/>
      </dsp:nvSpPr>
      <dsp:spPr>
        <a:xfrm>
          <a:off x="7722139" y="2425552"/>
          <a:ext cx="206355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i="0" kern="1200"/>
            <a:t>Dictionary Attacks: Attempting to guess passwords using dictionaries.</a:t>
          </a:r>
          <a:endParaRPr lang="en-US" sz="1200" kern="1200"/>
        </a:p>
      </dsp:txBody>
      <dsp:txXfrm>
        <a:off x="7722139" y="2425552"/>
        <a:ext cx="206355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709EF4-29F7-29BD-C286-D9FB2E6E72E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3E68F3AF-F0CF-31C1-7848-D1E7DDB17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1329B5D-ADED-9122-CBF4-BC40A0EECE24}"/>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DA47E2D2-7142-613F-5ABB-FA15B806D0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FE3B5D2-A7BD-C4B7-E95D-6763855430CA}"/>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474940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6B2914-50D1-9BA4-3A4F-644EEF50C3B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6B438FF-E4E3-ABFA-C411-AF4AFD35773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43D4B1-2C2F-433D-AB1B-0AAB62D0C45D}"/>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1CF3E9FC-A214-DDC8-0567-CD255A9003E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3F9FF13-5AE2-19CE-94E7-EDF8DBFE464E}"/>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035782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F59FC80-4E5C-7BC1-ACB6-4670D4BB06F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9854055-42F9-2D2F-6ACD-08024F97FF37}"/>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B16CC5E-3F52-32F7-F474-DD9B2B84466B}"/>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F9FF3DC1-6C15-8E4B-463A-97810CE0BAE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77E6842-9B9A-550E-AE2C-DDB65C5DFE7D}"/>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921177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F6BC1528-B237-43E4-8BBD-1EEBB5460141}" type="datetimeFigureOut">
              <a:rPr lang="tr-TR" smtClean="0"/>
              <a:t>31.12.2023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667155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582641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tr-TR"/>
              <a:t>Asıl başlık stilini düzenlemek için tıklayın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724383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762848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20000" y="2505075"/>
            <a:ext cx="5025216"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6" name="Content Placeholder 5"/>
          <p:cNvSpPr>
            <a:spLocks noGrp="1"/>
          </p:cNvSpPr>
          <p:nvPr>
            <p:ph sz="quarter" idx="4"/>
          </p:nvPr>
        </p:nvSpPr>
        <p:spPr>
          <a:xfrm>
            <a:off x="6319840" y="2505075"/>
            <a:ext cx="503554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F6BC1528-B237-43E4-8BBD-1EEBB5460141}" type="datetimeFigureOut">
              <a:rPr lang="tr-TR" smtClean="0"/>
              <a:t>31.12.2023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599500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6BC1528-B237-43E4-8BBD-1EEBB5460141}" type="datetimeFigureOut">
              <a:rPr lang="tr-TR" smtClean="0"/>
              <a:t>31.12.2023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633173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BC1528-B237-43E4-8BBD-1EEBB5460141}" type="datetimeFigureOut">
              <a:rPr lang="tr-TR" smtClean="0"/>
              <a:t>31.12.2023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045133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97480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5D79BA-ABCC-A580-01BD-C7926C1770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56310B8-2BA3-EE36-C3F7-6E780DA769BB}"/>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8A8A5C9-CA33-5DE9-7676-209C594185D5}"/>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0EDB2B3A-E402-BE09-F90B-B0099BF73BA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4FAFD39-1420-C497-107A-305AB3A883F7}"/>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597994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67304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622133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4127693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07249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459630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tr-TR"/>
              <a:t>Asıl metin stillerini düzenlemek için tıklayın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6BC1528-B237-43E4-8BBD-1EEBB5460141}" type="datetimeFigureOut">
              <a:rPr lang="tr-TR" smtClean="0"/>
              <a:t>31.12.2023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228206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F6BC1528-B237-43E4-8BBD-1EEBB5460141}" type="datetimeFigureOut">
              <a:rPr lang="tr-TR" smtClean="0"/>
              <a:t>31.12.2023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774229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300058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8870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973BFB-2E78-C9C4-8146-6FE165E38C5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F9E4E93-A13B-DDA9-D13E-DDB801D69E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C2098CB-B908-2CCE-3892-0E36A21A6E61}"/>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747A9F28-1336-3BC7-638C-103527C4003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9A83995-E7C6-528B-0CC1-F971106ACA9D}"/>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9245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F6BDA7-4357-6069-FE6A-ED25D83C677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CA9FFF0-F9A3-0FD3-D869-E982DCE1E9A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72C0715-CAA9-90AC-E674-D83EF2B8695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C6C300F-DDFD-C8E5-3EFA-D3835C327B7C}"/>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Alt Bilgi Yer Tutucusu 5">
            <a:extLst>
              <a:ext uri="{FF2B5EF4-FFF2-40B4-BE49-F238E27FC236}">
                <a16:creationId xmlns:a16="http://schemas.microsoft.com/office/drawing/2014/main" id="{778C0A81-AE14-60CA-C37D-3300BAA520F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88A77BE-706D-F1C6-ACB9-7806762706BE}"/>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12950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069599-F42A-548D-F4A6-88752793085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50990A2-DA38-26C0-8D9A-2081CD0644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0A3360D-F8DF-CF5C-9CEB-7E24480AF35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442A806-2AB9-DE8F-D0B7-F0217EAF4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1B58521-B8D3-2D48-CAA6-C6BA9AFF3119}"/>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76E7BEDF-AF10-E5E0-8580-CAA352621E92}"/>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8" name="Alt Bilgi Yer Tutucusu 7">
            <a:extLst>
              <a:ext uri="{FF2B5EF4-FFF2-40B4-BE49-F238E27FC236}">
                <a16:creationId xmlns:a16="http://schemas.microsoft.com/office/drawing/2014/main" id="{60AB12E5-9FB4-945E-D3D4-40DD687F1810}"/>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47DC6CB-7E2C-311C-DA60-87EEE1C5BFCC}"/>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48016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82CA04-0079-74A5-5947-5B254F903FC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C41BFBB-FAA6-D475-BDC0-F0C24B03BAC6}"/>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4" name="Alt Bilgi Yer Tutucusu 3">
            <a:extLst>
              <a:ext uri="{FF2B5EF4-FFF2-40B4-BE49-F238E27FC236}">
                <a16:creationId xmlns:a16="http://schemas.microsoft.com/office/drawing/2014/main" id="{4A9F55B7-B018-7D74-4189-CB05F598884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9744364-EF49-D98E-10F3-ADB8DE5042C0}"/>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88114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76F408A-1344-143F-9EC2-7A9A6091B393}"/>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3" name="Alt Bilgi Yer Tutucusu 2">
            <a:extLst>
              <a:ext uri="{FF2B5EF4-FFF2-40B4-BE49-F238E27FC236}">
                <a16:creationId xmlns:a16="http://schemas.microsoft.com/office/drawing/2014/main" id="{317E6906-2622-E66E-2EEA-4903D2E65C0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50260B-572A-4020-6775-6180190448A4}"/>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1247478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DA3FB-3122-8A22-E3E0-CCF1EDC48CD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79B31F69-E307-2E71-61A2-B9478ADE9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896ABE8-A36D-8356-CA1B-7F540E080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9D0A0EB-3FF1-F7A2-5362-3CAECC494580}"/>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Alt Bilgi Yer Tutucusu 5">
            <a:extLst>
              <a:ext uri="{FF2B5EF4-FFF2-40B4-BE49-F238E27FC236}">
                <a16:creationId xmlns:a16="http://schemas.microsoft.com/office/drawing/2014/main" id="{A78B26AA-69EF-7747-28C4-B93F6677DE5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7F9988E-63BE-F0E4-686B-08177C14D82A}"/>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90686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D16C91-A904-55EC-8141-BCDCD886C95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4605890-787F-8845-5F76-8D20ABA54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8A5B6E7-3976-5B4C-E9F1-C9632BF54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187CE2A-A5E4-7BF7-CB13-A453B819431B}"/>
              </a:ext>
            </a:extLst>
          </p:cNvPr>
          <p:cNvSpPr>
            <a:spLocks noGrp="1"/>
          </p:cNvSpPr>
          <p:nvPr>
            <p:ph type="dt" sz="half" idx="10"/>
          </p:nvPr>
        </p:nvSpPr>
        <p:spPr/>
        <p:txBody>
          <a:bodyPr/>
          <a:lstStyle/>
          <a:p>
            <a:fld id="{F6BC1528-B237-43E4-8BBD-1EEBB5460141}" type="datetimeFigureOut">
              <a:rPr lang="tr-TR" smtClean="0"/>
              <a:t>31.12.2023</a:t>
            </a:fld>
            <a:endParaRPr lang="tr-TR"/>
          </a:p>
        </p:txBody>
      </p:sp>
      <p:sp>
        <p:nvSpPr>
          <p:cNvPr id="6" name="Alt Bilgi Yer Tutucusu 5">
            <a:extLst>
              <a:ext uri="{FF2B5EF4-FFF2-40B4-BE49-F238E27FC236}">
                <a16:creationId xmlns:a16="http://schemas.microsoft.com/office/drawing/2014/main" id="{15D4A59F-FDBF-12C5-4B29-09D392A6A5A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70EBA2D-4F2D-B865-0DC0-34B2B412D18B}"/>
              </a:ext>
            </a:extLst>
          </p:cNvPr>
          <p:cNvSpPr>
            <a:spLocks noGrp="1"/>
          </p:cNvSpPr>
          <p:nvPr>
            <p:ph type="sldNum" sz="quarter" idx="12"/>
          </p:nvPr>
        </p:nvSpPr>
        <p:spPr/>
        <p:txBody>
          <a:bodyPr/>
          <a:lstStyle/>
          <a:p>
            <a:fld id="{B0CA6A3B-C78E-4223-89C1-38387BAFD6E0}" type="slidenum">
              <a:rPr lang="tr-TR" smtClean="0"/>
              <a:t>‹#›</a:t>
            </a:fld>
            <a:endParaRPr lang="tr-TR"/>
          </a:p>
        </p:txBody>
      </p:sp>
    </p:spTree>
    <p:extLst>
      <p:ext uri="{BB962C8B-B14F-4D97-AF65-F5344CB8AC3E}">
        <p14:creationId xmlns:p14="http://schemas.microsoft.com/office/powerpoint/2010/main" val="276976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E02368E-9A48-731D-82DC-FE12EB52F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BBBA42D-D901-2FC0-E326-CDB887015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72540EE-F8E5-273B-60D1-39317901D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C1528-B237-43E4-8BBD-1EEBB5460141}" type="datetimeFigureOut">
              <a:rPr lang="tr-TR" smtClean="0"/>
              <a:t>31.12.2023</a:t>
            </a:fld>
            <a:endParaRPr lang="tr-TR"/>
          </a:p>
        </p:txBody>
      </p:sp>
      <p:sp>
        <p:nvSpPr>
          <p:cNvPr id="5" name="Alt Bilgi Yer Tutucusu 4">
            <a:extLst>
              <a:ext uri="{FF2B5EF4-FFF2-40B4-BE49-F238E27FC236}">
                <a16:creationId xmlns:a16="http://schemas.microsoft.com/office/drawing/2014/main" id="{D2EAF78C-6B61-8D61-14E0-066E1E2B99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EBCBD688-6E4A-B959-8FCF-14095583F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A6A3B-C78E-4223-89C1-38387BAFD6E0}" type="slidenum">
              <a:rPr lang="tr-TR" smtClean="0"/>
              <a:t>‹#›</a:t>
            </a:fld>
            <a:endParaRPr lang="tr-TR"/>
          </a:p>
        </p:txBody>
      </p:sp>
    </p:spTree>
    <p:extLst>
      <p:ext uri="{BB962C8B-B14F-4D97-AF65-F5344CB8AC3E}">
        <p14:creationId xmlns:p14="http://schemas.microsoft.com/office/powerpoint/2010/main" val="2658584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6BC1528-B237-43E4-8BBD-1EEBB5460141}" type="datetimeFigureOut">
              <a:rPr lang="tr-TR" smtClean="0"/>
              <a:t>31.12.2023</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0CA6A3B-C78E-4223-89C1-38387BAFD6E0}" type="slidenum">
              <a:rPr lang="tr-TR" smtClean="0"/>
              <a:t>‹#›</a:t>
            </a:fld>
            <a:endParaRPr lang="tr-TR"/>
          </a:p>
        </p:txBody>
      </p:sp>
    </p:spTree>
    <p:extLst>
      <p:ext uri="{BB962C8B-B14F-4D97-AF65-F5344CB8AC3E}">
        <p14:creationId xmlns:p14="http://schemas.microsoft.com/office/powerpoint/2010/main" val="33958408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Arrows pointing towards different directions">
            <a:extLst>
              <a:ext uri="{FF2B5EF4-FFF2-40B4-BE49-F238E27FC236}">
                <a16:creationId xmlns:a16="http://schemas.microsoft.com/office/drawing/2014/main" id="{B597F568-4319-EE3B-3A82-F4BC2FCDC91F}"/>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Başlık 1">
            <a:extLst>
              <a:ext uri="{FF2B5EF4-FFF2-40B4-BE49-F238E27FC236}">
                <a16:creationId xmlns:a16="http://schemas.microsoft.com/office/drawing/2014/main" id="{57DA233A-7B66-D57F-FCC7-3757F7844852}"/>
              </a:ext>
            </a:extLst>
          </p:cNvPr>
          <p:cNvSpPr>
            <a:spLocks noGrp="1"/>
          </p:cNvSpPr>
          <p:nvPr>
            <p:ph type="ctrTitle"/>
          </p:nvPr>
        </p:nvSpPr>
        <p:spPr>
          <a:xfrm>
            <a:off x="1524000" y="1122362"/>
            <a:ext cx="9144000" cy="2164302"/>
          </a:xfrm>
        </p:spPr>
        <p:txBody>
          <a:bodyPr>
            <a:normAutofit/>
          </a:bodyPr>
          <a:lstStyle/>
          <a:p>
            <a:r>
              <a:rPr lang="tr-TR" dirty="0">
                <a:solidFill>
                  <a:srgbClr val="FFFFFF"/>
                </a:solidFill>
              </a:rPr>
              <a:t>WEP-WPA </a:t>
            </a:r>
            <a:r>
              <a:rPr lang="tr-TR" dirty="0" err="1">
                <a:solidFill>
                  <a:srgbClr val="FFFFFF"/>
                </a:solidFill>
              </a:rPr>
              <a:t>Attacks</a:t>
            </a:r>
            <a:endParaRPr lang="tr-TR" dirty="0">
              <a:solidFill>
                <a:srgbClr val="FFFFFF"/>
              </a:solidFill>
            </a:endParaRPr>
          </a:p>
        </p:txBody>
      </p:sp>
      <p:sp>
        <p:nvSpPr>
          <p:cNvPr id="3" name="Alt Başlık 2">
            <a:extLst>
              <a:ext uri="{FF2B5EF4-FFF2-40B4-BE49-F238E27FC236}">
                <a16:creationId xmlns:a16="http://schemas.microsoft.com/office/drawing/2014/main" id="{0CB488DA-5289-DC13-786C-926237E5BAFC}"/>
              </a:ext>
            </a:extLst>
          </p:cNvPr>
          <p:cNvSpPr>
            <a:spLocks noGrp="1"/>
          </p:cNvSpPr>
          <p:nvPr>
            <p:ph type="subTitle" idx="1"/>
          </p:nvPr>
        </p:nvSpPr>
        <p:spPr>
          <a:xfrm>
            <a:off x="1524000" y="3571336"/>
            <a:ext cx="9144000" cy="1686463"/>
          </a:xfrm>
        </p:spPr>
        <p:txBody>
          <a:bodyPr>
            <a:normAutofit/>
          </a:bodyPr>
          <a:lstStyle/>
          <a:p>
            <a:pPr algn="r"/>
            <a:r>
              <a:rPr lang="tr-TR" dirty="0">
                <a:solidFill>
                  <a:srgbClr val="FFFFFF"/>
                </a:solidFill>
              </a:rPr>
              <a:t>Yunus Teke</a:t>
            </a:r>
          </a:p>
          <a:p>
            <a:pPr algn="r"/>
            <a:r>
              <a:rPr lang="tr-TR" dirty="0">
                <a:solidFill>
                  <a:srgbClr val="FFFFFF"/>
                </a:solidFill>
              </a:rPr>
              <a:t>CEIT 215</a:t>
            </a:r>
          </a:p>
        </p:txBody>
      </p:sp>
    </p:spTree>
    <p:extLst>
      <p:ext uri="{BB962C8B-B14F-4D97-AF65-F5344CB8AC3E}">
        <p14:creationId xmlns:p14="http://schemas.microsoft.com/office/powerpoint/2010/main" val="15482350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4E11C7-7BD5-4045-AC27-3F529BEC73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C89CE3D7-4CFC-0759-B02D-4C98DD38424A}"/>
              </a:ext>
            </a:extLst>
          </p:cNvPr>
          <p:cNvSpPr>
            <a:spLocks noGrp="1"/>
          </p:cNvSpPr>
          <p:nvPr>
            <p:ph type="title"/>
          </p:nvPr>
        </p:nvSpPr>
        <p:spPr>
          <a:xfrm>
            <a:off x="838200" y="1115786"/>
            <a:ext cx="3473851" cy="4626428"/>
          </a:xfrm>
          <a:effectLst/>
        </p:spPr>
        <p:txBody>
          <a:bodyPr anchor="ctr">
            <a:normAutofit/>
          </a:bodyPr>
          <a:lstStyle/>
          <a:p>
            <a:pPr algn="r"/>
            <a:r>
              <a:rPr lang="tr-TR" sz="4000">
                <a:solidFill>
                  <a:schemeClr val="tx1">
                    <a:lumMod val="95000"/>
                  </a:schemeClr>
                </a:solidFill>
              </a:rPr>
              <a:t>Conclusion</a:t>
            </a:r>
          </a:p>
        </p:txBody>
      </p:sp>
      <p:cxnSp>
        <p:nvCxnSpPr>
          <p:cNvPr id="10" name="Straight Connector 9">
            <a:extLst>
              <a:ext uri="{FF2B5EF4-FFF2-40B4-BE49-F238E27FC236}">
                <a16:creationId xmlns:a16="http://schemas.microsoft.com/office/drawing/2014/main" id="{21FCCE20-1E4F-44FF-87B4-379D391A2D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32907"/>
            <a:ext cx="0" cy="279218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D76B697-164A-1233-C8DC-ACA77E37C720}"/>
              </a:ext>
            </a:extLst>
          </p:cNvPr>
          <p:cNvSpPr>
            <a:spLocks noGrp="1"/>
          </p:cNvSpPr>
          <p:nvPr>
            <p:ph idx="1"/>
          </p:nvPr>
        </p:nvSpPr>
        <p:spPr>
          <a:xfrm>
            <a:off x="4996543" y="1115786"/>
            <a:ext cx="5713790" cy="4626428"/>
          </a:xfrm>
        </p:spPr>
        <p:txBody>
          <a:bodyPr anchor="ctr">
            <a:normAutofit/>
          </a:bodyPr>
          <a:lstStyle/>
          <a:p>
            <a:r>
              <a:rPr lang="en-US" sz="2000" b="0" i="0">
                <a:solidFill>
                  <a:schemeClr val="tx1">
                    <a:lumMod val="95000"/>
                  </a:schemeClr>
                </a:solidFill>
                <a:effectLst/>
                <a:latin typeface="Söhne"/>
              </a:rPr>
              <a:t>In closing, our exploration revealed critical vulnerabilities within WEP and residual weaknesses in the more secure WPA protocols. Recognizing WEP's extreme insecurity and the need for constant vigilance with WPA is paramount. Our key takeaways emphasize the necessity of regular updates, the implementation of robust security measures, and the adoption of stronger protocols like WPA2 or WPA3. By prioritizing these practices, we fortify our networks against potential threats, ensuring a more resilient and secure Wi-Fi environment.</a:t>
            </a:r>
            <a:endParaRPr lang="tr-TR" sz="2000">
              <a:solidFill>
                <a:schemeClr val="tx1">
                  <a:lumMod val="95000"/>
                </a:schemeClr>
              </a:solidFill>
            </a:endParaRPr>
          </a:p>
        </p:txBody>
      </p:sp>
    </p:spTree>
    <p:extLst>
      <p:ext uri="{BB962C8B-B14F-4D97-AF65-F5344CB8AC3E}">
        <p14:creationId xmlns:p14="http://schemas.microsoft.com/office/powerpoint/2010/main" val="389696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EF4A20-4CD6-0BAD-0D9C-7C7780C8F1D8}"/>
              </a:ext>
            </a:extLst>
          </p:cNvPr>
          <p:cNvSpPr>
            <a:spLocks noGrp="1"/>
          </p:cNvSpPr>
          <p:nvPr>
            <p:ph type="title"/>
          </p:nvPr>
        </p:nvSpPr>
        <p:spPr>
          <a:xfrm>
            <a:off x="8610600" y="643468"/>
            <a:ext cx="2944152" cy="1622744"/>
          </a:xfrm>
        </p:spPr>
        <p:txBody>
          <a:bodyPr anchor="b">
            <a:normAutofit/>
          </a:bodyPr>
          <a:lstStyle/>
          <a:p>
            <a:r>
              <a:rPr lang="tr-TR" sz="3300" dirty="0" err="1">
                <a:solidFill>
                  <a:schemeClr val="tx1"/>
                </a:solidFill>
              </a:rPr>
              <a:t>Understanding</a:t>
            </a:r>
            <a:r>
              <a:rPr lang="tr-TR" sz="3300" dirty="0">
                <a:solidFill>
                  <a:schemeClr val="tx1"/>
                </a:solidFill>
              </a:rPr>
              <a:t> WEP-WPA </a:t>
            </a:r>
            <a:r>
              <a:rPr lang="tr-TR" sz="3300" dirty="0" err="1">
                <a:solidFill>
                  <a:schemeClr val="tx1"/>
                </a:solidFill>
              </a:rPr>
              <a:t>Attacks</a:t>
            </a:r>
            <a:endParaRPr lang="tr-TR" sz="3300" dirty="0">
              <a:solidFill>
                <a:schemeClr val="tx1"/>
              </a:solidFill>
            </a:endParaRPr>
          </a:p>
        </p:txBody>
      </p:sp>
      <p:pic>
        <p:nvPicPr>
          <p:cNvPr id="4" name="Resim 3" descr="metin, grafik tasarım, ekran görüntüsü, logo içeren bir resim&#10;&#10;Açıklama otomatik olarak oluşturuldu">
            <a:extLst>
              <a:ext uri="{FF2B5EF4-FFF2-40B4-BE49-F238E27FC236}">
                <a16:creationId xmlns:a16="http://schemas.microsoft.com/office/drawing/2014/main" id="{AFDFD7B7-14E9-2E09-CE4B-A6EB28A8BDB3}"/>
              </a:ext>
            </a:extLst>
          </p:cNvPr>
          <p:cNvPicPr>
            <a:picLocks noChangeAspect="1"/>
          </p:cNvPicPr>
          <p:nvPr/>
        </p:nvPicPr>
        <p:blipFill rotWithShape="1">
          <a:blip r:embed="rId3">
            <a:extLst>
              <a:ext uri="{28A0092B-C50C-407E-A947-70E740481C1C}">
                <a14:useLocalDpi xmlns:a14="http://schemas.microsoft.com/office/drawing/2010/main" val="0"/>
              </a:ext>
            </a:extLst>
          </a:blip>
          <a:srcRect l="14862" r="13126" b="9689"/>
          <a:stretch/>
        </p:blipFill>
        <p:spPr>
          <a:xfrm>
            <a:off x="966470" y="643467"/>
            <a:ext cx="6187408" cy="5571063"/>
          </a:xfrm>
          <a:prstGeom prst="rect">
            <a:avLst/>
          </a:prstGeom>
        </p:spPr>
      </p:pic>
      <p:sp>
        <p:nvSpPr>
          <p:cNvPr id="5" name="İçerik Yer Tutucusu 2">
            <a:extLst>
              <a:ext uri="{FF2B5EF4-FFF2-40B4-BE49-F238E27FC236}">
                <a16:creationId xmlns:a16="http://schemas.microsoft.com/office/drawing/2014/main" id="{51AEFDA7-BBA6-D8C0-3786-D23DD045F88E}"/>
              </a:ext>
            </a:extLst>
          </p:cNvPr>
          <p:cNvSpPr>
            <a:spLocks noGrp="1"/>
          </p:cNvSpPr>
          <p:nvPr>
            <p:ph idx="1"/>
          </p:nvPr>
        </p:nvSpPr>
        <p:spPr>
          <a:xfrm>
            <a:off x="8610599" y="2402733"/>
            <a:ext cx="2944151" cy="3774230"/>
          </a:xfrm>
        </p:spPr>
        <p:txBody>
          <a:bodyPr>
            <a:normAutofit/>
          </a:bodyPr>
          <a:lstStyle/>
          <a:p>
            <a:r>
              <a:rPr lang="en-US" sz="1600">
                <a:gradFill>
                  <a:gsLst>
                    <a:gs pos="34000">
                      <a:schemeClr val="tx1">
                        <a:lumMod val="93000"/>
                      </a:schemeClr>
                    </a:gs>
                    <a:gs pos="0">
                      <a:schemeClr val="bg1">
                        <a:lumMod val="25000"/>
                        <a:lumOff val="75000"/>
                      </a:schemeClr>
                    </a:gs>
                    <a:gs pos="100000">
                      <a:schemeClr val="tx1"/>
                    </a:gs>
                  </a:gsLst>
                  <a:lin ang="4800000" scaled="0"/>
                </a:gradFill>
              </a:rPr>
              <a:t>Welcome! Exploring Wi-Fi Security: WEP &amp; WPA.</a:t>
            </a:r>
          </a:p>
          <a:p>
            <a:r>
              <a:rPr lang="en-US" sz="1600">
                <a:gradFill>
                  <a:gsLst>
                    <a:gs pos="34000">
                      <a:schemeClr val="tx1">
                        <a:lumMod val="93000"/>
                      </a:schemeClr>
                    </a:gs>
                    <a:gs pos="0">
                      <a:schemeClr val="bg1">
                        <a:lumMod val="25000"/>
                        <a:lumOff val="75000"/>
                      </a:schemeClr>
                    </a:gs>
                    <a:gs pos="100000">
                      <a:schemeClr val="tx1"/>
                    </a:gs>
                  </a:gsLst>
                  <a:lin ang="4800000" scaled="0"/>
                </a:gradFill>
              </a:rPr>
              <a:t>Objective: Understanding Protocol Weaknesses &amp; Exploits.</a:t>
            </a:r>
            <a:endParaRPr lang="tr-TR" sz="160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411680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6F411D-BA83-C59A-B8B0-9B8EA2A7EE14}"/>
              </a:ext>
            </a:extLst>
          </p:cNvPr>
          <p:cNvSpPr>
            <a:spLocks noGrp="1"/>
          </p:cNvSpPr>
          <p:nvPr>
            <p:ph type="title"/>
          </p:nvPr>
        </p:nvSpPr>
        <p:spPr>
          <a:xfrm>
            <a:off x="8610600" y="643468"/>
            <a:ext cx="2944152" cy="1622744"/>
          </a:xfrm>
        </p:spPr>
        <p:txBody>
          <a:bodyPr vert="horz" lIns="91440" tIns="45720" rIns="91440" bIns="45720" rtlCol="0" anchor="b">
            <a:normAutofit/>
          </a:bodyPr>
          <a:lstStyle/>
          <a:p>
            <a:r>
              <a:rPr lang="en-US" sz="2800">
                <a:solidFill>
                  <a:schemeClr val="tx1"/>
                </a:solidFill>
              </a:rPr>
              <a:t>Overview of WEP (Wired Equivalent Privacy)</a:t>
            </a:r>
          </a:p>
        </p:txBody>
      </p:sp>
      <p:pic>
        <p:nvPicPr>
          <p:cNvPr id="14" name="Resim 13" descr="logo, yazı tipi, grafik, tasarım içeren bir resim&#10;&#10;Açıklama otomatik olarak oluşturuldu">
            <a:extLst>
              <a:ext uri="{FF2B5EF4-FFF2-40B4-BE49-F238E27FC236}">
                <a16:creationId xmlns:a16="http://schemas.microsoft.com/office/drawing/2014/main" id="{B24FAF04-7E47-1C6B-32DF-AB10B1616FE7}"/>
              </a:ext>
            </a:extLst>
          </p:cNvPr>
          <p:cNvPicPr>
            <a:picLocks noChangeAspect="1"/>
          </p:cNvPicPr>
          <p:nvPr/>
        </p:nvPicPr>
        <p:blipFill rotWithShape="1">
          <a:blip r:embed="rId3">
            <a:extLst>
              <a:ext uri="{28A0092B-C50C-407E-A947-70E740481C1C}">
                <a14:useLocalDpi xmlns:a14="http://schemas.microsoft.com/office/drawing/2010/main" val="0"/>
              </a:ext>
            </a:extLst>
          </a:blip>
          <a:srcRect r="1" b="7424"/>
          <a:stretch/>
        </p:blipFill>
        <p:spPr>
          <a:xfrm>
            <a:off x="1266210" y="643467"/>
            <a:ext cx="5587927" cy="5571063"/>
          </a:xfrm>
          <a:prstGeom prst="rect">
            <a:avLst/>
          </a:prstGeom>
        </p:spPr>
      </p:pic>
      <p:sp>
        <p:nvSpPr>
          <p:cNvPr id="11" name="Metin kutusu 10">
            <a:extLst>
              <a:ext uri="{FF2B5EF4-FFF2-40B4-BE49-F238E27FC236}">
                <a16:creationId xmlns:a16="http://schemas.microsoft.com/office/drawing/2014/main" id="{4121D9FA-61E9-DA46-BF1B-BAC57FEA0EAA}"/>
              </a:ext>
            </a:extLst>
          </p:cNvPr>
          <p:cNvSpPr txBox="1"/>
          <p:nvPr/>
        </p:nvSpPr>
        <p:spPr>
          <a:xfrm>
            <a:off x="8610599" y="2402733"/>
            <a:ext cx="2944151" cy="37742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a:gradFill>
                  <a:gsLst>
                    <a:gs pos="34000">
                      <a:schemeClr val="tx1">
                        <a:lumMod val="93000"/>
                      </a:schemeClr>
                    </a:gs>
                    <a:gs pos="0">
                      <a:schemeClr val="bg1">
                        <a:lumMod val="25000"/>
                        <a:lumOff val="75000"/>
                      </a:schemeClr>
                    </a:gs>
                    <a:gs pos="100000">
                      <a:schemeClr val="tx1"/>
                    </a:gs>
                  </a:gsLst>
                  <a:lin ang="4800000" scaled="0"/>
                </a:gradFill>
              </a:rPr>
              <a:t>WEP: Initial Wi-Fi encryption.</a:t>
            </a:r>
          </a:p>
          <a:p>
            <a:pPr indent="-228600">
              <a:lnSpc>
                <a:spcPct val="90000"/>
              </a:lnSpc>
              <a:spcAft>
                <a:spcPts val="600"/>
              </a:spcAft>
              <a:buFont typeface="Arial" panose="020B0604020202020204" pitchFamily="34" charset="0"/>
              <a:buChar char="•"/>
            </a:pPr>
            <a:r>
              <a:rPr lang="en-US" sz="1600">
                <a:gradFill>
                  <a:gsLst>
                    <a:gs pos="34000">
                      <a:schemeClr val="tx1">
                        <a:lumMod val="93000"/>
                      </a:schemeClr>
                    </a:gs>
                    <a:gs pos="0">
                      <a:schemeClr val="bg1">
                        <a:lumMod val="25000"/>
                        <a:lumOff val="75000"/>
                      </a:schemeClr>
                    </a:gs>
                    <a:gs pos="100000">
                      <a:schemeClr val="tx1"/>
                    </a:gs>
                  </a:gsLst>
                  <a:lin ang="4800000" scaled="0"/>
                </a:gradFill>
              </a:rPr>
              <a:t>Introduced in 1997. Uses RC4 encryption.</a:t>
            </a:r>
          </a:p>
          <a:p>
            <a:pPr indent="-228600">
              <a:lnSpc>
                <a:spcPct val="90000"/>
              </a:lnSpc>
              <a:spcAft>
                <a:spcPts val="600"/>
              </a:spcAft>
              <a:buFont typeface="Arial" panose="020B0604020202020204" pitchFamily="34" charset="0"/>
              <a:buChar char="•"/>
            </a:pPr>
            <a:r>
              <a:rPr lang="en-US" sz="1600">
                <a:gradFill>
                  <a:gsLst>
                    <a:gs pos="34000">
                      <a:schemeClr val="tx1">
                        <a:lumMod val="93000"/>
                      </a:schemeClr>
                    </a:gs>
                    <a:gs pos="0">
                      <a:schemeClr val="bg1">
                        <a:lumMod val="25000"/>
                        <a:lumOff val="75000"/>
                      </a:schemeClr>
                    </a:gs>
                    <a:gs pos="100000">
                      <a:schemeClr val="tx1"/>
                    </a:gs>
                  </a:gsLst>
                  <a:lin ang="4800000" scaled="0"/>
                </a:gradFill>
              </a:rPr>
              <a:t>Flawed design, vulnerable to attacks.</a:t>
            </a:r>
          </a:p>
        </p:txBody>
      </p:sp>
    </p:spTree>
    <p:extLst>
      <p:ext uri="{BB962C8B-B14F-4D97-AF65-F5344CB8AC3E}">
        <p14:creationId xmlns:p14="http://schemas.microsoft.com/office/powerpoint/2010/main" val="2109850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Resim 6" descr="madeni eşya, kilit, asma kilit, durağan yaşam fotoğrafçılığı içeren bir resim&#10;&#10;Açıklama otomatik olarak oluşturuldu">
            <a:extLst>
              <a:ext uri="{FF2B5EF4-FFF2-40B4-BE49-F238E27FC236}">
                <a16:creationId xmlns:a16="http://schemas.microsoft.com/office/drawing/2014/main" id="{85F2F91C-36DF-21A9-6575-8E57B96E08A9}"/>
              </a:ext>
            </a:extLst>
          </p:cNvPr>
          <p:cNvPicPr>
            <a:picLocks noChangeAspect="1"/>
          </p:cNvPicPr>
          <p:nvPr/>
        </p:nvPicPr>
        <p:blipFill rotWithShape="1">
          <a:blip r:embed="rId3">
            <a:extLst>
              <a:ext uri="{28A0092B-C50C-407E-A947-70E740481C1C}">
                <a14:useLocalDpi xmlns:a14="http://schemas.microsoft.com/office/drawing/2010/main" val="0"/>
              </a:ext>
            </a:extLst>
          </a:blip>
          <a:srcRect b="9238"/>
          <a:stretch/>
        </p:blipFill>
        <p:spPr>
          <a:xfrm>
            <a:off x="4636008" y="10"/>
            <a:ext cx="7555992" cy="6857990"/>
          </a:xfrm>
          <a:prstGeom prst="rect">
            <a:avLst/>
          </a:prstGeom>
        </p:spPr>
      </p:pic>
      <p:sp useBgFill="1">
        <p:nvSpPr>
          <p:cNvPr id="9" name="Rectangle 11">
            <a:extLst>
              <a:ext uri="{FF2B5EF4-FFF2-40B4-BE49-F238E27FC236}">
                <a16:creationId xmlns:a16="http://schemas.microsoft.com/office/drawing/2014/main" id="{8D77D416-66F5-413A-9B46-6289471B3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FB3D8C3-E9E5-B91E-CFDE-2B4718B5F602}"/>
              </a:ext>
            </a:extLst>
          </p:cNvPr>
          <p:cNvSpPr>
            <a:spLocks noGrp="1"/>
          </p:cNvSpPr>
          <p:nvPr>
            <p:ph type="title"/>
          </p:nvPr>
        </p:nvSpPr>
        <p:spPr>
          <a:xfrm>
            <a:off x="838201" y="365125"/>
            <a:ext cx="3478160" cy="1325563"/>
          </a:xfrm>
        </p:spPr>
        <p:txBody>
          <a:bodyPr>
            <a:normAutofit/>
          </a:bodyPr>
          <a:lstStyle/>
          <a:p>
            <a:r>
              <a:rPr lang="tr-TR" sz="4400"/>
              <a:t>Weaknesses in WEP</a:t>
            </a:r>
          </a:p>
        </p:txBody>
      </p:sp>
      <p:sp>
        <p:nvSpPr>
          <p:cNvPr id="3" name="İçerik Yer Tutucusu 2">
            <a:extLst>
              <a:ext uri="{FF2B5EF4-FFF2-40B4-BE49-F238E27FC236}">
                <a16:creationId xmlns:a16="http://schemas.microsoft.com/office/drawing/2014/main" id="{AB64F959-47F0-9B9E-04EC-735D2C77E3DC}"/>
              </a:ext>
            </a:extLst>
          </p:cNvPr>
          <p:cNvSpPr>
            <a:spLocks noGrp="1"/>
          </p:cNvSpPr>
          <p:nvPr>
            <p:ph idx="1"/>
          </p:nvPr>
        </p:nvSpPr>
        <p:spPr>
          <a:xfrm>
            <a:off x="838202" y="1825625"/>
            <a:ext cx="3478160" cy="4351338"/>
          </a:xfrm>
        </p:spPr>
        <p:txBody>
          <a:bodyPr>
            <a:normAutofit/>
          </a:bodyPr>
          <a:lstStyle/>
          <a:p>
            <a:r>
              <a:rPr lang="en-US"/>
              <a:t>Vulnerabilities making WEP susceptible.</a:t>
            </a:r>
          </a:p>
          <a:p>
            <a:r>
              <a:rPr lang="en-US"/>
              <a:t>Static encryption keys, poor IV implementation.</a:t>
            </a:r>
          </a:p>
          <a:p>
            <a:r>
              <a:rPr lang="en-US"/>
              <a:t>Lack of robust authentication.</a:t>
            </a:r>
            <a:endParaRPr lang="tr-TR"/>
          </a:p>
        </p:txBody>
      </p:sp>
    </p:spTree>
    <p:extLst>
      <p:ext uri="{BB962C8B-B14F-4D97-AF65-F5344CB8AC3E}">
        <p14:creationId xmlns:p14="http://schemas.microsoft.com/office/powerpoint/2010/main" val="380494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20E385-54F4-42F2-9A7E-7A8B8160E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1068108-E21B-9176-1782-AE3766F3C1A9}"/>
              </a:ext>
            </a:extLst>
          </p:cNvPr>
          <p:cNvSpPr>
            <a:spLocks noGrp="1"/>
          </p:cNvSpPr>
          <p:nvPr>
            <p:ph type="title"/>
          </p:nvPr>
        </p:nvSpPr>
        <p:spPr>
          <a:xfrm>
            <a:off x="838200" y="365125"/>
            <a:ext cx="10515600" cy="1325563"/>
          </a:xfrm>
        </p:spPr>
        <p:txBody>
          <a:bodyPr>
            <a:normAutofit/>
          </a:bodyPr>
          <a:lstStyle/>
          <a:p>
            <a:r>
              <a:rPr lang="tr-TR">
                <a:gradFill flip="none" rotWithShape="1">
                  <a:gsLst>
                    <a:gs pos="28000">
                      <a:srgbClr val="EDEDED"/>
                    </a:gs>
                    <a:gs pos="0">
                      <a:srgbClr val="BFBFBF"/>
                    </a:gs>
                    <a:gs pos="100000">
                      <a:srgbClr val="FFFFFF"/>
                    </a:gs>
                  </a:gsLst>
                  <a:lin ang="4800000" scaled="0"/>
                  <a:tileRect/>
                </a:gradFill>
              </a:rPr>
              <a:t>Types of WEP Attacks</a:t>
            </a:r>
          </a:p>
        </p:txBody>
      </p:sp>
      <p:sp>
        <p:nvSpPr>
          <p:cNvPr id="3" name="İçerik Yer Tutucusu 2">
            <a:extLst>
              <a:ext uri="{FF2B5EF4-FFF2-40B4-BE49-F238E27FC236}">
                <a16:creationId xmlns:a16="http://schemas.microsoft.com/office/drawing/2014/main" id="{53898AE8-30E4-C8CB-68A8-5BD4C6445D6F}"/>
              </a:ext>
            </a:extLst>
          </p:cNvPr>
          <p:cNvSpPr>
            <a:spLocks noGrp="1"/>
          </p:cNvSpPr>
          <p:nvPr>
            <p:ph idx="1"/>
          </p:nvPr>
        </p:nvSpPr>
        <p:spPr>
          <a:xfrm>
            <a:off x="1120000" y="1825625"/>
            <a:ext cx="6356856" cy="4351338"/>
          </a:xfrm>
        </p:spPr>
        <p:txBody>
          <a:bodyPr>
            <a:normAutofit/>
          </a:bodyPr>
          <a:lstStyle/>
          <a:p>
            <a:r>
              <a:rPr lang="en-US" sz="2200">
                <a:gradFill>
                  <a:gsLst>
                    <a:gs pos="34000">
                      <a:srgbClr val="EDEDED"/>
                    </a:gs>
                    <a:gs pos="0">
                      <a:srgbClr val="BFBFBF"/>
                    </a:gs>
                    <a:gs pos="100000">
                      <a:srgbClr val="FFFFFF"/>
                    </a:gs>
                  </a:gsLst>
                  <a:lin ang="4800000" scaled="0"/>
                </a:gradFill>
              </a:rPr>
              <a:t>Attacks exploiting WEP vulnerabilities.</a:t>
            </a:r>
          </a:p>
          <a:p>
            <a:r>
              <a:rPr lang="en-US" sz="2200">
                <a:gradFill>
                  <a:gsLst>
                    <a:gs pos="34000">
                      <a:srgbClr val="EDEDED"/>
                    </a:gs>
                    <a:gs pos="0">
                      <a:srgbClr val="BFBFBF"/>
                    </a:gs>
                    <a:gs pos="100000">
                      <a:srgbClr val="FFFFFF"/>
                    </a:gs>
                  </a:gsLst>
                  <a:lin ang="4800000" scaled="0"/>
                </a:gradFill>
              </a:rPr>
              <a:t>WEP Key Cracking via Weak IVs: Exploiting weaknesses in the initialization vector (IV) to crack encryption keys.</a:t>
            </a:r>
          </a:p>
          <a:p>
            <a:r>
              <a:rPr lang="en-US" sz="2200">
                <a:gradFill>
                  <a:gsLst>
                    <a:gs pos="34000">
                      <a:srgbClr val="EDEDED"/>
                    </a:gs>
                    <a:gs pos="0">
                      <a:srgbClr val="BFBFBF"/>
                    </a:gs>
                    <a:gs pos="100000">
                      <a:srgbClr val="FFFFFF"/>
                    </a:gs>
                  </a:gsLst>
                  <a:lin ang="4800000" scaled="0"/>
                </a:gradFill>
              </a:rPr>
              <a:t>ARP Poisoning: Manipulating ARP messages to associate the attacker's MAC address with the IP address of a legitimate device.</a:t>
            </a:r>
          </a:p>
          <a:p>
            <a:r>
              <a:rPr lang="en-US" sz="2200">
                <a:gradFill>
                  <a:gsLst>
                    <a:gs pos="34000">
                      <a:srgbClr val="EDEDED"/>
                    </a:gs>
                    <a:gs pos="0">
                      <a:srgbClr val="BFBFBF"/>
                    </a:gs>
                    <a:gs pos="100000">
                      <a:srgbClr val="FFFFFF"/>
                    </a:gs>
                  </a:gsLst>
                  <a:lin ang="4800000" scaled="0"/>
                </a:gradFill>
              </a:rPr>
              <a:t>Fragmentation Attacks: Exploiting flaws in the way WEP handles fragmented packets to reveal key information.</a:t>
            </a:r>
          </a:p>
          <a:p>
            <a:r>
              <a:rPr lang="en-US" sz="2200">
                <a:gradFill>
                  <a:gsLst>
                    <a:gs pos="34000">
                      <a:srgbClr val="EDEDED"/>
                    </a:gs>
                    <a:gs pos="0">
                      <a:srgbClr val="BFBFBF"/>
                    </a:gs>
                    <a:gs pos="100000">
                      <a:srgbClr val="FFFFFF"/>
                    </a:gs>
                  </a:gsLst>
                  <a:lin ang="4800000" scaled="0"/>
                </a:gradFill>
              </a:rPr>
              <a:t>Replay Attacks: Capturing and retransmitting data to perform unauthorized actions or gain access.</a:t>
            </a:r>
            <a:endParaRPr lang="tr-TR" sz="2200">
              <a:gradFill>
                <a:gsLst>
                  <a:gs pos="34000">
                    <a:srgbClr val="EDEDED"/>
                  </a:gs>
                  <a:gs pos="0">
                    <a:srgbClr val="BFBFBF"/>
                  </a:gs>
                  <a:gs pos="100000">
                    <a:srgbClr val="FFFFFF"/>
                  </a:gs>
                </a:gsLst>
                <a:lin ang="4800000" scaled="0"/>
              </a:gradFill>
            </a:endParaRPr>
          </a:p>
        </p:txBody>
      </p:sp>
      <p:sp>
        <p:nvSpPr>
          <p:cNvPr id="12" name="Rounded Rectangle 17">
            <a:extLst>
              <a:ext uri="{FF2B5EF4-FFF2-40B4-BE49-F238E27FC236}">
                <a16:creationId xmlns:a16="http://schemas.microsoft.com/office/drawing/2014/main" id="{B1B60728-8C3E-4908-96B8-23E962259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852" y="1948070"/>
            <a:ext cx="3429886" cy="3896139"/>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metin, ekran görüntüsü, yazı tipi, grafik tasarım içeren bir resim&#10;&#10;Açıklama otomatik olarak oluşturuldu">
            <a:extLst>
              <a:ext uri="{FF2B5EF4-FFF2-40B4-BE49-F238E27FC236}">
                <a16:creationId xmlns:a16="http://schemas.microsoft.com/office/drawing/2014/main" id="{B351E8CE-689A-2670-3B6B-CE18DF83A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6824" y="3096281"/>
            <a:ext cx="2843942" cy="1599717"/>
          </a:xfrm>
          <a:prstGeom prst="rect">
            <a:avLst/>
          </a:prstGeom>
        </p:spPr>
      </p:pic>
    </p:spTree>
    <p:extLst>
      <p:ext uri="{BB962C8B-B14F-4D97-AF65-F5344CB8AC3E}">
        <p14:creationId xmlns:p14="http://schemas.microsoft.com/office/powerpoint/2010/main" val="411326597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05DE2BE-5AB8-0C59-A12E-F471283E7B1B}"/>
              </a:ext>
            </a:extLst>
          </p:cNvPr>
          <p:cNvSpPr>
            <a:spLocks noGrp="1"/>
          </p:cNvSpPr>
          <p:nvPr>
            <p:ph type="title"/>
          </p:nvPr>
        </p:nvSpPr>
        <p:spPr>
          <a:xfrm>
            <a:off x="8610600" y="643468"/>
            <a:ext cx="2944152" cy="1622744"/>
          </a:xfrm>
        </p:spPr>
        <p:txBody>
          <a:bodyPr anchor="b">
            <a:normAutofit/>
          </a:bodyPr>
          <a:lstStyle/>
          <a:p>
            <a:r>
              <a:rPr lang="en-US" sz="2800">
                <a:solidFill>
                  <a:schemeClr val="tx1"/>
                </a:solidFill>
              </a:rPr>
              <a:t>Transition to WPA (Wi-Fi Protected Access)</a:t>
            </a:r>
            <a:endParaRPr lang="tr-TR" sz="2800">
              <a:solidFill>
                <a:schemeClr val="tx1"/>
              </a:solidFill>
            </a:endParaRPr>
          </a:p>
        </p:txBody>
      </p:sp>
      <p:pic>
        <p:nvPicPr>
          <p:cNvPr id="5" name="Picture 4" descr="A close-up of a computer&#10;&#10;Description automatically generated">
            <a:extLst>
              <a:ext uri="{FF2B5EF4-FFF2-40B4-BE49-F238E27FC236}">
                <a16:creationId xmlns:a16="http://schemas.microsoft.com/office/drawing/2014/main" id="{7C1814AD-B57C-1E83-CC11-6279D082E211}"/>
              </a:ext>
            </a:extLst>
          </p:cNvPr>
          <p:cNvPicPr>
            <a:picLocks noChangeAspect="1"/>
          </p:cNvPicPr>
          <p:nvPr/>
        </p:nvPicPr>
        <p:blipFill rotWithShape="1">
          <a:blip r:embed="rId3">
            <a:extLst>
              <a:ext uri="{28A0092B-C50C-407E-A947-70E740481C1C}">
                <a14:useLocalDpi xmlns:a14="http://schemas.microsoft.com/office/drawing/2010/main" val="0"/>
              </a:ext>
            </a:extLst>
          </a:blip>
          <a:srcRect b="16952"/>
          <a:stretch/>
        </p:blipFill>
        <p:spPr>
          <a:xfrm>
            <a:off x="643468" y="1946402"/>
            <a:ext cx="6833412" cy="2965193"/>
          </a:xfrm>
          <a:prstGeom prst="rect">
            <a:avLst/>
          </a:prstGeom>
        </p:spPr>
      </p:pic>
      <p:sp>
        <p:nvSpPr>
          <p:cNvPr id="3" name="İçerik Yer Tutucusu 2">
            <a:extLst>
              <a:ext uri="{FF2B5EF4-FFF2-40B4-BE49-F238E27FC236}">
                <a16:creationId xmlns:a16="http://schemas.microsoft.com/office/drawing/2014/main" id="{0BBFB170-F188-7216-27FD-112F75AD6918}"/>
              </a:ext>
            </a:extLst>
          </p:cNvPr>
          <p:cNvSpPr>
            <a:spLocks noGrp="1"/>
          </p:cNvSpPr>
          <p:nvPr>
            <p:ph idx="1"/>
          </p:nvPr>
        </p:nvSpPr>
        <p:spPr>
          <a:xfrm>
            <a:off x="8610599" y="2402733"/>
            <a:ext cx="2944151" cy="3774230"/>
          </a:xfrm>
        </p:spPr>
        <p:txBody>
          <a:bodyPr>
            <a:normAutofit/>
          </a:bodyPr>
          <a:lstStyle/>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WPA: Improved security over WEP.</a:t>
            </a:r>
          </a:p>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Replaced WEP in 2003 with superior encryption algorithms.</a:t>
            </a:r>
          </a:p>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Aimed to address and rectify the vulnerabilities present in WEP.</a:t>
            </a:r>
          </a:p>
        </p:txBody>
      </p:sp>
    </p:spTree>
    <p:extLst>
      <p:ext uri="{BB962C8B-B14F-4D97-AF65-F5344CB8AC3E}">
        <p14:creationId xmlns:p14="http://schemas.microsoft.com/office/powerpoint/2010/main" val="71318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A0B30D2-D459-D031-6AFB-20BB255F7431}"/>
              </a:ext>
            </a:extLst>
          </p:cNvPr>
          <p:cNvSpPr>
            <a:spLocks noGrp="1"/>
          </p:cNvSpPr>
          <p:nvPr>
            <p:ph type="title"/>
          </p:nvPr>
        </p:nvSpPr>
        <p:spPr>
          <a:xfrm>
            <a:off x="8610600" y="643468"/>
            <a:ext cx="2944152" cy="1622744"/>
          </a:xfrm>
        </p:spPr>
        <p:txBody>
          <a:bodyPr anchor="b">
            <a:normAutofit/>
          </a:bodyPr>
          <a:lstStyle/>
          <a:p>
            <a:r>
              <a:rPr lang="tr-TR" sz="3600">
                <a:solidFill>
                  <a:schemeClr val="tx1"/>
                </a:solidFill>
              </a:rPr>
              <a:t>Weaknesses in WPA</a:t>
            </a:r>
          </a:p>
        </p:txBody>
      </p:sp>
      <p:pic>
        <p:nvPicPr>
          <p:cNvPr id="5" name="Picture 4" descr="A person in a hoodie with a wifi symbol&#10;&#10;Description automatically generated">
            <a:extLst>
              <a:ext uri="{FF2B5EF4-FFF2-40B4-BE49-F238E27FC236}">
                <a16:creationId xmlns:a16="http://schemas.microsoft.com/office/drawing/2014/main" id="{E95093EB-B7F0-45EC-D855-7108BCB3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1823147"/>
            <a:ext cx="6833412" cy="3211703"/>
          </a:xfrm>
          <a:prstGeom prst="rect">
            <a:avLst/>
          </a:prstGeom>
        </p:spPr>
      </p:pic>
      <p:sp>
        <p:nvSpPr>
          <p:cNvPr id="3" name="İçerik Yer Tutucusu 2">
            <a:extLst>
              <a:ext uri="{FF2B5EF4-FFF2-40B4-BE49-F238E27FC236}">
                <a16:creationId xmlns:a16="http://schemas.microsoft.com/office/drawing/2014/main" id="{096CD787-4D87-C17A-72F9-F93BA187D852}"/>
              </a:ext>
            </a:extLst>
          </p:cNvPr>
          <p:cNvSpPr>
            <a:spLocks noGrp="1"/>
          </p:cNvSpPr>
          <p:nvPr>
            <p:ph idx="1"/>
          </p:nvPr>
        </p:nvSpPr>
        <p:spPr>
          <a:xfrm>
            <a:off x="8610599" y="2402733"/>
            <a:ext cx="2944151" cy="3774230"/>
          </a:xfrm>
        </p:spPr>
        <p:txBody>
          <a:bodyPr>
            <a:normAutofit/>
          </a:bodyPr>
          <a:lstStyle/>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Despite improvements, WPA is not without vulnerabilities.</a:t>
            </a:r>
          </a:p>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WPA-PSK (Pre-Shared Key) Weaknesses: Vulnerabilities in shared key authentication.</a:t>
            </a:r>
          </a:p>
          <a:p>
            <a:pPr>
              <a:buFont typeface="Arial" panose="020B0604020202020204" pitchFamily="34" charset="0"/>
              <a:buChar char="•"/>
            </a:pPr>
            <a:r>
              <a:rPr lang="en-US" sz="1600" b="0" i="0">
                <a:gradFill>
                  <a:gsLst>
                    <a:gs pos="34000">
                      <a:schemeClr val="tx1">
                        <a:lumMod val="93000"/>
                      </a:schemeClr>
                    </a:gs>
                    <a:gs pos="0">
                      <a:schemeClr val="bg1">
                        <a:lumMod val="25000"/>
                        <a:lumOff val="75000"/>
                      </a:schemeClr>
                    </a:gs>
                    <a:gs pos="100000">
                      <a:schemeClr val="tx1"/>
                    </a:gs>
                  </a:gsLst>
                  <a:lin ang="4800000" scaled="0"/>
                </a:gradFill>
                <a:effectLst/>
                <a:latin typeface="Söhne"/>
              </a:rPr>
              <a:t>WPA Handshake Exploitation: Exploiting the handshake process to compromise security</a:t>
            </a:r>
          </a:p>
          <a:p>
            <a:endParaRPr lang="tr-TR" sz="1600">
              <a:gradFill>
                <a:gsLst>
                  <a:gs pos="34000">
                    <a:schemeClr val="tx1">
                      <a:lumMod val="93000"/>
                    </a:schemeClr>
                  </a:gs>
                  <a:gs pos="0">
                    <a:schemeClr val="bg1">
                      <a:lumMod val="25000"/>
                      <a:lumOff val="75000"/>
                    </a:schemeClr>
                  </a:gs>
                  <a:gs pos="100000">
                    <a:schemeClr val="tx1"/>
                  </a:gs>
                </a:gsLst>
                <a:lin ang="4800000" scaled="0"/>
              </a:gradFill>
            </a:endParaRPr>
          </a:p>
        </p:txBody>
      </p:sp>
    </p:spTree>
    <p:extLst>
      <p:ext uri="{BB962C8B-B14F-4D97-AF65-F5344CB8AC3E}">
        <p14:creationId xmlns:p14="http://schemas.microsoft.com/office/powerpoint/2010/main" val="191139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7B5671-8F48-B95E-B14F-D852FC7F69F6}"/>
              </a:ext>
            </a:extLst>
          </p:cNvPr>
          <p:cNvSpPr>
            <a:spLocks noGrp="1"/>
          </p:cNvSpPr>
          <p:nvPr>
            <p:ph type="title"/>
          </p:nvPr>
        </p:nvSpPr>
        <p:spPr/>
        <p:txBody>
          <a:bodyPr/>
          <a:lstStyle/>
          <a:p>
            <a:r>
              <a:rPr lang="tr-TR" dirty="0"/>
              <a:t>Types of WPA </a:t>
            </a:r>
            <a:r>
              <a:rPr lang="tr-TR" dirty="0" err="1"/>
              <a:t>Attacks</a:t>
            </a:r>
            <a:endParaRPr lang="tr-TR" dirty="0"/>
          </a:p>
        </p:txBody>
      </p:sp>
      <p:graphicFrame>
        <p:nvGraphicFramePr>
          <p:cNvPr id="5" name="İçerik Yer Tutucusu 2">
            <a:extLst>
              <a:ext uri="{FF2B5EF4-FFF2-40B4-BE49-F238E27FC236}">
                <a16:creationId xmlns:a16="http://schemas.microsoft.com/office/drawing/2014/main" id="{8A895DFD-1CF5-D892-786F-AD8A924DBC3C}"/>
              </a:ext>
            </a:extLst>
          </p:cNvPr>
          <p:cNvGraphicFramePr>
            <a:graphicFrameLocks noGrp="1"/>
          </p:cNvGraphicFramePr>
          <p:nvPr>
            <p:ph idx="1"/>
          </p:nvPr>
        </p:nvGraphicFramePr>
        <p:xfrm>
          <a:off x="1120000" y="1825625"/>
          <a:ext cx="1023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602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20E385-54F4-42F2-9A7E-7A8B8160E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1254BE3-7F7C-CE3F-5531-9EAA154DA72E}"/>
              </a:ext>
            </a:extLst>
          </p:cNvPr>
          <p:cNvSpPr>
            <a:spLocks noGrp="1"/>
          </p:cNvSpPr>
          <p:nvPr>
            <p:ph type="title"/>
          </p:nvPr>
        </p:nvSpPr>
        <p:spPr>
          <a:xfrm>
            <a:off x="838200" y="365125"/>
            <a:ext cx="10515600" cy="1325563"/>
          </a:xfrm>
        </p:spPr>
        <p:txBody>
          <a:bodyPr>
            <a:normAutofit/>
          </a:bodyPr>
          <a:lstStyle/>
          <a:p>
            <a:r>
              <a:rPr lang="tr-TR">
                <a:gradFill flip="none" rotWithShape="1">
                  <a:gsLst>
                    <a:gs pos="28000">
                      <a:srgbClr val="EDEDED"/>
                    </a:gs>
                    <a:gs pos="0">
                      <a:srgbClr val="BFBFBF"/>
                    </a:gs>
                    <a:gs pos="100000">
                      <a:srgbClr val="FFFFFF"/>
                    </a:gs>
                  </a:gsLst>
                  <a:lin ang="4800000" scaled="0"/>
                  <a:tileRect/>
                </a:gradFill>
              </a:rPr>
              <a:t>Mitigation Strategies</a:t>
            </a:r>
          </a:p>
        </p:txBody>
      </p:sp>
      <p:sp>
        <p:nvSpPr>
          <p:cNvPr id="3" name="İçerik Yer Tutucusu 2">
            <a:extLst>
              <a:ext uri="{FF2B5EF4-FFF2-40B4-BE49-F238E27FC236}">
                <a16:creationId xmlns:a16="http://schemas.microsoft.com/office/drawing/2014/main" id="{F315B6BC-0A3A-0F3D-EC48-48F8815EAE0E}"/>
              </a:ext>
            </a:extLst>
          </p:cNvPr>
          <p:cNvSpPr>
            <a:spLocks noGrp="1"/>
          </p:cNvSpPr>
          <p:nvPr>
            <p:ph idx="1"/>
          </p:nvPr>
        </p:nvSpPr>
        <p:spPr>
          <a:xfrm>
            <a:off x="1120000" y="1825625"/>
            <a:ext cx="6356856" cy="4351338"/>
          </a:xfrm>
        </p:spPr>
        <p:txBody>
          <a:bodyPr>
            <a:normAutofit/>
          </a:bodyPr>
          <a:lstStyle/>
          <a:p>
            <a:pPr>
              <a:buFont typeface="Arial" panose="020B0604020202020204" pitchFamily="34" charset="0"/>
              <a:buChar char="•"/>
            </a:pPr>
            <a:r>
              <a:rPr lang="en-US" sz="2600" b="0" i="0">
                <a:gradFill>
                  <a:gsLst>
                    <a:gs pos="34000">
                      <a:srgbClr val="EDEDED"/>
                    </a:gs>
                    <a:gs pos="0">
                      <a:srgbClr val="BFBFBF"/>
                    </a:gs>
                    <a:gs pos="100000">
                      <a:srgbClr val="FFFFFF"/>
                    </a:gs>
                  </a:gsLst>
                  <a:lin ang="4800000" scaled="0"/>
                </a:gradFill>
                <a:effectLst/>
                <a:latin typeface="Söhne"/>
              </a:rPr>
              <a:t>Enhancing Wi-Fi security against potential attacks.</a:t>
            </a:r>
          </a:p>
          <a:p>
            <a:pPr>
              <a:buFont typeface="Arial" panose="020B0604020202020204" pitchFamily="34" charset="0"/>
              <a:buChar char="•"/>
            </a:pPr>
            <a:r>
              <a:rPr lang="en-US" sz="2600" b="0" i="0">
                <a:gradFill>
                  <a:gsLst>
                    <a:gs pos="34000">
                      <a:srgbClr val="EDEDED"/>
                    </a:gs>
                    <a:gs pos="0">
                      <a:srgbClr val="BFBFBF"/>
                    </a:gs>
                    <a:gs pos="100000">
                      <a:srgbClr val="FFFFFF"/>
                    </a:gs>
                  </a:gsLst>
                  <a:lin ang="4800000" scaled="0"/>
                </a:gradFill>
                <a:effectLst/>
                <a:latin typeface="Söhne"/>
              </a:rPr>
              <a:t>Upgrade to WPA2 or WPA3 for improved security measures.</a:t>
            </a:r>
          </a:p>
          <a:p>
            <a:pPr>
              <a:buFont typeface="Arial" panose="020B0604020202020204" pitchFamily="34" charset="0"/>
              <a:buChar char="•"/>
            </a:pPr>
            <a:r>
              <a:rPr lang="en-US" sz="2600" b="0" i="0">
                <a:gradFill>
                  <a:gsLst>
                    <a:gs pos="34000">
                      <a:srgbClr val="EDEDED"/>
                    </a:gs>
                    <a:gs pos="0">
                      <a:srgbClr val="BFBFBF"/>
                    </a:gs>
                    <a:gs pos="100000">
                      <a:srgbClr val="FFFFFF"/>
                    </a:gs>
                  </a:gsLst>
                  <a:lin ang="4800000" scaled="0"/>
                </a:gradFill>
                <a:effectLst/>
                <a:latin typeface="Söhne"/>
              </a:rPr>
              <a:t>Employ strong and complex passwords/passphrases.</a:t>
            </a:r>
          </a:p>
          <a:p>
            <a:pPr>
              <a:buFont typeface="Arial" panose="020B0604020202020204" pitchFamily="34" charset="0"/>
              <a:buChar char="•"/>
            </a:pPr>
            <a:r>
              <a:rPr lang="en-US" sz="2600" b="0" i="0">
                <a:gradFill>
                  <a:gsLst>
                    <a:gs pos="34000">
                      <a:srgbClr val="EDEDED"/>
                    </a:gs>
                    <a:gs pos="0">
                      <a:srgbClr val="BFBFBF"/>
                    </a:gs>
                    <a:gs pos="100000">
                      <a:srgbClr val="FFFFFF"/>
                    </a:gs>
                  </a:gsLst>
                  <a:lin ang="4800000" scaled="0"/>
                </a:gradFill>
                <a:effectLst/>
                <a:latin typeface="Söhne"/>
              </a:rPr>
              <a:t>Regular firmware updates and security patches.</a:t>
            </a:r>
          </a:p>
          <a:p>
            <a:pPr>
              <a:buFont typeface="Arial" panose="020B0604020202020204" pitchFamily="34" charset="0"/>
              <a:buChar char="•"/>
            </a:pPr>
            <a:r>
              <a:rPr lang="en-US" sz="2600" b="0" i="0">
                <a:gradFill>
                  <a:gsLst>
                    <a:gs pos="34000">
                      <a:srgbClr val="EDEDED"/>
                    </a:gs>
                    <a:gs pos="0">
                      <a:srgbClr val="BFBFBF"/>
                    </a:gs>
                    <a:gs pos="100000">
                      <a:srgbClr val="FFFFFF"/>
                    </a:gs>
                  </a:gsLst>
                  <a:lin ang="4800000" scaled="0"/>
                </a:gradFill>
                <a:effectLst/>
                <a:latin typeface="Söhne"/>
              </a:rPr>
              <a:t>Implement additional security measures like VPNs for added protection.</a:t>
            </a:r>
          </a:p>
          <a:p>
            <a:endParaRPr lang="tr-TR" sz="2600">
              <a:gradFill>
                <a:gsLst>
                  <a:gs pos="34000">
                    <a:srgbClr val="EDEDED"/>
                  </a:gs>
                  <a:gs pos="0">
                    <a:srgbClr val="BFBFBF"/>
                  </a:gs>
                  <a:gs pos="100000">
                    <a:srgbClr val="FFFFFF"/>
                  </a:gs>
                </a:gsLst>
                <a:lin ang="4800000" scaled="0"/>
              </a:gradFill>
            </a:endParaRPr>
          </a:p>
        </p:txBody>
      </p:sp>
      <p:sp>
        <p:nvSpPr>
          <p:cNvPr id="12" name="Rounded Rectangle 17">
            <a:extLst>
              <a:ext uri="{FF2B5EF4-FFF2-40B4-BE49-F238E27FC236}">
                <a16:creationId xmlns:a16="http://schemas.microsoft.com/office/drawing/2014/main" id="{B1B60728-8C3E-4908-96B8-23E962259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852" y="1948070"/>
            <a:ext cx="3429886" cy="3896139"/>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ifi symbol with a shield&#10;&#10;Description automatically generated">
            <a:extLst>
              <a:ext uri="{FF2B5EF4-FFF2-40B4-BE49-F238E27FC236}">
                <a16:creationId xmlns:a16="http://schemas.microsoft.com/office/drawing/2014/main" id="{D0D6EF96-4F78-88C5-8D97-2870DC5AB6CC}"/>
              </a:ext>
            </a:extLst>
          </p:cNvPr>
          <p:cNvPicPr>
            <a:picLocks noChangeAspect="1"/>
          </p:cNvPicPr>
          <p:nvPr/>
        </p:nvPicPr>
        <p:blipFill rotWithShape="1">
          <a:blip r:embed="rId3">
            <a:extLst>
              <a:ext uri="{28A0092B-C50C-407E-A947-70E740481C1C}">
                <a14:useLocalDpi xmlns:a14="http://schemas.microsoft.com/office/drawing/2010/main" val="0"/>
              </a:ext>
            </a:extLst>
          </a:blip>
          <a:srcRect b="8418"/>
          <a:stretch/>
        </p:blipFill>
        <p:spPr>
          <a:xfrm>
            <a:off x="8226824" y="2358874"/>
            <a:ext cx="2843942" cy="3074531"/>
          </a:xfrm>
          <a:prstGeom prst="rect">
            <a:avLst/>
          </a:prstGeom>
        </p:spPr>
      </p:pic>
    </p:spTree>
    <p:extLst>
      <p:ext uri="{BB962C8B-B14F-4D97-AF65-F5344CB8AC3E}">
        <p14:creationId xmlns:p14="http://schemas.microsoft.com/office/powerpoint/2010/main" val="344694430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rinlik">
  <a:themeElements>
    <a:clrScheme name="Derinlik">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rinlik">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rinlik">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719</TotalTime>
  <Words>407</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Corbel</vt:lpstr>
      <vt:lpstr>Söhne</vt:lpstr>
      <vt:lpstr>Office Teması</vt:lpstr>
      <vt:lpstr>Derinlik</vt:lpstr>
      <vt:lpstr>WEP-WPA Attacks</vt:lpstr>
      <vt:lpstr>Understanding WEP-WPA Attacks</vt:lpstr>
      <vt:lpstr>Overview of WEP (Wired Equivalent Privacy)</vt:lpstr>
      <vt:lpstr>Weaknesses in WEP</vt:lpstr>
      <vt:lpstr>Types of WEP Attacks</vt:lpstr>
      <vt:lpstr>Transition to WPA (Wi-Fi Protected Access)</vt:lpstr>
      <vt:lpstr>Weaknesses in WPA</vt:lpstr>
      <vt:lpstr>Types of WPA Attacks</vt:lpstr>
      <vt:lpstr>Mitigation Strategies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WEP-WPA Attacks</dc:title>
  <dc:creator>YUNUS .</dc:creator>
  <cp:lastModifiedBy>Yunus Teke</cp:lastModifiedBy>
  <cp:revision>12</cp:revision>
  <dcterms:created xsi:type="dcterms:W3CDTF">2023-12-29T00:31:35Z</dcterms:created>
  <dcterms:modified xsi:type="dcterms:W3CDTF">2023-12-30T22:44:15Z</dcterms:modified>
</cp:coreProperties>
</file>