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9" r:id="rId6"/>
    <p:sldId id="258" r:id="rId7"/>
    <p:sldId id="260" r:id="rId8"/>
    <p:sldId id="262" r:id="rId9"/>
    <p:sldId id="257" r:id="rId10"/>
    <p:sldId id="263" r:id="rId11"/>
    <p:sldId id="264" r:id="rId12"/>
    <p:sldId id="265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00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0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3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4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3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2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4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3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1/30/2022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3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35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5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7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026" name="Picture 2" descr="evde video online ders ile eğitim - online education stok fotoğraflar ve resimler">
            <a:extLst>
              <a:ext uri="{FF2B5EF4-FFF2-40B4-BE49-F238E27FC236}">
                <a16:creationId xmlns:a16="http://schemas.microsoft.com/office/drawing/2014/main" id="{BCAE5A9F-11A9-40E8-936C-DB2491209A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61" r="10005" b="-1"/>
          <a:stretch/>
        </p:blipFill>
        <p:spPr bwMode="auto">
          <a:xfrm>
            <a:off x="-1" y="10"/>
            <a:ext cx="60959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kula geri dön - classroom stok fotoğraflar ve resimler">
            <a:extLst>
              <a:ext uri="{FF2B5EF4-FFF2-40B4-BE49-F238E27FC236}">
                <a16:creationId xmlns:a16="http://schemas.microsoft.com/office/drawing/2014/main" id="{DE01300D-2C57-4CB7-AA42-69EED0C17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8" r="23698" b="-1"/>
          <a:stretch/>
        </p:blipFill>
        <p:spPr bwMode="auto">
          <a:xfrm>
            <a:off x="6095998" y="10"/>
            <a:ext cx="6096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Rectangle 8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1035" name="Rectangle 8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5AE99-BF90-403D-BB9F-2594CFF40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tr-TR" sz="5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ONLINE EDUCATION VS FACE TO FACE EDUCATION</a:t>
            </a:r>
            <a:endParaRPr lang="en-GB" sz="5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1072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03729A-66E4-4139-B3DB-CECEF6DA5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8B0185-BF60-40FC-A3B6-BF883AD4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FF99E5-A26E-4AC8-AA09-A9F829E3A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B184F-7013-473F-97E0-B388861A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19" y="891241"/>
            <a:ext cx="3939084" cy="5075519"/>
          </a:xfrm>
        </p:spPr>
        <p:txBody>
          <a:bodyPr>
            <a:normAutofit/>
          </a:bodyPr>
          <a:lstStyle/>
          <a:p>
            <a:pPr algn="r"/>
            <a:r>
              <a:rPr lang="tr-TR" sz="4800" dirty="0" err="1"/>
              <a:t>Thanks</a:t>
            </a:r>
            <a:r>
              <a:rPr lang="tr-TR" sz="4800" dirty="0"/>
              <a:t> </a:t>
            </a:r>
            <a:r>
              <a:rPr lang="tr-TR" sz="4800" dirty="0" err="1"/>
              <a:t>for</a:t>
            </a:r>
            <a:r>
              <a:rPr lang="tr-TR" sz="4800" dirty="0"/>
              <a:t> </a:t>
            </a:r>
            <a:r>
              <a:rPr lang="tr-TR" sz="4800" dirty="0" err="1"/>
              <a:t>Listening</a:t>
            </a:r>
            <a:r>
              <a:rPr lang="tr-TR" sz="4800" dirty="0"/>
              <a:t>.</a:t>
            </a:r>
            <a:endParaRPr lang="en-GB" sz="4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A5AEE14-4971-4A17-9134-2678A90F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078" y="2057401"/>
            <a:ext cx="0" cy="2743200"/>
          </a:xfrm>
          <a:prstGeom prst="line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A62B49-4F72-4FFB-AC21-85E37AC1B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12" y="891241"/>
            <a:ext cx="5978834" cy="5075519"/>
          </a:xfrm>
        </p:spPr>
        <p:txBody>
          <a:bodyPr anchor="ctr">
            <a:normAutofit/>
          </a:bodyPr>
          <a:lstStyle/>
          <a:p>
            <a:r>
              <a:rPr lang="tr-TR" sz="2000" dirty="0"/>
              <a:t>Muhammed Behlül Uğur</a:t>
            </a:r>
          </a:p>
          <a:p>
            <a:r>
              <a:rPr lang="tr-TR" sz="2000" dirty="0"/>
              <a:t>Muhammed Sinan</a:t>
            </a:r>
          </a:p>
          <a:p>
            <a:r>
              <a:rPr lang="tr-TR" sz="2000" dirty="0"/>
              <a:t>Mert Özen</a:t>
            </a:r>
          </a:p>
          <a:p>
            <a:r>
              <a:rPr lang="tr-TR" sz="2000" dirty="0"/>
              <a:t>Yunus Teke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2120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9B68-9850-483E-BFEA-01D6A8DE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Why</a:t>
            </a:r>
            <a:r>
              <a:rPr lang="tr-TR" dirty="0"/>
              <a:t> </a:t>
            </a:r>
            <a:r>
              <a:rPr lang="tr-TR" dirty="0" err="1"/>
              <a:t>did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choose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topic</a:t>
            </a:r>
            <a:r>
              <a:rPr lang="tr-TR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604BC-A9DE-468A-80C3-0600267AF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029200" cy="3822480"/>
          </a:xfrm>
        </p:spPr>
        <p:txBody>
          <a:bodyPr numCol="1">
            <a:normAutofit fontScale="85000" lnSpcReduction="10000"/>
          </a:bodyPr>
          <a:lstStyle/>
          <a:p>
            <a:pPr marL="342900" lvl="0" indent="-342900" algn="l">
              <a:lnSpc>
                <a:spcPct val="10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Teachers’ and students’ struggles regarding online lessons.</a:t>
            </a:r>
            <a:endParaRPr lang="en-GB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6000"/>
              </a:lnSpc>
              <a:spcAft>
                <a:spcPts val="2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Showing the advantages and disadvantages of both sides.</a:t>
            </a:r>
            <a:endParaRPr lang="en-GB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6000"/>
              </a:lnSpc>
              <a:spcAft>
                <a:spcPts val="2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Comparing online education and face-to-face education with the help of the resources we found.</a:t>
            </a:r>
            <a:endParaRPr lang="en-GB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6000"/>
              </a:lnSpc>
              <a:spcAft>
                <a:spcPts val="20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determine the problems that prevent teachers from using online education tools effectively. </a:t>
            </a:r>
            <a:endParaRPr lang="en-GB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6000"/>
              </a:lnSpc>
              <a:spcAft>
                <a:spcPts val="2000"/>
              </a:spcAft>
              <a:buFont typeface="Symbol" panose="05050102010706020507" pitchFamily="18" charset="2"/>
              <a:buChar char=""/>
            </a:pPr>
            <a:r>
              <a:rPr lang="tr-TR" sz="1800" dirty="0" err="1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</a:t>
            </a:r>
            <a:r>
              <a:rPr lang="tr-TR" sz="1800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rovide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solutions for the problems we determined in general.</a:t>
            </a:r>
            <a:endParaRPr lang="en-GB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12" name="Picture 11" descr="A picture containing text, computer, sofa&#10;&#10;Description automatically generated">
            <a:extLst>
              <a:ext uri="{FF2B5EF4-FFF2-40B4-BE49-F238E27FC236}">
                <a16:creationId xmlns:a16="http://schemas.microsoft.com/office/drawing/2014/main" id="{BA860BE4-5CE9-4151-9D9D-9AE5BA949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694" y="2103120"/>
            <a:ext cx="4458668" cy="2754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817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züstü bilgisayar üstbilgisi kullanan kız - online education stok fotoğraflar ve resimler">
            <a:extLst>
              <a:ext uri="{FF2B5EF4-FFF2-40B4-BE49-F238E27FC236}">
                <a16:creationId xmlns:a16="http://schemas.microsoft.com/office/drawing/2014/main" id="{D3E7725C-61EE-4762-A907-1F51D0DAF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33"/>
          <a:stretch/>
        </p:blipFill>
        <p:spPr bwMode="auto">
          <a:xfrm>
            <a:off x="-1" y="10"/>
            <a:ext cx="12192000" cy="68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" name="Rectangle 70">
            <a:extLst>
              <a:ext uri="{FF2B5EF4-FFF2-40B4-BE49-F238E27FC236}">
                <a16:creationId xmlns:a16="http://schemas.microsoft.com/office/drawing/2014/main" id="{0B121716-8B64-478F-ABDB-17030AD1B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24000">
                <a:schemeClr val="bg1">
                  <a:alpha val="20000"/>
                </a:schemeClr>
              </a:gs>
              <a:gs pos="78000">
                <a:schemeClr val="bg1">
                  <a:alpha val="30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5AE99-BF90-403D-BB9F-2594CFF40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6723" y="1191211"/>
            <a:ext cx="11439414" cy="897439"/>
          </a:xfrm>
        </p:spPr>
        <p:txBody>
          <a:bodyPr>
            <a:normAutofit/>
          </a:bodyPr>
          <a:lstStyle/>
          <a:p>
            <a:r>
              <a:rPr lang="tr-TR" sz="4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Online </a:t>
            </a:r>
            <a:r>
              <a:rPr lang="tr-TR" sz="4400" b="1" cap="none" spc="0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Education</a:t>
            </a:r>
            <a:endParaRPr lang="en-GB" sz="4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D2756-50B2-484D-91E0-BD31073D2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509" y="2005780"/>
            <a:ext cx="4651075" cy="3544628"/>
          </a:xfrm>
        </p:spPr>
        <p:txBody>
          <a:bodyPr>
            <a:noAutofit/>
          </a:bodyPr>
          <a:lstStyle/>
          <a:p>
            <a:pPr marL="285750" indent="-285750" algn="l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GB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Online education is a flexible instructional delivery system that encompasses any kind of learning that takes place via the Internet</a:t>
            </a:r>
            <a:endParaRPr lang="tr-TR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indent="-285750" algn="l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Distance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education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started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with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radio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vcr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tv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books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etc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</a:p>
          <a:p>
            <a:pPr marL="285750" indent="-285750" algn="l"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With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invention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of </a:t>
            </a: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computers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Internet, online </a:t>
            </a: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education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gradually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increased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became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ubiquitous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today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with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tr-TR" spc="0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impact</a:t>
            </a:r>
            <a:r>
              <a:rPr lang="tr-TR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of Covid-19. </a:t>
            </a:r>
            <a:endParaRPr lang="en-GB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0163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1E74-C268-4F84-B0EC-43785A4B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Advantages</a:t>
            </a:r>
            <a:r>
              <a:rPr lang="tr-TR" dirty="0"/>
              <a:t> of Online </a:t>
            </a:r>
            <a:r>
              <a:rPr lang="tr-TR" dirty="0" err="1"/>
              <a:t>Education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7418-1452-4673-B9D0-986675108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663280"/>
          </a:xfrm>
        </p:spPr>
        <p:txBody>
          <a:bodyPr numCol="2"/>
          <a:lstStyle/>
          <a:p>
            <a:pPr marL="342900" lvl="0" indent="-342900" algn="l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Rapid and effective way of learning</a:t>
            </a:r>
            <a:endParaRPr lang="en-GB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Comfortable</a:t>
            </a:r>
            <a:endParaRPr lang="en-GB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Way easier to collaborate with teachers as well as study groups.</a:t>
            </a:r>
            <a:endParaRPr lang="en-GB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Diversity of instructors.</a:t>
            </a:r>
            <a:endParaRPr lang="en-GB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Time-saving i.e. time is precious, students and teachers can save their time and energy by not commuting to their schools every workday.</a:t>
            </a:r>
            <a:endParaRPr lang="en-GB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Suitable for people with disabilities and for people who can’t afford a university degree or a training program.</a:t>
            </a:r>
            <a:endParaRPr lang="en-GB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094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62E3493C-9EE5-40C5-9902-4A0416374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3C2DD8-0EC6-4B41-91E6-4A8E336AF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122" name="Picture 2" descr="A child sitting at a desk with a computer&#10;&#10;Description automatically generated with low confidence">
            <a:extLst>
              <a:ext uri="{FF2B5EF4-FFF2-40B4-BE49-F238E27FC236}">
                <a16:creationId xmlns:a16="http://schemas.microsoft.com/office/drawing/2014/main" id="{3FA0A04D-29C8-4413-9F1E-25259CC5C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0" r="33391" b="1"/>
          <a:stretch/>
        </p:blipFill>
        <p:spPr bwMode="auto">
          <a:xfrm>
            <a:off x="234696" y="237744"/>
            <a:ext cx="3996183" cy="63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5E3F933-FC69-4374-A35F-CF403653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494" y="374904"/>
            <a:ext cx="7440649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3983B-743A-4577-A283-9467A0F4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192" y="642593"/>
            <a:ext cx="6280826" cy="1746504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Disadvantages</a:t>
            </a:r>
            <a:r>
              <a:rPr lang="tr-TR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of Online </a:t>
            </a:r>
            <a:r>
              <a:rPr lang="tr-TR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Education</a:t>
            </a:r>
            <a:endParaRPr lang="en-GB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1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DB8AC-0FDF-41D4-9E76-D0B18A406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2386584"/>
            <a:ext cx="6280826" cy="3648456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 and measurement are usually inaccurate.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teachers and students want to stay away from online education due to the lack of technical knowledge.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difficulties may occur occasionally.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Excessive studying may result in health issues e.g. eyesight problems, spine problems.</a:t>
            </a:r>
            <a:endParaRPr lang="tr-T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May create a sense of isolation, particularly in asynchronous lessons.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24502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8A66977-9B4F-4B2C-AE86-901641B9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3074" name="Picture 2" descr="professor giving a lecture - university lecture hall stok fotoğraflar ve resimler">
            <a:extLst>
              <a:ext uri="{FF2B5EF4-FFF2-40B4-BE49-F238E27FC236}">
                <a16:creationId xmlns:a16="http://schemas.microsoft.com/office/drawing/2014/main" id="{53D4E085-E67A-449C-A891-4BDADD03F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9DBFB0-134C-489C-99B3-B389AA65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tr-TR"/>
              <a:t>Face to face education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A0AA0-1915-41EE-84FB-690DD15E3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en-GB" sz="1800" b="0" i="0" dirty="0">
                <a:solidFill>
                  <a:srgbClr val="DCDDDE"/>
                </a:solidFill>
                <a:effectLst/>
                <a:latin typeface="Whitney"/>
              </a:rPr>
              <a:t>Face to face education is an education or training that is provided in</a:t>
            </a:r>
            <a:r>
              <a:rPr lang="tr-TR" sz="1800" b="0" i="0" dirty="0">
                <a:solidFill>
                  <a:srgbClr val="DCDDDE"/>
                </a:solidFill>
                <a:effectLst/>
                <a:latin typeface="Whitney"/>
              </a:rPr>
              <a:t>-</a:t>
            </a:r>
            <a:r>
              <a:rPr lang="en-GB" sz="1800" b="0" i="0" dirty="0">
                <a:solidFill>
                  <a:srgbClr val="DCDDDE"/>
                </a:solidFill>
                <a:effectLst/>
                <a:latin typeface="Whitney"/>
              </a:rPr>
              <a:t>person whether </a:t>
            </a:r>
            <a:r>
              <a:rPr lang="tr-TR" sz="1800" b="0" i="0" dirty="0">
                <a:solidFill>
                  <a:srgbClr val="DCDDDE"/>
                </a:solidFill>
                <a:effectLst/>
                <a:latin typeface="Whitney"/>
              </a:rPr>
              <a:t>in </a:t>
            </a:r>
            <a:r>
              <a:rPr lang="en-GB" sz="1800" b="0" i="0" dirty="0">
                <a:solidFill>
                  <a:srgbClr val="DCDDDE"/>
                </a:solidFill>
                <a:effectLst/>
                <a:latin typeface="Whitney"/>
              </a:rPr>
              <a:t>a one-on-one session or in a group setting. This type of learning is </a:t>
            </a:r>
            <a:r>
              <a:rPr lang="tr-TR" sz="1800" b="0" i="0" dirty="0" err="1">
                <a:solidFill>
                  <a:srgbClr val="DCDDDE"/>
                </a:solidFill>
                <a:effectLst/>
                <a:latin typeface="Whitney"/>
              </a:rPr>
              <a:t>disadvantageous</a:t>
            </a:r>
            <a:r>
              <a:rPr lang="en-GB" sz="1800" b="0" i="0" dirty="0">
                <a:solidFill>
                  <a:srgbClr val="DCDDDE"/>
                </a:solidFill>
                <a:effectLst/>
                <a:latin typeface="Whitney"/>
              </a:rPr>
              <a:t> when it comes to flexibility. The students need to attend the course accordingly to the schedule</a:t>
            </a:r>
            <a:r>
              <a:rPr lang="en-GB" b="0" i="0" dirty="0">
                <a:solidFill>
                  <a:srgbClr val="DCDDDE"/>
                </a:solidFill>
                <a:effectLst/>
                <a:latin typeface="Whitney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87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D5851415-CF4E-4C41-9E36-04E444B51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ders sırasında erkek üniversite profesörü jestleri - college class stok fotoğraflar ve resimler">
            <a:extLst>
              <a:ext uri="{FF2B5EF4-FFF2-40B4-BE49-F238E27FC236}">
                <a16:creationId xmlns:a16="http://schemas.microsoft.com/office/drawing/2014/main" id="{6D789E55-E60D-4D73-89E7-CCB1F72380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-3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3EA2D33E-BAA2-467B-80B0-8887D9A9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3804945" cy="6382512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67C508-2065-42E3-98D2-F3A9B8339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646" y="402336"/>
            <a:ext cx="3474720" cy="605332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09812-04DE-46EF-ACC6-AEDF8342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1" y="2737225"/>
            <a:ext cx="3153600" cy="934776"/>
          </a:xfrm>
        </p:spPr>
        <p:txBody>
          <a:bodyPr anchor="b">
            <a:normAutofit/>
          </a:bodyPr>
          <a:lstStyle/>
          <a:p>
            <a:r>
              <a:rPr lang="tr-TR" sz="2600" dirty="0" err="1"/>
              <a:t>Advantages</a:t>
            </a:r>
            <a:r>
              <a:rPr lang="tr-TR" sz="2600" dirty="0"/>
              <a:t> of </a:t>
            </a:r>
            <a:r>
              <a:rPr lang="tr-TR" sz="2600" dirty="0" err="1"/>
              <a:t>Face</a:t>
            </a:r>
            <a:r>
              <a:rPr lang="tr-TR" sz="2600" dirty="0"/>
              <a:t> </a:t>
            </a:r>
            <a:r>
              <a:rPr lang="tr-TR" sz="2600" dirty="0" err="1"/>
              <a:t>to</a:t>
            </a:r>
            <a:r>
              <a:rPr lang="tr-TR" sz="2600" dirty="0"/>
              <a:t> </a:t>
            </a:r>
            <a:r>
              <a:rPr lang="tr-TR" sz="2600" dirty="0" err="1"/>
              <a:t>Face</a:t>
            </a:r>
            <a:r>
              <a:rPr lang="tr-TR" sz="2600" dirty="0"/>
              <a:t> </a:t>
            </a:r>
            <a:r>
              <a:rPr lang="tr-TR" sz="2600" dirty="0" err="1"/>
              <a:t>Education</a:t>
            </a:r>
            <a:endParaRPr lang="en-GB" sz="2600" dirty="0"/>
          </a:p>
        </p:txBody>
      </p:sp>
      <p:pic>
        <p:nvPicPr>
          <p:cNvPr id="6148" name="Picture 4" descr="sınıfta maske takan öğrenciler - classroom stok fotoğraflar ve resimler">
            <a:extLst>
              <a:ext uri="{FF2B5EF4-FFF2-40B4-BE49-F238E27FC236}">
                <a16:creationId xmlns:a16="http://schemas.microsoft.com/office/drawing/2014/main" id="{328FD22F-2B16-4244-82D4-2F02C961EB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4" r="2" b="2"/>
          <a:stretch/>
        </p:blipFill>
        <p:spPr bwMode="auto">
          <a:xfrm>
            <a:off x="410646" y="398435"/>
            <a:ext cx="3474720" cy="220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EAC5-81B1-44EF-9E3F-2FF238D5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46" y="3729600"/>
            <a:ext cx="3474720" cy="2563624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10000"/>
              </a:lnSpc>
              <a:spcAft>
                <a:spcPts val="600"/>
              </a:spcAft>
              <a:buSzPts val="1100"/>
              <a:buFont typeface="Symbol" panose="05050102010706020507" pitchFamily="18" charset="2"/>
              <a:buChar char="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Better interaction between teachers and students.</a:t>
            </a:r>
            <a:endParaRPr lang="en-GB" sz="13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SzPts val="1100"/>
              <a:buFont typeface="Symbol" panose="05050102010706020507" pitchFamily="18" charset="2"/>
              <a:buChar char="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accurate assessment on exams.</a:t>
            </a:r>
            <a:endParaRPr lang="en-GB" sz="13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SzPts val="1100"/>
              <a:buFont typeface="Symbol" panose="05050102010706020507" pitchFamily="18" charset="2"/>
              <a:buChar char="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convenient for social interaction.</a:t>
            </a:r>
            <a:endParaRPr lang="en-GB" sz="13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SzPts val="1100"/>
              <a:buFont typeface="Symbol" panose="05050102010706020507" pitchFamily="18" charset="2"/>
              <a:buChar char="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materials can be used. e.g., labs, projections, experiments.</a:t>
            </a:r>
            <a:endParaRPr lang="tr-TR" sz="13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Aft>
                <a:spcPts val="600"/>
              </a:spcAft>
              <a:buSzPts val="1100"/>
              <a:buFont typeface="Symbol" panose="05050102010706020507" pitchFamily="18" charset="2"/>
              <a:buChar char=""/>
            </a:pPr>
            <a:r>
              <a:rPr lang="en-US" sz="13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Different activities can be provided by institutions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GB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1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2" name="Rectangle 83">
            <a:extLst>
              <a:ext uri="{FF2B5EF4-FFF2-40B4-BE49-F238E27FC236}">
                <a16:creationId xmlns:a16="http://schemas.microsoft.com/office/drawing/2014/main" id="{26C4D022-E2BC-435F-9CDB-44DC57C07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80" name="Picture 12" descr="evde kodlama web oyunu - disabled stok fotoğraflar ve resimler">
            <a:extLst>
              <a:ext uri="{FF2B5EF4-FFF2-40B4-BE49-F238E27FC236}">
                <a16:creationId xmlns:a16="http://schemas.microsoft.com/office/drawing/2014/main" id="{FE8BA060-B711-4134-9962-A82E08E2AD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3" r="2" b="3844"/>
          <a:stretch/>
        </p:blipFill>
        <p:spPr bwMode="auto">
          <a:xfrm>
            <a:off x="20" y="10"/>
            <a:ext cx="5663460" cy="342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3" name="Rectangle 85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480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7184" name="Rectangle 87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2AE11-27CD-47FD-B603-C8E6FC4B9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580" y="642594"/>
            <a:ext cx="5245269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>
                <a:solidFill>
                  <a:schemeClr val="tx1"/>
                </a:solidFill>
              </a:rPr>
              <a:t>Disadvantages of face to face education</a:t>
            </a:r>
          </a:p>
        </p:txBody>
      </p:sp>
      <p:pic>
        <p:nvPicPr>
          <p:cNvPr id="7172" name="Picture 4" descr="kış günü okula kardeş - students winter stok fotoğraflar ve resimler">
            <a:extLst>
              <a:ext uri="{FF2B5EF4-FFF2-40B4-BE49-F238E27FC236}">
                <a16:creationId xmlns:a16="http://schemas.microsoft.com/office/drawing/2014/main" id="{B2D19CE6-12F5-4B93-A957-6B2B425C8D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8" r="12048" b="2"/>
          <a:stretch/>
        </p:blipFill>
        <p:spPr bwMode="auto">
          <a:xfrm>
            <a:off x="20" y="3429000"/>
            <a:ext cx="285290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kar fırtınası ve kar fırtınası sonrası kar yağışı ile kaplı kasaba - students going to school in winter stok fotoğraflar ve resimler">
            <a:extLst>
              <a:ext uri="{FF2B5EF4-FFF2-40B4-BE49-F238E27FC236}">
                <a16:creationId xmlns:a16="http://schemas.microsoft.com/office/drawing/2014/main" id="{9937FC4F-B74A-43E2-8EA1-AC87719601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r="34648" b="2"/>
          <a:stretch/>
        </p:blipFill>
        <p:spPr bwMode="auto">
          <a:xfrm>
            <a:off x="2810552" y="3429000"/>
            <a:ext cx="285292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9428E4-95B2-415F-A5FA-346C44744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580" y="2103120"/>
            <a:ext cx="5245269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>
              <a:lnSpc>
                <a:spcPct val="100000"/>
              </a:lnSpc>
              <a:spcAft>
                <a:spcPts val="600"/>
              </a:spcAft>
              <a:buSzPts val="1100"/>
              <a:tabLst>
                <a:tab pos="1818005" algn="l"/>
              </a:tabLst>
            </a:pPr>
            <a:r>
              <a:rPr lang="en-US">
                <a:effectLst/>
              </a:rPr>
              <a:t>May not be suitable for people with disabilities and bad economic backgrounds.</a:t>
            </a:r>
          </a:p>
          <a:p>
            <a:pPr marL="342900" lvl="0">
              <a:lnSpc>
                <a:spcPct val="100000"/>
              </a:lnSpc>
              <a:spcAft>
                <a:spcPts val="600"/>
              </a:spcAft>
              <a:buSzPts val="1100"/>
              <a:tabLst>
                <a:tab pos="1818005" algn="l"/>
              </a:tabLst>
            </a:pPr>
            <a:r>
              <a:rPr lang="en-US">
                <a:effectLst/>
              </a:rPr>
              <a:t>Students may expend money and time when commuting to work or school.</a:t>
            </a:r>
          </a:p>
          <a:p>
            <a:pPr marL="342900" lvl="0">
              <a:lnSpc>
                <a:spcPct val="100000"/>
              </a:lnSpc>
              <a:spcAft>
                <a:spcPts val="600"/>
              </a:spcAft>
              <a:buSzPts val="1100"/>
              <a:tabLst>
                <a:tab pos="1818005" algn="l"/>
              </a:tabLst>
            </a:pPr>
            <a:r>
              <a:rPr lang="en-US">
                <a:effectLst/>
              </a:rPr>
              <a:t>Students’ success levels and educational backgrounds may be incompatible with each other, and this may slow down the learning process.</a:t>
            </a:r>
          </a:p>
          <a:p>
            <a:pPr>
              <a:lnSpc>
                <a:spcPct val="10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5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A6FC8E8-34EE-4499-9FC3-14E2D8A02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056" y="643467"/>
            <a:ext cx="94598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386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1F2D37"/>
      </a:dk2>
      <a:lt2>
        <a:srgbClr val="E4E2E8"/>
      </a:lt2>
      <a:accent1>
        <a:srgbClr val="9AA67D"/>
      </a:accent1>
      <a:accent2>
        <a:srgbClr val="A9A273"/>
      </a:accent2>
      <a:accent3>
        <a:srgbClr val="BB9B81"/>
      </a:accent3>
      <a:accent4>
        <a:srgbClr val="BA827F"/>
      </a:accent4>
      <a:accent5>
        <a:srgbClr val="C492A4"/>
      </a:accent5>
      <a:accent6>
        <a:srgbClr val="BA7FAD"/>
      </a:accent6>
      <a:hlink>
        <a:srgbClr val="7E69AE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80B2CD6D7BDD489BAE81C50C56703D" ma:contentTypeVersion="4" ma:contentTypeDescription="Create a new document." ma:contentTypeScope="" ma:versionID="c37d74ad25dbbff3037b20589fe91092">
  <xsd:schema xmlns:xsd="http://www.w3.org/2001/XMLSchema" xmlns:xs="http://www.w3.org/2001/XMLSchema" xmlns:p="http://schemas.microsoft.com/office/2006/metadata/properties" xmlns:ns3="7d56608f-a3fd-4233-8c6c-9346172cfb1e" targetNamespace="http://schemas.microsoft.com/office/2006/metadata/properties" ma:root="true" ma:fieldsID="a9d6cbd40d9fb61e0be7162bfab0f5a7" ns3:_="">
    <xsd:import namespace="7d56608f-a3fd-4233-8c6c-9346172cfb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56608f-a3fd-4233-8c6c-9346172cfb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B2EC95-7DA4-48E5-B8B0-E7899C164D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EDE3E8-4EC1-4491-8370-976F4653DE87}">
  <ds:schemaRefs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7d56608f-a3fd-4233-8c6c-9346172cfb1e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9340382-9E2A-496D-97C0-F5511B19B6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56608f-a3fd-4233-8c6c-9346172cfb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441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Garamond</vt:lpstr>
      <vt:lpstr>Sagona Book</vt:lpstr>
      <vt:lpstr>Sagona ExtraLight</vt:lpstr>
      <vt:lpstr>Symbol</vt:lpstr>
      <vt:lpstr>Times New Roman</vt:lpstr>
      <vt:lpstr>Whitney</vt:lpstr>
      <vt:lpstr>Wingdings</vt:lpstr>
      <vt:lpstr>SavonVTI</vt:lpstr>
      <vt:lpstr>ONLINE EDUCATION VS FACE TO FACE EDUCATION</vt:lpstr>
      <vt:lpstr>Why did we choose this topic?</vt:lpstr>
      <vt:lpstr>Online Education</vt:lpstr>
      <vt:lpstr>Advantages of Online Education</vt:lpstr>
      <vt:lpstr>Disadvantages of Online Education</vt:lpstr>
      <vt:lpstr>Face to face education</vt:lpstr>
      <vt:lpstr>Advantages of Face to Face Education</vt:lpstr>
      <vt:lpstr>Disadvantages of face to face education</vt:lpstr>
      <vt:lpstr>PowerPoint Presentation</vt:lpstr>
      <vt:lpstr>Thanks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EDUCATION VS FACE TO FACE EDUCATION</dc:title>
  <dc:creator>Behlül Uğur</dc:creator>
  <cp:lastModifiedBy>Behlül Uğur</cp:lastModifiedBy>
  <cp:revision>2</cp:revision>
  <dcterms:created xsi:type="dcterms:W3CDTF">2022-01-25T16:46:29Z</dcterms:created>
  <dcterms:modified xsi:type="dcterms:W3CDTF">2022-01-30T13:19:38Z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0x010100F780B2CD6D7BDD489BAE81C50C56703D</vt:lpwstr>
  </property>
</Properties>
</file>