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584AC-037D-48FC-AED6-1F0865A65EE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80ADB-2218-4F3E-98EF-4C6150EA5A6E}">
      <dgm:prSet/>
      <dgm:spPr/>
      <dgm:t>
        <a:bodyPr/>
        <a:lstStyle/>
        <a:p>
          <a:r>
            <a:rPr lang="en-US" dirty="0"/>
            <a:t>Yunus Teke &amp; </a:t>
          </a:r>
          <a:r>
            <a:rPr lang="en-US" dirty="0" err="1"/>
            <a:t>Atakan</a:t>
          </a:r>
          <a:r>
            <a:rPr lang="en-US" dirty="0"/>
            <a:t> </a:t>
          </a:r>
          <a:r>
            <a:rPr lang="en-US" dirty="0" err="1"/>
            <a:t>Karataş</a:t>
          </a:r>
          <a:endParaRPr lang="en-US" dirty="0"/>
        </a:p>
      </dgm:t>
    </dgm:pt>
    <dgm:pt modelId="{30E894E3-A48E-4A20-B79E-6FADC8C9BDA3}" type="parTrans" cxnId="{03D06121-B82E-4DFA-9A22-D9280F35328D}">
      <dgm:prSet/>
      <dgm:spPr/>
      <dgm:t>
        <a:bodyPr/>
        <a:lstStyle/>
        <a:p>
          <a:endParaRPr lang="en-US"/>
        </a:p>
      </dgm:t>
    </dgm:pt>
    <dgm:pt modelId="{310EE562-A650-4ADB-BF6A-8DBC121E885E}" type="sibTrans" cxnId="{03D06121-B82E-4DFA-9A22-D9280F35328D}">
      <dgm:prSet/>
      <dgm:spPr/>
      <dgm:t>
        <a:bodyPr/>
        <a:lstStyle/>
        <a:p>
          <a:endParaRPr lang="en-US"/>
        </a:p>
      </dgm:t>
    </dgm:pt>
    <dgm:pt modelId="{C4F36600-415E-48FB-8A5E-7764648AC8CC}">
      <dgm:prSet/>
      <dgm:spPr/>
      <dgm:t>
        <a:bodyPr/>
        <a:lstStyle/>
        <a:p>
          <a:r>
            <a:rPr lang="en-US"/>
            <a:t>Project Development &amp; Management Class</a:t>
          </a:r>
        </a:p>
      </dgm:t>
    </dgm:pt>
    <dgm:pt modelId="{11C4E8FF-664A-4B8B-B315-ECEDE8C5C49C}" type="parTrans" cxnId="{FD465CDA-290C-4312-87AC-EDD32C3FBEB7}">
      <dgm:prSet/>
      <dgm:spPr/>
      <dgm:t>
        <a:bodyPr/>
        <a:lstStyle/>
        <a:p>
          <a:endParaRPr lang="en-US"/>
        </a:p>
      </dgm:t>
    </dgm:pt>
    <dgm:pt modelId="{EC4FCF64-2E00-43CC-855C-052621F69DA9}" type="sibTrans" cxnId="{FD465CDA-290C-4312-87AC-EDD32C3FBEB7}">
      <dgm:prSet/>
      <dgm:spPr/>
      <dgm:t>
        <a:bodyPr/>
        <a:lstStyle/>
        <a:p>
          <a:endParaRPr lang="en-US"/>
        </a:p>
      </dgm:t>
    </dgm:pt>
    <dgm:pt modelId="{C66B5B46-D672-449F-B759-E3FC9D5DE08E}" type="pres">
      <dgm:prSet presAssocID="{CCB584AC-037D-48FC-AED6-1F0865A65E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A3E8DA-C7C6-44F5-9F2A-0DCFAC9849C6}" type="pres">
      <dgm:prSet presAssocID="{E3080ADB-2218-4F3E-98EF-4C6150EA5A6E}" presName="hierRoot1" presStyleCnt="0"/>
      <dgm:spPr/>
    </dgm:pt>
    <dgm:pt modelId="{100C1F31-20F7-4AC4-B60E-8CF1D04FA841}" type="pres">
      <dgm:prSet presAssocID="{E3080ADB-2218-4F3E-98EF-4C6150EA5A6E}" presName="composite" presStyleCnt="0"/>
      <dgm:spPr/>
    </dgm:pt>
    <dgm:pt modelId="{FEFE03A8-3458-4CD0-BAB1-D573BB7E338F}" type="pres">
      <dgm:prSet presAssocID="{E3080ADB-2218-4F3E-98EF-4C6150EA5A6E}" presName="background" presStyleLbl="node0" presStyleIdx="0" presStyleCnt="2"/>
      <dgm:spPr/>
    </dgm:pt>
    <dgm:pt modelId="{091757D7-E856-4032-91AD-DF44AFDF1724}" type="pres">
      <dgm:prSet presAssocID="{E3080ADB-2218-4F3E-98EF-4C6150EA5A6E}" presName="text" presStyleLbl="fgAcc0" presStyleIdx="0" presStyleCnt="2">
        <dgm:presLayoutVars>
          <dgm:chPref val="3"/>
        </dgm:presLayoutVars>
      </dgm:prSet>
      <dgm:spPr/>
    </dgm:pt>
    <dgm:pt modelId="{2BC206A0-07F4-438F-B6BB-662C9BFB53B4}" type="pres">
      <dgm:prSet presAssocID="{E3080ADB-2218-4F3E-98EF-4C6150EA5A6E}" presName="hierChild2" presStyleCnt="0"/>
      <dgm:spPr/>
    </dgm:pt>
    <dgm:pt modelId="{F5CC8424-6C0D-4775-9F7E-87B755265577}" type="pres">
      <dgm:prSet presAssocID="{C4F36600-415E-48FB-8A5E-7764648AC8CC}" presName="hierRoot1" presStyleCnt="0"/>
      <dgm:spPr/>
    </dgm:pt>
    <dgm:pt modelId="{E04AE6F1-6195-4086-88D7-85C14FA49513}" type="pres">
      <dgm:prSet presAssocID="{C4F36600-415E-48FB-8A5E-7764648AC8CC}" presName="composite" presStyleCnt="0"/>
      <dgm:spPr/>
    </dgm:pt>
    <dgm:pt modelId="{795BC9B8-73E6-4973-926E-DD1208FB9D10}" type="pres">
      <dgm:prSet presAssocID="{C4F36600-415E-48FB-8A5E-7764648AC8CC}" presName="background" presStyleLbl="node0" presStyleIdx="1" presStyleCnt="2"/>
      <dgm:spPr/>
    </dgm:pt>
    <dgm:pt modelId="{E315F4E4-1562-42A9-ADD0-1BBB9F74F587}" type="pres">
      <dgm:prSet presAssocID="{C4F36600-415E-48FB-8A5E-7764648AC8CC}" presName="text" presStyleLbl="fgAcc0" presStyleIdx="1" presStyleCnt="2">
        <dgm:presLayoutVars>
          <dgm:chPref val="3"/>
        </dgm:presLayoutVars>
      </dgm:prSet>
      <dgm:spPr/>
    </dgm:pt>
    <dgm:pt modelId="{D8277F08-EE3B-4594-A150-11DC3EF774D7}" type="pres">
      <dgm:prSet presAssocID="{C4F36600-415E-48FB-8A5E-7764648AC8CC}" presName="hierChild2" presStyleCnt="0"/>
      <dgm:spPr/>
    </dgm:pt>
  </dgm:ptLst>
  <dgm:cxnLst>
    <dgm:cxn modelId="{03D06121-B82E-4DFA-9A22-D9280F35328D}" srcId="{CCB584AC-037D-48FC-AED6-1F0865A65EEE}" destId="{E3080ADB-2218-4F3E-98EF-4C6150EA5A6E}" srcOrd="0" destOrd="0" parTransId="{30E894E3-A48E-4A20-B79E-6FADC8C9BDA3}" sibTransId="{310EE562-A650-4ADB-BF6A-8DBC121E885E}"/>
    <dgm:cxn modelId="{477AC13F-2743-4C06-87CD-16950320FD9E}" type="presOf" srcId="{CCB584AC-037D-48FC-AED6-1F0865A65EEE}" destId="{C66B5B46-D672-449F-B759-E3FC9D5DE08E}" srcOrd="0" destOrd="0" presId="urn:microsoft.com/office/officeart/2005/8/layout/hierarchy1"/>
    <dgm:cxn modelId="{1E2BB59A-CDD1-402B-B2D1-657ABBBEAD94}" type="presOf" srcId="{C4F36600-415E-48FB-8A5E-7764648AC8CC}" destId="{E315F4E4-1562-42A9-ADD0-1BBB9F74F587}" srcOrd="0" destOrd="0" presId="urn:microsoft.com/office/officeart/2005/8/layout/hierarchy1"/>
    <dgm:cxn modelId="{FD465CDA-290C-4312-87AC-EDD32C3FBEB7}" srcId="{CCB584AC-037D-48FC-AED6-1F0865A65EEE}" destId="{C4F36600-415E-48FB-8A5E-7764648AC8CC}" srcOrd="1" destOrd="0" parTransId="{11C4E8FF-664A-4B8B-B315-ECEDE8C5C49C}" sibTransId="{EC4FCF64-2E00-43CC-855C-052621F69DA9}"/>
    <dgm:cxn modelId="{F815C2E2-69BD-4358-81B0-A25E1AD58FAA}" type="presOf" srcId="{E3080ADB-2218-4F3E-98EF-4C6150EA5A6E}" destId="{091757D7-E856-4032-91AD-DF44AFDF1724}" srcOrd="0" destOrd="0" presId="urn:microsoft.com/office/officeart/2005/8/layout/hierarchy1"/>
    <dgm:cxn modelId="{339B9D27-0E81-46EF-B592-A39E0FA1B170}" type="presParOf" srcId="{C66B5B46-D672-449F-B759-E3FC9D5DE08E}" destId="{D7A3E8DA-C7C6-44F5-9F2A-0DCFAC9849C6}" srcOrd="0" destOrd="0" presId="urn:microsoft.com/office/officeart/2005/8/layout/hierarchy1"/>
    <dgm:cxn modelId="{E2AF7DB7-303C-4F73-B5B7-61077526A797}" type="presParOf" srcId="{D7A3E8DA-C7C6-44F5-9F2A-0DCFAC9849C6}" destId="{100C1F31-20F7-4AC4-B60E-8CF1D04FA841}" srcOrd="0" destOrd="0" presId="urn:microsoft.com/office/officeart/2005/8/layout/hierarchy1"/>
    <dgm:cxn modelId="{DD712F8A-2280-4A68-8B2E-1927694D28C1}" type="presParOf" srcId="{100C1F31-20F7-4AC4-B60E-8CF1D04FA841}" destId="{FEFE03A8-3458-4CD0-BAB1-D573BB7E338F}" srcOrd="0" destOrd="0" presId="urn:microsoft.com/office/officeart/2005/8/layout/hierarchy1"/>
    <dgm:cxn modelId="{78F5DEF8-ACE5-4693-8BB1-727A17409DAD}" type="presParOf" srcId="{100C1F31-20F7-4AC4-B60E-8CF1D04FA841}" destId="{091757D7-E856-4032-91AD-DF44AFDF1724}" srcOrd="1" destOrd="0" presId="urn:microsoft.com/office/officeart/2005/8/layout/hierarchy1"/>
    <dgm:cxn modelId="{F2AAE9A7-1A54-4434-BAC4-43AB9500ABB8}" type="presParOf" srcId="{D7A3E8DA-C7C6-44F5-9F2A-0DCFAC9849C6}" destId="{2BC206A0-07F4-438F-B6BB-662C9BFB53B4}" srcOrd="1" destOrd="0" presId="urn:microsoft.com/office/officeart/2005/8/layout/hierarchy1"/>
    <dgm:cxn modelId="{25817C77-FCEF-4BCF-98CB-D1E5AE8F2672}" type="presParOf" srcId="{C66B5B46-D672-449F-B759-E3FC9D5DE08E}" destId="{F5CC8424-6C0D-4775-9F7E-87B755265577}" srcOrd="1" destOrd="0" presId="urn:microsoft.com/office/officeart/2005/8/layout/hierarchy1"/>
    <dgm:cxn modelId="{9EAA6970-595D-45D8-B913-D08285B1F5A7}" type="presParOf" srcId="{F5CC8424-6C0D-4775-9F7E-87B755265577}" destId="{E04AE6F1-6195-4086-88D7-85C14FA49513}" srcOrd="0" destOrd="0" presId="urn:microsoft.com/office/officeart/2005/8/layout/hierarchy1"/>
    <dgm:cxn modelId="{8BC89C17-546C-4F1F-950C-C51941335F8E}" type="presParOf" srcId="{E04AE6F1-6195-4086-88D7-85C14FA49513}" destId="{795BC9B8-73E6-4973-926E-DD1208FB9D10}" srcOrd="0" destOrd="0" presId="urn:microsoft.com/office/officeart/2005/8/layout/hierarchy1"/>
    <dgm:cxn modelId="{EF2E03EC-DC7D-438B-9268-0559AF0AD7B0}" type="presParOf" srcId="{E04AE6F1-6195-4086-88D7-85C14FA49513}" destId="{E315F4E4-1562-42A9-ADD0-1BBB9F74F587}" srcOrd="1" destOrd="0" presId="urn:microsoft.com/office/officeart/2005/8/layout/hierarchy1"/>
    <dgm:cxn modelId="{6033976B-A35F-41CC-9E48-838B18297DB8}" type="presParOf" srcId="{F5CC8424-6C0D-4775-9F7E-87B755265577}" destId="{D8277F08-EE3B-4594-A150-11DC3EF774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E03A8-3458-4CD0-BAB1-D573BB7E338F}">
      <dsp:nvSpPr>
        <dsp:cNvPr id="0" name=""/>
        <dsp:cNvSpPr/>
      </dsp:nvSpPr>
      <dsp:spPr>
        <a:xfrm>
          <a:off x="879" y="519433"/>
          <a:ext cx="3086366" cy="1959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1757D7-E856-4032-91AD-DF44AFDF1724}">
      <dsp:nvSpPr>
        <dsp:cNvPr id="0" name=""/>
        <dsp:cNvSpPr/>
      </dsp:nvSpPr>
      <dsp:spPr>
        <a:xfrm>
          <a:off x="343808" y="845217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Yunus Teke &amp; </a:t>
          </a:r>
          <a:r>
            <a:rPr lang="en-US" sz="3000" kern="1200" dirty="0" err="1"/>
            <a:t>Atakan</a:t>
          </a:r>
          <a:r>
            <a:rPr lang="en-US" sz="3000" kern="1200" dirty="0"/>
            <a:t> </a:t>
          </a:r>
          <a:r>
            <a:rPr lang="en-US" sz="3000" kern="1200" dirty="0" err="1"/>
            <a:t>Karataş</a:t>
          </a:r>
          <a:endParaRPr lang="en-US" sz="3000" kern="1200" dirty="0"/>
        </a:p>
      </dsp:txBody>
      <dsp:txXfrm>
        <a:off x="401210" y="902619"/>
        <a:ext cx="2971562" cy="1845038"/>
      </dsp:txXfrm>
    </dsp:sp>
    <dsp:sp modelId="{795BC9B8-73E6-4973-926E-DD1208FB9D10}">
      <dsp:nvSpPr>
        <dsp:cNvPr id="0" name=""/>
        <dsp:cNvSpPr/>
      </dsp:nvSpPr>
      <dsp:spPr>
        <a:xfrm>
          <a:off x="3773105" y="519433"/>
          <a:ext cx="3086366" cy="1959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15F4E4-1562-42A9-ADD0-1BBB9F74F587}">
      <dsp:nvSpPr>
        <dsp:cNvPr id="0" name=""/>
        <dsp:cNvSpPr/>
      </dsp:nvSpPr>
      <dsp:spPr>
        <a:xfrm>
          <a:off x="4116034" y="845217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Project Development &amp; Management Class</a:t>
          </a:r>
        </a:p>
      </dsp:txBody>
      <dsp:txXfrm>
        <a:off x="4173436" y="902619"/>
        <a:ext cx="2971562" cy="1845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ED3BE-6A3F-41F6-93B1-B6D17056A06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FE2B-F0B3-4C9A-A8D9-23523A104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5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https://dl.acm.org/doi/epdf/10.1145/1272848.1272879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7FE2B-F0B3-4C9A-A8D9-23523A104F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https://huggingface.co/nukimayasari/student-performance-model</a:t>
            </a:r>
            <a:endParaRPr lang="tr-TR" dirty="0"/>
          </a:p>
          <a:p>
            <a:r>
              <a:rPr lang="en-US" dirty="0"/>
              <a:t>https://projects.datacamp.com/projects/2623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7FE2B-F0B3-4C9A-A8D9-23523A104F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9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6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4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5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2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5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3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3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6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7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272848.12728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pPr algn="ctr">
              <a:defRPr sz="3600" b="1"/>
            </a:pPr>
            <a:r>
              <a:rPr lang="en-US" sz="3300" dirty="0"/>
              <a:t>Student Performance Prediction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64A724-8BA2-4DCC-03FC-38E7A1E13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717796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E814E1-DD0D-A9AD-370C-A763B5EF432A}"/>
              </a:ext>
            </a:extLst>
          </p:cNvPr>
          <p:cNvSpPr txBox="1"/>
          <p:nvPr/>
        </p:nvSpPr>
        <p:spPr>
          <a:xfrm>
            <a:off x="3074488" y="4504573"/>
            <a:ext cx="138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i="1" dirty="0" err="1"/>
              <a:t>Speedrunners</a:t>
            </a:r>
            <a:endParaRPr lang="en-US" sz="1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954091"/>
            <a:ext cx="6571343" cy="1049235"/>
          </a:xfrm>
        </p:spPr>
        <p:txBody>
          <a:bodyPr/>
          <a:lstStyle/>
          <a:p>
            <a:pPr algn="ctr">
              <a:defRPr sz="3600" b="1"/>
            </a:pPr>
            <a:r>
              <a:rPr dirty="0"/>
              <a:t>Problem Focused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1897517"/>
            <a:ext cx="8229600" cy="1444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sz="1800" dirty="0"/>
              <a:t>• </a:t>
            </a:r>
            <a:r>
              <a:rPr sz="1800" b="1" dirty="0"/>
              <a:t>Problem</a:t>
            </a:r>
            <a:r>
              <a:rPr sz="1800" dirty="0"/>
              <a:t>: Teachers often struggle to identify at-risk students early on.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sz="1800" dirty="0"/>
              <a:t>• </a:t>
            </a:r>
            <a:r>
              <a:rPr sz="1800" b="1" dirty="0"/>
              <a:t>Consequences</a:t>
            </a:r>
            <a:r>
              <a:rPr sz="1800" dirty="0"/>
              <a:t>: Failure to provide timely support can result in students falling behind, higher dropout rates, and lower overall academic performance.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sz="1800" dirty="0"/>
              <a:t>• </a:t>
            </a:r>
            <a:r>
              <a:rPr sz="1800" b="1" dirty="0"/>
              <a:t>Affected</a:t>
            </a:r>
            <a:r>
              <a:rPr sz="1800" dirty="0"/>
              <a:t>: Primarily students, but also impacts teachers and school outcomes.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70007A-CA83-55EA-1FFC-DBE0652E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104" y="3368348"/>
            <a:ext cx="3429000" cy="2154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42A39A-0BA5-DECD-63BA-DD8E7AA6B819}"/>
              </a:ext>
            </a:extLst>
          </p:cNvPr>
          <p:cNvSpPr txBox="1"/>
          <p:nvPr/>
        </p:nvSpPr>
        <p:spPr>
          <a:xfrm>
            <a:off x="539496" y="3355848"/>
            <a:ext cx="486460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• </a:t>
            </a:r>
            <a:r>
              <a:rPr lang="en-US" sz="1700" b="1" dirty="0"/>
              <a:t>Supporting Data</a:t>
            </a:r>
            <a:r>
              <a:rPr lang="en-US" sz="1700" dirty="0"/>
              <a:t>: Research indicates that failure rates in introductory programming courses are a significant issue. According to the paper "Failure Rates in Introductory Programming" by Jens </a:t>
            </a:r>
            <a:r>
              <a:rPr lang="en-US" sz="1700" dirty="0" err="1"/>
              <a:t>Bennedsen</a:t>
            </a:r>
            <a:r>
              <a:rPr lang="en-US" sz="1700" dirty="0"/>
              <a:t> and Michael E. Caspersen (2007), only 72% of students pass these courses, meaning 28% of students struggle to meet the requirements for success.</a:t>
            </a:r>
          </a:p>
          <a:p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786080"/>
            <a:ext cx="6571343" cy="1049235"/>
          </a:xfrm>
        </p:spPr>
        <p:txBody>
          <a:bodyPr/>
          <a:lstStyle/>
          <a:p>
            <a:pPr algn="ctr">
              <a:defRPr sz="3600" b="1"/>
            </a:pPr>
            <a:r>
              <a:rPr dirty="0" err="1"/>
              <a:t>Solut</a:t>
            </a:r>
            <a:r>
              <a:rPr lang="tr-TR" dirty="0"/>
              <a:t>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rPr b="1" dirty="0"/>
              <a:t>Proposed Solution</a:t>
            </a:r>
            <a:r>
              <a:rPr dirty="0"/>
              <a:t>: Develop a predictive model that assesses students' likelihood of passing or failing based on features like study hours, attendance, </a:t>
            </a:r>
            <a:r>
              <a:rPr lang="tr-TR" dirty="0" err="1"/>
              <a:t>sleep</a:t>
            </a:r>
            <a:r>
              <a:rPr lang="tr-TR" dirty="0"/>
              <a:t> </a:t>
            </a:r>
            <a:r>
              <a:rPr lang="tr-TR" dirty="0" err="1"/>
              <a:t>hours</a:t>
            </a:r>
            <a:r>
              <a:rPr lang="tr-TR" dirty="0"/>
              <a:t>,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scores</a:t>
            </a:r>
            <a:r>
              <a:rPr lang="tr-TR" dirty="0"/>
              <a:t> </a:t>
            </a:r>
            <a:r>
              <a:rPr lang="tr-TR" dirty="0" err="1"/>
              <a:t>etc</a:t>
            </a:r>
            <a:r>
              <a:rPr dirty="0"/>
              <a:t>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b="1" dirty="0"/>
              <a:t>Key Features</a:t>
            </a:r>
            <a:r>
              <a:rPr dirty="0"/>
              <a:t>: User-friendly interface for teachers, graphing capabilities, and </a:t>
            </a:r>
            <a:r>
              <a:rPr lang="en-US" dirty="0"/>
              <a:t>operates entirely on a local machine, ensuring student data privacy. No server or internet connection is required, so only the teacher can view the results directly</a:t>
            </a:r>
            <a:r>
              <a:rPr dirty="0"/>
              <a:t>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b="1" dirty="0"/>
              <a:t>Benefits</a:t>
            </a:r>
            <a:r>
              <a:rPr dirty="0"/>
              <a:t>: Enables teachers to proactively identify and support at-risk students.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7014"/>
            <a:ext cx="8229600" cy="648906"/>
          </a:xfrm>
        </p:spPr>
        <p:txBody>
          <a:bodyPr/>
          <a:lstStyle/>
          <a:p>
            <a:pPr algn="ctr">
              <a:defRPr sz="3600" b="1"/>
            </a:pPr>
            <a:r>
              <a:rPr dirty="0" err="1"/>
              <a:t>Innovat</a:t>
            </a:r>
            <a:r>
              <a:rPr lang="tr-TR" dirty="0" err="1"/>
              <a:t>ıon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848"/>
            <a:ext cx="8229600" cy="2157666"/>
          </a:xfrm>
        </p:spPr>
        <p:txBody>
          <a:bodyPr>
            <a:normAutofit fontScale="92500" lnSpcReduction="20000"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rPr b="1" dirty="0"/>
              <a:t>Innovation</a:t>
            </a:r>
            <a:r>
              <a:rPr dirty="0"/>
              <a:t>: </a:t>
            </a:r>
            <a:r>
              <a:rPr lang="tr-TR" dirty="0"/>
              <a:t>An </a:t>
            </a:r>
            <a:r>
              <a:rPr dirty="0"/>
              <a:t>existing Hugging Face model, </a:t>
            </a:r>
            <a:r>
              <a:rPr lang="tr-TR" dirty="0" err="1"/>
              <a:t>adapted</a:t>
            </a:r>
            <a:r>
              <a:rPr dirty="0"/>
              <a:t> specifically for education data</a:t>
            </a:r>
            <a:r>
              <a:rPr lang="tr-TR" dirty="0"/>
              <a:t>, </a:t>
            </a:r>
            <a:r>
              <a:rPr lang="tr-TR" dirty="0" err="1"/>
              <a:t>fined-tuned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project</a:t>
            </a:r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b="1" dirty="0"/>
              <a:t>Differentiation</a:t>
            </a:r>
            <a:r>
              <a:rPr dirty="0"/>
              <a:t>: Offline use without servers, allowing teachers easy access to predictions and insights.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b="1" dirty="0"/>
              <a:t>Unique Value</a:t>
            </a:r>
            <a:r>
              <a:rPr dirty="0"/>
              <a:t>: Focus on a holistic, data-driven approach to student performance, incorporating multiple student data points.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/>
            </a:pPr>
            <a:r>
              <a:rPr dirty="0"/>
              <a:t>Goals and Object</a:t>
            </a:r>
            <a:r>
              <a:rPr lang="tr-TR" dirty="0"/>
              <a:t>I</a:t>
            </a:r>
            <a:r>
              <a:rPr dirty="0" err="1"/>
              <a:t>ves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7161013" cy="3450613"/>
          </a:xfrm>
        </p:spPr>
        <p:txBody>
          <a:bodyPr/>
          <a:lstStyle/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dirty="0"/>
              <a:t>• </a:t>
            </a:r>
            <a:r>
              <a:rPr b="1" dirty="0"/>
              <a:t>Main Goal</a:t>
            </a:r>
            <a:r>
              <a:rPr dirty="0"/>
              <a:t>: Assist teachers in identifying students who may require additional support.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dirty="0"/>
              <a:t>• </a:t>
            </a:r>
            <a:r>
              <a:rPr b="1" dirty="0"/>
              <a:t>Objectives</a:t>
            </a:r>
            <a:r>
              <a:rPr dirty="0"/>
              <a:t>: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dirty="0"/>
              <a:t> </a:t>
            </a:r>
            <a:r>
              <a:rPr lang="tr-TR" dirty="0"/>
              <a:t> </a:t>
            </a:r>
            <a:r>
              <a:rPr dirty="0"/>
              <a:t> - Accurately predict at-risk students based on multi-factor inputs.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dirty="0"/>
              <a:t> </a:t>
            </a:r>
            <a:r>
              <a:rPr lang="tr-TR" dirty="0"/>
              <a:t>  </a:t>
            </a:r>
            <a:r>
              <a:rPr dirty="0"/>
              <a:t>- Provide actionable insights for teachers through visual reports and graphs.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/>
            </a:pPr>
            <a:r>
              <a:rPr dirty="0" err="1"/>
              <a:t>Implementat</a:t>
            </a:r>
            <a:r>
              <a:rPr lang="tr-TR" dirty="0"/>
              <a:t>I</a:t>
            </a:r>
            <a:r>
              <a:rPr dirty="0"/>
              <a:t>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988590"/>
            <a:ext cx="4809744" cy="1828800"/>
          </a:xfrm>
        </p:spPr>
        <p:txBody>
          <a:bodyPr>
            <a:normAutofit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sz="1800" dirty="0"/>
              <a:t>• </a:t>
            </a:r>
            <a:r>
              <a:rPr sz="1800" b="1" dirty="0"/>
              <a:t>Key Tasks</a:t>
            </a:r>
            <a:r>
              <a:rPr sz="1800" dirty="0"/>
              <a:t>:</a:t>
            </a:r>
          </a:p>
          <a:p>
            <a:pPr marL="400050" lvl="1" indent="0">
              <a:buNone/>
              <a:defRPr sz="2000">
                <a:solidFill>
                  <a:srgbClr val="000000"/>
                </a:solidFill>
              </a:defRPr>
            </a:pPr>
            <a:r>
              <a:rPr sz="1800" dirty="0"/>
              <a:t>- Data preparation and feature engineering.</a:t>
            </a:r>
          </a:p>
          <a:p>
            <a:pPr marL="400050" lvl="1" indent="0">
              <a:buNone/>
              <a:defRPr sz="2000">
                <a:solidFill>
                  <a:srgbClr val="000000"/>
                </a:solidFill>
              </a:defRPr>
            </a:pPr>
            <a:r>
              <a:rPr sz="1800" dirty="0"/>
              <a:t>- Model fine-tuning and training.</a:t>
            </a:r>
          </a:p>
          <a:p>
            <a:pPr marL="400050" lvl="1" indent="0">
              <a:buNone/>
              <a:defRPr sz="2000">
                <a:solidFill>
                  <a:srgbClr val="000000"/>
                </a:solidFill>
              </a:defRPr>
            </a:pPr>
            <a:r>
              <a:rPr sz="1800" dirty="0"/>
              <a:t> - GUI design and development.</a:t>
            </a:r>
            <a:endParaRPr lang="tr-TR" sz="1800" dirty="0"/>
          </a:p>
          <a:p>
            <a:pPr marL="400050" lvl="1" indent="0">
              <a:buNone/>
              <a:defRPr sz="2000">
                <a:solidFill>
                  <a:srgbClr val="000000"/>
                </a:solidFill>
              </a:defRPr>
            </a:pPr>
            <a:endParaRPr lang="tr-TR" sz="1800" dirty="0"/>
          </a:p>
          <a:p>
            <a:pPr marL="400050" lvl="1" indent="0">
              <a:buNone/>
              <a:defRPr sz="2000">
                <a:solidFill>
                  <a:srgbClr val="000000"/>
                </a:solidFill>
              </a:defRPr>
            </a:pPr>
            <a:endParaRPr lang="tr-TR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5B3B7-0949-560E-0E78-AC836569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125"/>
          <a:stretch/>
        </p:blipFill>
        <p:spPr>
          <a:xfrm>
            <a:off x="5148971" y="1853755"/>
            <a:ext cx="3852154" cy="2221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07E51-C504-61B5-14E4-E95C5B82B439}"/>
              </a:ext>
            </a:extLst>
          </p:cNvPr>
          <p:cNvSpPr txBox="1"/>
          <p:nvPr/>
        </p:nvSpPr>
        <p:spPr>
          <a:xfrm>
            <a:off x="457199" y="4478636"/>
            <a:ext cx="8543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b="1" dirty="0"/>
              <a:t>Resources</a:t>
            </a:r>
            <a:r>
              <a:rPr lang="en-US" dirty="0"/>
              <a:t>: Dataset</a:t>
            </a:r>
            <a:r>
              <a:rPr lang="tr-TR" dirty="0"/>
              <a:t> </a:t>
            </a:r>
            <a:r>
              <a:rPr lang="tr-TR" dirty="0" err="1"/>
              <a:t>gathered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Datacamp</a:t>
            </a:r>
            <a:r>
              <a:rPr lang="tr-TR" dirty="0"/>
              <a:t>,</a:t>
            </a:r>
            <a:r>
              <a:rPr lang="en-US" dirty="0"/>
              <a:t> Hugging Face pre-trained models, and local machine requirements.</a:t>
            </a:r>
            <a:endParaRPr lang="tr-TR" dirty="0"/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Risks</a:t>
            </a:r>
            <a:r>
              <a:rPr lang="en-US" dirty="0"/>
              <a:t>: Model performance limitations (can be solved with more data).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/>
            </a:pPr>
            <a:r>
              <a:t>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832" y="2015733"/>
            <a:ext cx="7616951" cy="3450613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sz="1900" dirty="0"/>
              <a:t>• Timeline:</a:t>
            </a:r>
            <a:endParaRPr lang="tr-TR" sz="1900" dirty="0"/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tr-TR" sz="1900" dirty="0"/>
              <a:t>    -Completing the </a:t>
            </a:r>
            <a:r>
              <a:rPr lang="tr-TR" sz="1900" dirty="0" err="1"/>
              <a:t>Documentations</a:t>
            </a:r>
            <a:r>
              <a:rPr lang="tr-TR" sz="1900" dirty="0"/>
              <a:t>: </a:t>
            </a:r>
            <a:r>
              <a:rPr lang="tr-TR" sz="1900" b="1" dirty="0" err="1"/>
              <a:t>Nov</a:t>
            </a:r>
            <a:r>
              <a:rPr lang="tr-TR" sz="1900" b="1" dirty="0"/>
              <a:t> 11 – </a:t>
            </a:r>
            <a:r>
              <a:rPr lang="tr-TR" sz="1900" b="1" dirty="0" err="1"/>
              <a:t>Nov</a:t>
            </a:r>
            <a:r>
              <a:rPr lang="tr-TR" sz="1900" b="1" dirty="0"/>
              <a:t> 30</a:t>
            </a:r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tr-TR" sz="1900" dirty="0"/>
              <a:t>    </a:t>
            </a:r>
            <a:r>
              <a:rPr sz="1900" dirty="0"/>
              <a:t>- Data Preparation &amp; Feature Engineering: </a:t>
            </a:r>
            <a:r>
              <a:rPr lang="tr-TR" sz="1900" b="1" dirty="0" err="1"/>
              <a:t>Dec</a:t>
            </a:r>
            <a:r>
              <a:rPr lang="tr-TR" sz="1900" b="1" dirty="0"/>
              <a:t> 1</a:t>
            </a:r>
            <a:r>
              <a:rPr sz="1900" b="1" dirty="0"/>
              <a:t> </a:t>
            </a:r>
            <a:r>
              <a:rPr lang="en-US" sz="1900" b="1" dirty="0"/>
              <a:t>–</a:t>
            </a:r>
            <a:r>
              <a:rPr sz="1900" b="1" dirty="0"/>
              <a:t> </a:t>
            </a:r>
            <a:r>
              <a:rPr lang="tr-TR" sz="1900" b="1" dirty="0"/>
              <a:t>Jan 30</a:t>
            </a:r>
            <a:r>
              <a:rPr lang="tr-TR" sz="1900" dirty="0"/>
              <a:t>(May be </a:t>
            </a:r>
            <a:r>
              <a:rPr lang="tr-TR" sz="1900" dirty="0" err="1"/>
              <a:t>delayed</a:t>
            </a:r>
            <a:r>
              <a:rPr lang="tr-TR" sz="1900" dirty="0"/>
              <a:t>)</a:t>
            </a:r>
            <a:endParaRPr sz="1900" dirty="0"/>
          </a:p>
          <a:p>
            <a:pPr marL="400050" lvl="1" indent="0">
              <a:buNone/>
              <a:defRPr sz="2000">
                <a:solidFill>
                  <a:srgbClr val="000000"/>
                </a:solidFill>
              </a:defRPr>
            </a:pPr>
            <a:r>
              <a:rPr sz="1900" dirty="0"/>
              <a:t> - Model Training &amp; Testing: </a:t>
            </a:r>
            <a:r>
              <a:rPr lang="tr-TR" sz="1900" b="1" dirty="0" err="1"/>
              <a:t>Feb</a:t>
            </a:r>
            <a:r>
              <a:rPr lang="tr-TR" sz="1900" b="1" dirty="0"/>
              <a:t> 1 – </a:t>
            </a:r>
            <a:r>
              <a:rPr lang="tr-TR" sz="1900" b="1" dirty="0" err="1"/>
              <a:t>Feb</a:t>
            </a:r>
            <a:r>
              <a:rPr lang="tr-TR" sz="1900" b="1" dirty="0"/>
              <a:t> 28</a:t>
            </a:r>
            <a:endParaRPr sz="1900" b="1" dirty="0"/>
          </a:p>
          <a:p>
            <a:pPr marL="400050" lvl="1" indent="0">
              <a:buNone/>
              <a:defRPr sz="2000">
                <a:solidFill>
                  <a:srgbClr val="000000"/>
                </a:solidFill>
              </a:defRPr>
            </a:pPr>
            <a:r>
              <a:rPr sz="1900" dirty="0"/>
              <a:t>- GUI Development: </a:t>
            </a:r>
            <a:r>
              <a:rPr lang="tr-TR" sz="1900" b="1" dirty="0"/>
              <a:t>Jan 30</a:t>
            </a:r>
            <a:r>
              <a:rPr sz="1900" b="1" dirty="0"/>
              <a:t> - Dec 10</a:t>
            </a:r>
            <a:r>
              <a:rPr lang="tr-TR" sz="1900" b="1" dirty="0"/>
              <a:t> </a:t>
            </a:r>
            <a:endParaRPr lang="en-US" sz="1900" b="1" dirty="0"/>
          </a:p>
          <a:p>
            <a:pPr marL="0" indent="0">
              <a:buNone/>
              <a:defRPr sz="2000">
                <a:solidFill>
                  <a:srgbClr val="000000"/>
                </a:solidFill>
              </a:defRPr>
            </a:pPr>
            <a:r>
              <a:rPr lang="en-US" sz="1900" dirty="0"/>
              <a:t>• Major Milestones:</a:t>
            </a:r>
          </a:p>
          <a:p>
            <a:pPr marL="400050" lvl="1" indent="0">
              <a:buNone/>
              <a:defRPr sz="2000">
                <a:solidFill>
                  <a:srgbClr val="000000"/>
                </a:solidFill>
              </a:defRPr>
            </a:pPr>
            <a:r>
              <a:rPr sz="1900" dirty="0"/>
              <a:t>- Initial prototype ready by </a:t>
            </a:r>
            <a:r>
              <a:rPr lang="tr-TR" sz="1900" b="1" dirty="0"/>
              <a:t>Jan</a:t>
            </a:r>
            <a:r>
              <a:rPr sz="1900" b="1" dirty="0"/>
              <a:t> 30.</a:t>
            </a:r>
          </a:p>
          <a:p>
            <a:pPr marL="400050" lvl="1" indent="0">
              <a:buNone/>
              <a:defRPr sz="2000">
                <a:solidFill>
                  <a:srgbClr val="000000"/>
                </a:solidFill>
              </a:defRPr>
            </a:pPr>
            <a:r>
              <a:rPr sz="1900" dirty="0"/>
              <a:t>- Complete project by </a:t>
            </a:r>
            <a:r>
              <a:rPr lang="tr-TR" sz="1900" b="1" dirty="0" err="1"/>
              <a:t>Feb</a:t>
            </a:r>
            <a:r>
              <a:rPr lang="tr-TR" sz="1900" b="1" dirty="0"/>
              <a:t> 28</a:t>
            </a:r>
            <a:r>
              <a:rPr sz="19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 err="1"/>
              <a:t>Bennedsen</a:t>
            </a:r>
            <a:r>
              <a:rPr lang="en-US" dirty="0"/>
              <a:t>, J., &amp; Caspersen, M. E. (2007). Failure rates in introductory programming. ACM SIGCSE Bulletin, 39(2), 32-36. </a:t>
            </a:r>
            <a:r>
              <a:rPr lang="en-US" dirty="0">
                <a:hlinkClick r:id="rId2"/>
              </a:rPr>
              <a:t>https://doi.org/10.1145/1272848.1272879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</TotalTime>
  <Words>526</Words>
  <Application>Microsoft Office PowerPoint</Application>
  <PresentationFormat>On-screen Show (4:3)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Gill Sans MT</vt:lpstr>
      <vt:lpstr>Gallery</vt:lpstr>
      <vt:lpstr>Student Performance Prediction Project</vt:lpstr>
      <vt:lpstr>Problem Focused</vt:lpstr>
      <vt:lpstr>SolutION</vt:lpstr>
      <vt:lpstr>Innovatıon</vt:lpstr>
      <vt:lpstr>Goals and ObjectIves</vt:lpstr>
      <vt:lpstr>ImplementatIon Plan</vt:lpstr>
      <vt:lpstr>Schedule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Yunus Teke</cp:lastModifiedBy>
  <cp:revision>26</cp:revision>
  <dcterms:created xsi:type="dcterms:W3CDTF">2013-01-27T09:14:16Z</dcterms:created>
  <dcterms:modified xsi:type="dcterms:W3CDTF">2024-11-10T13:12:30Z</dcterms:modified>
  <cp:category/>
</cp:coreProperties>
</file>