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60" r:id="rId3"/>
    <p:sldId id="275" r:id="rId4"/>
    <p:sldId id="276" r:id="rId5"/>
    <p:sldId id="257" r:id="rId6"/>
    <p:sldId id="259" r:id="rId7"/>
    <p:sldId id="267" r:id="rId8"/>
    <p:sldId id="280" r:id="rId9"/>
    <p:sldId id="281" r:id="rId10"/>
    <p:sldId id="264" r:id="rId11"/>
    <p:sldId id="268" r:id="rId12"/>
    <p:sldId id="269" r:id="rId13"/>
    <p:sldId id="270" r:id="rId14"/>
    <p:sldId id="271" r:id="rId15"/>
    <p:sldId id="272" r:id="rId16"/>
    <p:sldId id="279" r:id="rId17"/>
    <p:sldId id="274" r:id="rId18"/>
    <p:sldId id="273" r:id="rId19"/>
    <p:sldId id="283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2534" autoAdjust="0"/>
  </p:normalViewPr>
  <p:slideViewPr>
    <p:cSldViewPr snapToGrid="0">
      <p:cViewPr varScale="1">
        <p:scale>
          <a:sx n="50" d="100"/>
          <a:sy n="50" d="100"/>
        </p:scale>
        <p:origin x="950" y="53"/>
      </p:cViewPr>
      <p:guideLst/>
    </p:cSldViewPr>
  </p:slideViewPr>
  <p:outlineViewPr>
    <p:cViewPr>
      <p:scale>
        <a:sx n="33" d="100"/>
        <a:sy n="33" d="100"/>
      </p:scale>
      <p:origin x="0" y="-17268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95B1E-086C-4C91-8B41-499C34666FD8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1CA640-0BF1-472F-9F8F-8F01838435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90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CA640-0BF1-472F-9F8F-8F018384350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126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CA640-0BF1-472F-9F8F-8F018384350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283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CA640-0BF1-472F-9F8F-8F018384350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566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CA640-0BF1-472F-9F8F-8F018384350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229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CA640-0BF1-472F-9F8F-8F018384350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596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CA640-0BF1-472F-9F8F-8F018384350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849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CA640-0BF1-472F-9F8F-8F018384350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057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CA640-0BF1-472F-9F8F-8F018384350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684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CA640-0BF1-472F-9F8F-8F018384350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395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7988-4E0F-48AD-B594-F8FC72A532E0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33411-44E5-47C3-B849-893DFCBAAEF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13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7988-4E0F-48AD-B594-F8FC72A532E0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33411-44E5-47C3-B849-893DFCBAAEF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42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C457988-4E0F-48AD-B594-F8FC72A532E0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5233411-44E5-47C3-B849-893DFCBAAEF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15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7988-4E0F-48AD-B594-F8FC72A532E0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568452" y="67056"/>
            <a:ext cx="996696" cy="1292352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33411-44E5-47C3-B849-893DFCBAAEF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9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7988-4E0F-48AD-B594-F8FC72A532E0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33411-44E5-47C3-B849-893DFCBAAEF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84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7988-4E0F-48AD-B594-F8FC72A532E0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33411-44E5-47C3-B849-893DFCBAAEF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08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7988-4E0F-48AD-B594-F8FC72A532E0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33411-44E5-47C3-B849-893DFCBAAEF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6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7988-4E0F-48AD-B594-F8FC72A532E0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33411-44E5-47C3-B849-893DFCBAAE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014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7988-4E0F-48AD-B594-F8FC72A532E0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33411-44E5-47C3-B849-893DFCBAAE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548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7988-4E0F-48AD-B594-F8FC72A532E0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33411-44E5-47C3-B849-893DFCBAAEF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40929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7988-4E0F-48AD-B594-F8FC72A532E0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33411-44E5-47C3-B849-893DFCBAAEF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284473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57988-4E0F-48AD-B594-F8FC72A532E0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33411-44E5-47C3-B849-893DFCBAAE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721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300168CA-D7A9-6D41-D288-0C65F3DF2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12436" y="144523"/>
            <a:ext cx="4779264" cy="1546609"/>
          </a:xfrm>
        </p:spPr>
        <p:txBody>
          <a:bodyPr/>
          <a:lstStyle/>
          <a:p>
            <a:pPr algn="just"/>
            <a:r>
              <a:rPr lang="ko-KR" altLang="en-US" dirty="0">
                <a:latin typeface="+mj-ea"/>
                <a:ea typeface="+mj-ea"/>
              </a:rPr>
              <a:t>곽지영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dirty="0">
                <a:latin typeface="+mj-ea"/>
                <a:ea typeface="+mj-ea"/>
              </a:rPr>
              <a:t>성균관대학교 소비자학과</a:t>
            </a:r>
            <a:r>
              <a:rPr lang="en-US" altLang="ko-KR" dirty="0">
                <a:latin typeface="+mj-ea"/>
                <a:ea typeface="+mj-ea"/>
              </a:rPr>
              <a:t>)</a:t>
            </a:r>
          </a:p>
          <a:p>
            <a:pPr algn="just"/>
            <a:r>
              <a:rPr lang="ko-KR" altLang="en-US" dirty="0">
                <a:latin typeface="+mj-ea"/>
                <a:ea typeface="+mj-ea"/>
              </a:rPr>
              <a:t>배현경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dirty="0">
                <a:latin typeface="+mj-ea"/>
                <a:ea typeface="+mj-ea"/>
              </a:rPr>
              <a:t>성균관대학교 </a:t>
            </a:r>
            <a:r>
              <a:rPr lang="ko-KR" altLang="en-US" dirty="0" err="1">
                <a:latin typeface="+mj-ea"/>
                <a:ea typeface="+mj-ea"/>
              </a:rPr>
              <a:t>퀀트응용경제학과</a:t>
            </a:r>
            <a:r>
              <a:rPr lang="en-US" altLang="ko-KR" dirty="0">
                <a:latin typeface="+mj-ea"/>
                <a:ea typeface="+mj-ea"/>
              </a:rPr>
              <a:t>)</a:t>
            </a:r>
          </a:p>
          <a:p>
            <a:pPr algn="just"/>
            <a:r>
              <a:rPr lang="ko-KR" altLang="en-US" dirty="0">
                <a:latin typeface="+mj-ea"/>
                <a:ea typeface="+mj-ea"/>
              </a:rPr>
              <a:t>윤태호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dirty="0">
                <a:latin typeface="+mj-ea"/>
                <a:ea typeface="+mj-ea"/>
              </a:rPr>
              <a:t>성균관대학교 통계학과</a:t>
            </a:r>
            <a:r>
              <a:rPr lang="en-US" altLang="ko-KR" dirty="0">
                <a:latin typeface="+mj-ea"/>
                <a:ea typeface="+mj-ea"/>
              </a:rPr>
              <a:t>)</a:t>
            </a:r>
          </a:p>
          <a:p>
            <a:pPr algn="just"/>
            <a:r>
              <a:rPr lang="ko-KR" altLang="en-US" dirty="0">
                <a:latin typeface="+mj-ea"/>
                <a:ea typeface="+mj-ea"/>
              </a:rPr>
              <a:t>교신저자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 dirty="0" err="1">
                <a:latin typeface="+mj-ea"/>
                <a:ea typeface="+mj-ea"/>
              </a:rPr>
              <a:t>천세학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dirty="0" err="1">
                <a:latin typeface="+mj-ea"/>
                <a:ea typeface="+mj-ea"/>
              </a:rPr>
              <a:t>서울과기대</a:t>
            </a:r>
            <a:r>
              <a:rPr lang="ko-KR" altLang="en-US" dirty="0">
                <a:latin typeface="+mj-ea"/>
                <a:ea typeface="+mj-ea"/>
              </a:rPr>
              <a:t> 경영학과</a:t>
            </a:r>
            <a:r>
              <a:rPr lang="en-US" altLang="ko-KR" dirty="0">
                <a:latin typeface="+mj-ea"/>
                <a:ea typeface="+mj-ea"/>
              </a:rPr>
              <a:t>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80693B4-02CC-636B-262F-E54F47E8B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3787" y="2601687"/>
            <a:ext cx="10484427" cy="3624943"/>
          </a:xfrm>
        </p:spPr>
        <p:txBody>
          <a:bodyPr>
            <a:normAutofit/>
          </a:bodyPr>
          <a:lstStyle/>
          <a:p>
            <a:r>
              <a:rPr lang="en-US" altLang="ko-KR" sz="6000" dirty="0">
                <a:latin typeface="+mj-ea"/>
              </a:rPr>
              <a:t>COVID-19</a:t>
            </a:r>
            <a:r>
              <a:rPr lang="ko-KR" altLang="en-US" sz="6000" dirty="0">
                <a:latin typeface="+mj-ea"/>
              </a:rPr>
              <a:t>가</a:t>
            </a:r>
            <a:r>
              <a:rPr lang="en-US" altLang="ko-KR" sz="6000" dirty="0">
                <a:latin typeface="+mj-ea"/>
              </a:rPr>
              <a:t> </a:t>
            </a:r>
            <a:r>
              <a:rPr lang="ko-KR" altLang="en-US" sz="6000" dirty="0">
                <a:latin typeface="+mj-ea"/>
              </a:rPr>
              <a:t>문화여가 소비에</a:t>
            </a:r>
            <a:br>
              <a:rPr lang="en-US" altLang="ko-KR" sz="6000" dirty="0">
                <a:latin typeface="+mj-ea"/>
              </a:rPr>
            </a:br>
            <a:r>
              <a:rPr lang="ko-KR" altLang="en-US" sz="6000" dirty="0">
                <a:latin typeface="+mj-ea"/>
              </a:rPr>
              <a:t>미치는 영향 분석</a:t>
            </a:r>
            <a:br>
              <a:rPr lang="en-US" altLang="ko-KR" sz="6000" dirty="0">
                <a:latin typeface="+mj-ea"/>
              </a:rPr>
            </a:br>
            <a:br>
              <a:rPr lang="en-US" altLang="ko-KR" dirty="0">
                <a:latin typeface="+mj-ea"/>
              </a:rPr>
            </a:br>
            <a:r>
              <a:rPr lang="en-US" altLang="ko-KR" dirty="0">
                <a:latin typeface="+mj-ea"/>
              </a:rPr>
              <a:t>: </a:t>
            </a:r>
            <a:r>
              <a:rPr lang="ko-KR" altLang="en-US" dirty="0">
                <a:latin typeface="+mj-ea"/>
              </a:rPr>
              <a:t>신한카드 소비데이터를 중심으로</a:t>
            </a:r>
          </a:p>
        </p:txBody>
      </p:sp>
    </p:spTree>
    <p:extLst>
      <p:ext uri="{BB962C8B-B14F-4D97-AF65-F5344CB8AC3E}">
        <p14:creationId xmlns:p14="http://schemas.microsoft.com/office/powerpoint/2010/main" val="2846712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FCF2BB1-C395-2AE9-F1B2-95CEC0B0D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7431" y="1561138"/>
            <a:ext cx="3827329" cy="5192863"/>
          </a:xfrm>
        </p:spPr>
        <p:txBody>
          <a:bodyPr>
            <a:normAutofit/>
          </a:bodyPr>
          <a:lstStyle/>
          <a:p>
            <a:pPr algn="just"/>
            <a:r>
              <a:rPr lang="ko-KR" altLang="en-US" sz="2000" dirty="0">
                <a:latin typeface="+mn-ea"/>
              </a:rPr>
              <a:t>극장 업종의 소비동향을 살펴보면</a:t>
            </a:r>
            <a:r>
              <a:rPr lang="en-US" altLang="ko-KR" sz="2000" dirty="0">
                <a:latin typeface="+mn-ea"/>
              </a:rPr>
              <a:t>,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2019</a:t>
            </a:r>
            <a:r>
              <a:rPr lang="ko-KR" altLang="en-US" sz="2000" dirty="0">
                <a:latin typeface="+mn-ea"/>
              </a:rPr>
              <a:t>년 소비가 가장 많은 자치구는 </a:t>
            </a:r>
            <a:r>
              <a:rPr lang="en-US" altLang="ko-KR" sz="2000" dirty="0">
                <a:latin typeface="+mn-ea"/>
              </a:rPr>
              <a:t>‘</a:t>
            </a:r>
            <a:r>
              <a:rPr lang="ko-KR" altLang="en-US" sz="2000" dirty="0">
                <a:latin typeface="+mn-ea"/>
              </a:rPr>
              <a:t>강남구</a:t>
            </a:r>
            <a:r>
              <a:rPr lang="en-US" altLang="ko-KR" sz="2000" dirty="0">
                <a:latin typeface="+mn-ea"/>
              </a:rPr>
              <a:t>’</a:t>
            </a:r>
            <a:r>
              <a:rPr lang="ko-KR" altLang="en-US" sz="2000" dirty="0">
                <a:latin typeface="+mn-ea"/>
              </a:rPr>
              <a:t>로 소비건수 기준</a:t>
            </a:r>
            <a:r>
              <a:rPr lang="en-US" altLang="ko-KR" sz="2000" dirty="0">
                <a:latin typeface="+mn-ea"/>
              </a:rPr>
              <a:t>, 2020</a:t>
            </a:r>
            <a:r>
              <a:rPr lang="ko-KR" altLang="en-US" sz="2000" dirty="0">
                <a:latin typeface="+mn-ea"/>
              </a:rPr>
              <a:t>년 ▼</a:t>
            </a:r>
            <a:r>
              <a:rPr lang="en-US" altLang="ko-KR" sz="2000" dirty="0">
                <a:latin typeface="+mn-ea"/>
              </a:rPr>
              <a:t>99% </a:t>
            </a:r>
            <a:r>
              <a:rPr lang="ko-KR" altLang="en-US" sz="2000" dirty="0">
                <a:latin typeface="+mn-ea"/>
              </a:rPr>
              <a:t>크게 하락하였음 </a:t>
            </a:r>
            <a:endParaRPr lang="en-US" altLang="ko-KR" sz="2000" dirty="0">
              <a:latin typeface="+mn-ea"/>
            </a:endParaRPr>
          </a:p>
          <a:p>
            <a:pPr algn="just"/>
            <a:r>
              <a:rPr lang="ko-KR" altLang="en-US" sz="2000" dirty="0">
                <a:latin typeface="+mn-ea"/>
              </a:rPr>
              <a:t>평균 소비액은 최상위 소비지역인 강남구 기준</a:t>
            </a:r>
            <a:r>
              <a:rPr lang="en-US" altLang="ko-KR" sz="2000" dirty="0">
                <a:latin typeface="+mn-ea"/>
              </a:rPr>
              <a:t> 2019</a:t>
            </a:r>
            <a:r>
              <a:rPr lang="ko-KR" altLang="en-US" sz="2000" dirty="0">
                <a:latin typeface="+mn-ea"/>
              </a:rPr>
              <a:t>년 </a:t>
            </a:r>
            <a:r>
              <a:rPr lang="en-US" altLang="ko-KR" sz="2000" dirty="0">
                <a:latin typeface="+mn-ea"/>
              </a:rPr>
              <a:t>13,202</a:t>
            </a:r>
            <a:r>
              <a:rPr lang="ko-KR" altLang="en-US" sz="2000" dirty="0">
                <a:latin typeface="+mn-ea"/>
              </a:rPr>
              <a:t>원</a:t>
            </a:r>
            <a:r>
              <a:rPr lang="en-US" altLang="ko-KR" sz="2000" dirty="0">
                <a:latin typeface="+mn-ea"/>
              </a:rPr>
              <a:t>, 2020</a:t>
            </a:r>
            <a:r>
              <a:rPr lang="ko-KR" altLang="en-US" sz="2000" dirty="0">
                <a:latin typeface="+mn-ea"/>
              </a:rPr>
              <a:t>년 </a:t>
            </a:r>
            <a:r>
              <a:rPr lang="en-US" altLang="ko-KR" sz="2000" dirty="0">
                <a:latin typeface="+mn-ea"/>
              </a:rPr>
              <a:t>12,792</a:t>
            </a:r>
            <a:r>
              <a:rPr lang="ko-KR" altLang="en-US" sz="2000" dirty="0">
                <a:latin typeface="+mn-ea"/>
              </a:rPr>
              <a:t>원으로 ▼</a:t>
            </a:r>
            <a:r>
              <a:rPr lang="en-US" altLang="ko-KR" sz="2000" dirty="0">
                <a:latin typeface="+mn-ea"/>
              </a:rPr>
              <a:t>3.1% </a:t>
            </a:r>
            <a:r>
              <a:rPr lang="ko-KR" altLang="en-US" sz="2000" dirty="0">
                <a:latin typeface="+mn-ea"/>
              </a:rPr>
              <a:t>소폭 하락하였음</a:t>
            </a:r>
            <a:endParaRPr lang="en-US" altLang="ko-KR" sz="2000" dirty="0">
              <a:latin typeface="+mn-ea"/>
            </a:endParaRPr>
          </a:p>
          <a:p>
            <a:pPr algn="just"/>
            <a:r>
              <a:rPr lang="ko-KR" altLang="en-US" sz="2000" dirty="0">
                <a:latin typeface="+mn-ea"/>
              </a:rPr>
              <a:t>주요 상위 소비지역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소비건수 기준</a:t>
            </a:r>
            <a:r>
              <a:rPr lang="en-US" altLang="ko-KR" sz="2000" dirty="0">
                <a:latin typeface="+mn-ea"/>
              </a:rPr>
              <a:t>)</a:t>
            </a:r>
            <a:r>
              <a:rPr lang="ko-KR" altLang="en-US" sz="2000" dirty="0">
                <a:latin typeface="+mn-ea"/>
              </a:rPr>
              <a:t>은 </a:t>
            </a:r>
            <a:r>
              <a:rPr lang="en-US" altLang="ko-KR" sz="2000" dirty="0">
                <a:latin typeface="+mn-ea"/>
              </a:rPr>
              <a:t>2019</a:t>
            </a:r>
            <a:r>
              <a:rPr lang="ko-KR" altLang="en-US" sz="2000" dirty="0">
                <a:latin typeface="+mn-ea"/>
              </a:rPr>
              <a:t>년 강남구</a:t>
            </a:r>
            <a:r>
              <a:rPr lang="en-US" altLang="ko-KR" sz="2000" dirty="0">
                <a:latin typeface="+mn-ea"/>
              </a:rPr>
              <a:t>-</a:t>
            </a:r>
            <a:r>
              <a:rPr lang="ko-KR" altLang="en-US" sz="2000" dirty="0">
                <a:latin typeface="+mn-ea"/>
              </a:rPr>
              <a:t>용산구</a:t>
            </a:r>
            <a:r>
              <a:rPr lang="en-US" altLang="ko-KR" sz="2000" dirty="0">
                <a:latin typeface="+mn-ea"/>
              </a:rPr>
              <a:t>-</a:t>
            </a:r>
            <a:r>
              <a:rPr lang="ko-KR" altLang="en-US" sz="2000" dirty="0">
                <a:latin typeface="+mn-ea"/>
              </a:rPr>
              <a:t>영등포구</a:t>
            </a:r>
            <a:r>
              <a:rPr lang="en-US" altLang="ko-KR" sz="2000" dirty="0">
                <a:latin typeface="+mn-ea"/>
              </a:rPr>
              <a:t>-</a:t>
            </a:r>
            <a:r>
              <a:rPr lang="ko-KR" altLang="en-US" sz="2000" dirty="0">
                <a:latin typeface="+mn-ea"/>
              </a:rPr>
              <a:t>광진구</a:t>
            </a:r>
            <a:r>
              <a:rPr lang="en-US" altLang="ko-KR" sz="2000" dirty="0">
                <a:latin typeface="+mn-ea"/>
              </a:rPr>
              <a:t>-</a:t>
            </a:r>
            <a:r>
              <a:rPr lang="ko-KR" altLang="en-US" sz="2000" dirty="0">
                <a:latin typeface="+mn-ea"/>
              </a:rPr>
              <a:t>노원구 순</a:t>
            </a:r>
            <a:r>
              <a:rPr lang="en-US" altLang="ko-KR" sz="2000" dirty="0">
                <a:latin typeface="+mn-ea"/>
              </a:rPr>
              <a:t>, 2020</a:t>
            </a:r>
            <a:r>
              <a:rPr lang="ko-KR" altLang="en-US" sz="2000" dirty="0">
                <a:latin typeface="+mn-ea"/>
              </a:rPr>
              <a:t>년 강남구</a:t>
            </a:r>
            <a:r>
              <a:rPr lang="en-US" altLang="ko-KR" sz="2000" dirty="0">
                <a:latin typeface="+mn-ea"/>
              </a:rPr>
              <a:t>-</a:t>
            </a:r>
            <a:r>
              <a:rPr lang="ko-KR" altLang="en-US" sz="2000" dirty="0">
                <a:latin typeface="+mn-ea"/>
              </a:rPr>
              <a:t>영등포구</a:t>
            </a:r>
            <a:r>
              <a:rPr lang="en-US" altLang="ko-KR" sz="2000" dirty="0">
                <a:latin typeface="+mn-ea"/>
              </a:rPr>
              <a:t>-</a:t>
            </a:r>
            <a:r>
              <a:rPr lang="ko-KR" altLang="en-US" sz="2000" dirty="0">
                <a:latin typeface="+mn-ea"/>
              </a:rPr>
              <a:t>노원구</a:t>
            </a:r>
            <a:r>
              <a:rPr lang="en-US" altLang="ko-KR" sz="2000" dirty="0">
                <a:latin typeface="+mn-ea"/>
              </a:rPr>
              <a:t>-</a:t>
            </a:r>
            <a:r>
              <a:rPr lang="ko-KR" altLang="en-US" sz="2000" dirty="0">
                <a:latin typeface="+mn-ea"/>
              </a:rPr>
              <a:t>양천구</a:t>
            </a:r>
            <a:r>
              <a:rPr lang="en-US" altLang="ko-KR" sz="2000" dirty="0">
                <a:latin typeface="+mn-ea"/>
              </a:rPr>
              <a:t>-</a:t>
            </a:r>
            <a:r>
              <a:rPr lang="ko-KR" altLang="en-US" sz="2000" dirty="0">
                <a:latin typeface="+mn-ea"/>
              </a:rPr>
              <a:t>송파구 순으로 변화된 양상 확인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50A6DCB-8829-4DD7-9D5F-E6B16A48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분석결과 </a:t>
            </a:r>
            <a:r>
              <a:rPr lang="en-US" altLang="ko-KR" dirty="0">
                <a:latin typeface="+mj-ea"/>
              </a:rPr>
              <a:t>– </a:t>
            </a:r>
            <a:r>
              <a:rPr lang="ko-KR" altLang="en-US" dirty="0">
                <a:latin typeface="+mj-ea"/>
              </a:rPr>
              <a:t>극장</a:t>
            </a:r>
            <a:r>
              <a:rPr lang="en-US" altLang="ko-KR" dirty="0">
                <a:latin typeface="+mj-ea"/>
              </a:rPr>
              <a:t> </a:t>
            </a:r>
            <a:endParaRPr lang="ko-KR" altLang="en-US" dirty="0">
              <a:latin typeface="+mj-ea"/>
            </a:endParaRPr>
          </a:p>
        </p:txBody>
      </p:sp>
      <p:pic>
        <p:nvPicPr>
          <p:cNvPr id="4" name="내용 개체 틀 12">
            <a:extLst>
              <a:ext uri="{FF2B5EF4-FFF2-40B4-BE49-F238E27FC236}">
                <a16:creationId xmlns:a16="http://schemas.microsoft.com/office/drawing/2014/main" id="{56D0CFD4-7E5E-50B2-21CF-6EFDCEE3EE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440094" y="1813003"/>
            <a:ext cx="3415738" cy="217823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C840CD3-2054-B060-04F4-246E7732DE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0094" y="4527001"/>
            <a:ext cx="3395639" cy="21834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EC10387-F2DA-398D-EB96-29C5EC906E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15381" y="4524286"/>
            <a:ext cx="3407564" cy="21782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1238101-C55F-2280-3287-46E4970579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13763" y="1813003"/>
            <a:ext cx="3415737" cy="2178231"/>
          </a:xfrm>
          <a:prstGeom prst="rect">
            <a:avLst/>
          </a:prstGeom>
        </p:spPr>
      </p:pic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F41E6E0C-EE34-2EEC-9803-C028785FA9B3}"/>
              </a:ext>
            </a:extLst>
          </p:cNvPr>
          <p:cNvSpPr txBox="1">
            <a:spLocks/>
          </p:cNvSpPr>
          <p:nvPr/>
        </p:nvSpPr>
        <p:spPr bwMode="gray">
          <a:xfrm>
            <a:off x="440094" y="1439973"/>
            <a:ext cx="6126961" cy="373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70000"/>
              <a:buFont typeface="Wingdings 2" pitchFamily="18" charset="2"/>
              <a:buChar char="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 2" pitchFamily="18" charset="2"/>
              <a:buChar char="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100000"/>
              <a:buFont typeface="Wingdings 2" pitchFamily="18" charset="2"/>
              <a:buChar char="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latin typeface="+mj-ea"/>
                <a:ea typeface="+mj-ea"/>
              </a:rPr>
              <a:t>2019</a:t>
            </a:r>
            <a:r>
              <a:rPr lang="ko-KR" altLang="en-US" sz="2000" b="1" dirty="0">
                <a:latin typeface="+mj-ea"/>
                <a:ea typeface="+mj-ea"/>
              </a:rPr>
              <a:t>년 결제건수 및 결제금액 </a:t>
            </a:r>
            <a:r>
              <a:rPr lang="en-US" altLang="ko-KR" sz="2000" b="1" dirty="0">
                <a:latin typeface="+mj-ea"/>
                <a:ea typeface="+mj-ea"/>
              </a:rPr>
              <a:t>(3</a:t>
            </a:r>
            <a:r>
              <a:rPr lang="ko-KR" altLang="en-US" sz="2000" b="1" dirty="0">
                <a:latin typeface="+mj-ea"/>
                <a:ea typeface="+mj-ea"/>
              </a:rPr>
              <a:t>월</a:t>
            </a:r>
            <a:r>
              <a:rPr lang="en-US" altLang="ko-KR" sz="2000" b="1" dirty="0">
                <a:latin typeface="+mj-ea"/>
                <a:ea typeface="+mj-ea"/>
              </a:rPr>
              <a:t>~5</a:t>
            </a:r>
            <a:r>
              <a:rPr lang="ko-KR" altLang="en-US" sz="2000" b="1" dirty="0">
                <a:latin typeface="+mj-ea"/>
                <a:ea typeface="+mj-ea"/>
              </a:rPr>
              <a:t>월</a:t>
            </a:r>
            <a:r>
              <a:rPr lang="en-US" altLang="ko-KR" sz="2000" b="1" dirty="0">
                <a:latin typeface="+mj-ea"/>
                <a:ea typeface="+mj-ea"/>
              </a:rPr>
              <a:t>)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AA21BE7B-93D9-13BF-73BC-EDAD32AB9C93}"/>
              </a:ext>
            </a:extLst>
          </p:cNvPr>
          <p:cNvSpPr txBox="1">
            <a:spLocks/>
          </p:cNvSpPr>
          <p:nvPr/>
        </p:nvSpPr>
        <p:spPr bwMode="gray">
          <a:xfrm>
            <a:off x="440094" y="4089287"/>
            <a:ext cx="6126961" cy="373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70000"/>
              <a:buFont typeface="Wingdings 2" pitchFamily="18" charset="2"/>
              <a:buChar char="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 2" pitchFamily="18" charset="2"/>
              <a:buChar char="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100000"/>
              <a:buFont typeface="Wingdings 2" pitchFamily="18" charset="2"/>
              <a:buChar char="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latin typeface="+mj-ea"/>
                <a:ea typeface="+mj-ea"/>
              </a:rPr>
              <a:t>2020</a:t>
            </a:r>
            <a:r>
              <a:rPr lang="ko-KR" altLang="en-US" sz="2000" b="1" dirty="0">
                <a:latin typeface="+mj-ea"/>
                <a:ea typeface="+mj-ea"/>
              </a:rPr>
              <a:t>년 결제건수 및 결제금액 </a:t>
            </a:r>
            <a:r>
              <a:rPr lang="en-US" altLang="ko-KR" sz="2000" b="1" dirty="0">
                <a:latin typeface="+mj-ea"/>
                <a:ea typeface="+mj-ea"/>
              </a:rPr>
              <a:t>(3</a:t>
            </a:r>
            <a:r>
              <a:rPr lang="ko-KR" altLang="en-US" sz="2000" b="1" dirty="0">
                <a:latin typeface="+mj-ea"/>
                <a:ea typeface="+mj-ea"/>
              </a:rPr>
              <a:t>월</a:t>
            </a:r>
            <a:r>
              <a:rPr lang="en-US" altLang="ko-KR" sz="2000" b="1" dirty="0">
                <a:latin typeface="+mj-ea"/>
                <a:ea typeface="+mj-ea"/>
              </a:rPr>
              <a:t>~5</a:t>
            </a:r>
            <a:r>
              <a:rPr lang="ko-KR" altLang="en-US" sz="2000" b="1" dirty="0">
                <a:latin typeface="+mj-ea"/>
                <a:ea typeface="+mj-ea"/>
              </a:rPr>
              <a:t>월</a:t>
            </a:r>
            <a:r>
              <a:rPr lang="en-US" altLang="ko-KR" sz="2000" b="1" dirty="0">
                <a:latin typeface="+mj-ea"/>
                <a:ea typeface="+mj-ea"/>
              </a:rPr>
              <a:t>)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51476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50A6DCB-8829-4DD7-9D5F-E6B16A48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분석결과 </a:t>
            </a:r>
            <a:r>
              <a:rPr lang="en-US" altLang="ko-KR" dirty="0">
                <a:latin typeface="+mj-ea"/>
              </a:rPr>
              <a:t>– </a:t>
            </a:r>
            <a:r>
              <a:rPr lang="ko-KR" altLang="en-US" dirty="0">
                <a:latin typeface="+mj-ea"/>
              </a:rPr>
              <a:t>미술</a:t>
            </a:r>
            <a:r>
              <a:rPr lang="en-US" altLang="ko-KR" dirty="0">
                <a:latin typeface="+mj-ea"/>
              </a:rPr>
              <a:t> </a:t>
            </a:r>
            <a:endParaRPr lang="ko-KR" altLang="en-US" dirty="0">
              <a:latin typeface="+mj-ea"/>
            </a:endParaRPr>
          </a:p>
        </p:txBody>
      </p:sp>
      <p:pic>
        <p:nvPicPr>
          <p:cNvPr id="4" name="내용 개체 틀 12">
            <a:extLst>
              <a:ext uri="{FF2B5EF4-FFF2-40B4-BE49-F238E27FC236}">
                <a16:creationId xmlns:a16="http://schemas.microsoft.com/office/drawing/2014/main" id="{56D0CFD4-7E5E-50B2-21CF-6EFDCEE3EE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440094" y="1842829"/>
            <a:ext cx="3415738" cy="213492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C840CD3-2054-B060-04F4-246E7732DE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0094" y="4541780"/>
            <a:ext cx="3395639" cy="216051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EC10387-F2DA-398D-EB96-29C5EC906E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13763" y="1848895"/>
            <a:ext cx="3415737" cy="21349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1238101-C55F-2280-3287-46E4970579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25971" y="4513520"/>
            <a:ext cx="3391320" cy="2188773"/>
          </a:xfrm>
          <a:prstGeom prst="rect">
            <a:avLst/>
          </a:prstGeom>
        </p:spPr>
      </p:pic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F41E6E0C-EE34-2EEC-9803-C028785FA9B3}"/>
              </a:ext>
            </a:extLst>
          </p:cNvPr>
          <p:cNvSpPr txBox="1">
            <a:spLocks/>
          </p:cNvSpPr>
          <p:nvPr/>
        </p:nvSpPr>
        <p:spPr bwMode="gray">
          <a:xfrm>
            <a:off x="440094" y="1439973"/>
            <a:ext cx="6126961" cy="373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70000"/>
              <a:buFont typeface="Wingdings 2" pitchFamily="18" charset="2"/>
              <a:buChar char="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 2" pitchFamily="18" charset="2"/>
              <a:buChar char="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100000"/>
              <a:buFont typeface="Wingdings 2" pitchFamily="18" charset="2"/>
              <a:buChar char="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latin typeface="+mj-ea"/>
                <a:ea typeface="+mj-ea"/>
              </a:rPr>
              <a:t>2019</a:t>
            </a:r>
            <a:r>
              <a:rPr lang="ko-KR" altLang="en-US" sz="2000" b="1" dirty="0">
                <a:latin typeface="+mj-ea"/>
                <a:ea typeface="+mj-ea"/>
              </a:rPr>
              <a:t>년 결제건수 및 결제금액 </a:t>
            </a:r>
            <a:r>
              <a:rPr lang="en-US" altLang="ko-KR" sz="2000" b="1" dirty="0">
                <a:latin typeface="+mj-ea"/>
                <a:ea typeface="+mj-ea"/>
              </a:rPr>
              <a:t>(3</a:t>
            </a:r>
            <a:r>
              <a:rPr lang="ko-KR" altLang="en-US" sz="2000" b="1" dirty="0">
                <a:latin typeface="+mj-ea"/>
                <a:ea typeface="+mj-ea"/>
              </a:rPr>
              <a:t>월</a:t>
            </a:r>
            <a:r>
              <a:rPr lang="en-US" altLang="ko-KR" sz="2000" b="1" dirty="0">
                <a:latin typeface="+mj-ea"/>
                <a:ea typeface="+mj-ea"/>
              </a:rPr>
              <a:t>~5</a:t>
            </a:r>
            <a:r>
              <a:rPr lang="ko-KR" altLang="en-US" sz="2000" b="1" dirty="0">
                <a:latin typeface="+mj-ea"/>
                <a:ea typeface="+mj-ea"/>
              </a:rPr>
              <a:t>월</a:t>
            </a:r>
            <a:r>
              <a:rPr lang="en-US" altLang="ko-KR" sz="2000" b="1" dirty="0">
                <a:latin typeface="+mj-ea"/>
                <a:ea typeface="+mj-ea"/>
              </a:rPr>
              <a:t>)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AA21BE7B-93D9-13BF-73BC-EDAD32AB9C93}"/>
              </a:ext>
            </a:extLst>
          </p:cNvPr>
          <p:cNvSpPr txBox="1">
            <a:spLocks/>
          </p:cNvSpPr>
          <p:nvPr/>
        </p:nvSpPr>
        <p:spPr bwMode="gray">
          <a:xfrm>
            <a:off x="440094" y="4089287"/>
            <a:ext cx="6126961" cy="373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70000"/>
              <a:buFont typeface="Wingdings 2" pitchFamily="18" charset="2"/>
              <a:buChar char="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 2" pitchFamily="18" charset="2"/>
              <a:buChar char="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100000"/>
              <a:buFont typeface="Wingdings 2" pitchFamily="18" charset="2"/>
              <a:buChar char="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latin typeface="+mj-ea"/>
                <a:ea typeface="+mj-ea"/>
              </a:rPr>
              <a:t>2020</a:t>
            </a:r>
            <a:r>
              <a:rPr lang="ko-KR" altLang="en-US" sz="2000" b="1" dirty="0">
                <a:latin typeface="+mj-ea"/>
                <a:ea typeface="+mj-ea"/>
              </a:rPr>
              <a:t>년 결제건수 및 결제금액 </a:t>
            </a:r>
            <a:r>
              <a:rPr lang="en-US" altLang="ko-KR" sz="2000" b="1" dirty="0">
                <a:latin typeface="+mj-ea"/>
                <a:ea typeface="+mj-ea"/>
              </a:rPr>
              <a:t>(3</a:t>
            </a:r>
            <a:r>
              <a:rPr lang="ko-KR" altLang="en-US" sz="2000" b="1" dirty="0">
                <a:latin typeface="+mj-ea"/>
                <a:ea typeface="+mj-ea"/>
              </a:rPr>
              <a:t>월</a:t>
            </a:r>
            <a:r>
              <a:rPr lang="en-US" altLang="ko-KR" sz="2000" b="1" dirty="0">
                <a:latin typeface="+mj-ea"/>
                <a:ea typeface="+mj-ea"/>
              </a:rPr>
              <a:t>~5</a:t>
            </a:r>
            <a:r>
              <a:rPr lang="ko-KR" altLang="en-US" sz="2000" b="1" dirty="0">
                <a:latin typeface="+mj-ea"/>
                <a:ea typeface="+mj-ea"/>
              </a:rPr>
              <a:t>월</a:t>
            </a:r>
            <a:r>
              <a:rPr lang="en-US" altLang="ko-KR" sz="2000" b="1" dirty="0">
                <a:latin typeface="+mj-ea"/>
                <a:ea typeface="+mj-ea"/>
              </a:rPr>
              <a:t>)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2" name="내용 개체 틀 1">
            <a:extLst>
              <a:ext uri="{FF2B5EF4-FFF2-40B4-BE49-F238E27FC236}">
                <a16:creationId xmlns:a16="http://schemas.microsoft.com/office/drawing/2014/main" id="{9BFEF8F3-C207-DF02-32D7-8345E29A3E5B}"/>
              </a:ext>
            </a:extLst>
          </p:cNvPr>
          <p:cNvSpPr txBox="1">
            <a:spLocks/>
          </p:cNvSpPr>
          <p:nvPr/>
        </p:nvSpPr>
        <p:spPr bwMode="gray">
          <a:xfrm>
            <a:off x="7587431" y="1417499"/>
            <a:ext cx="3827329" cy="5474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70000"/>
              <a:buFont typeface="Wingdings 2" pitchFamily="18" charset="2"/>
              <a:buChar char="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 2" pitchFamily="18" charset="2"/>
              <a:buChar char="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100000"/>
              <a:buFont typeface="Wingdings 2" pitchFamily="18" charset="2"/>
              <a:buChar char="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2000" dirty="0">
                <a:latin typeface="+mn-ea"/>
              </a:rPr>
              <a:t>미술 업종의 소비동향을 살펴보면</a:t>
            </a:r>
            <a:r>
              <a:rPr lang="en-US" altLang="ko-KR" sz="2000" dirty="0">
                <a:latin typeface="+mn-ea"/>
              </a:rPr>
              <a:t>,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2019</a:t>
            </a:r>
            <a:r>
              <a:rPr lang="ko-KR" altLang="en-US" sz="2000" dirty="0">
                <a:latin typeface="+mn-ea"/>
              </a:rPr>
              <a:t>년 소비가 가장 많은 자치구는 </a:t>
            </a:r>
            <a:r>
              <a:rPr lang="en-US" altLang="ko-KR" sz="2000" dirty="0">
                <a:latin typeface="+mn-ea"/>
              </a:rPr>
              <a:t>‘</a:t>
            </a:r>
            <a:r>
              <a:rPr lang="ko-KR" altLang="en-US" sz="2000" dirty="0">
                <a:latin typeface="+mn-ea"/>
              </a:rPr>
              <a:t>서대문구</a:t>
            </a:r>
            <a:r>
              <a:rPr lang="en-US" altLang="ko-KR" sz="2000" dirty="0">
                <a:latin typeface="+mn-ea"/>
              </a:rPr>
              <a:t>’</a:t>
            </a:r>
            <a:r>
              <a:rPr lang="ko-KR" altLang="en-US" sz="2000" dirty="0">
                <a:latin typeface="+mn-ea"/>
              </a:rPr>
              <a:t>로 소비건수 기준</a:t>
            </a:r>
            <a:r>
              <a:rPr lang="en-US" altLang="ko-KR" sz="2000" dirty="0">
                <a:latin typeface="+mn-ea"/>
              </a:rPr>
              <a:t>, 2020</a:t>
            </a:r>
            <a:r>
              <a:rPr lang="ko-KR" altLang="en-US" sz="2000" dirty="0">
                <a:latin typeface="+mn-ea"/>
              </a:rPr>
              <a:t>년 ▼</a:t>
            </a:r>
            <a:r>
              <a:rPr lang="en-US" altLang="ko-KR" sz="2000" dirty="0">
                <a:latin typeface="+mn-ea"/>
              </a:rPr>
              <a:t>98.6% </a:t>
            </a:r>
            <a:r>
              <a:rPr lang="ko-KR" altLang="en-US" sz="2000" dirty="0">
                <a:latin typeface="+mn-ea"/>
              </a:rPr>
              <a:t>크게 하락하였음 </a:t>
            </a:r>
            <a:endParaRPr lang="en-US" altLang="ko-KR" sz="2000" dirty="0">
              <a:latin typeface="+mn-ea"/>
            </a:endParaRPr>
          </a:p>
          <a:p>
            <a:pPr algn="just"/>
            <a:r>
              <a:rPr lang="ko-KR" altLang="en-US" sz="2000" dirty="0">
                <a:latin typeface="+mn-ea"/>
              </a:rPr>
              <a:t>평균 소비액은 최상위 소비지역인 서대문구 기준</a:t>
            </a:r>
            <a:r>
              <a:rPr lang="en-US" altLang="ko-KR" sz="2000" dirty="0">
                <a:latin typeface="+mn-ea"/>
              </a:rPr>
              <a:t> 2019</a:t>
            </a:r>
            <a:r>
              <a:rPr lang="ko-KR" altLang="en-US" sz="2000" dirty="0">
                <a:latin typeface="+mn-ea"/>
              </a:rPr>
              <a:t>년 </a:t>
            </a:r>
            <a:r>
              <a:rPr lang="en-US" altLang="ko-KR" sz="2000" dirty="0">
                <a:latin typeface="+mn-ea"/>
              </a:rPr>
              <a:t>101,448</a:t>
            </a:r>
            <a:r>
              <a:rPr lang="ko-KR" altLang="en-US" sz="2000" dirty="0">
                <a:latin typeface="+mn-ea"/>
              </a:rPr>
              <a:t>원이며</a:t>
            </a:r>
            <a:r>
              <a:rPr lang="en-US" altLang="ko-KR" sz="2000" dirty="0">
                <a:latin typeface="+mn-ea"/>
              </a:rPr>
              <a:t>, 2020</a:t>
            </a:r>
            <a:r>
              <a:rPr lang="ko-KR" altLang="en-US" sz="2000" dirty="0">
                <a:latin typeface="+mn-ea"/>
              </a:rPr>
              <a:t>년 </a:t>
            </a:r>
            <a:r>
              <a:rPr lang="en-US" altLang="ko-KR" sz="2000" dirty="0">
                <a:latin typeface="+mn-ea"/>
              </a:rPr>
              <a:t>54,371</a:t>
            </a:r>
            <a:r>
              <a:rPr lang="ko-KR" altLang="en-US" sz="2000" dirty="0">
                <a:latin typeface="+mn-ea"/>
              </a:rPr>
              <a:t>원으로 ▼</a:t>
            </a:r>
            <a:r>
              <a:rPr lang="en-US" altLang="ko-KR" sz="2000" dirty="0">
                <a:latin typeface="+mn-ea"/>
              </a:rPr>
              <a:t>46.4% </a:t>
            </a:r>
            <a:r>
              <a:rPr lang="ko-KR" altLang="en-US" sz="2000" dirty="0">
                <a:latin typeface="+mn-ea"/>
              </a:rPr>
              <a:t>절반수준으로 하락하였음</a:t>
            </a:r>
            <a:endParaRPr lang="en-US" altLang="ko-KR" sz="2000" dirty="0">
              <a:latin typeface="+mn-ea"/>
            </a:endParaRPr>
          </a:p>
          <a:p>
            <a:pPr algn="just"/>
            <a:r>
              <a:rPr lang="ko-KR" altLang="en-US" sz="2000" dirty="0">
                <a:latin typeface="+mn-ea"/>
              </a:rPr>
              <a:t>주요 상위 소비지역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소비건수 기준</a:t>
            </a:r>
            <a:r>
              <a:rPr lang="en-US" altLang="ko-KR" sz="2000" dirty="0">
                <a:latin typeface="+mn-ea"/>
              </a:rPr>
              <a:t>)</a:t>
            </a:r>
            <a:r>
              <a:rPr lang="ko-KR" altLang="en-US" sz="2000" dirty="0">
                <a:latin typeface="+mn-ea"/>
              </a:rPr>
              <a:t>은 </a:t>
            </a:r>
            <a:r>
              <a:rPr lang="en-US" altLang="ko-KR" sz="2000" dirty="0">
                <a:latin typeface="+mn-ea"/>
              </a:rPr>
              <a:t>2019</a:t>
            </a:r>
            <a:r>
              <a:rPr lang="ko-KR" altLang="en-US" sz="2000" dirty="0">
                <a:latin typeface="+mn-ea"/>
              </a:rPr>
              <a:t>년 서대문구</a:t>
            </a:r>
            <a:r>
              <a:rPr lang="en-US" altLang="ko-KR" sz="2000" dirty="0">
                <a:latin typeface="+mn-ea"/>
              </a:rPr>
              <a:t>-</a:t>
            </a:r>
            <a:r>
              <a:rPr lang="ko-KR" altLang="en-US" sz="2000" dirty="0">
                <a:latin typeface="+mn-ea"/>
              </a:rPr>
              <a:t>강남구</a:t>
            </a:r>
            <a:r>
              <a:rPr lang="en-US" altLang="ko-KR" sz="2000" dirty="0">
                <a:latin typeface="+mn-ea"/>
              </a:rPr>
              <a:t>-</a:t>
            </a:r>
            <a:r>
              <a:rPr lang="ko-KR" altLang="en-US" sz="2000" dirty="0">
                <a:latin typeface="+mn-ea"/>
              </a:rPr>
              <a:t>종로구</a:t>
            </a:r>
            <a:r>
              <a:rPr lang="en-US" altLang="ko-KR" sz="2000" dirty="0">
                <a:latin typeface="+mn-ea"/>
              </a:rPr>
              <a:t>-</a:t>
            </a:r>
            <a:r>
              <a:rPr lang="ko-KR" altLang="en-US" sz="2000" dirty="0">
                <a:latin typeface="+mn-ea"/>
              </a:rPr>
              <a:t>용산구</a:t>
            </a:r>
            <a:r>
              <a:rPr lang="en-US" altLang="ko-KR" sz="2000" dirty="0">
                <a:latin typeface="+mn-ea"/>
              </a:rPr>
              <a:t>-</a:t>
            </a:r>
            <a:r>
              <a:rPr lang="ko-KR" altLang="en-US" sz="2000" dirty="0">
                <a:latin typeface="+mn-ea"/>
              </a:rPr>
              <a:t>마포구 순</a:t>
            </a:r>
            <a:r>
              <a:rPr lang="en-US" altLang="ko-KR" sz="2000" dirty="0">
                <a:latin typeface="+mn-ea"/>
              </a:rPr>
              <a:t>, 2020</a:t>
            </a:r>
            <a:r>
              <a:rPr lang="ko-KR" altLang="en-US" sz="2000" dirty="0">
                <a:latin typeface="+mn-ea"/>
              </a:rPr>
              <a:t>년 종로구</a:t>
            </a:r>
            <a:r>
              <a:rPr lang="en-US" altLang="ko-KR" sz="2000" dirty="0">
                <a:latin typeface="+mn-ea"/>
              </a:rPr>
              <a:t>-</a:t>
            </a:r>
            <a:r>
              <a:rPr lang="ko-KR" altLang="en-US" sz="2000" dirty="0">
                <a:latin typeface="+mn-ea"/>
              </a:rPr>
              <a:t>강남구</a:t>
            </a:r>
            <a:r>
              <a:rPr lang="en-US" altLang="ko-KR" sz="2000" dirty="0">
                <a:latin typeface="+mn-ea"/>
              </a:rPr>
              <a:t>-</a:t>
            </a:r>
            <a:r>
              <a:rPr lang="ko-KR" altLang="en-US" sz="2000" dirty="0">
                <a:latin typeface="+mn-ea"/>
              </a:rPr>
              <a:t>서대문구</a:t>
            </a:r>
            <a:r>
              <a:rPr lang="en-US" altLang="ko-KR" sz="2000" dirty="0">
                <a:latin typeface="+mn-ea"/>
              </a:rPr>
              <a:t>-</a:t>
            </a:r>
            <a:r>
              <a:rPr lang="ko-KR" altLang="en-US" sz="2000" dirty="0">
                <a:latin typeface="+mn-ea"/>
              </a:rPr>
              <a:t>마포구</a:t>
            </a:r>
            <a:r>
              <a:rPr lang="en-US" altLang="ko-KR" sz="2000" dirty="0">
                <a:latin typeface="+mn-ea"/>
              </a:rPr>
              <a:t>-</a:t>
            </a:r>
            <a:r>
              <a:rPr lang="ko-KR" altLang="en-US" sz="2000" dirty="0">
                <a:latin typeface="+mn-ea"/>
              </a:rPr>
              <a:t>중구 순으로 순위가 모두 바뀐 변화된 양상 확인</a:t>
            </a:r>
          </a:p>
        </p:txBody>
      </p:sp>
    </p:spTree>
    <p:extLst>
      <p:ext uri="{BB962C8B-B14F-4D97-AF65-F5344CB8AC3E}">
        <p14:creationId xmlns:p14="http://schemas.microsoft.com/office/powerpoint/2010/main" val="3727399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50A6DCB-8829-4DD7-9D5F-E6B16A48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분석결과 </a:t>
            </a:r>
            <a:r>
              <a:rPr lang="en-US" altLang="ko-KR" dirty="0">
                <a:latin typeface="+mj-ea"/>
              </a:rPr>
              <a:t>– </a:t>
            </a:r>
            <a:r>
              <a:rPr lang="ko-KR" altLang="en-US" dirty="0">
                <a:latin typeface="+mj-ea"/>
              </a:rPr>
              <a:t>스포츠</a:t>
            </a:r>
            <a:r>
              <a:rPr lang="en-US" altLang="ko-KR" dirty="0">
                <a:latin typeface="+mj-ea"/>
              </a:rPr>
              <a:t> </a:t>
            </a:r>
            <a:endParaRPr lang="ko-KR" altLang="en-US" dirty="0">
              <a:latin typeface="+mj-ea"/>
            </a:endParaRPr>
          </a:p>
        </p:txBody>
      </p:sp>
      <p:pic>
        <p:nvPicPr>
          <p:cNvPr id="4" name="내용 개체 틀 12">
            <a:extLst>
              <a:ext uri="{FF2B5EF4-FFF2-40B4-BE49-F238E27FC236}">
                <a16:creationId xmlns:a16="http://schemas.microsoft.com/office/drawing/2014/main" id="{56D0CFD4-7E5E-50B2-21CF-6EFDCEE3EE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440094" y="1860886"/>
            <a:ext cx="3415738" cy="203560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C840CD3-2054-B060-04F4-246E7732DE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3060" y="4538473"/>
            <a:ext cx="3389706" cy="216712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EC10387-F2DA-398D-EB96-29C5EC906E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13763" y="1860067"/>
            <a:ext cx="3415737" cy="20364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1238101-C55F-2280-3287-46E4970579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37148" y="4513520"/>
            <a:ext cx="3368966" cy="2192080"/>
          </a:xfrm>
          <a:prstGeom prst="rect">
            <a:avLst/>
          </a:prstGeom>
        </p:spPr>
      </p:pic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F41E6E0C-EE34-2EEC-9803-C028785FA9B3}"/>
              </a:ext>
            </a:extLst>
          </p:cNvPr>
          <p:cNvSpPr txBox="1">
            <a:spLocks/>
          </p:cNvSpPr>
          <p:nvPr/>
        </p:nvSpPr>
        <p:spPr bwMode="gray">
          <a:xfrm>
            <a:off x="440094" y="1439973"/>
            <a:ext cx="6126961" cy="373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70000"/>
              <a:buFont typeface="Wingdings 2" pitchFamily="18" charset="2"/>
              <a:buChar char="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 2" pitchFamily="18" charset="2"/>
              <a:buChar char="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100000"/>
              <a:buFont typeface="Wingdings 2" pitchFamily="18" charset="2"/>
              <a:buChar char="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latin typeface="+mj-ea"/>
                <a:ea typeface="+mj-ea"/>
              </a:rPr>
              <a:t>2019</a:t>
            </a:r>
            <a:r>
              <a:rPr lang="ko-KR" altLang="en-US" sz="2000" b="1" dirty="0">
                <a:latin typeface="+mj-ea"/>
                <a:ea typeface="+mj-ea"/>
              </a:rPr>
              <a:t>년 결제건수 및 결제금액 </a:t>
            </a:r>
            <a:r>
              <a:rPr lang="en-US" altLang="ko-KR" sz="2000" b="1" dirty="0">
                <a:latin typeface="+mj-ea"/>
                <a:ea typeface="+mj-ea"/>
              </a:rPr>
              <a:t>(3</a:t>
            </a:r>
            <a:r>
              <a:rPr lang="ko-KR" altLang="en-US" sz="2000" b="1" dirty="0">
                <a:latin typeface="+mj-ea"/>
                <a:ea typeface="+mj-ea"/>
              </a:rPr>
              <a:t>월</a:t>
            </a:r>
            <a:r>
              <a:rPr lang="en-US" altLang="ko-KR" sz="2000" b="1" dirty="0">
                <a:latin typeface="+mj-ea"/>
                <a:ea typeface="+mj-ea"/>
              </a:rPr>
              <a:t>~5</a:t>
            </a:r>
            <a:r>
              <a:rPr lang="ko-KR" altLang="en-US" sz="2000" b="1" dirty="0">
                <a:latin typeface="+mj-ea"/>
                <a:ea typeface="+mj-ea"/>
              </a:rPr>
              <a:t>월</a:t>
            </a:r>
            <a:r>
              <a:rPr lang="en-US" altLang="ko-KR" sz="2000" b="1" dirty="0">
                <a:latin typeface="+mj-ea"/>
                <a:ea typeface="+mj-ea"/>
              </a:rPr>
              <a:t>)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AA21BE7B-93D9-13BF-73BC-EDAD32AB9C93}"/>
              </a:ext>
            </a:extLst>
          </p:cNvPr>
          <p:cNvSpPr txBox="1">
            <a:spLocks/>
          </p:cNvSpPr>
          <p:nvPr/>
        </p:nvSpPr>
        <p:spPr bwMode="gray">
          <a:xfrm>
            <a:off x="440094" y="4089287"/>
            <a:ext cx="6126961" cy="373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70000"/>
              <a:buFont typeface="Wingdings 2" pitchFamily="18" charset="2"/>
              <a:buChar char="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 2" pitchFamily="18" charset="2"/>
              <a:buChar char="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100000"/>
              <a:buFont typeface="Wingdings 2" pitchFamily="18" charset="2"/>
              <a:buChar char="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latin typeface="+mj-ea"/>
                <a:ea typeface="+mj-ea"/>
              </a:rPr>
              <a:t>2020</a:t>
            </a:r>
            <a:r>
              <a:rPr lang="ko-KR" altLang="en-US" sz="2000" b="1" dirty="0">
                <a:latin typeface="+mj-ea"/>
                <a:ea typeface="+mj-ea"/>
              </a:rPr>
              <a:t>년 결제건수 및 결제금액 </a:t>
            </a:r>
            <a:r>
              <a:rPr lang="en-US" altLang="ko-KR" sz="2000" b="1" dirty="0">
                <a:latin typeface="+mj-ea"/>
                <a:ea typeface="+mj-ea"/>
              </a:rPr>
              <a:t>(3</a:t>
            </a:r>
            <a:r>
              <a:rPr lang="ko-KR" altLang="en-US" sz="2000" b="1" dirty="0">
                <a:latin typeface="+mj-ea"/>
                <a:ea typeface="+mj-ea"/>
              </a:rPr>
              <a:t>월</a:t>
            </a:r>
            <a:r>
              <a:rPr lang="en-US" altLang="ko-KR" sz="2000" b="1" dirty="0">
                <a:latin typeface="+mj-ea"/>
                <a:ea typeface="+mj-ea"/>
              </a:rPr>
              <a:t>~5</a:t>
            </a:r>
            <a:r>
              <a:rPr lang="ko-KR" altLang="en-US" sz="2000" b="1" dirty="0">
                <a:latin typeface="+mj-ea"/>
                <a:ea typeface="+mj-ea"/>
              </a:rPr>
              <a:t>월</a:t>
            </a:r>
            <a:r>
              <a:rPr lang="en-US" altLang="ko-KR" sz="2000" b="1" dirty="0">
                <a:latin typeface="+mj-ea"/>
                <a:ea typeface="+mj-ea"/>
              </a:rPr>
              <a:t>)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2" name="내용 개체 틀 1">
            <a:extLst>
              <a:ext uri="{FF2B5EF4-FFF2-40B4-BE49-F238E27FC236}">
                <a16:creationId xmlns:a16="http://schemas.microsoft.com/office/drawing/2014/main" id="{CB3A27F9-763E-711D-052D-A903B4C071CC}"/>
              </a:ext>
            </a:extLst>
          </p:cNvPr>
          <p:cNvSpPr txBox="1">
            <a:spLocks/>
          </p:cNvSpPr>
          <p:nvPr/>
        </p:nvSpPr>
        <p:spPr bwMode="gray">
          <a:xfrm>
            <a:off x="7587431" y="1767432"/>
            <a:ext cx="3827329" cy="4796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70000"/>
              <a:buFont typeface="Wingdings 2" pitchFamily="18" charset="2"/>
              <a:buChar char="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 2" pitchFamily="18" charset="2"/>
              <a:buChar char="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100000"/>
              <a:buFont typeface="Wingdings 2" pitchFamily="18" charset="2"/>
              <a:buChar char="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2000" dirty="0">
                <a:latin typeface="+mn-ea"/>
              </a:rPr>
              <a:t>스포츠 업종의 소비동향을 살펴보면</a:t>
            </a:r>
            <a:r>
              <a:rPr lang="en-US" altLang="ko-KR" sz="2000" dirty="0">
                <a:latin typeface="+mn-ea"/>
              </a:rPr>
              <a:t>,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2019</a:t>
            </a:r>
            <a:r>
              <a:rPr lang="ko-KR" altLang="en-US" sz="2000" dirty="0">
                <a:latin typeface="+mn-ea"/>
              </a:rPr>
              <a:t>년 소비가 가장 많은 자치구는 </a:t>
            </a:r>
            <a:r>
              <a:rPr lang="en-US" altLang="ko-KR" sz="2000" dirty="0">
                <a:latin typeface="+mn-ea"/>
              </a:rPr>
              <a:t>‘</a:t>
            </a:r>
            <a:r>
              <a:rPr lang="ko-KR" altLang="en-US" sz="2000" dirty="0">
                <a:latin typeface="+mn-ea"/>
              </a:rPr>
              <a:t>강남구</a:t>
            </a:r>
            <a:r>
              <a:rPr lang="en-US" altLang="ko-KR" sz="2000" dirty="0">
                <a:latin typeface="+mn-ea"/>
              </a:rPr>
              <a:t>’</a:t>
            </a:r>
            <a:r>
              <a:rPr lang="ko-KR" altLang="en-US" sz="2000" dirty="0">
                <a:latin typeface="+mn-ea"/>
              </a:rPr>
              <a:t>로 소비건수 기준</a:t>
            </a:r>
            <a:r>
              <a:rPr lang="en-US" altLang="ko-KR" sz="2000" dirty="0">
                <a:latin typeface="+mn-ea"/>
              </a:rPr>
              <a:t>, 2020</a:t>
            </a:r>
            <a:r>
              <a:rPr lang="ko-KR" altLang="en-US" sz="2000" dirty="0">
                <a:latin typeface="+mn-ea"/>
              </a:rPr>
              <a:t>년 ▼</a:t>
            </a:r>
            <a:r>
              <a:rPr lang="en-US" altLang="ko-KR" sz="2000" dirty="0">
                <a:latin typeface="+mn-ea"/>
              </a:rPr>
              <a:t>84.0% </a:t>
            </a:r>
            <a:r>
              <a:rPr lang="ko-KR" altLang="en-US" sz="2000" dirty="0">
                <a:latin typeface="+mn-ea"/>
              </a:rPr>
              <a:t>크게 하락하였음</a:t>
            </a:r>
            <a:endParaRPr lang="en-US" altLang="ko-KR" sz="2000" dirty="0">
              <a:latin typeface="+mn-ea"/>
            </a:endParaRPr>
          </a:p>
          <a:p>
            <a:pPr algn="just"/>
            <a:r>
              <a:rPr lang="ko-KR" altLang="en-US" sz="2000" dirty="0">
                <a:latin typeface="+mn-ea"/>
              </a:rPr>
              <a:t>평균 소비액은 최상위 소비지역인 강남구 기준</a:t>
            </a:r>
            <a:r>
              <a:rPr lang="en-US" altLang="ko-KR" sz="2000" dirty="0">
                <a:latin typeface="+mn-ea"/>
              </a:rPr>
              <a:t> 2019</a:t>
            </a:r>
            <a:r>
              <a:rPr lang="ko-KR" altLang="en-US" sz="2000" dirty="0">
                <a:latin typeface="+mn-ea"/>
              </a:rPr>
              <a:t>년 </a:t>
            </a:r>
            <a:r>
              <a:rPr lang="en-US" altLang="ko-KR" sz="2000" dirty="0">
                <a:latin typeface="+mn-ea"/>
              </a:rPr>
              <a:t>62,147</a:t>
            </a:r>
            <a:r>
              <a:rPr lang="ko-KR" altLang="en-US" sz="2000" dirty="0">
                <a:latin typeface="+mn-ea"/>
              </a:rPr>
              <a:t>원</a:t>
            </a:r>
            <a:r>
              <a:rPr lang="en-US" altLang="ko-KR" sz="2000" dirty="0">
                <a:latin typeface="+mn-ea"/>
              </a:rPr>
              <a:t>, 2020</a:t>
            </a:r>
            <a:r>
              <a:rPr lang="ko-KR" altLang="en-US" sz="2000" dirty="0">
                <a:latin typeface="+mn-ea"/>
              </a:rPr>
              <a:t>년 </a:t>
            </a:r>
            <a:r>
              <a:rPr lang="en-US" altLang="ko-KR" sz="2000" dirty="0">
                <a:latin typeface="+mn-ea"/>
              </a:rPr>
              <a:t>94,591</a:t>
            </a:r>
            <a:r>
              <a:rPr lang="ko-KR" altLang="en-US" sz="2000" dirty="0">
                <a:latin typeface="+mn-ea"/>
              </a:rPr>
              <a:t>원으로 ▲</a:t>
            </a:r>
            <a:r>
              <a:rPr lang="en-US" altLang="ko-KR" sz="2000" dirty="0">
                <a:latin typeface="+mn-ea"/>
              </a:rPr>
              <a:t>52.5%</a:t>
            </a:r>
            <a:r>
              <a:rPr lang="ko-KR" altLang="en-US" sz="2000" dirty="0">
                <a:latin typeface="+mn-ea"/>
              </a:rPr>
              <a:t>로 반등하였음</a:t>
            </a:r>
            <a:endParaRPr lang="en-US" altLang="ko-KR" sz="2000" dirty="0">
              <a:latin typeface="+mn-ea"/>
            </a:endParaRPr>
          </a:p>
          <a:p>
            <a:pPr algn="just"/>
            <a:r>
              <a:rPr lang="ko-KR" altLang="en-US" sz="2000" dirty="0">
                <a:latin typeface="+mn-ea"/>
              </a:rPr>
              <a:t>주요 상위 소비지역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소비건수 기준</a:t>
            </a:r>
            <a:r>
              <a:rPr lang="en-US" altLang="ko-KR" sz="2000" dirty="0">
                <a:latin typeface="+mn-ea"/>
              </a:rPr>
              <a:t>)</a:t>
            </a:r>
            <a:r>
              <a:rPr lang="ko-KR" altLang="en-US" sz="2000" dirty="0">
                <a:latin typeface="+mn-ea"/>
              </a:rPr>
              <a:t>은 </a:t>
            </a:r>
            <a:r>
              <a:rPr lang="en-US" altLang="ko-KR" sz="2000" dirty="0">
                <a:latin typeface="+mn-ea"/>
              </a:rPr>
              <a:t>2019</a:t>
            </a:r>
            <a:r>
              <a:rPr lang="ko-KR" altLang="en-US" sz="2000" dirty="0">
                <a:latin typeface="+mn-ea"/>
              </a:rPr>
              <a:t>년 강남구</a:t>
            </a:r>
            <a:r>
              <a:rPr lang="en-US" altLang="ko-KR" sz="2000" dirty="0">
                <a:latin typeface="+mn-ea"/>
              </a:rPr>
              <a:t>-</a:t>
            </a:r>
            <a:r>
              <a:rPr lang="ko-KR" altLang="en-US" sz="2000" dirty="0">
                <a:latin typeface="+mn-ea"/>
              </a:rPr>
              <a:t>강서구</a:t>
            </a:r>
            <a:r>
              <a:rPr lang="en-US" altLang="ko-KR" sz="2000" dirty="0">
                <a:latin typeface="+mn-ea"/>
              </a:rPr>
              <a:t>-</a:t>
            </a:r>
            <a:r>
              <a:rPr lang="ko-KR" altLang="en-US" sz="2000" dirty="0">
                <a:latin typeface="+mn-ea"/>
              </a:rPr>
              <a:t>송파구</a:t>
            </a:r>
            <a:r>
              <a:rPr lang="en-US" altLang="ko-KR" sz="2000" dirty="0">
                <a:latin typeface="+mn-ea"/>
              </a:rPr>
              <a:t>-</a:t>
            </a:r>
            <a:r>
              <a:rPr lang="ko-KR" altLang="en-US" sz="2000" dirty="0">
                <a:latin typeface="+mn-ea"/>
              </a:rPr>
              <a:t>노원구</a:t>
            </a:r>
            <a:r>
              <a:rPr lang="en-US" altLang="ko-KR" sz="2000" dirty="0">
                <a:latin typeface="+mn-ea"/>
              </a:rPr>
              <a:t>-</a:t>
            </a:r>
            <a:r>
              <a:rPr lang="ko-KR" altLang="en-US" sz="2000" dirty="0">
                <a:latin typeface="+mn-ea"/>
              </a:rPr>
              <a:t>구로구 순</a:t>
            </a:r>
            <a:r>
              <a:rPr lang="en-US" altLang="ko-KR" sz="2000" dirty="0">
                <a:latin typeface="+mn-ea"/>
              </a:rPr>
              <a:t>, 2020</a:t>
            </a:r>
            <a:r>
              <a:rPr lang="ko-KR" altLang="en-US" sz="2000" dirty="0">
                <a:latin typeface="+mn-ea"/>
              </a:rPr>
              <a:t>년 강남구</a:t>
            </a:r>
            <a:r>
              <a:rPr lang="en-US" altLang="ko-KR" sz="2000" dirty="0">
                <a:latin typeface="+mn-ea"/>
              </a:rPr>
              <a:t>-</a:t>
            </a:r>
            <a:r>
              <a:rPr lang="ko-KR" altLang="en-US" sz="2000" dirty="0">
                <a:latin typeface="+mn-ea"/>
              </a:rPr>
              <a:t>강서구</a:t>
            </a:r>
            <a:r>
              <a:rPr lang="en-US" altLang="ko-KR" sz="2000" dirty="0">
                <a:latin typeface="+mn-ea"/>
              </a:rPr>
              <a:t>-</a:t>
            </a:r>
            <a:r>
              <a:rPr lang="ko-KR" altLang="en-US" sz="2000" dirty="0">
                <a:latin typeface="+mn-ea"/>
              </a:rPr>
              <a:t>관악구</a:t>
            </a:r>
            <a:r>
              <a:rPr lang="en-US" altLang="ko-KR" sz="2000" dirty="0">
                <a:latin typeface="+mn-ea"/>
              </a:rPr>
              <a:t>-</a:t>
            </a:r>
            <a:r>
              <a:rPr lang="ko-KR" altLang="en-US" sz="2000" dirty="0">
                <a:latin typeface="+mn-ea"/>
              </a:rPr>
              <a:t>광진구</a:t>
            </a:r>
            <a:r>
              <a:rPr lang="en-US" altLang="ko-KR" sz="2000" dirty="0">
                <a:latin typeface="+mn-ea"/>
              </a:rPr>
              <a:t>-</a:t>
            </a:r>
            <a:r>
              <a:rPr lang="ko-KR" altLang="en-US" sz="2000" dirty="0">
                <a:latin typeface="+mn-ea"/>
              </a:rPr>
              <a:t>노원구 순으로 변화된 양상 확인</a:t>
            </a:r>
          </a:p>
        </p:txBody>
      </p:sp>
    </p:spTree>
    <p:extLst>
      <p:ext uri="{BB962C8B-B14F-4D97-AF65-F5344CB8AC3E}">
        <p14:creationId xmlns:p14="http://schemas.microsoft.com/office/powerpoint/2010/main" val="653809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50A6DCB-8829-4DD7-9D5F-E6B16A48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분석결과 </a:t>
            </a:r>
            <a:r>
              <a:rPr lang="en-US" altLang="ko-KR" dirty="0">
                <a:latin typeface="+mj-ea"/>
              </a:rPr>
              <a:t>– </a:t>
            </a:r>
            <a:r>
              <a:rPr lang="ko-KR" altLang="en-US" dirty="0">
                <a:latin typeface="+mj-ea"/>
              </a:rPr>
              <a:t>오락</a:t>
            </a:r>
            <a:r>
              <a:rPr lang="en-US" altLang="ko-KR" dirty="0">
                <a:latin typeface="+mj-ea"/>
              </a:rPr>
              <a:t> </a:t>
            </a:r>
            <a:endParaRPr lang="ko-KR" altLang="en-US" dirty="0">
              <a:latin typeface="+mj-ea"/>
            </a:endParaRPr>
          </a:p>
        </p:txBody>
      </p:sp>
      <p:pic>
        <p:nvPicPr>
          <p:cNvPr id="4" name="내용 개체 틀 12">
            <a:extLst>
              <a:ext uri="{FF2B5EF4-FFF2-40B4-BE49-F238E27FC236}">
                <a16:creationId xmlns:a16="http://schemas.microsoft.com/office/drawing/2014/main" id="{56D0CFD4-7E5E-50B2-21CF-6EFDCEE3EE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440094" y="1867387"/>
            <a:ext cx="3415738" cy="208246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C840CD3-2054-B060-04F4-246E7732DE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4177" y="4538473"/>
            <a:ext cx="3347471" cy="216712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EC10387-F2DA-398D-EB96-29C5EC906E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15354" y="1864626"/>
            <a:ext cx="3412554" cy="208246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1238101-C55F-2280-3287-46E4970579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37148" y="4520306"/>
            <a:ext cx="3368966" cy="2185294"/>
          </a:xfrm>
          <a:prstGeom prst="rect">
            <a:avLst/>
          </a:prstGeom>
        </p:spPr>
      </p:pic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F41E6E0C-EE34-2EEC-9803-C028785FA9B3}"/>
              </a:ext>
            </a:extLst>
          </p:cNvPr>
          <p:cNvSpPr txBox="1">
            <a:spLocks/>
          </p:cNvSpPr>
          <p:nvPr/>
        </p:nvSpPr>
        <p:spPr bwMode="gray">
          <a:xfrm>
            <a:off x="440094" y="1439973"/>
            <a:ext cx="6126961" cy="373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70000"/>
              <a:buFont typeface="Wingdings 2" pitchFamily="18" charset="2"/>
              <a:buChar char="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 2" pitchFamily="18" charset="2"/>
              <a:buChar char="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100000"/>
              <a:buFont typeface="Wingdings 2" pitchFamily="18" charset="2"/>
              <a:buChar char="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latin typeface="+mj-ea"/>
                <a:ea typeface="+mj-ea"/>
              </a:rPr>
              <a:t>2019</a:t>
            </a:r>
            <a:r>
              <a:rPr lang="ko-KR" altLang="en-US" sz="2000" b="1" dirty="0">
                <a:latin typeface="+mj-ea"/>
                <a:ea typeface="+mj-ea"/>
              </a:rPr>
              <a:t>년 결제건수 및 결제금액 </a:t>
            </a:r>
            <a:r>
              <a:rPr lang="en-US" altLang="ko-KR" sz="2000" b="1" dirty="0">
                <a:latin typeface="+mj-ea"/>
                <a:ea typeface="+mj-ea"/>
              </a:rPr>
              <a:t>(3</a:t>
            </a:r>
            <a:r>
              <a:rPr lang="ko-KR" altLang="en-US" sz="2000" b="1" dirty="0">
                <a:latin typeface="+mj-ea"/>
                <a:ea typeface="+mj-ea"/>
              </a:rPr>
              <a:t>월</a:t>
            </a:r>
            <a:r>
              <a:rPr lang="en-US" altLang="ko-KR" sz="2000" b="1" dirty="0">
                <a:latin typeface="+mj-ea"/>
                <a:ea typeface="+mj-ea"/>
              </a:rPr>
              <a:t>~5</a:t>
            </a:r>
            <a:r>
              <a:rPr lang="ko-KR" altLang="en-US" sz="2000" b="1" dirty="0">
                <a:latin typeface="+mj-ea"/>
                <a:ea typeface="+mj-ea"/>
              </a:rPr>
              <a:t>월</a:t>
            </a:r>
            <a:r>
              <a:rPr lang="en-US" altLang="ko-KR" sz="2000" b="1" dirty="0">
                <a:latin typeface="+mj-ea"/>
                <a:ea typeface="+mj-ea"/>
              </a:rPr>
              <a:t>)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AA21BE7B-93D9-13BF-73BC-EDAD32AB9C93}"/>
              </a:ext>
            </a:extLst>
          </p:cNvPr>
          <p:cNvSpPr txBox="1">
            <a:spLocks/>
          </p:cNvSpPr>
          <p:nvPr/>
        </p:nvSpPr>
        <p:spPr bwMode="gray">
          <a:xfrm>
            <a:off x="440094" y="4089287"/>
            <a:ext cx="6126961" cy="373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70000"/>
              <a:buFont typeface="Wingdings 2" pitchFamily="18" charset="2"/>
              <a:buChar char="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 2" pitchFamily="18" charset="2"/>
              <a:buChar char="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100000"/>
              <a:buFont typeface="Wingdings 2" pitchFamily="18" charset="2"/>
              <a:buChar char="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latin typeface="+mj-ea"/>
                <a:ea typeface="+mj-ea"/>
              </a:rPr>
              <a:t>2020</a:t>
            </a:r>
            <a:r>
              <a:rPr lang="ko-KR" altLang="en-US" sz="2000" b="1" dirty="0">
                <a:latin typeface="+mj-ea"/>
                <a:ea typeface="+mj-ea"/>
              </a:rPr>
              <a:t>년 결제건수 및 결제금액 </a:t>
            </a:r>
            <a:r>
              <a:rPr lang="en-US" altLang="ko-KR" sz="2000" b="1" dirty="0">
                <a:latin typeface="+mj-ea"/>
                <a:ea typeface="+mj-ea"/>
              </a:rPr>
              <a:t>(3</a:t>
            </a:r>
            <a:r>
              <a:rPr lang="ko-KR" altLang="en-US" sz="2000" b="1" dirty="0">
                <a:latin typeface="+mj-ea"/>
                <a:ea typeface="+mj-ea"/>
              </a:rPr>
              <a:t>월</a:t>
            </a:r>
            <a:r>
              <a:rPr lang="en-US" altLang="ko-KR" sz="2000" b="1" dirty="0">
                <a:latin typeface="+mj-ea"/>
                <a:ea typeface="+mj-ea"/>
              </a:rPr>
              <a:t>~5</a:t>
            </a:r>
            <a:r>
              <a:rPr lang="ko-KR" altLang="en-US" sz="2000" b="1" dirty="0">
                <a:latin typeface="+mj-ea"/>
                <a:ea typeface="+mj-ea"/>
              </a:rPr>
              <a:t>월</a:t>
            </a:r>
            <a:r>
              <a:rPr lang="en-US" altLang="ko-KR" sz="2000" b="1" dirty="0">
                <a:latin typeface="+mj-ea"/>
                <a:ea typeface="+mj-ea"/>
              </a:rPr>
              <a:t>)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2" name="내용 개체 틀 1">
            <a:extLst>
              <a:ext uri="{FF2B5EF4-FFF2-40B4-BE49-F238E27FC236}">
                <a16:creationId xmlns:a16="http://schemas.microsoft.com/office/drawing/2014/main" id="{39EB0C5C-2B4E-47A3-CB3D-F10E7A42BE9D}"/>
              </a:ext>
            </a:extLst>
          </p:cNvPr>
          <p:cNvSpPr txBox="1">
            <a:spLocks/>
          </p:cNvSpPr>
          <p:nvPr/>
        </p:nvSpPr>
        <p:spPr bwMode="gray">
          <a:xfrm>
            <a:off x="7587431" y="1572024"/>
            <a:ext cx="3827329" cy="5188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70000"/>
              <a:buFont typeface="Wingdings 2" pitchFamily="18" charset="2"/>
              <a:buChar char="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 2" pitchFamily="18" charset="2"/>
              <a:buChar char="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100000"/>
              <a:buFont typeface="Wingdings 2" pitchFamily="18" charset="2"/>
              <a:buChar char="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2000" dirty="0">
                <a:latin typeface="+mn-ea"/>
              </a:rPr>
              <a:t>오락 업종의 소비동향을 살펴보면</a:t>
            </a:r>
            <a:r>
              <a:rPr lang="en-US" altLang="ko-KR" sz="2000" dirty="0">
                <a:latin typeface="+mn-ea"/>
              </a:rPr>
              <a:t>,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2019</a:t>
            </a:r>
            <a:r>
              <a:rPr lang="ko-KR" altLang="en-US" sz="2000" dirty="0">
                <a:latin typeface="+mn-ea"/>
              </a:rPr>
              <a:t>년 소비가 가장 많은 자치구는 </a:t>
            </a:r>
            <a:r>
              <a:rPr lang="en-US" altLang="ko-KR" sz="2000" dirty="0">
                <a:latin typeface="+mn-ea"/>
              </a:rPr>
              <a:t>‘</a:t>
            </a:r>
            <a:r>
              <a:rPr lang="ko-KR" altLang="en-US" sz="2000" dirty="0">
                <a:latin typeface="+mn-ea"/>
              </a:rPr>
              <a:t>송파구</a:t>
            </a:r>
            <a:r>
              <a:rPr lang="en-US" altLang="ko-KR" sz="2000" dirty="0">
                <a:latin typeface="+mn-ea"/>
              </a:rPr>
              <a:t>’</a:t>
            </a:r>
            <a:r>
              <a:rPr lang="ko-KR" altLang="en-US" sz="2000" dirty="0">
                <a:latin typeface="+mn-ea"/>
              </a:rPr>
              <a:t>로 소비건수 기준</a:t>
            </a:r>
            <a:r>
              <a:rPr lang="en-US" altLang="ko-KR" sz="2000" dirty="0">
                <a:latin typeface="+mn-ea"/>
              </a:rPr>
              <a:t> 2020</a:t>
            </a:r>
            <a:r>
              <a:rPr lang="ko-KR" altLang="en-US" sz="2000" dirty="0">
                <a:latin typeface="+mn-ea"/>
              </a:rPr>
              <a:t>년 ▼</a:t>
            </a:r>
            <a:r>
              <a:rPr lang="en-US" altLang="ko-KR" sz="2000" dirty="0">
                <a:latin typeface="+mn-ea"/>
              </a:rPr>
              <a:t>59.2% </a:t>
            </a:r>
            <a:r>
              <a:rPr lang="ko-KR" altLang="en-US" sz="2000" dirty="0">
                <a:latin typeface="+mn-ea"/>
              </a:rPr>
              <a:t>하락하였음 </a:t>
            </a:r>
            <a:endParaRPr lang="en-US" altLang="ko-KR" sz="2000" dirty="0">
              <a:latin typeface="+mn-ea"/>
            </a:endParaRPr>
          </a:p>
          <a:p>
            <a:pPr algn="just"/>
            <a:r>
              <a:rPr lang="ko-KR" altLang="en-US" sz="2000" dirty="0">
                <a:latin typeface="+mn-ea"/>
              </a:rPr>
              <a:t>평균 소비액은 최상위 소비지역인 송파구 기준</a:t>
            </a:r>
            <a:r>
              <a:rPr lang="en-US" altLang="ko-KR" sz="2000" dirty="0">
                <a:latin typeface="+mn-ea"/>
              </a:rPr>
              <a:t> 2019</a:t>
            </a:r>
            <a:r>
              <a:rPr lang="ko-KR" altLang="en-US" sz="2000" dirty="0">
                <a:latin typeface="+mn-ea"/>
              </a:rPr>
              <a:t>년 </a:t>
            </a:r>
            <a:r>
              <a:rPr lang="en-US" altLang="ko-KR" sz="2000" dirty="0">
                <a:latin typeface="+mn-ea"/>
              </a:rPr>
              <a:t>7,594</a:t>
            </a:r>
            <a:r>
              <a:rPr lang="ko-KR" altLang="en-US" sz="2000" dirty="0">
                <a:latin typeface="+mn-ea"/>
              </a:rPr>
              <a:t>원이며</a:t>
            </a:r>
            <a:r>
              <a:rPr lang="en-US" altLang="ko-KR" sz="2000" dirty="0">
                <a:latin typeface="+mn-ea"/>
              </a:rPr>
              <a:t>, 2020</a:t>
            </a:r>
            <a:r>
              <a:rPr lang="ko-KR" altLang="en-US" sz="2000" dirty="0">
                <a:latin typeface="+mn-ea"/>
              </a:rPr>
              <a:t>년 </a:t>
            </a:r>
            <a:r>
              <a:rPr lang="en-US" altLang="ko-KR" sz="2000" dirty="0">
                <a:latin typeface="+mn-ea"/>
              </a:rPr>
              <a:t>6,320</a:t>
            </a:r>
            <a:r>
              <a:rPr lang="ko-KR" altLang="en-US" sz="2000" dirty="0">
                <a:latin typeface="+mn-ea"/>
              </a:rPr>
              <a:t>원으로 ▼</a:t>
            </a:r>
            <a:r>
              <a:rPr lang="en-US" altLang="ko-KR" sz="2000" dirty="0">
                <a:latin typeface="+mn-ea"/>
              </a:rPr>
              <a:t>16.8%</a:t>
            </a:r>
            <a:r>
              <a:rPr lang="ko-KR" altLang="en-US" sz="2000" dirty="0">
                <a:latin typeface="+mn-ea"/>
              </a:rPr>
              <a:t>로 소폭 하락하였음</a:t>
            </a:r>
            <a:endParaRPr lang="en-US" altLang="ko-KR" sz="2000" dirty="0">
              <a:latin typeface="+mn-ea"/>
            </a:endParaRPr>
          </a:p>
          <a:p>
            <a:pPr algn="just"/>
            <a:r>
              <a:rPr lang="ko-KR" altLang="en-US" sz="2000" dirty="0">
                <a:latin typeface="+mn-ea"/>
              </a:rPr>
              <a:t>주요 상위 소비지역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소비건수 기준</a:t>
            </a:r>
            <a:r>
              <a:rPr lang="en-US" altLang="ko-KR" sz="2000" dirty="0">
                <a:latin typeface="+mn-ea"/>
              </a:rPr>
              <a:t>)</a:t>
            </a:r>
            <a:r>
              <a:rPr lang="ko-KR" altLang="en-US" sz="2000" dirty="0">
                <a:latin typeface="+mn-ea"/>
              </a:rPr>
              <a:t>은 </a:t>
            </a:r>
            <a:r>
              <a:rPr lang="en-US" altLang="ko-KR" sz="2000" dirty="0">
                <a:latin typeface="+mn-ea"/>
              </a:rPr>
              <a:t>2019</a:t>
            </a:r>
            <a:r>
              <a:rPr lang="ko-KR" altLang="en-US" sz="2000" dirty="0">
                <a:latin typeface="+mn-ea"/>
              </a:rPr>
              <a:t>년 송파구</a:t>
            </a:r>
            <a:r>
              <a:rPr lang="en-US" altLang="ko-KR" sz="2000" dirty="0">
                <a:latin typeface="+mn-ea"/>
              </a:rPr>
              <a:t>-</a:t>
            </a:r>
            <a:r>
              <a:rPr lang="ko-KR" altLang="en-US" sz="2000" dirty="0">
                <a:latin typeface="+mn-ea"/>
              </a:rPr>
              <a:t>관악구</a:t>
            </a:r>
            <a:r>
              <a:rPr lang="en-US" altLang="ko-KR" sz="2000" dirty="0">
                <a:latin typeface="+mn-ea"/>
              </a:rPr>
              <a:t>-</a:t>
            </a:r>
            <a:r>
              <a:rPr lang="ko-KR" altLang="en-US" sz="2000" dirty="0">
                <a:latin typeface="+mn-ea"/>
              </a:rPr>
              <a:t>강남구</a:t>
            </a:r>
            <a:r>
              <a:rPr lang="en-US" altLang="ko-KR" sz="2000" dirty="0">
                <a:latin typeface="+mn-ea"/>
              </a:rPr>
              <a:t>-</a:t>
            </a:r>
            <a:r>
              <a:rPr lang="ko-KR" altLang="en-US" sz="2000" dirty="0">
                <a:latin typeface="+mn-ea"/>
              </a:rPr>
              <a:t>광진구</a:t>
            </a:r>
            <a:r>
              <a:rPr lang="en-US" altLang="ko-KR" sz="2000" dirty="0">
                <a:latin typeface="+mn-ea"/>
              </a:rPr>
              <a:t>-</a:t>
            </a:r>
            <a:r>
              <a:rPr lang="ko-KR" altLang="en-US" sz="2000" dirty="0">
                <a:latin typeface="+mn-ea"/>
              </a:rPr>
              <a:t>동작구 순</a:t>
            </a:r>
            <a:r>
              <a:rPr lang="en-US" altLang="ko-KR" sz="2000" dirty="0">
                <a:latin typeface="+mn-ea"/>
              </a:rPr>
              <a:t>, 2020</a:t>
            </a:r>
            <a:r>
              <a:rPr lang="ko-KR" altLang="en-US" sz="2000" dirty="0">
                <a:latin typeface="+mn-ea"/>
              </a:rPr>
              <a:t>년 관악구</a:t>
            </a:r>
            <a:r>
              <a:rPr lang="en-US" altLang="ko-KR" sz="2000" dirty="0">
                <a:latin typeface="+mn-ea"/>
              </a:rPr>
              <a:t>-</a:t>
            </a:r>
            <a:r>
              <a:rPr lang="ko-KR" altLang="en-US" sz="2000" dirty="0">
                <a:latin typeface="+mn-ea"/>
              </a:rPr>
              <a:t>송파구</a:t>
            </a:r>
            <a:r>
              <a:rPr lang="en-US" altLang="ko-KR" sz="2000" dirty="0">
                <a:latin typeface="+mn-ea"/>
              </a:rPr>
              <a:t>-</a:t>
            </a:r>
            <a:r>
              <a:rPr lang="ko-KR" altLang="en-US" sz="2000" dirty="0">
                <a:latin typeface="+mn-ea"/>
              </a:rPr>
              <a:t>노원구</a:t>
            </a:r>
            <a:r>
              <a:rPr lang="en-US" altLang="ko-KR" sz="2000" dirty="0">
                <a:latin typeface="+mn-ea"/>
              </a:rPr>
              <a:t>-</a:t>
            </a:r>
            <a:r>
              <a:rPr lang="ko-KR" altLang="en-US" sz="2000" dirty="0">
                <a:latin typeface="+mn-ea"/>
              </a:rPr>
              <a:t>강남구</a:t>
            </a:r>
            <a:r>
              <a:rPr lang="en-US" altLang="ko-KR" sz="2000" dirty="0">
                <a:latin typeface="+mn-ea"/>
              </a:rPr>
              <a:t>-</a:t>
            </a:r>
            <a:r>
              <a:rPr lang="ko-KR" altLang="en-US" sz="2000" dirty="0">
                <a:latin typeface="+mn-ea"/>
              </a:rPr>
              <a:t>강서구 순으로 변화된 양상 확인</a:t>
            </a:r>
          </a:p>
        </p:txBody>
      </p:sp>
    </p:spTree>
    <p:extLst>
      <p:ext uri="{BB962C8B-B14F-4D97-AF65-F5344CB8AC3E}">
        <p14:creationId xmlns:p14="http://schemas.microsoft.com/office/powerpoint/2010/main" val="2771501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50A6DCB-8829-4DD7-9D5F-E6B16A48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분석결과 </a:t>
            </a:r>
            <a:r>
              <a:rPr lang="en-US" altLang="ko-KR" dirty="0">
                <a:latin typeface="+mj-ea"/>
              </a:rPr>
              <a:t>– </a:t>
            </a:r>
            <a:r>
              <a:rPr lang="ko-KR" altLang="en-US" dirty="0">
                <a:latin typeface="+mj-ea"/>
              </a:rPr>
              <a:t>음악</a:t>
            </a:r>
          </a:p>
        </p:txBody>
      </p:sp>
      <p:pic>
        <p:nvPicPr>
          <p:cNvPr id="4" name="내용 개체 틀 12">
            <a:extLst>
              <a:ext uri="{FF2B5EF4-FFF2-40B4-BE49-F238E27FC236}">
                <a16:creationId xmlns:a16="http://schemas.microsoft.com/office/drawing/2014/main" id="{56D0CFD4-7E5E-50B2-21CF-6EFDCEE3E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440094" y="1839414"/>
            <a:ext cx="3415738" cy="217296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C840CD3-2054-B060-04F4-246E7732DE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4177" y="4462317"/>
            <a:ext cx="3347471" cy="227628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EC10387-F2DA-398D-EB96-29C5EC906E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15354" y="1853782"/>
            <a:ext cx="3412554" cy="21729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1238101-C55F-2280-3287-46E4970579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37149" y="4479971"/>
            <a:ext cx="3368966" cy="2225630"/>
          </a:xfrm>
          <a:prstGeom prst="rect">
            <a:avLst/>
          </a:prstGeom>
        </p:spPr>
      </p:pic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F41E6E0C-EE34-2EEC-9803-C028785FA9B3}"/>
              </a:ext>
            </a:extLst>
          </p:cNvPr>
          <p:cNvSpPr txBox="1">
            <a:spLocks/>
          </p:cNvSpPr>
          <p:nvPr/>
        </p:nvSpPr>
        <p:spPr bwMode="gray">
          <a:xfrm>
            <a:off x="440094" y="1439973"/>
            <a:ext cx="6126961" cy="373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70000"/>
              <a:buFont typeface="Wingdings 2" pitchFamily="18" charset="2"/>
              <a:buChar char="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 2" pitchFamily="18" charset="2"/>
              <a:buChar char="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100000"/>
              <a:buFont typeface="Wingdings 2" pitchFamily="18" charset="2"/>
              <a:buChar char="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latin typeface="+mj-ea"/>
                <a:ea typeface="+mj-ea"/>
              </a:rPr>
              <a:t>2019</a:t>
            </a:r>
            <a:r>
              <a:rPr lang="ko-KR" altLang="en-US" sz="2000" b="1" dirty="0">
                <a:latin typeface="+mj-ea"/>
                <a:ea typeface="+mj-ea"/>
              </a:rPr>
              <a:t>년 결제건수 및 결제금액 </a:t>
            </a:r>
            <a:r>
              <a:rPr lang="en-US" altLang="ko-KR" sz="2000" b="1" dirty="0">
                <a:latin typeface="+mj-ea"/>
                <a:ea typeface="+mj-ea"/>
              </a:rPr>
              <a:t>(3</a:t>
            </a:r>
            <a:r>
              <a:rPr lang="ko-KR" altLang="en-US" sz="2000" b="1" dirty="0">
                <a:latin typeface="+mj-ea"/>
                <a:ea typeface="+mj-ea"/>
              </a:rPr>
              <a:t>월</a:t>
            </a:r>
            <a:r>
              <a:rPr lang="en-US" altLang="ko-KR" sz="2000" b="1" dirty="0">
                <a:latin typeface="+mj-ea"/>
                <a:ea typeface="+mj-ea"/>
              </a:rPr>
              <a:t>~5</a:t>
            </a:r>
            <a:r>
              <a:rPr lang="ko-KR" altLang="en-US" sz="2000" b="1" dirty="0">
                <a:latin typeface="+mj-ea"/>
                <a:ea typeface="+mj-ea"/>
              </a:rPr>
              <a:t>월</a:t>
            </a:r>
            <a:r>
              <a:rPr lang="en-US" altLang="ko-KR" sz="2000" b="1" dirty="0">
                <a:latin typeface="+mj-ea"/>
                <a:ea typeface="+mj-ea"/>
              </a:rPr>
              <a:t>)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AA21BE7B-93D9-13BF-73BC-EDAD32AB9C93}"/>
              </a:ext>
            </a:extLst>
          </p:cNvPr>
          <p:cNvSpPr txBox="1">
            <a:spLocks/>
          </p:cNvSpPr>
          <p:nvPr/>
        </p:nvSpPr>
        <p:spPr bwMode="gray">
          <a:xfrm>
            <a:off x="440094" y="4089287"/>
            <a:ext cx="6126961" cy="373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70000"/>
              <a:buFont typeface="Wingdings 2" pitchFamily="18" charset="2"/>
              <a:buChar char="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 2" pitchFamily="18" charset="2"/>
              <a:buChar char="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100000"/>
              <a:buFont typeface="Wingdings 2" pitchFamily="18" charset="2"/>
              <a:buChar char="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latin typeface="+mj-ea"/>
                <a:ea typeface="+mj-ea"/>
              </a:rPr>
              <a:t>2020</a:t>
            </a:r>
            <a:r>
              <a:rPr lang="ko-KR" altLang="en-US" sz="2000" b="1" dirty="0">
                <a:latin typeface="+mj-ea"/>
                <a:ea typeface="+mj-ea"/>
              </a:rPr>
              <a:t>년 결제건수 및 결제금액 </a:t>
            </a:r>
            <a:r>
              <a:rPr lang="en-US" altLang="ko-KR" sz="2000" b="1" dirty="0">
                <a:latin typeface="+mj-ea"/>
                <a:ea typeface="+mj-ea"/>
              </a:rPr>
              <a:t>(3</a:t>
            </a:r>
            <a:r>
              <a:rPr lang="ko-KR" altLang="en-US" sz="2000" b="1" dirty="0">
                <a:latin typeface="+mj-ea"/>
                <a:ea typeface="+mj-ea"/>
              </a:rPr>
              <a:t>월</a:t>
            </a:r>
            <a:r>
              <a:rPr lang="en-US" altLang="ko-KR" sz="2000" b="1" dirty="0">
                <a:latin typeface="+mj-ea"/>
                <a:ea typeface="+mj-ea"/>
              </a:rPr>
              <a:t>~5</a:t>
            </a:r>
            <a:r>
              <a:rPr lang="ko-KR" altLang="en-US" sz="2000" b="1" dirty="0">
                <a:latin typeface="+mj-ea"/>
                <a:ea typeface="+mj-ea"/>
              </a:rPr>
              <a:t>월</a:t>
            </a:r>
            <a:r>
              <a:rPr lang="en-US" altLang="ko-KR" sz="2000" b="1" dirty="0">
                <a:latin typeface="+mj-ea"/>
                <a:ea typeface="+mj-ea"/>
              </a:rPr>
              <a:t>)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2" name="내용 개체 틀 1">
            <a:extLst>
              <a:ext uri="{FF2B5EF4-FFF2-40B4-BE49-F238E27FC236}">
                <a16:creationId xmlns:a16="http://schemas.microsoft.com/office/drawing/2014/main" id="{39EB0C5C-2B4E-47A3-CB3D-F10E7A42BE9D}"/>
              </a:ext>
            </a:extLst>
          </p:cNvPr>
          <p:cNvSpPr txBox="1">
            <a:spLocks/>
          </p:cNvSpPr>
          <p:nvPr/>
        </p:nvSpPr>
        <p:spPr bwMode="gray">
          <a:xfrm>
            <a:off x="7587431" y="1517594"/>
            <a:ext cx="3827329" cy="556900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70000"/>
              <a:buFont typeface="Wingdings 2" pitchFamily="18" charset="2"/>
              <a:buChar char="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 2" pitchFamily="18" charset="2"/>
              <a:buChar char="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100000"/>
              <a:buFont typeface="Wingdings 2" pitchFamily="18" charset="2"/>
              <a:buChar char="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2000" dirty="0">
                <a:latin typeface="+mn-ea"/>
              </a:rPr>
              <a:t>음악 업종의 소비동향을 살펴보면</a:t>
            </a:r>
            <a:r>
              <a:rPr lang="en-US" altLang="ko-KR" sz="2000" dirty="0">
                <a:latin typeface="+mn-ea"/>
              </a:rPr>
              <a:t>,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2019</a:t>
            </a:r>
            <a:r>
              <a:rPr lang="ko-KR" altLang="en-US" sz="2000" dirty="0">
                <a:latin typeface="+mn-ea"/>
              </a:rPr>
              <a:t>년 소비가 가장 많은 자치구는 </a:t>
            </a:r>
            <a:r>
              <a:rPr lang="en-US" altLang="ko-KR" sz="2000" dirty="0">
                <a:latin typeface="+mn-ea"/>
              </a:rPr>
              <a:t>‘</a:t>
            </a:r>
            <a:r>
              <a:rPr lang="ko-KR" altLang="en-US" sz="2000" dirty="0">
                <a:latin typeface="+mn-ea"/>
              </a:rPr>
              <a:t>강남구</a:t>
            </a:r>
            <a:r>
              <a:rPr lang="en-US" altLang="ko-KR" sz="2000" dirty="0">
                <a:latin typeface="+mn-ea"/>
              </a:rPr>
              <a:t>’</a:t>
            </a:r>
            <a:r>
              <a:rPr lang="ko-KR" altLang="en-US" sz="2000" dirty="0">
                <a:latin typeface="+mn-ea"/>
              </a:rPr>
              <a:t>로 소비건수 기준</a:t>
            </a:r>
            <a:r>
              <a:rPr lang="en-US" altLang="ko-KR" sz="2000" dirty="0">
                <a:latin typeface="+mn-ea"/>
              </a:rPr>
              <a:t> 2020</a:t>
            </a:r>
            <a:r>
              <a:rPr lang="ko-KR" altLang="en-US" sz="2000" dirty="0">
                <a:latin typeface="+mn-ea"/>
              </a:rPr>
              <a:t>년 ▼</a:t>
            </a:r>
            <a:r>
              <a:rPr lang="en-US" altLang="ko-KR" sz="2000" dirty="0">
                <a:latin typeface="+mn-ea"/>
              </a:rPr>
              <a:t>99.6% </a:t>
            </a:r>
            <a:r>
              <a:rPr lang="ko-KR" altLang="en-US" sz="2000" dirty="0">
                <a:latin typeface="+mn-ea"/>
              </a:rPr>
              <a:t>하락하였음 </a:t>
            </a:r>
            <a:endParaRPr lang="en-US" altLang="ko-KR" sz="2000" dirty="0">
              <a:latin typeface="+mn-ea"/>
            </a:endParaRPr>
          </a:p>
          <a:p>
            <a:pPr algn="just"/>
            <a:r>
              <a:rPr lang="ko-KR" altLang="en-US" sz="2000" dirty="0">
                <a:latin typeface="+mn-ea"/>
              </a:rPr>
              <a:t>평균 소비액은 최상위 소비지역인 강남구 기준</a:t>
            </a:r>
            <a:r>
              <a:rPr lang="en-US" altLang="ko-KR" sz="2000" dirty="0">
                <a:latin typeface="+mn-ea"/>
              </a:rPr>
              <a:t> 2019</a:t>
            </a:r>
            <a:r>
              <a:rPr lang="ko-KR" altLang="en-US" sz="2000" dirty="0">
                <a:latin typeface="+mn-ea"/>
              </a:rPr>
              <a:t>년 </a:t>
            </a:r>
            <a:r>
              <a:rPr lang="en-US" altLang="ko-KR" sz="2000" dirty="0">
                <a:latin typeface="+mn-ea"/>
              </a:rPr>
              <a:t>22,642</a:t>
            </a:r>
            <a:r>
              <a:rPr lang="ko-KR" altLang="en-US" sz="2000" dirty="0">
                <a:latin typeface="+mn-ea"/>
              </a:rPr>
              <a:t>원이며</a:t>
            </a:r>
            <a:r>
              <a:rPr lang="en-US" altLang="ko-KR" sz="2000" dirty="0">
                <a:latin typeface="+mn-ea"/>
              </a:rPr>
              <a:t>, 2020</a:t>
            </a:r>
            <a:r>
              <a:rPr lang="ko-KR" altLang="en-US" sz="2000" dirty="0">
                <a:latin typeface="+mn-ea"/>
              </a:rPr>
              <a:t>년 </a:t>
            </a:r>
            <a:r>
              <a:rPr lang="en-US" altLang="ko-KR" sz="2000" dirty="0">
                <a:latin typeface="+mn-ea"/>
              </a:rPr>
              <a:t>8,613</a:t>
            </a:r>
            <a:r>
              <a:rPr lang="ko-KR" altLang="en-US" sz="2000" dirty="0">
                <a:latin typeface="+mn-ea"/>
              </a:rPr>
              <a:t>원으로 ▼</a:t>
            </a:r>
            <a:r>
              <a:rPr lang="en-US" altLang="ko-KR" sz="2000" dirty="0">
                <a:latin typeface="+mn-ea"/>
              </a:rPr>
              <a:t>62.0%</a:t>
            </a:r>
            <a:r>
              <a:rPr lang="ko-KR" altLang="en-US" sz="2000" dirty="0">
                <a:latin typeface="+mn-ea"/>
              </a:rPr>
              <a:t>로 하락하였음</a:t>
            </a:r>
            <a:endParaRPr lang="en-US" altLang="ko-KR" sz="2000" dirty="0">
              <a:latin typeface="+mn-ea"/>
            </a:endParaRPr>
          </a:p>
          <a:p>
            <a:pPr algn="just"/>
            <a:r>
              <a:rPr lang="ko-KR" altLang="en-US" sz="2000" dirty="0">
                <a:latin typeface="+mn-ea"/>
              </a:rPr>
              <a:t>주요 상위 소비지역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소비건수 기준</a:t>
            </a:r>
            <a:r>
              <a:rPr lang="en-US" altLang="ko-KR" sz="2000" dirty="0">
                <a:latin typeface="+mn-ea"/>
              </a:rPr>
              <a:t>)</a:t>
            </a:r>
            <a:r>
              <a:rPr lang="ko-KR" altLang="en-US" sz="2000" dirty="0">
                <a:latin typeface="+mn-ea"/>
              </a:rPr>
              <a:t>은 </a:t>
            </a:r>
            <a:r>
              <a:rPr lang="en-US" altLang="ko-KR" sz="2000" dirty="0">
                <a:latin typeface="+mn-ea"/>
              </a:rPr>
              <a:t>2019</a:t>
            </a:r>
            <a:r>
              <a:rPr lang="ko-KR" altLang="en-US" sz="2000" dirty="0">
                <a:latin typeface="+mn-ea"/>
              </a:rPr>
              <a:t>년 강남구</a:t>
            </a:r>
            <a:r>
              <a:rPr lang="en-US" altLang="ko-KR" sz="2000" dirty="0">
                <a:latin typeface="+mn-ea"/>
              </a:rPr>
              <a:t>-</a:t>
            </a:r>
            <a:r>
              <a:rPr lang="ko-KR" altLang="en-US" sz="2000" dirty="0">
                <a:latin typeface="+mn-ea"/>
              </a:rPr>
              <a:t>노원구</a:t>
            </a:r>
            <a:r>
              <a:rPr lang="en-US" altLang="ko-KR" sz="2000" dirty="0">
                <a:latin typeface="+mn-ea"/>
              </a:rPr>
              <a:t>-</a:t>
            </a:r>
            <a:r>
              <a:rPr lang="ko-KR" altLang="en-US" sz="2000" dirty="0">
                <a:latin typeface="+mn-ea"/>
              </a:rPr>
              <a:t>마포구</a:t>
            </a:r>
            <a:r>
              <a:rPr lang="en-US" altLang="ko-KR" sz="2000" dirty="0">
                <a:latin typeface="+mn-ea"/>
              </a:rPr>
              <a:t>-</a:t>
            </a:r>
            <a:r>
              <a:rPr lang="ko-KR" altLang="en-US" sz="2000" dirty="0">
                <a:latin typeface="+mn-ea"/>
              </a:rPr>
              <a:t>종로구</a:t>
            </a:r>
            <a:r>
              <a:rPr lang="en-US" altLang="ko-KR" sz="2000" dirty="0">
                <a:latin typeface="+mn-ea"/>
              </a:rPr>
              <a:t>-</a:t>
            </a:r>
            <a:r>
              <a:rPr lang="ko-KR" altLang="en-US" sz="2000" dirty="0">
                <a:latin typeface="+mn-ea"/>
              </a:rPr>
              <a:t>서초구 순</a:t>
            </a:r>
            <a:r>
              <a:rPr lang="en-US" altLang="ko-KR" sz="2000" dirty="0">
                <a:latin typeface="+mn-ea"/>
              </a:rPr>
              <a:t>, 2020</a:t>
            </a:r>
            <a:r>
              <a:rPr lang="ko-KR" altLang="en-US" sz="2000" dirty="0">
                <a:latin typeface="+mn-ea"/>
              </a:rPr>
              <a:t>년 노원구</a:t>
            </a:r>
            <a:r>
              <a:rPr lang="en-US" altLang="ko-KR" sz="2000" dirty="0">
                <a:latin typeface="+mn-ea"/>
              </a:rPr>
              <a:t>-</a:t>
            </a:r>
            <a:r>
              <a:rPr lang="ko-KR" altLang="en-US" sz="2000" dirty="0">
                <a:latin typeface="+mn-ea"/>
              </a:rPr>
              <a:t>마포구</a:t>
            </a:r>
            <a:r>
              <a:rPr lang="en-US" altLang="ko-KR" sz="2000" dirty="0">
                <a:latin typeface="+mn-ea"/>
              </a:rPr>
              <a:t>-</a:t>
            </a:r>
            <a:r>
              <a:rPr lang="ko-KR" altLang="en-US" sz="2000" dirty="0">
                <a:latin typeface="+mn-ea"/>
              </a:rPr>
              <a:t>종로구</a:t>
            </a:r>
            <a:r>
              <a:rPr lang="en-US" altLang="ko-KR" sz="2000" dirty="0">
                <a:latin typeface="+mn-ea"/>
              </a:rPr>
              <a:t>-</a:t>
            </a:r>
            <a:r>
              <a:rPr lang="ko-KR" altLang="en-US" sz="2000" dirty="0">
                <a:latin typeface="+mn-ea"/>
              </a:rPr>
              <a:t>용산구</a:t>
            </a:r>
            <a:r>
              <a:rPr lang="en-US" altLang="ko-KR" sz="2000" dirty="0">
                <a:latin typeface="+mn-ea"/>
              </a:rPr>
              <a:t>-</a:t>
            </a:r>
            <a:r>
              <a:rPr lang="ko-KR" altLang="en-US" sz="2000" dirty="0">
                <a:latin typeface="+mn-ea"/>
              </a:rPr>
              <a:t>강남구 순으로 </a:t>
            </a:r>
            <a:r>
              <a:rPr lang="en-US" altLang="ko-KR" sz="2000" dirty="0">
                <a:latin typeface="+mn-ea"/>
              </a:rPr>
              <a:t>2019</a:t>
            </a:r>
            <a:r>
              <a:rPr lang="ko-KR" altLang="en-US" sz="2000" dirty="0">
                <a:latin typeface="+mn-ea"/>
              </a:rPr>
              <a:t>년 소비건수 </a:t>
            </a:r>
            <a:r>
              <a:rPr lang="en-US" altLang="ko-KR" sz="2000" dirty="0">
                <a:latin typeface="+mn-ea"/>
              </a:rPr>
              <a:t>1</a:t>
            </a:r>
            <a:r>
              <a:rPr lang="ko-KR" altLang="en-US" sz="2000" dirty="0">
                <a:latin typeface="+mn-ea"/>
              </a:rPr>
              <a:t>위인 강남구는 </a:t>
            </a:r>
            <a:r>
              <a:rPr lang="en-US" altLang="ko-KR" sz="2000" dirty="0">
                <a:latin typeface="+mn-ea"/>
              </a:rPr>
              <a:t>2020</a:t>
            </a:r>
            <a:r>
              <a:rPr lang="ko-KR" altLang="en-US" sz="2000" dirty="0">
                <a:latin typeface="+mn-ea"/>
              </a:rPr>
              <a:t>년 </a:t>
            </a:r>
            <a:r>
              <a:rPr lang="en-US" altLang="ko-KR" sz="2000" dirty="0">
                <a:latin typeface="+mn-ea"/>
              </a:rPr>
              <a:t>5</a:t>
            </a:r>
            <a:r>
              <a:rPr lang="ko-KR" altLang="en-US" sz="2000" dirty="0">
                <a:latin typeface="+mn-ea"/>
              </a:rPr>
              <a:t>위로 하락하는 소비 위축 변화 확인</a:t>
            </a:r>
          </a:p>
        </p:txBody>
      </p:sp>
    </p:spTree>
    <p:extLst>
      <p:ext uri="{BB962C8B-B14F-4D97-AF65-F5344CB8AC3E}">
        <p14:creationId xmlns:p14="http://schemas.microsoft.com/office/powerpoint/2010/main" val="1773774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50A6DCB-8829-4DD7-9D5F-E6B16A48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분석결과 </a:t>
            </a:r>
            <a:r>
              <a:rPr lang="en-US" altLang="ko-KR" dirty="0">
                <a:latin typeface="+mj-ea"/>
              </a:rPr>
              <a:t>– </a:t>
            </a:r>
            <a:r>
              <a:rPr lang="ko-KR" altLang="en-US" dirty="0">
                <a:latin typeface="+mj-ea"/>
              </a:rPr>
              <a:t>서점</a:t>
            </a:r>
          </a:p>
        </p:txBody>
      </p:sp>
      <p:pic>
        <p:nvPicPr>
          <p:cNvPr id="4" name="내용 개체 틀 12">
            <a:extLst>
              <a:ext uri="{FF2B5EF4-FFF2-40B4-BE49-F238E27FC236}">
                <a16:creationId xmlns:a16="http://schemas.microsoft.com/office/drawing/2014/main" id="{56D0CFD4-7E5E-50B2-21CF-6EFDCEE3EE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440094" y="1820556"/>
            <a:ext cx="3415738" cy="213133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C840CD3-2054-B060-04F4-246E7732DE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4177" y="4539587"/>
            <a:ext cx="3347471" cy="216489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EC10387-F2DA-398D-EB96-29C5EC906E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15354" y="1817619"/>
            <a:ext cx="3412554" cy="21313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1238101-C55F-2280-3287-46E4970579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37148" y="4529106"/>
            <a:ext cx="3368966" cy="2175380"/>
          </a:xfrm>
          <a:prstGeom prst="rect">
            <a:avLst/>
          </a:prstGeom>
        </p:spPr>
      </p:pic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F41E6E0C-EE34-2EEC-9803-C028785FA9B3}"/>
              </a:ext>
            </a:extLst>
          </p:cNvPr>
          <p:cNvSpPr txBox="1">
            <a:spLocks/>
          </p:cNvSpPr>
          <p:nvPr/>
        </p:nvSpPr>
        <p:spPr bwMode="gray">
          <a:xfrm>
            <a:off x="440094" y="1439973"/>
            <a:ext cx="6126961" cy="373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70000"/>
              <a:buFont typeface="Wingdings 2" pitchFamily="18" charset="2"/>
              <a:buChar char="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 2" pitchFamily="18" charset="2"/>
              <a:buChar char="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100000"/>
              <a:buFont typeface="Wingdings 2" pitchFamily="18" charset="2"/>
              <a:buChar char="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latin typeface="+mj-ea"/>
                <a:ea typeface="+mj-ea"/>
              </a:rPr>
              <a:t>2019</a:t>
            </a:r>
            <a:r>
              <a:rPr lang="ko-KR" altLang="en-US" sz="2000" b="1" dirty="0">
                <a:latin typeface="+mj-ea"/>
                <a:ea typeface="+mj-ea"/>
              </a:rPr>
              <a:t>년 결제건수 및 결제금액 </a:t>
            </a:r>
            <a:r>
              <a:rPr lang="en-US" altLang="ko-KR" sz="2000" b="1" dirty="0">
                <a:latin typeface="+mj-ea"/>
                <a:ea typeface="+mj-ea"/>
              </a:rPr>
              <a:t>(3</a:t>
            </a:r>
            <a:r>
              <a:rPr lang="ko-KR" altLang="en-US" sz="2000" b="1" dirty="0">
                <a:latin typeface="+mj-ea"/>
                <a:ea typeface="+mj-ea"/>
              </a:rPr>
              <a:t>월</a:t>
            </a:r>
            <a:r>
              <a:rPr lang="en-US" altLang="ko-KR" sz="2000" b="1" dirty="0">
                <a:latin typeface="+mj-ea"/>
                <a:ea typeface="+mj-ea"/>
              </a:rPr>
              <a:t>~5</a:t>
            </a:r>
            <a:r>
              <a:rPr lang="ko-KR" altLang="en-US" sz="2000" b="1" dirty="0">
                <a:latin typeface="+mj-ea"/>
                <a:ea typeface="+mj-ea"/>
              </a:rPr>
              <a:t>월</a:t>
            </a:r>
            <a:r>
              <a:rPr lang="en-US" altLang="ko-KR" sz="2000" b="1" dirty="0">
                <a:latin typeface="+mj-ea"/>
                <a:ea typeface="+mj-ea"/>
              </a:rPr>
              <a:t>)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AA21BE7B-93D9-13BF-73BC-EDAD32AB9C93}"/>
              </a:ext>
            </a:extLst>
          </p:cNvPr>
          <p:cNvSpPr txBox="1">
            <a:spLocks/>
          </p:cNvSpPr>
          <p:nvPr/>
        </p:nvSpPr>
        <p:spPr bwMode="gray">
          <a:xfrm>
            <a:off x="440094" y="4089287"/>
            <a:ext cx="6126961" cy="373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70000"/>
              <a:buFont typeface="Wingdings 2" pitchFamily="18" charset="2"/>
              <a:buChar char="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 2" pitchFamily="18" charset="2"/>
              <a:buChar char="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100000"/>
              <a:buFont typeface="Wingdings 2" pitchFamily="18" charset="2"/>
              <a:buChar char="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latin typeface="+mj-ea"/>
                <a:ea typeface="+mj-ea"/>
              </a:rPr>
              <a:t>2020</a:t>
            </a:r>
            <a:r>
              <a:rPr lang="ko-KR" altLang="en-US" sz="2000" b="1" dirty="0">
                <a:latin typeface="+mj-ea"/>
                <a:ea typeface="+mj-ea"/>
              </a:rPr>
              <a:t>년 결제건수 및 결제금액 </a:t>
            </a:r>
            <a:r>
              <a:rPr lang="en-US" altLang="ko-KR" sz="2000" b="1" dirty="0">
                <a:latin typeface="+mj-ea"/>
                <a:ea typeface="+mj-ea"/>
              </a:rPr>
              <a:t>(3</a:t>
            </a:r>
            <a:r>
              <a:rPr lang="ko-KR" altLang="en-US" sz="2000" b="1" dirty="0">
                <a:latin typeface="+mj-ea"/>
                <a:ea typeface="+mj-ea"/>
              </a:rPr>
              <a:t>월</a:t>
            </a:r>
            <a:r>
              <a:rPr lang="en-US" altLang="ko-KR" sz="2000" b="1" dirty="0">
                <a:latin typeface="+mj-ea"/>
                <a:ea typeface="+mj-ea"/>
              </a:rPr>
              <a:t>~5</a:t>
            </a:r>
            <a:r>
              <a:rPr lang="ko-KR" altLang="en-US" sz="2000" b="1" dirty="0">
                <a:latin typeface="+mj-ea"/>
                <a:ea typeface="+mj-ea"/>
              </a:rPr>
              <a:t>월</a:t>
            </a:r>
            <a:r>
              <a:rPr lang="en-US" altLang="ko-KR" sz="2000" b="1" dirty="0">
                <a:latin typeface="+mj-ea"/>
                <a:ea typeface="+mj-ea"/>
              </a:rPr>
              <a:t>)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2" name="내용 개체 틀 1">
            <a:extLst>
              <a:ext uri="{FF2B5EF4-FFF2-40B4-BE49-F238E27FC236}">
                <a16:creationId xmlns:a16="http://schemas.microsoft.com/office/drawing/2014/main" id="{39EB0C5C-2B4E-47A3-CB3D-F10E7A42BE9D}"/>
              </a:ext>
            </a:extLst>
          </p:cNvPr>
          <p:cNvSpPr txBox="1">
            <a:spLocks/>
          </p:cNvSpPr>
          <p:nvPr/>
        </p:nvSpPr>
        <p:spPr bwMode="gray">
          <a:xfrm>
            <a:off x="7587431" y="1419619"/>
            <a:ext cx="3827329" cy="5438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70000"/>
              <a:buFont typeface="Wingdings 2" pitchFamily="18" charset="2"/>
              <a:buChar char="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 2" pitchFamily="18" charset="2"/>
              <a:buChar char="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100000"/>
              <a:buFont typeface="Wingdings 2" pitchFamily="18" charset="2"/>
              <a:buChar char="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2000" dirty="0">
                <a:latin typeface="+mn-ea"/>
              </a:rPr>
              <a:t>서점 업종의 소비동향을 살펴보면</a:t>
            </a:r>
            <a:r>
              <a:rPr lang="en-US" altLang="ko-KR" sz="2000" dirty="0">
                <a:latin typeface="+mn-ea"/>
              </a:rPr>
              <a:t>,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2019</a:t>
            </a:r>
            <a:r>
              <a:rPr lang="ko-KR" altLang="en-US" sz="2000" dirty="0">
                <a:latin typeface="+mn-ea"/>
              </a:rPr>
              <a:t>년 소비가 가장 많은 자치구는 </a:t>
            </a:r>
            <a:r>
              <a:rPr lang="en-US" altLang="ko-KR" sz="2000" dirty="0">
                <a:latin typeface="+mn-ea"/>
              </a:rPr>
              <a:t>‘</a:t>
            </a:r>
            <a:r>
              <a:rPr lang="ko-KR" altLang="en-US" sz="2000" dirty="0">
                <a:latin typeface="+mn-ea"/>
              </a:rPr>
              <a:t>종로구</a:t>
            </a:r>
            <a:r>
              <a:rPr lang="en-US" altLang="ko-KR" sz="2000" dirty="0">
                <a:latin typeface="+mn-ea"/>
              </a:rPr>
              <a:t>’</a:t>
            </a:r>
            <a:r>
              <a:rPr lang="ko-KR" altLang="en-US" sz="2000" dirty="0">
                <a:latin typeface="+mn-ea"/>
              </a:rPr>
              <a:t>로 소비건수 기준</a:t>
            </a:r>
            <a:r>
              <a:rPr lang="en-US" altLang="ko-KR" sz="2000" dirty="0">
                <a:latin typeface="+mn-ea"/>
              </a:rPr>
              <a:t> 2020</a:t>
            </a:r>
            <a:r>
              <a:rPr lang="ko-KR" altLang="en-US" sz="2000" dirty="0">
                <a:latin typeface="+mn-ea"/>
              </a:rPr>
              <a:t>년 ▼</a:t>
            </a:r>
            <a:r>
              <a:rPr lang="en-US" altLang="ko-KR" sz="2000" dirty="0">
                <a:latin typeface="+mn-ea"/>
              </a:rPr>
              <a:t>99.8% </a:t>
            </a:r>
            <a:r>
              <a:rPr lang="ko-KR" altLang="en-US" sz="2000" dirty="0">
                <a:latin typeface="+mn-ea"/>
              </a:rPr>
              <a:t>하락하였음 </a:t>
            </a:r>
            <a:endParaRPr lang="en-US" altLang="ko-KR" sz="2000" dirty="0">
              <a:latin typeface="+mn-ea"/>
            </a:endParaRPr>
          </a:p>
          <a:p>
            <a:pPr algn="just"/>
            <a:r>
              <a:rPr lang="ko-KR" altLang="en-US" sz="2000" dirty="0">
                <a:latin typeface="+mn-ea"/>
              </a:rPr>
              <a:t>평균 소비액은 최상위 소비지역인 종로구 기준</a:t>
            </a:r>
            <a:r>
              <a:rPr lang="en-US" altLang="ko-KR" sz="2000" dirty="0">
                <a:latin typeface="+mn-ea"/>
              </a:rPr>
              <a:t> 2019</a:t>
            </a:r>
            <a:r>
              <a:rPr lang="ko-KR" altLang="en-US" sz="2000" dirty="0">
                <a:latin typeface="+mn-ea"/>
              </a:rPr>
              <a:t>년 </a:t>
            </a:r>
            <a:r>
              <a:rPr lang="en-US" altLang="ko-KR" sz="2000" dirty="0">
                <a:latin typeface="+mn-ea"/>
              </a:rPr>
              <a:t>10,476</a:t>
            </a:r>
            <a:r>
              <a:rPr lang="ko-KR" altLang="en-US" sz="2000" dirty="0">
                <a:latin typeface="+mn-ea"/>
              </a:rPr>
              <a:t>원</a:t>
            </a:r>
            <a:r>
              <a:rPr lang="en-US" altLang="ko-KR" sz="2000" dirty="0">
                <a:latin typeface="+mn-ea"/>
              </a:rPr>
              <a:t>, 2020</a:t>
            </a:r>
            <a:r>
              <a:rPr lang="ko-KR" altLang="en-US" sz="2000" dirty="0">
                <a:latin typeface="+mn-ea"/>
              </a:rPr>
              <a:t>년 </a:t>
            </a:r>
            <a:r>
              <a:rPr lang="en-US" altLang="ko-KR" sz="2000" dirty="0">
                <a:latin typeface="+mn-ea"/>
              </a:rPr>
              <a:t>14,983</a:t>
            </a:r>
            <a:r>
              <a:rPr lang="ko-KR" altLang="en-US" sz="2000" dirty="0">
                <a:latin typeface="+mn-ea"/>
              </a:rPr>
              <a:t>원으로 ▲</a:t>
            </a:r>
            <a:r>
              <a:rPr lang="en-US" altLang="ko-KR" sz="2000" dirty="0">
                <a:latin typeface="+mn-ea"/>
              </a:rPr>
              <a:t>43.0%</a:t>
            </a:r>
            <a:r>
              <a:rPr lang="ko-KR" altLang="en-US" sz="2000" dirty="0">
                <a:latin typeface="+mn-ea"/>
              </a:rPr>
              <a:t>로 소비건수는 전년대비 하락하였지만 평균소비액은 상승함</a:t>
            </a:r>
            <a:endParaRPr lang="en-US" altLang="ko-KR" sz="2000" dirty="0">
              <a:latin typeface="+mn-ea"/>
            </a:endParaRPr>
          </a:p>
          <a:p>
            <a:pPr algn="just"/>
            <a:r>
              <a:rPr lang="ko-KR" altLang="en-US" sz="2000" dirty="0">
                <a:latin typeface="+mn-ea"/>
              </a:rPr>
              <a:t>주요 상위 소비지역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소비건수 기준</a:t>
            </a:r>
            <a:r>
              <a:rPr lang="en-US" altLang="ko-KR" sz="2000" dirty="0">
                <a:latin typeface="+mn-ea"/>
              </a:rPr>
              <a:t>)</a:t>
            </a:r>
            <a:r>
              <a:rPr lang="ko-KR" altLang="en-US" sz="2000" dirty="0">
                <a:latin typeface="+mn-ea"/>
              </a:rPr>
              <a:t>은 </a:t>
            </a:r>
            <a:r>
              <a:rPr lang="en-US" altLang="ko-KR" sz="2000" dirty="0">
                <a:latin typeface="+mn-ea"/>
              </a:rPr>
              <a:t>2019</a:t>
            </a:r>
            <a:r>
              <a:rPr lang="ko-KR" altLang="en-US" sz="2000" dirty="0">
                <a:latin typeface="+mn-ea"/>
              </a:rPr>
              <a:t>년 종로구</a:t>
            </a:r>
            <a:r>
              <a:rPr lang="en-US" altLang="ko-KR" sz="2000" dirty="0">
                <a:latin typeface="+mn-ea"/>
              </a:rPr>
              <a:t>-</a:t>
            </a:r>
            <a:r>
              <a:rPr lang="ko-KR" altLang="en-US" sz="2000" dirty="0">
                <a:latin typeface="+mn-ea"/>
              </a:rPr>
              <a:t>서초구</a:t>
            </a:r>
            <a:r>
              <a:rPr lang="en-US" altLang="ko-KR" sz="2000" dirty="0">
                <a:latin typeface="+mn-ea"/>
              </a:rPr>
              <a:t>-</a:t>
            </a:r>
            <a:r>
              <a:rPr lang="ko-KR" altLang="en-US" sz="2000" dirty="0">
                <a:latin typeface="+mn-ea"/>
              </a:rPr>
              <a:t>강남구</a:t>
            </a:r>
            <a:r>
              <a:rPr lang="en-US" altLang="ko-KR" sz="2000" dirty="0">
                <a:latin typeface="+mn-ea"/>
              </a:rPr>
              <a:t>-</a:t>
            </a:r>
            <a:r>
              <a:rPr lang="ko-KR" altLang="en-US" sz="2000" dirty="0">
                <a:latin typeface="+mn-ea"/>
              </a:rPr>
              <a:t>노원구</a:t>
            </a:r>
            <a:r>
              <a:rPr lang="en-US" altLang="ko-KR" sz="2000" dirty="0">
                <a:latin typeface="+mn-ea"/>
              </a:rPr>
              <a:t>-</a:t>
            </a:r>
            <a:r>
              <a:rPr lang="ko-KR" altLang="en-US" sz="2000" dirty="0">
                <a:latin typeface="+mn-ea"/>
              </a:rPr>
              <a:t>구로구 순</a:t>
            </a:r>
            <a:r>
              <a:rPr lang="en-US" altLang="ko-KR" sz="2000" dirty="0">
                <a:latin typeface="+mn-ea"/>
              </a:rPr>
              <a:t>, 2020</a:t>
            </a:r>
            <a:r>
              <a:rPr lang="ko-KR" altLang="en-US" sz="2000" dirty="0">
                <a:latin typeface="+mn-ea"/>
              </a:rPr>
              <a:t>년 노원구</a:t>
            </a:r>
            <a:r>
              <a:rPr lang="en-US" altLang="ko-KR" sz="2000" dirty="0">
                <a:latin typeface="+mn-ea"/>
              </a:rPr>
              <a:t>-</a:t>
            </a:r>
            <a:r>
              <a:rPr lang="ko-KR" altLang="en-US" sz="2000" dirty="0">
                <a:latin typeface="+mn-ea"/>
              </a:rPr>
              <a:t>서초구</a:t>
            </a:r>
            <a:r>
              <a:rPr lang="en-US" altLang="ko-KR" sz="2000" dirty="0">
                <a:latin typeface="+mn-ea"/>
              </a:rPr>
              <a:t>-</a:t>
            </a:r>
            <a:r>
              <a:rPr lang="ko-KR" altLang="en-US" sz="2000" dirty="0">
                <a:latin typeface="+mn-ea"/>
              </a:rPr>
              <a:t>중랑구</a:t>
            </a:r>
            <a:r>
              <a:rPr lang="en-US" altLang="ko-KR" sz="2000" dirty="0">
                <a:latin typeface="+mn-ea"/>
              </a:rPr>
              <a:t>-</a:t>
            </a:r>
            <a:r>
              <a:rPr lang="ko-KR" altLang="en-US" sz="2000" dirty="0">
                <a:latin typeface="+mn-ea"/>
              </a:rPr>
              <a:t>강남구</a:t>
            </a:r>
            <a:r>
              <a:rPr lang="en-US" altLang="ko-KR" sz="2000" dirty="0">
                <a:latin typeface="+mn-ea"/>
              </a:rPr>
              <a:t>-</a:t>
            </a:r>
            <a:r>
              <a:rPr lang="ko-KR" altLang="en-US" sz="2000" dirty="0">
                <a:latin typeface="+mn-ea"/>
              </a:rPr>
              <a:t>양천구 순으로 변화된 양상 확인</a:t>
            </a:r>
          </a:p>
        </p:txBody>
      </p:sp>
    </p:spTree>
    <p:extLst>
      <p:ext uri="{BB962C8B-B14F-4D97-AF65-F5344CB8AC3E}">
        <p14:creationId xmlns:p14="http://schemas.microsoft.com/office/powerpoint/2010/main" val="1457129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ECE91DF-C7F9-C135-6EAC-F15F763DAEB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7347" y="1957576"/>
          <a:ext cx="10467391" cy="2225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51581">
                  <a:extLst>
                    <a:ext uri="{9D8B030D-6E8A-4147-A177-3AD203B41FA5}">
                      <a16:colId xmlns:a16="http://schemas.microsoft.com/office/drawing/2014/main" val="3052166235"/>
                    </a:ext>
                  </a:extLst>
                </a:gridCol>
                <a:gridCol w="951581">
                  <a:extLst>
                    <a:ext uri="{9D8B030D-6E8A-4147-A177-3AD203B41FA5}">
                      <a16:colId xmlns:a16="http://schemas.microsoft.com/office/drawing/2014/main" val="1918374083"/>
                    </a:ext>
                  </a:extLst>
                </a:gridCol>
                <a:gridCol w="951581">
                  <a:extLst>
                    <a:ext uri="{9D8B030D-6E8A-4147-A177-3AD203B41FA5}">
                      <a16:colId xmlns:a16="http://schemas.microsoft.com/office/drawing/2014/main" val="434019854"/>
                    </a:ext>
                  </a:extLst>
                </a:gridCol>
                <a:gridCol w="951581">
                  <a:extLst>
                    <a:ext uri="{9D8B030D-6E8A-4147-A177-3AD203B41FA5}">
                      <a16:colId xmlns:a16="http://schemas.microsoft.com/office/drawing/2014/main" val="750113562"/>
                    </a:ext>
                  </a:extLst>
                </a:gridCol>
                <a:gridCol w="951581">
                  <a:extLst>
                    <a:ext uri="{9D8B030D-6E8A-4147-A177-3AD203B41FA5}">
                      <a16:colId xmlns:a16="http://schemas.microsoft.com/office/drawing/2014/main" val="491120484"/>
                    </a:ext>
                  </a:extLst>
                </a:gridCol>
                <a:gridCol w="951581">
                  <a:extLst>
                    <a:ext uri="{9D8B030D-6E8A-4147-A177-3AD203B41FA5}">
                      <a16:colId xmlns:a16="http://schemas.microsoft.com/office/drawing/2014/main" val="107099003"/>
                    </a:ext>
                  </a:extLst>
                </a:gridCol>
                <a:gridCol w="951581">
                  <a:extLst>
                    <a:ext uri="{9D8B030D-6E8A-4147-A177-3AD203B41FA5}">
                      <a16:colId xmlns:a16="http://schemas.microsoft.com/office/drawing/2014/main" val="2835143638"/>
                    </a:ext>
                  </a:extLst>
                </a:gridCol>
                <a:gridCol w="951581">
                  <a:extLst>
                    <a:ext uri="{9D8B030D-6E8A-4147-A177-3AD203B41FA5}">
                      <a16:colId xmlns:a16="http://schemas.microsoft.com/office/drawing/2014/main" val="2695502438"/>
                    </a:ext>
                  </a:extLst>
                </a:gridCol>
                <a:gridCol w="951581">
                  <a:extLst>
                    <a:ext uri="{9D8B030D-6E8A-4147-A177-3AD203B41FA5}">
                      <a16:colId xmlns:a16="http://schemas.microsoft.com/office/drawing/2014/main" val="2978744651"/>
                    </a:ext>
                  </a:extLst>
                </a:gridCol>
                <a:gridCol w="951581">
                  <a:extLst>
                    <a:ext uri="{9D8B030D-6E8A-4147-A177-3AD203B41FA5}">
                      <a16:colId xmlns:a16="http://schemas.microsoft.com/office/drawing/2014/main" val="78099238"/>
                    </a:ext>
                  </a:extLst>
                </a:gridCol>
                <a:gridCol w="951581">
                  <a:extLst>
                    <a:ext uri="{9D8B030D-6E8A-4147-A177-3AD203B41FA5}">
                      <a16:colId xmlns:a16="http://schemas.microsoft.com/office/drawing/2014/main" val="2401511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latin typeface="+mn-ea"/>
                          <a:ea typeface="+mn-ea"/>
                        </a:rPr>
                        <a:t>자치구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latin typeface="+mn-ea"/>
                          <a:ea typeface="+mn-ea"/>
                        </a:rPr>
                        <a:t>강남구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latin typeface="+mn-ea"/>
                          <a:ea typeface="+mn-ea"/>
                        </a:rPr>
                        <a:t>강동구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latin typeface="+mn-ea"/>
                          <a:ea typeface="+mn-ea"/>
                        </a:rPr>
                        <a:t>강북구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latin typeface="+mn-ea"/>
                          <a:ea typeface="+mn-ea"/>
                        </a:rPr>
                        <a:t>강서구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latin typeface="+mn-ea"/>
                          <a:ea typeface="+mn-ea"/>
                        </a:rPr>
                        <a:t>관악구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latin typeface="+mn-ea"/>
                          <a:ea typeface="+mn-ea"/>
                        </a:rPr>
                        <a:t>광진구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latin typeface="+mn-ea"/>
                          <a:ea typeface="+mn-ea"/>
                        </a:rPr>
                        <a:t>구로구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latin typeface="+mn-ea"/>
                          <a:ea typeface="+mn-ea"/>
                        </a:rPr>
                        <a:t>금천구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latin typeface="+mn-ea"/>
                          <a:ea typeface="+mn-ea"/>
                        </a:rPr>
                        <a:t>노원구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latin typeface="+mn-ea"/>
                          <a:ea typeface="+mn-ea"/>
                        </a:rPr>
                        <a:t>도봉구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87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latin typeface="+mn-ea"/>
                          <a:ea typeface="+mn-ea"/>
                        </a:rPr>
                        <a:t>p-value</a:t>
                      </a:r>
                      <a:endParaRPr lang="ko-KR" altLang="en-US" sz="15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0.0000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0.0000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0.0016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0.0016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0.0000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0.0000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0.0001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latin typeface="+mn-ea"/>
                          <a:ea typeface="+mn-ea"/>
                        </a:rPr>
                        <a:t>0.0639</a:t>
                      </a:r>
                      <a:endParaRPr lang="ko-KR" altLang="en-US" sz="15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0.0000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0.0000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236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latin typeface="+mn-ea"/>
                          <a:ea typeface="+mn-ea"/>
                        </a:rPr>
                        <a:t>자치구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동대문구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동작구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마포구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서대문구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서초구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성동구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성북구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송파구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양천구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영등포구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83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latin typeface="+mn-ea"/>
                          <a:ea typeface="+mn-ea"/>
                        </a:rPr>
                        <a:t>p-value</a:t>
                      </a:r>
                      <a:endParaRPr lang="ko-KR" altLang="en-US" sz="15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0.0000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0.0000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0.0000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0.0000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0.0000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0.0000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0.0000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0.0000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0.0354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0.0000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011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latin typeface="+mn-ea"/>
                          <a:ea typeface="+mn-ea"/>
                        </a:rPr>
                        <a:t>자치구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용산구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은평구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종로구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중구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중랑구</a:t>
                      </a:r>
                    </a:p>
                  </a:txBody>
                  <a:tcPr/>
                </a:tc>
                <a:tc rowSpan="2" gridSpan="5"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090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latin typeface="+mn-ea"/>
                          <a:ea typeface="+mn-ea"/>
                        </a:rPr>
                        <a:t>p-value</a:t>
                      </a:r>
                      <a:endParaRPr lang="ko-KR" altLang="en-US" sz="15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0.0000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0.0000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0.0000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0.0000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0.0000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694596"/>
                  </a:ext>
                </a:extLst>
              </a:tr>
            </a:tbl>
          </a:graphicData>
        </a:graphic>
      </p:graphicFrame>
      <p:sp>
        <p:nvSpPr>
          <p:cNvPr id="3" name="제목 2">
            <a:extLst>
              <a:ext uri="{FF2B5EF4-FFF2-40B4-BE49-F238E27FC236}">
                <a16:creationId xmlns:a16="http://schemas.microsoft.com/office/drawing/2014/main" id="{F21AC8CF-82D2-58B0-46D6-258ABCDF1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분석결과 </a:t>
            </a:r>
            <a:r>
              <a:rPr lang="en-US" altLang="ko-KR" dirty="0">
                <a:latin typeface="+mj-ea"/>
              </a:rPr>
              <a:t>– t-test</a:t>
            </a:r>
            <a:endParaRPr lang="ko-KR" altLang="en-US" dirty="0">
              <a:latin typeface="+mj-ea"/>
            </a:endParaRPr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20961ABC-C99B-EFC2-961D-D9DD83666A44}"/>
              </a:ext>
            </a:extLst>
          </p:cNvPr>
          <p:cNvSpPr txBox="1">
            <a:spLocks/>
          </p:cNvSpPr>
          <p:nvPr/>
        </p:nvSpPr>
        <p:spPr bwMode="gray">
          <a:xfrm>
            <a:off x="440094" y="1439973"/>
            <a:ext cx="6126961" cy="373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70000"/>
              <a:buFont typeface="Wingdings 2" pitchFamily="18" charset="2"/>
              <a:buChar char="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 2" pitchFamily="18" charset="2"/>
              <a:buChar char="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100000"/>
              <a:buFont typeface="Wingdings 2" pitchFamily="18" charset="2"/>
              <a:buChar char="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+mj-ea"/>
                <a:ea typeface="+mj-ea"/>
              </a:rPr>
              <a:t>2019</a:t>
            </a:r>
            <a:r>
              <a:rPr lang="ko-KR" altLang="en-US" sz="2000" dirty="0">
                <a:latin typeface="+mj-ea"/>
                <a:ea typeface="+mj-ea"/>
              </a:rPr>
              <a:t>년 결제건수</a:t>
            </a:r>
            <a:r>
              <a:rPr lang="en-US" altLang="ko-KR" sz="2000" dirty="0">
                <a:latin typeface="+mj-ea"/>
                <a:ea typeface="+mj-ea"/>
              </a:rPr>
              <a:t>, 2020</a:t>
            </a:r>
            <a:r>
              <a:rPr lang="ko-KR" altLang="en-US" sz="2000" dirty="0">
                <a:latin typeface="+mj-ea"/>
                <a:ea typeface="+mj-ea"/>
              </a:rPr>
              <a:t>년 결제건수 비교</a:t>
            </a:r>
          </a:p>
        </p:txBody>
      </p:sp>
      <p:sp>
        <p:nvSpPr>
          <p:cNvPr id="11" name="내용 개체 틀 1">
            <a:extLst>
              <a:ext uri="{FF2B5EF4-FFF2-40B4-BE49-F238E27FC236}">
                <a16:creationId xmlns:a16="http://schemas.microsoft.com/office/drawing/2014/main" id="{394A650A-FB76-AA85-9847-F905ABB0150E}"/>
              </a:ext>
            </a:extLst>
          </p:cNvPr>
          <p:cNvSpPr txBox="1">
            <a:spLocks/>
          </p:cNvSpPr>
          <p:nvPr/>
        </p:nvSpPr>
        <p:spPr bwMode="gray">
          <a:xfrm>
            <a:off x="440090" y="4498853"/>
            <a:ext cx="10741906" cy="2130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70000"/>
              <a:buFont typeface="Wingdings 2" pitchFamily="18" charset="2"/>
              <a:buChar char="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 2" pitchFamily="18" charset="2"/>
              <a:buChar char="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100000"/>
              <a:buFont typeface="Wingdings 2" pitchFamily="18" charset="2"/>
              <a:buChar char="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2000" dirty="0">
                <a:latin typeface="+mn-ea"/>
              </a:rPr>
              <a:t>서울특별시 </a:t>
            </a:r>
            <a:r>
              <a:rPr lang="en-US" altLang="ko-KR" sz="2000" dirty="0">
                <a:latin typeface="+mn-ea"/>
              </a:rPr>
              <a:t>25</a:t>
            </a:r>
            <a:r>
              <a:rPr lang="ko-KR" altLang="en-US" sz="2000" dirty="0">
                <a:latin typeface="+mn-ea"/>
              </a:rPr>
              <a:t>개 자치구의 </a:t>
            </a:r>
            <a:r>
              <a:rPr lang="en-US" altLang="ko-KR" sz="2000" dirty="0">
                <a:latin typeface="+mn-ea"/>
              </a:rPr>
              <a:t>2019</a:t>
            </a:r>
            <a:r>
              <a:rPr lang="ko-KR" altLang="en-US" sz="2000" dirty="0">
                <a:latin typeface="+mn-ea"/>
              </a:rPr>
              <a:t>년</a:t>
            </a:r>
            <a:r>
              <a:rPr lang="en-US" altLang="ko-KR" sz="2000" dirty="0">
                <a:latin typeface="+mn-ea"/>
              </a:rPr>
              <a:t>, 2020</a:t>
            </a:r>
            <a:r>
              <a:rPr lang="ko-KR" altLang="en-US" sz="2000" dirty="0">
                <a:latin typeface="+mn-ea"/>
              </a:rPr>
              <a:t>년 결제건수가 유의미한 차이가 있는지 알아보기 위해 </a:t>
            </a:r>
            <a:r>
              <a:rPr lang="en-US" altLang="ko-KR" sz="2000" dirty="0">
                <a:latin typeface="+mn-ea"/>
              </a:rPr>
              <a:t>t-test</a:t>
            </a:r>
            <a:r>
              <a:rPr lang="ko-KR" altLang="en-US" sz="2000" dirty="0">
                <a:latin typeface="+mn-ea"/>
              </a:rPr>
              <a:t>를 진행한 결과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금천구를 제외한 모든 자치구에서 </a:t>
            </a:r>
            <a:r>
              <a:rPr lang="en-US" altLang="ko-KR" sz="2000" dirty="0">
                <a:latin typeface="+mn-ea"/>
              </a:rPr>
              <a:t>p-value</a:t>
            </a:r>
            <a:r>
              <a:rPr lang="ko-KR" altLang="en-US" sz="2000" dirty="0">
                <a:latin typeface="+mn-ea"/>
              </a:rPr>
              <a:t>가 </a:t>
            </a:r>
            <a:r>
              <a:rPr lang="en-US" altLang="ko-KR" sz="2000" dirty="0">
                <a:latin typeface="+mn-ea"/>
              </a:rPr>
              <a:t>0.05</a:t>
            </a:r>
            <a:r>
              <a:rPr lang="ko-KR" altLang="en-US" sz="2000" dirty="0">
                <a:latin typeface="+mn-ea"/>
              </a:rPr>
              <a:t>보다 낮게 나타나 </a:t>
            </a:r>
            <a:r>
              <a:rPr lang="en-US" altLang="ko-KR" sz="2000" dirty="0">
                <a:latin typeface="+mn-ea"/>
              </a:rPr>
              <a:t>2019</a:t>
            </a:r>
            <a:r>
              <a:rPr lang="ko-KR" altLang="en-US" sz="2000" dirty="0">
                <a:latin typeface="+mn-ea"/>
              </a:rPr>
              <a:t>년 결제건수와 </a:t>
            </a:r>
            <a:r>
              <a:rPr lang="en-US" altLang="ko-KR" sz="2000" dirty="0">
                <a:latin typeface="+mn-ea"/>
              </a:rPr>
              <a:t>2020</a:t>
            </a:r>
            <a:r>
              <a:rPr lang="ko-KR" altLang="en-US" sz="2000" dirty="0">
                <a:latin typeface="+mn-ea"/>
              </a:rPr>
              <a:t>년 결제건수는 유의미한 차이가 있는 것으로 나타남</a:t>
            </a:r>
            <a:endParaRPr lang="en-US" altLang="ko-KR" sz="2000" dirty="0">
              <a:latin typeface="+mn-ea"/>
            </a:endParaRPr>
          </a:p>
          <a:p>
            <a:pPr algn="just"/>
            <a:endParaRPr lang="en-US" altLang="ko-KR" sz="2000" dirty="0">
              <a:latin typeface="+mn-ea"/>
            </a:endParaRPr>
          </a:p>
          <a:p>
            <a:pPr algn="just"/>
            <a:r>
              <a:rPr lang="ko-KR" altLang="en-US" sz="2000" dirty="0">
                <a:latin typeface="+mn-ea"/>
              </a:rPr>
              <a:t>금천구의 경우 문화여가 업종이 많지 않은 지역이라 코로나 전후 결제건수가 큰 차이가 없는 것으로 추정됨</a:t>
            </a:r>
          </a:p>
        </p:txBody>
      </p:sp>
    </p:spTree>
    <p:extLst>
      <p:ext uri="{BB962C8B-B14F-4D97-AF65-F5344CB8AC3E}">
        <p14:creationId xmlns:p14="http://schemas.microsoft.com/office/powerpoint/2010/main" val="3716054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ECE91DF-C7F9-C135-6EAC-F15F763DAEB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7347" y="1957576"/>
          <a:ext cx="10467391" cy="2225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51581">
                  <a:extLst>
                    <a:ext uri="{9D8B030D-6E8A-4147-A177-3AD203B41FA5}">
                      <a16:colId xmlns:a16="http://schemas.microsoft.com/office/drawing/2014/main" val="3052166235"/>
                    </a:ext>
                  </a:extLst>
                </a:gridCol>
                <a:gridCol w="951581">
                  <a:extLst>
                    <a:ext uri="{9D8B030D-6E8A-4147-A177-3AD203B41FA5}">
                      <a16:colId xmlns:a16="http://schemas.microsoft.com/office/drawing/2014/main" val="1918374083"/>
                    </a:ext>
                  </a:extLst>
                </a:gridCol>
                <a:gridCol w="951581">
                  <a:extLst>
                    <a:ext uri="{9D8B030D-6E8A-4147-A177-3AD203B41FA5}">
                      <a16:colId xmlns:a16="http://schemas.microsoft.com/office/drawing/2014/main" val="434019854"/>
                    </a:ext>
                  </a:extLst>
                </a:gridCol>
                <a:gridCol w="951581">
                  <a:extLst>
                    <a:ext uri="{9D8B030D-6E8A-4147-A177-3AD203B41FA5}">
                      <a16:colId xmlns:a16="http://schemas.microsoft.com/office/drawing/2014/main" val="750113562"/>
                    </a:ext>
                  </a:extLst>
                </a:gridCol>
                <a:gridCol w="951581">
                  <a:extLst>
                    <a:ext uri="{9D8B030D-6E8A-4147-A177-3AD203B41FA5}">
                      <a16:colId xmlns:a16="http://schemas.microsoft.com/office/drawing/2014/main" val="491120484"/>
                    </a:ext>
                  </a:extLst>
                </a:gridCol>
                <a:gridCol w="951581">
                  <a:extLst>
                    <a:ext uri="{9D8B030D-6E8A-4147-A177-3AD203B41FA5}">
                      <a16:colId xmlns:a16="http://schemas.microsoft.com/office/drawing/2014/main" val="107099003"/>
                    </a:ext>
                  </a:extLst>
                </a:gridCol>
                <a:gridCol w="951581">
                  <a:extLst>
                    <a:ext uri="{9D8B030D-6E8A-4147-A177-3AD203B41FA5}">
                      <a16:colId xmlns:a16="http://schemas.microsoft.com/office/drawing/2014/main" val="2835143638"/>
                    </a:ext>
                  </a:extLst>
                </a:gridCol>
                <a:gridCol w="951581">
                  <a:extLst>
                    <a:ext uri="{9D8B030D-6E8A-4147-A177-3AD203B41FA5}">
                      <a16:colId xmlns:a16="http://schemas.microsoft.com/office/drawing/2014/main" val="2695502438"/>
                    </a:ext>
                  </a:extLst>
                </a:gridCol>
                <a:gridCol w="951581">
                  <a:extLst>
                    <a:ext uri="{9D8B030D-6E8A-4147-A177-3AD203B41FA5}">
                      <a16:colId xmlns:a16="http://schemas.microsoft.com/office/drawing/2014/main" val="2978744651"/>
                    </a:ext>
                  </a:extLst>
                </a:gridCol>
                <a:gridCol w="951581">
                  <a:extLst>
                    <a:ext uri="{9D8B030D-6E8A-4147-A177-3AD203B41FA5}">
                      <a16:colId xmlns:a16="http://schemas.microsoft.com/office/drawing/2014/main" val="78099238"/>
                    </a:ext>
                  </a:extLst>
                </a:gridCol>
                <a:gridCol w="951581">
                  <a:extLst>
                    <a:ext uri="{9D8B030D-6E8A-4147-A177-3AD203B41FA5}">
                      <a16:colId xmlns:a16="http://schemas.microsoft.com/office/drawing/2014/main" val="2401511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latin typeface="+mn-ea"/>
                          <a:ea typeface="+mn-ea"/>
                        </a:rPr>
                        <a:t>자치구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latin typeface="+mn-ea"/>
                          <a:ea typeface="+mn-ea"/>
                        </a:rPr>
                        <a:t>강남구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latin typeface="+mn-ea"/>
                          <a:ea typeface="+mn-ea"/>
                        </a:rPr>
                        <a:t>강동구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latin typeface="+mn-ea"/>
                          <a:ea typeface="+mn-ea"/>
                        </a:rPr>
                        <a:t>강북구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latin typeface="+mn-ea"/>
                          <a:ea typeface="+mn-ea"/>
                        </a:rPr>
                        <a:t>강서구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latin typeface="+mn-ea"/>
                          <a:ea typeface="+mn-ea"/>
                        </a:rPr>
                        <a:t>관악구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latin typeface="+mn-ea"/>
                          <a:ea typeface="+mn-ea"/>
                        </a:rPr>
                        <a:t>광진구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latin typeface="+mn-ea"/>
                          <a:ea typeface="+mn-ea"/>
                        </a:rPr>
                        <a:t>구로구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latin typeface="+mn-ea"/>
                          <a:ea typeface="+mn-ea"/>
                        </a:rPr>
                        <a:t>금천구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latin typeface="+mn-ea"/>
                          <a:ea typeface="+mn-ea"/>
                        </a:rPr>
                        <a:t>노원구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latin typeface="+mn-ea"/>
                          <a:ea typeface="+mn-ea"/>
                        </a:rPr>
                        <a:t>도봉구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87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latin typeface="+mn-ea"/>
                          <a:ea typeface="+mn-ea"/>
                        </a:rPr>
                        <a:t>p-value</a:t>
                      </a:r>
                      <a:endParaRPr lang="ko-KR" altLang="en-US" sz="15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0.0000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0.0000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0.0000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0.0000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0.0000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0.0000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0.0000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0.0000</a:t>
                      </a:r>
                      <a:endParaRPr lang="ko-KR" altLang="en-US" sz="15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0.0000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0.0000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236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latin typeface="+mn-ea"/>
                          <a:ea typeface="+mn-ea"/>
                        </a:rPr>
                        <a:t>자치구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동대문구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동작구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마포구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서대문구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서초구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성동구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성북구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송파구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양천구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영등포구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83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latin typeface="+mn-ea"/>
                          <a:ea typeface="+mn-ea"/>
                        </a:rPr>
                        <a:t>p-value</a:t>
                      </a:r>
                      <a:endParaRPr lang="ko-KR" altLang="en-US" sz="15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0.0000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0.0000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0.0000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0.0000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0.0000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0.0000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0.0000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0.0000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0.0000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0.0000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011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latin typeface="+mn-ea"/>
                          <a:ea typeface="+mn-ea"/>
                        </a:rPr>
                        <a:t>자치구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용산구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은평구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종로구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중구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중랑구</a:t>
                      </a:r>
                    </a:p>
                  </a:txBody>
                  <a:tcPr/>
                </a:tc>
                <a:tc rowSpan="2" gridSpan="5"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090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latin typeface="+mn-ea"/>
                          <a:ea typeface="+mn-ea"/>
                        </a:rPr>
                        <a:t>p-value</a:t>
                      </a:r>
                      <a:endParaRPr lang="ko-KR" altLang="en-US" sz="15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0.0000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0.0000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0.0000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0.0000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0.0000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694596"/>
                  </a:ext>
                </a:extLst>
              </a:tr>
            </a:tbl>
          </a:graphicData>
        </a:graphic>
      </p:graphicFrame>
      <p:sp>
        <p:nvSpPr>
          <p:cNvPr id="3" name="제목 2">
            <a:extLst>
              <a:ext uri="{FF2B5EF4-FFF2-40B4-BE49-F238E27FC236}">
                <a16:creationId xmlns:a16="http://schemas.microsoft.com/office/drawing/2014/main" id="{F21AC8CF-82D2-58B0-46D6-258ABCDF1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분석결과 </a:t>
            </a:r>
            <a:r>
              <a:rPr lang="en-US" altLang="ko-KR" dirty="0">
                <a:latin typeface="+mj-ea"/>
              </a:rPr>
              <a:t>– t-test</a:t>
            </a:r>
            <a:endParaRPr lang="ko-KR" altLang="en-US" dirty="0">
              <a:latin typeface="+mj-ea"/>
            </a:endParaRPr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20961ABC-C99B-EFC2-961D-D9DD83666A44}"/>
              </a:ext>
            </a:extLst>
          </p:cNvPr>
          <p:cNvSpPr txBox="1">
            <a:spLocks/>
          </p:cNvSpPr>
          <p:nvPr/>
        </p:nvSpPr>
        <p:spPr bwMode="gray">
          <a:xfrm>
            <a:off x="440094" y="1439973"/>
            <a:ext cx="6126961" cy="373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70000"/>
              <a:buFont typeface="Wingdings 2" pitchFamily="18" charset="2"/>
              <a:buChar char="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 2" pitchFamily="18" charset="2"/>
              <a:buChar char="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100000"/>
              <a:buFont typeface="Wingdings 2" pitchFamily="18" charset="2"/>
              <a:buChar char="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+mj-ea"/>
                <a:ea typeface="+mj-ea"/>
              </a:rPr>
              <a:t>2019</a:t>
            </a:r>
            <a:r>
              <a:rPr lang="ko-KR" altLang="en-US" sz="2000" dirty="0">
                <a:latin typeface="+mj-ea"/>
                <a:ea typeface="+mj-ea"/>
              </a:rPr>
              <a:t>년 결제금액</a:t>
            </a:r>
            <a:r>
              <a:rPr lang="en-US" altLang="ko-KR" sz="2000" dirty="0">
                <a:latin typeface="+mj-ea"/>
                <a:ea typeface="+mj-ea"/>
              </a:rPr>
              <a:t>, 2020</a:t>
            </a:r>
            <a:r>
              <a:rPr lang="ko-KR" altLang="en-US" sz="2000" dirty="0">
                <a:latin typeface="+mj-ea"/>
                <a:ea typeface="+mj-ea"/>
              </a:rPr>
              <a:t>년 결제금액 비교</a:t>
            </a:r>
          </a:p>
        </p:txBody>
      </p:sp>
      <p:sp>
        <p:nvSpPr>
          <p:cNvPr id="11" name="내용 개체 틀 1">
            <a:extLst>
              <a:ext uri="{FF2B5EF4-FFF2-40B4-BE49-F238E27FC236}">
                <a16:creationId xmlns:a16="http://schemas.microsoft.com/office/drawing/2014/main" id="{394A650A-FB76-AA85-9847-F905ABB0150E}"/>
              </a:ext>
            </a:extLst>
          </p:cNvPr>
          <p:cNvSpPr txBox="1">
            <a:spLocks/>
          </p:cNvSpPr>
          <p:nvPr/>
        </p:nvSpPr>
        <p:spPr bwMode="gray">
          <a:xfrm>
            <a:off x="440090" y="4498853"/>
            <a:ext cx="10741906" cy="2130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70000"/>
              <a:buFont typeface="Wingdings 2" pitchFamily="18" charset="2"/>
              <a:buChar char="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 2" pitchFamily="18" charset="2"/>
              <a:buChar char="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100000"/>
              <a:buFont typeface="Wingdings 2" pitchFamily="18" charset="2"/>
              <a:buChar char="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2000" dirty="0">
                <a:latin typeface="+mn-ea"/>
              </a:rPr>
              <a:t>서울특별시 </a:t>
            </a:r>
            <a:r>
              <a:rPr lang="en-US" altLang="ko-KR" sz="2000" dirty="0">
                <a:latin typeface="+mn-ea"/>
              </a:rPr>
              <a:t>25</a:t>
            </a:r>
            <a:r>
              <a:rPr lang="ko-KR" altLang="en-US" sz="2000" dirty="0">
                <a:latin typeface="+mn-ea"/>
              </a:rPr>
              <a:t>개 자치구의 </a:t>
            </a:r>
            <a:r>
              <a:rPr lang="en-US" altLang="ko-KR" sz="2000" dirty="0">
                <a:latin typeface="+mn-ea"/>
              </a:rPr>
              <a:t>2019</a:t>
            </a:r>
            <a:r>
              <a:rPr lang="ko-KR" altLang="en-US" sz="2000" dirty="0">
                <a:latin typeface="+mn-ea"/>
              </a:rPr>
              <a:t>년</a:t>
            </a:r>
            <a:r>
              <a:rPr lang="en-US" altLang="ko-KR" sz="2000" dirty="0">
                <a:latin typeface="+mn-ea"/>
              </a:rPr>
              <a:t>, 2020</a:t>
            </a:r>
            <a:r>
              <a:rPr lang="ko-KR" altLang="en-US" sz="2000" dirty="0">
                <a:latin typeface="+mn-ea"/>
              </a:rPr>
              <a:t>년 결제금액이 유의미한 차이가 있는지 알아보기 위해 </a:t>
            </a:r>
            <a:r>
              <a:rPr lang="en-US" altLang="ko-KR" sz="2000" dirty="0">
                <a:latin typeface="+mn-ea"/>
              </a:rPr>
              <a:t>t-test</a:t>
            </a:r>
            <a:r>
              <a:rPr lang="ko-KR" altLang="en-US" sz="2000" dirty="0">
                <a:latin typeface="+mn-ea"/>
              </a:rPr>
              <a:t>를 진행한 결과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모든 자치구에서 </a:t>
            </a:r>
            <a:r>
              <a:rPr lang="en-US" altLang="ko-KR" sz="2000" dirty="0">
                <a:latin typeface="+mn-ea"/>
              </a:rPr>
              <a:t>p-value</a:t>
            </a:r>
            <a:r>
              <a:rPr lang="ko-KR" altLang="en-US" sz="2000" dirty="0">
                <a:latin typeface="+mn-ea"/>
              </a:rPr>
              <a:t>가 </a:t>
            </a:r>
            <a:r>
              <a:rPr lang="en-US" altLang="ko-KR" sz="2000" dirty="0">
                <a:latin typeface="+mn-ea"/>
              </a:rPr>
              <a:t>0.05</a:t>
            </a:r>
            <a:r>
              <a:rPr lang="ko-KR" altLang="en-US" sz="2000" dirty="0">
                <a:latin typeface="+mn-ea"/>
              </a:rPr>
              <a:t>보다 낮게 나타나 </a:t>
            </a:r>
            <a:r>
              <a:rPr lang="en-US" altLang="ko-KR" sz="2000" dirty="0">
                <a:latin typeface="+mn-ea"/>
              </a:rPr>
              <a:t>2019</a:t>
            </a:r>
            <a:r>
              <a:rPr lang="ko-KR" altLang="en-US" sz="2000" dirty="0">
                <a:latin typeface="+mn-ea"/>
              </a:rPr>
              <a:t>년 결제금액과 </a:t>
            </a:r>
            <a:r>
              <a:rPr lang="en-US" altLang="ko-KR" sz="2000" dirty="0">
                <a:latin typeface="+mn-ea"/>
              </a:rPr>
              <a:t>2020</a:t>
            </a:r>
            <a:r>
              <a:rPr lang="ko-KR" altLang="en-US" sz="2000" dirty="0">
                <a:latin typeface="+mn-ea"/>
              </a:rPr>
              <a:t>년 결제금액은 유의미한 차이가 있는 것으로 나타남</a:t>
            </a:r>
            <a:endParaRPr lang="en-US" altLang="ko-KR" sz="2000" dirty="0">
              <a:latin typeface="+mn-ea"/>
            </a:endParaRPr>
          </a:p>
          <a:p>
            <a:pPr algn="just"/>
            <a:endParaRPr lang="en-US" altLang="ko-KR" sz="2000" dirty="0">
              <a:latin typeface="+mn-ea"/>
            </a:endParaRPr>
          </a:p>
          <a:p>
            <a:pPr algn="just"/>
            <a:r>
              <a:rPr lang="ko-KR" altLang="en-US" sz="2000" dirty="0">
                <a:latin typeface="+mn-ea"/>
              </a:rPr>
              <a:t>특히 </a:t>
            </a:r>
            <a:r>
              <a:rPr lang="en-US" altLang="ko-KR" sz="2000" dirty="0">
                <a:latin typeface="+mn-ea"/>
              </a:rPr>
              <a:t>p-value</a:t>
            </a:r>
            <a:r>
              <a:rPr lang="ko-KR" altLang="en-US" sz="2000" dirty="0">
                <a:latin typeface="+mn-ea"/>
              </a:rPr>
              <a:t>가 모두 </a:t>
            </a:r>
            <a:r>
              <a:rPr lang="en-US" altLang="ko-KR" sz="2000" dirty="0">
                <a:latin typeface="+mn-ea"/>
              </a:rPr>
              <a:t>0</a:t>
            </a:r>
            <a:r>
              <a:rPr lang="ko-KR" altLang="en-US" sz="2000" dirty="0">
                <a:latin typeface="+mn-ea"/>
              </a:rPr>
              <a:t>에 가까울 정도로 낮은 수치가 나와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결제건수보다 결제금액이 코로나 전후 차이가 더 큰 것으로 추정됨</a:t>
            </a:r>
          </a:p>
        </p:txBody>
      </p:sp>
    </p:spTree>
    <p:extLst>
      <p:ext uri="{BB962C8B-B14F-4D97-AF65-F5344CB8AC3E}">
        <p14:creationId xmlns:p14="http://schemas.microsoft.com/office/powerpoint/2010/main" val="2969159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21AC8CF-82D2-58B0-46D6-258ABCDF1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분석결과 </a:t>
            </a:r>
            <a:r>
              <a:rPr lang="en-US" altLang="ko-KR" dirty="0">
                <a:latin typeface="+mj-ea"/>
              </a:rPr>
              <a:t>– t-test</a:t>
            </a:r>
            <a:endParaRPr lang="ko-KR" altLang="en-US" dirty="0">
              <a:latin typeface="+mj-ea"/>
            </a:endParaRPr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20961ABC-C99B-EFC2-961D-D9DD83666A44}"/>
              </a:ext>
            </a:extLst>
          </p:cNvPr>
          <p:cNvSpPr txBox="1">
            <a:spLocks/>
          </p:cNvSpPr>
          <p:nvPr/>
        </p:nvSpPr>
        <p:spPr bwMode="gray">
          <a:xfrm>
            <a:off x="440094" y="1439973"/>
            <a:ext cx="10304106" cy="414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70000"/>
              <a:buFont typeface="Wingdings 2" pitchFamily="18" charset="2"/>
              <a:buChar char="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 2" pitchFamily="18" charset="2"/>
              <a:buChar char="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100000"/>
              <a:buFont typeface="Wingdings 2" pitchFamily="18" charset="2"/>
              <a:buChar char="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>
                <a:latin typeface="+mj-ea"/>
                <a:ea typeface="+mj-ea"/>
              </a:rPr>
              <a:t>1. </a:t>
            </a:r>
            <a:r>
              <a:rPr lang="ko-KR" altLang="en-US" sz="2000" b="1" dirty="0">
                <a:latin typeface="+mj-ea"/>
                <a:ea typeface="+mj-ea"/>
              </a:rPr>
              <a:t>서울특별시 종로구 극장공연 업종 </a:t>
            </a:r>
            <a:r>
              <a:rPr lang="ko-KR" altLang="en-US" sz="2000" b="1" dirty="0" err="1">
                <a:latin typeface="+mj-ea"/>
                <a:ea typeface="+mj-ea"/>
              </a:rPr>
              <a:t>동별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r>
              <a:rPr lang="en-US" altLang="ko-KR" sz="2000" b="1" dirty="0">
                <a:latin typeface="+mj-ea"/>
                <a:ea typeface="+mj-ea"/>
              </a:rPr>
              <a:t>t-test </a:t>
            </a:r>
            <a:r>
              <a:rPr lang="ko-KR" altLang="en-US" sz="2000" b="1" dirty="0">
                <a:latin typeface="+mj-ea"/>
                <a:ea typeface="+mj-ea"/>
              </a:rPr>
              <a:t>결과</a:t>
            </a:r>
          </a:p>
        </p:txBody>
      </p:sp>
      <p:sp>
        <p:nvSpPr>
          <p:cNvPr id="11" name="내용 개체 틀 1">
            <a:extLst>
              <a:ext uri="{FF2B5EF4-FFF2-40B4-BE49-F238E27FC236}">
                <a16:creationId xmlns:a16="http://schemas.microsoft.com/office/drawing/2014/main" id="{394A650A-FB76-AA85-9847-F905ABB0150E}"/>
              </a:ext>
            </a:extLst>
          </p:cNvPr>
          <p:cNvSpPr txBox="1">
            <a:spLocks/>
          </p:cNvSpPr>
          <p:nvPr/>
        </p:nvSpPr>
        <p:spPr bwMode="gray">
          <a:xfrm>
            <a:off x="440094" y="2971800"/>
            <a:ext cx="10741906" cy="3886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70000"/>
              <a:buFont typeface="Wingdings 2" pitchFamily="18" charset="2"/>
              <a:buChar char="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 2" pitchFamily="18" charset="2"/>
              <a:buChar char="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100000"/>
              <a:buFont typeface="Wingdings 2" pitchFamily="18" charset="2"/>
              <a:buChar char="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2000" dirty="0">
                <a:latin typeface="+mn-ea"/>
              </a:rPr>
              <a:t>극장과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공연장이 많아 코로나</a:t>
            </a:r>
            <a:r>
              <a:rPr lang="en-US" altLang="ko-KR" sz="2000" dirty="0">
                <a:latin typeface="+mn-ea"/>
              </a:rPr>
              <a:t>19</a:t>
            </a:r>
            <a:r>
              <a:rPr lang="ko-KR" altLang="en-US" sz="2000" dirty="0">
                <a:latin typeface="+mn-ea"/>
              </a:rPr>
              <a:t>로 인한 문화여가 업종의 타격이 클 것으로 예상되는 종로구에 한해</a:t>
            </a:r>
            <a:r>
              <a:rPr lang="en-US" altLang="ko-KR" sz="2000" dirty="0">
                <a:latin typeface="+mn-ea"/>
              </a:rPr>
              <a:t> 2019</a:t>
            </a:r>
            <a:r>
              <a:rPr lang="ko-KR" altLang="en-US" sz="2000" dirty="0">
                <a:latin typeface="+mn-ea"/>
              </a:rPr>
              <a:t>년</a:t>
            </a:r>
            <a:r>
              <a:rPr lang="en-US" altLang="ko-KR" sz="2000" dirty="0">
                <a:latin typeface="+mn-ea"/>
              </a:rPr>
              <a:t>, 2020</a:t>
            </a:r>
            <a:r>
              <a:rPr lang="ko-KR" altLang="en-US" sz="2000" dirty="0">
                <a:latin typeface="+mn-ea"/>
              </a:rPr>
              <a:t>년 결제건수 및 결제금액이 유의미한 차이가 있는지 확인하기 위한 </a:t>
            </a:r>
            <a:r>
              <a:rPr lang="en-US" altLang="ko-KR" sz="2000" dirty="0">
                <a:latin typeface="+mn-ea"/>
              </a:rPr>
              <a:t>t-test</a:t>
            </a:r>
            <a:r>
              <a:rPr lang="ko-KR" altLang="en-US" sz="2000" dirty="0">
                <a:latin typeface="+mn-ea"/>
              </a:rPr>
              <a:t>를 진행</a:t>
            </a:r>
            <a:endParaRPr lang="en-US" altLang="ko-KR" sz="2000" dirty="0">
              <a:latin typeface="+mn-ea"/>
            </a:endParaRPr>
          </a:p>
          <a:p>
            <a:pPr algn="just"/>
            <a:endParaRPr lang="en-US" altLang="ko-KR" sz="2000" dirty="0">
              <a:latin typeface="+mn-ea"/>
            </a:endParaRPr>
          </a:p>
          <a:p>
            <a:pPr algn="just"/>
            <a:r>
              <a:rPr lang="ko-KR" altLang="en-US" sz="2000" dirty="0">
                <a:latin typeface="+mn-ea"/>
              </a:rPr>
              <a:t>코로나</a:t>
            </a:r>
            <a:r>
              <a:rPr lang="en-US" altLang="ko-KR" sz="2000" dirty="0">
                <a:latin typeface="+mn-ea"/>
              </a:rPr>
              <a:t>19</a:t>
            </a:r>
            <a:r>
              <a:rPr lang="ko-KR" altLang="en-US" sz="2000" dirty="0">
                <a:latin typeface="+mn-ea"/>
              </a:rPr>
              <a:t>로 인해 휴</a:t>
            </a:r>
            <a:r>
              <a:rPr lang="en-US" altLang="ko-KR" sz="2000" dirty="0">
                <a:latin typeface="+mn-ea"/>
              </a:rPr>
              <a:t>·</a:t>
            </a:r>
            <a:r>
              <a:rPr lang="ko-KR" altLang="en-US" sz="2000" dirty="0">
                <a:latin typeface="+mn-ea"/>
              </a:rPr>
              <a:t>폐업한 극장과 공연장이 많아</a:t>
            </a:r>
            <a:r>
              <a:rPr lang="en-US" altLang="ko-KR" sz="2000" dirty="0">
                <a:latin typeface="+mn-ea"/>
              </a:rPr>
              <a:t>, 2020</a:t>
            </a:r>
            <a:r>
              <a:rPr lang="ko-KR" altLang="en-US" sz="2000" dirty="0">
                <a:latin typeface="+mn-ea"/>
              </a:rPr>
              <a:t>년에도 소비 데이터가 존재하는 관철동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돈의동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동숭동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명륜</a:t>
            </a:r>
            <a:r>
              <a:rPr lang="en-US" altLang="ko-KR" sz="2000" dirty="0">
                <a:latin typeface="+mn-ea"/>
              </a:rPr>
              <a:t>2</a:t>
            </a:r>
            <a:r>
              <a:rPr lang="ko-KR" altLang="en-US" sz="2000" dirty="0">
                <a:latin typeface="+mn-ea"/>
              </a:rPr>
              <a:t>가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이화동에 한해 분석 진행</a:t>
            </a:r>
            <a:endParaRPr lang="en-US" altLang="ko-KR" sz="2000" dirty="0">
              <a:latin typeface="+mn-ea"/>
            </a:endParaRPr>
          </a:p>
          <a:p>
            <a:pPr algn="just"/>
            <a:endParaRPr lang="en-US" altLang="ko-KR" sz="2000" dirty="0">
              <a:latin typeface="+mn-ea"/>
            </a:endParaRPr>
          </a:p>
          <a:p>
            <a:pPr algn="just"/>
            <a:r>
              <a:rPr lang="ko-KR" altLang="en-US" sz="2000" dirty="0">
                <a:latin typeface="+mn-ea"/>
              </a:rPr>
              <a:t>결제건수 기준으로는 돈의동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동숭동이 </a:t>
            </a:r>
            <a:r>
              <a:rPr lang="en-US" altLang="ko-KR" sz="2000" dirty="0">
                <a:latin typeface="+mn-ea"/>
              </a:rPr>
              <a:t>p-value</a:t>
            </a:r>
            <a:r>
              <a:rPr lang="ko-KR" altLang="en-US" sz="2000" dirty="0">
                <a:latin typeface="+mn-ea"/>
              </a:rPr>
              <a:t>가 </a:t>
            </a:r>
            <a:r>
              <a:rPr lang="en-US" altLang="ko-KR" sz="2000" dirty="0">
                <a:latin typeface="+mn-ea"/>
              </a:rPr>
              <a:t>0.05</a:t>
            </a:r>
            <a:r>
              <a:rPr lang="ko-KR" altLang="en-US" sz="2000" dirty="0">
                <a:latin typeface="+mn-ea"/>
              </a:rPr>
              <a:t>보다 낮게 나타나 코로나</a:t>
            </a:r>
            <a:r>
              <a:rPr lang="en-US" altLang="ko-KR" sz="2000" dirty="0">
                <a:latin typeface="+mn-ea"/>
              </a:rPr>
              <a:t>19 </a:t>
            </a:r>
            <a:r>
              <a:rPr lang="ko-KR" altLang="en-US" sz="2000" dirty="0">
                <a:latin typeface="+mn-ea"/>
              </a:rPr>
              <a:t>전후 유의미한 차이가 있는 것으로 나타남</a:t>
            </a:r>
            <a:endParaRPr lang="en-US" altLang="ko-KR" sz="2000" dirty="0">
              <a:latin typeface="+mn-ea"/>
            </a:endParaRPr>
          </a:p>
          <a:p>
            <a:pPr algn="just"/>
            <a:endParaRPr lang="en-US" altLang="ko-KR" sz="2000" dirty="0">
              <a:latin typeface="+mn-ea"/>
            </a:endParaRPr>
          </a:p>
          <a:p>
            <a:pPr algn="just"/>
            <a:r>
              <a:rPr lang="ko-KR" altLang="en-US" sz="2000" dirty="0">
                <a:latin typeface="+mn-ea"/>
              </a:rPr>
              <a:t>결제금액 기준으로는 관철동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명륜</a:t>
            </a:r>
            <a:r>
              <a:rPr lang="en-US" altLang="ko-KR" sz="2000" dirty="0">
                <a:latin typeface="+mn-ea"/>
              </a:rPr>
              <a:t>2</a:t>
            </a:r>
            <a:r>
              <a:rPr lang="ko-KR" altLang="en-US" sz="2000" dirty="0">
                <a:latin typeface="+mn-ea"/>
              </a:rPr>
              <a:t>가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이화동이 코로나</a:t>
            </a:r>
            <a:r>
              <a:rPr lang="en-US" altLang="ko-KR" sz="2000" dirty="0">
                <a:latin typeface="+mn-ea"/>
              </a:rPr>
              <a:t>19 </a:t>
            </a:r>
            <a:r>
              <a:rPr lang="ko-KR" altLang="en-US" sz="2000" dirty="0">
                <a:latin typeface="+mn-ea"/>
              </a:rPr>
              <a:t>전후 유의미한 차이가 있는 것으로 나타남</a:t>
            </a:r>
            <a:endParaRPr lang="en-US" altLang="ko-KR" sz="2000" dirty="0">
              <a:latin typeface="+mn-ea"/>
            </a:endParaRPr>
          </a:p>
          <a:p>
            <a:pPr algn="just"/>
            <a:endParaRPr lang="ko-KR" altLang="en-US" sz="2000" dirty="0">
              <a:latin typeface="+mn-ea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05323D5-F68E-EC9B-75E3-A044835A0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283931"/>
              </p:ext>
            </p:extLst>
          </p:nvPr>
        </p:nvGraphicFramePr>
        <p:xfrm>
          <a:off x="778193" y="1905000"/>
          <a:ext cx="996600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2634">
                  <a:extLst>
                    <a:ext uri="{9D8B030D-6E8A-4147-A177-3AD203B41FA5}">
                      <a16:colId xmlns:a16="http://schemas.microsoft.com/office/drawing/2014/main" val="4237971762"/>
                    </a:ext>
                  </a:extLst>
                </a:gridCol>
                <a:gridCol w="1553920">
                  <a:extLst>
                    <a:ext uri="{9D8B030D-6E8A-4147-A177-3AD203B41FA5}">
                      <a16:colId xmlns:a16="http://schemas.microsoft.com/office/drawing/2014/main" val="516945378"/>
                    </a:ext>
                  </a:extLst>
                </a:gridCol>
                <a:gridCol w="1553920">
                  <a:extLst>
                    <a:ext uri="{9D8B030D-6E8A-4147-A177-3AD203B41FA5}">
                      <a16:colId xmlns:a16="http://schemas.microsoft.com/office/drawing/2014/main" val="365167969"/>
                    </a:ext>
                  </a:extLst>
                </a:gridCol>
                <a:gridCol w="1553920">
                  <a:extLst>
                    <a:ext uri="{9D8B030D-6E8A-4147-A177-3AD203B41FA5}">
                      <a16:colId xmlns:a16="http://schemas.microsoft.com/office/drawing/2014/main" val="1912192967"/>
                    </a:ext>
                  </a:extLst>
                </a:gridCol>
                <a:gridCol w="1867693">
                  <a:extLst>
                    <a:ext uri="{9D8B030D-6E8A-4147-A177-3AD203B41FA5}">
                      <a16:colId xmlns:a16="http://schemas.microsoft.com/office/drawing/2014/main" val="147376648"/>
                    </a:ext>
                  </a:extLst>
                </a:gridCol>
                <a:gridCol w="1553920">
                  <a:extLst>
                    <a:ext uri="{9D8B030D-6E8A-4147-A177-3AD203B41FA5}">
                      <a16:colId xmlns:a16="http://schemas.microsoft.com/office/drawing/2014/main" val="1012256824"/>
                    </a:ext>
                  </a:extLst>
                </a:gridCol>
              </a:tblGrid>
              <a:tr h="120125">
                <a:tc>
                  <a:txBody>
                    <a:bodyPr/>
                    <a:lstStyle/>
                    <a:p>
                      <a:pPr algn="ctr"/>
                      <a:r>
                        <a:rPr lang="x-none" sz="20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20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effectLst/>
                          <a:latin typeface="+mn-ea"/>
                          <a:ea typeface="+mn-ea"/>
                        </a:rPr>
                        <a:t>관철동</a:t>
                      </a:r>
                      <a:endParaRPr lang="ko-KR" sz="20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latin typeface="+mn-ea"/>
                          <a:ea typeface="+mn-ea"/>
                        </a:rPr>
                        <a:t>돈의동</a:t>
                      </a:r>
                      <a:endParaRPr lang="ko-KR" sz="20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latin typeface="+mn-ea"/>
                          <a:ea typeface="+mn-ea"/>
                        </a:rPr>
                        <a:t>동숭동</a:t>
                      </a:r>
                      <a:endParaRPr lang="ko-KR" sz="20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latin typeface="+mn-ea"/>
                          <a:ea typeface="+mn-ea"/>
                        </a:rPr>
                        <a:t>명륜2가</a:t>
                      </a:r>
                      <a:endParaRPr lang="ko-KR" sz="20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latin typeface="+mn-ea"/>
                          <a:ea typeface="+mn-ea"/>
                        </a:rPr>
                        <a:t>이화동</a:t>
                      </a:r>
                      <a:endParaRPr lang="ko-KR" sz="20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722325"/>
                  </a:ext>
                </a:extLst>
              </a:tr>
              <a:tr h="1201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effectLst/>
                          <a:latin typeface="+mn-ea"/>
                          <a:ea typeface="+mn-ea"/>
                        </a:rPr>
                        <a:t>결제건수</a:t>
                      </a:r>
                      <a:endParaRPr lang="ko-KR" sz="20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+mn-ea"/>
                          <a:ea typeface="+mn-ea"/>
                        </a:rPr>
                        <a:t>0.2287</a:t>
                      </a:r>
                      <a:endParaRPr lang="ko-KR" sz="20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  <a:latin typeface="+mn-ea"/>
                          <a:ea typeface="+mn-ea"/>
                        </a:rPr>
                        <a:t>0.0001</a:t>
                      </a:r>
                      <a:endParaRPr lang="ko-KR" sz="2000" b="1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  <a:latin typeface="+mn-ea"/>
                          <a:ea typeface="+mn-ea"/>
                        </a:rPr>
                        <a:t>0.0000</a:t>
                      </a:r>
                      <a:endParaRPr lang="ko-KR" sz="2000" b="1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+mn-ea"/>
                          <a:ea typeface="+mn-ea"/>
                        </a:rPr>
                        <a:t>0.2419</a:t>
                      </a:r>
                      <a:endParaRPr lang="ko-KR" sz="20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+mn-ea"/>
                          <a:ea typeface="+mn-ea"/>
                        </a:rPr>
                        <a:t>0.2733</a:t>
                      </a:r>
                      <a:endParaRPr lang="ko-KR" sz="20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2766384"/>
                  </a:ext>
                </a:extLst>
              </a:tr>
              <a:tr h="120125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latin typeface="+mn-ea"/>
                          <a:ea typeface="+mn-ea"/>
                        </a:rPr>
                        <a:t>결제금액</a:t>
                      </a:r>
                      <a:endParaRPr lang="ko-KR" sz="20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  <a:latin typeface="+mn-ea"/>
                          <a:ea typeface="+mn-ea"/>
                        </a:rPr>
                        <a:t>0.0012</a:t>
                      </a:r>
                      <a:endParaRPr lang="ko-KR" sz="2000" b="1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latin typeface="+mn-ea"/>
                          <a:ea typeface="+mn-ea"/>
                        </a:rPr>
                        <a:t>0.4200</a:t>
                      </a:r>
                      <a:endParaRPr lang="ko-KR" sz="20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latin typeface="+mn-ea"/>
                          <a:ea typeface="+mn-ea"/>
                        </a:rPr>
                        <a:t>0.2105</a:t>
                      </a:r>
                      <a:endParaRPr lang="ko-KR" sz="20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  <a:latin typeface="+mn-ea"/>
                          <a:ea typeface="+mn-ea"/>
                        </a:rPr>
                        <a:t>0.0000</a:t>
                      </a:r>
                      <a:endParaRPr lang="ko-KR" sz="2000" b="1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  <a:latin typeface="+mn-ea"/>
                          <a:ea typeface="+mn-ea"/>
                        </a:rPr>
                        <a:t>0.0036</a:t>
                      </a:r>
                      <a:endParaRPr lang="ko-KR" sz="2000" b="1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8069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57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50A6DCB-8829-4DD7-9D5F-E6B16A48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분석결과 </a:t>
            </a:r>
            <a:r>
              <a:rPr lang="en-US" altLang="ko-KR" dirty="0"/>
              <a:t>(</a:t>
            </a:r>
            <a:r>
              <a:rPr lang="ko-KR" altLang="en-US" dirty="0"/>
              <a:t>시각화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D1DCA913-42C6-C3BB-2FD9-9BE435C95198}"/>
              </a:ext>
            </a:extLst>
          </p:cNvPr>
          <p:cNvSpPr txBox="1">
            <a:spLocks/>
          </p:cNvSpPr>
          <p:nvPr/>
        </p:nvSpPr>
        <p:spPr bwMode="gray">
          <a:xfrm>
            <a:off x="301381" y="1511682"/>
            <a:ext cx="6126961" cy="373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70000"/>
              <a:buFont typeface="Wingdings 2" pitchFamily="18" charset="2"/>
              <a:buChar char="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 2" pitchFamily="18" charset="2"/>
              <a:buChar char="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100000"/>
              <a:buFont typeface="Wingdings 2" pitchFamily="18" charset="2"/>
              <a:buChar char="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B2962FC-ED44-959F-7871-C56E89B5B9ED}"/>
              </a:ext>
            </a:extLst>
          </p:cNvPr>
          <p:cNvSpPr txBox="1">
            <a:spLocks/>
          </p:cNvSpPr>
          <p:nvPr/>
        </p:nvSpPr>
        <p:spPr bwMode="gray">
          <a:xfrm>
            <a:off x="440094" y="1439973"/>
            <a:ext cx="6126961" cy="37303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70000"/>
              <a:buFont typeface="Wingdings 2" pitchFamily="18" charset="2"/>
              <a:buChar char="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 2" pitchFamily="18" charset="2"/>
              <a:buChar char="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100000"/>
              <a:buFont typeface="Wingdings 2" pitchFamily="18" charset="2"/>
              <a:buChar char="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latin typeface="+mj-ea"/>
                <a:ea typeface="+mj-ea"/>
              </a:rPr>
              <a:t>종로구  </a:t>
            </a:r>
            <a:r>
              <a:rPr lang="ko-KR" altLang="en-US" sz="2000" b="1" dirty="0" err="1">
                <a:latin typeface="+mj-ea"/>
                <a:ea typeface="+mj-ea"/>
              </a:rPr>
              <a:t>동별</a:t>
            </a:r>
            <a:r>
              <a:rPr lang="ko-KR" altLang="en-US" sz="2000" b="1" dirty="0">
                <a:latin typeface="+mj-ea"/>
                <a:ea typeface="+mj-ea"/>
              </a:rPr>
              <a:t> 음식점업 결제건수</a:t>
            </a:r>
            <a:r>
              <a:rPr lang="en-US" altLang="ko-KR" sz="2000" b="1" dirty="0">
                <a:latin typeface="+mj-ea"/>
                <a:ea typeface="+mj-ea"/>
              </a:rPr>
              <a:t>&amp;</a:t>
            </a:r>
            <a:r>
              <a:rPr lang="ko-KR" altLang="en-US" sz="2000" b="1" dirty="0">
                <a:latin typeface="+mj-ea"/>
                <a:ea typeface="+mj-ea"/>
              </a:rPr>
              <a:t>결제금액 </a:t>
            </a:r>
            <a:r>
              <a:rPr lang="en-US" altLang="ko-KR" sz="2000" b="1" dirty="0">
                <a:latin typeface="+mj-ea"/>
                <a:ea typeface="+mj-ea"/>
              </a:rPr>
              <a:t>(2019</a:t>
            </a:r>
            <a:r>
              <a:rPr lang="ko-KR" altLang="en-US" sz="2000" b="1" dirty="0">
                <a:latin typeface="+mj-ea"/>
                <a:ea typeface="+mj-ea"/>
              </a:rPr>
              <a:t>년 </a:t>
            </a:r>
            <a:r>
              <a:rPr lang="en-US" altLang="ko-KR" sz="2000" b="1" dirty="0">
                <a:latin typeface="+mj-ea"/>
                <a:ea typeface="+mj-ea"/>
              </a:rPr>
              <a:t>vs 2020</a:t>
            </a:r>
            <a:r>
              <a:rPr lang="ko-KR" altLang="en-US" sz="2000" b="1" dirty="0">
                <a:latin typeface="+mj-ea"/>
                <a:ea typeface="+mj-ea"/>
              </a:rPr>
              <a:t>년</a:t>
            </a:r>
            <a:r>
              <a:rPr lang="en-US" altLang="ko-KR" sz="2000" b="1" dirty="0">
                <a:latin typeface="+mj-ea"/>
                <a:ea typeface="+mj-ea"/>
              </a:rPr>
              <a:t>)</a:t>
            </a:r>
            <a:endParaRPr lang="ko-KR" altLang="en-US" sz="2000" b="1" dirty="0"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C6C7BBC-4ECE-A891-8F22-869DA92D3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68" y="1708842"/>
            <a:ext cx="5811412" cy="499675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EE7534C-DF06-BA4C-A31B-EBA70819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702" y="1708841"/>
            <a:ext cx="5763657" cy="499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075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034FC68-7C45-1FED-A923-C87DEE25A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752601"/>
            <a:ext cx="10813143" cy="4673599"/>
          </a:xfrm>
        </p:spPr>
        <p:txBody>
          <a:bodyPr>
            <a:normAutofit/>
          </a:bodyPr>
          <a:lstStyle/>
          <a:p>
            <a:pPr algn="just"/>
            <a:r>
              <a:rPr lang="ko-KR" altLang="en-US" sz="2400" dirty="0">
                <a:latin typeface="+mn-ea"/>
              </a:rPr>
              <a:t>코로나</a:t>
            </a:r>
            <a:r>
              <a:rPr lang="en-US" altLang="ko-KR" sz="2400" dirty="0">
                <a:latin typeface="+mn-ea"/>
              </a:rPr>
              <a:t>19</a:t>
            </a:r>
            <a:r>
              <a:rPr lang="ko-KR" altLang="en-US" sz="2400" dirty="0">
                <a:latin typeface="+mn-ea"/>
              </a:rPr>
              <a:t>는 </a:t>
            </a:r>
            <a:r>
              <a:rPr lang="en-US" altLang="ko-KR" sz="2400" dirty="0">
                <a:latin typeface="+mn-ea"/>
              </a:rPr>
              <a:t>2020</a:t>
            </a:r>
            <a:r>
              <a:rPr lang="ko-KR" altLang="en-US" sz="2400" dirty="0">
                <a:latin typeface="+mn-ea"/>
              </a:rPr>
              <a:t>년 </a:t>
            </a:r>
            <a:r>
              <a:rPr lang="en-US" altLang="ko-KR" sz="2400" dirty="0">
                <a:latin typeface="+mn-ea"/>
              </a:rPr>
              <a:t>2</a:t>
            </a:r>
            <a:r>
              <a:rPr lang="ko-KR" altLang="en-US" sz="2400" dirty="0">
                <a:latin typeface="+mn-ea"/>
              </a:rPr>
              <a:t>월</a:t>
            </a:r>
            <a:r>
              <a:rPr lang="en-US" altLang="ko-KR" sz="2400" dirty="0">
                <a:latin typeface="+mn-ea"/>
              </a:rPr>
              <a:t> </a:t>
            </a:r>
            <a:r>
              <a:rPr lang="ko-KR" altLang="en-US" sz="2400" dirty="0">
                <a:latin typeface="+mn-ea"/>
              </a:rPr>
              <a:t>국내에 처음 유입된 대유행 급성 호흡기 전염병</a:t>
            </a:r>
            <a:endParaRPr lang="en-US" altLang="ko-KR" sz="2400" dirty="0">
              <a:latin typeface="+mn-ea"/>
            </a:endParaRPr>
          </a:p>
          <a:p>
            <a:pPr algn="just"/>
            <a:endParaRPr lang="en-US" altLang="ko-KR" sz="2400" dirty="0">
              <a:latin typeface="+mn-ea"/>
            </a:endParaRPr>
          </a:p>
          <a:p>
            <a:pPr algn="just"/>
            <a:r>
              <a:rPr lang="en-US" altLang="ko-KR" sz="2400" dirty="0">
                <a:latin typeface="+mn-ea"/>
              </a:rPr>
              <a:t>2020</a:t>
            </a:r>
            <a:r>
              <a:rPr lang="ko-KR" altLang="en-US" sz="2400" dirty="0">
                <a:latin typeface="+mn-ea"/>
              </a:rPr>
              <a:t>년 </a:t>
            </a:r>
            <a:r>
              <a:rPr lang="en-US" altLang="ko-KR" sz="2400" dirty="0">
                <a:latin typeface="+mn-ea"/>
              </a:rPr>
              <a:t>4</a:t>
            </a:r>
            <a:r>
              <a:rPr lang="ko-KR" altLang="en-US" sz="2400" dirty="0">
                <a:latin typeface="+mn-ea"/>
              </a:rPr>
              <a:t>월부터 코로나</a:t>
            </a:r>
            <a:r>
              <a:rPr lang="en-US" altLang="ko-KR" sz="2400" dirty="0">
                <a:latin typeface="+mn-ea"/>
              </a:rPr>
              <a:t>19</a:t>
            </a:r>
            <a:r>
              <a:rPr lang="ko-KR" altLang="en-US" sz="2400" dirty="0">
                <a:latin typeface="+mn-ea"/>
              </a:rPr>
              <a:t>가 장기화되자 오프라인 사회에서 온라인 사회로 변화하는 등</a:t>
            </a:r>
            <a:r>
              <a:rPr lang="en-US" altLang="ko-KR" sz="2400" dirty="0">
                <a:latin typeface="+mn-ea"/>
              </a:rPr>
              <a:t>,</a:t>
            </a:r>
            <a:r>
              <a:rPr lang="ko-KR" altLang="en-US" sz="2400" dirty="0">
                <a:latin typeface="+mn-ea"/>
              </a:rPr>
              <a:t> 일상에 변화가 나타나기 시작</a:t>
            </a:r>
            <a:endParaRPr lang="en-US" altLang="ko-KR" sz="2400" dirty="0">
              <a:latin typeface="+mn-ea"/>
            </a:endParaRPr>
          </a:p>
          <a:p>
            <a:pPr algn="just"/>
            <a:endParaRPr lang="en-US" altLang="ko-KR" sz="2400" dirty="0">
              <a:latin typeface="+mn-ea"/>
            </a:endParaRPr>
          </a:p>
          <a:p>
            <a:pPr algn="just"/>
            <a:r>
              <a:rPr lang="ko-KR" altLang="en-US" sz="2400" dirty="0">
                <a:latin typeface="+mn-ea"/>
              </a:rPr>
              <a:t>국내의 경우</a:t>
            </a:r>
            <a:r>
              <a:rPr lang="en-US" altLang="ko-KR" sz="2400" dirty="0">
                <a:latin typeface="+mn-ea"/>
              </a:rPr>
              <a:t> </a:t>
            </a:r>
            <a:r>
              <a:rPr lang="ko-KR" altLang="en-US" sz="2400" dirty="0">
                <a:latin typeface="+mn-ea"/>
              </a:rPr>
              <a:t>코로나</a:t>
            </a:r>
            <a:r>
              <a:rPr lang="en-US" altLang="ko-KR" sz="2400" dirty="0">
                <a:latin typeface="+mn-ea"/>
              </a:rPr>
              <a:t>19 </a:t>
            </a:r>
            <a:r>
              <a:rPr lang="ko-KR" altLang="en-US" sz="2400" dirty="0">
                <a:latin typeface="+mn-ea"/>
              </a:rPr>
              <a:t>감염으로 인한</a:t>
            </a:r>
            <a:r>
              <a:rPr lang="en-US" altLang="ko-KR" sz="2400" dirty="0">
                <a:latin typeface="+mn-ea"/>
              </a:rPr>
              <a:t> </a:t>
            </a:r>
            <a:r>
              <a:rPr lang="ko-KR" altLang="en-US" sz="2400" dirty="0">
                <a:latin typeface="+mn-ea"/>
              </a:rPr>
              <a:t>장기화된 격리기간 및</a:t>
            </a:r>
            <a:r>
              <a:rPr lang="en-US" altLang="ko-KR" sz="2400" dirty="0">
                <a:latin typeface="+mn-ea"/>
              </a:rPr>
              <a:t> ‘</a:t>
            </a:r>
            <a:r>
              <a:rPr lang="ko-KR" altLang="en-US" sz="2400" dirty="0">
                <a:latin typeface="+mn-ea"/>
              </a:rPr>
              <a:t>사회적 거리두기</a:t>
            </a:r>
            <a:r>
              <a:rPr lang="en-US" altLang="ko-KR" sz="2400" dirty="0">
                <a:latin typeface="+mn-ea"/>
              </a:rPr>
              <a:t>’ </a:t>
            </a:r>
            <a:r>
              <a:rPr lang="ko-KR" altLang="en-US" sz="2400" dirty="0">
                <a:latin typeface="+mn-ea"/>
              </a:rPr>
              <a:t>정책으로 인한 소비패턴의 변화가 두드러졌으며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삶의 중심이 크게 변화된 양상 파악</a:t>
            </a:r>
            <a:endParaRPr lang="en-US" altLang="ko-KR" sz="2400" dirty="0">
              <a:latin typeface="+mn-ea"/>
            </a:endParaRPr>
          </a:p>
          <a:p>
            <a:pPr algn="just"/>
            <a:endParaRPr lang="en-US" altLang="ko-KR" sz="2400" dirty="0">
              <a:latin typeface="+mn-ea"/>
            </a:endParaRPr>
          </a:p>
          <a:p>
            <a:pPr algn="just"/>
            <a:r>
              <a:rPr lang="ko-KR" altLang="en-US" sz="2400" b="0" i="0" dirty="0">
                <a:effectLst/>
                <a:latin typeface="+mn-ea"/>
              </a:rPr>
              <a:t>대규모</a:t>
            </a:r>
            <a:r>
              <a:rPr lang="en-US" altLang="ko-KR" sz="2400" b="0" i="0" dirty="0">
                <a:effectLst/>
                <a:latin typeface="+mn-ea"/>
              </a:rPr>
              <a:t>, </a:t>
            </a:r>
            <a:r>
              <a:rPr lang="ko-KR" altLang="en-US" sz="2400" b="0" i="0" dirty="0">
                <a:effectLst/>
                <a:latin typeface="+mn-ea"/>
              </a:rPr>
              <a:t>다중이용시설</a:t>
            </a:r>
            <a:r>
              <a:rPr lang="en-US" altLang="ko-KR" sz="2400" b="0" i="0" dirty="0">
                <a:effectLst/>
                <a:latin typeface="+mn-ea"/>
              </a:rPr>
              <a:t>, </a:t>
            </a:r>
            <a:r>
              <a:rPr lang="ko-KR" altLang="en-US" sz="2400" b="0" i="0" dirty="0">
                <a:effectLst/>
                <a:latin typeface="+mn-ea"/>
              </a:rPr>
              <a:t>오프라인 </a:t>
            </a:r>
            <a:r>
              <a:rPr lang="ko-KR" altLang="en-US" sz="2400" b="0" i="0">
                <a:effectLst/>
                <a:latin typeface="+mn-ea"/>
              </a:rPr>
              <a:t>모임이 불가피한 </a:t>
            </a:r>
            <a:r>
              <a:rPr lang="ko-KR" altLang="en-US" sz="2400" b="0" i="0" dirty="0">
                <a:effectLst/>
                <a:latin typeface="+mn-ea"/>
              </a:rPr>
              <a:t>업종의 소비는 전반적으로 감소</a:t>
            </a:r>
            <a:r>
              <a:rPr lang="en-US" altLang="ko-KR" sz="2400" b="0" i="0" dirty="0">
                <a:effectLst/>
                <a:latin typeface="+mn-ea"/>
              </a:rPr>
              <a:t>,</a:t>
            </a:r>
            <a:r>
              <a:rPr lang="en-US" altLang="ko-KR" sz="2400" dirty="0">
                <a:latin typeface="+mn-ea"/>
              </a:rPr>
              <a:t> </a:t>
            </a:r>
            <a:r>
              <a:rPr lang="ko-KR" altLang="en-US" sz="2400" dirty="0">
                <a:latin typeface="+mn-ea"/>
              </a:rPr>
              <a:t>소규모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온라인 모임의 소비는 증가</a:t>
            </a:r>
            <a:endParaRPr lang="en-US" altLang="ko-KR" sz="2400" b="0" i="0" dirty="0">
              <a:effectLst/>
              <a:latin typeface="+mn-ea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1F88096-C40D-59F7-1A46-8D149077F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서론</a:t>
            </a:r>
          </a:p>
        </p:txBody>
      </p:sp>
    </p:spTree>
    <p:extLst>
      <p:ext uri="{BB962C8B-B14F-4D97-AF65-F5344CB8AC3E}">
        <p14:creationId xmlns:p14="http://schemas.microsoft.com/office/powerpoint/2010/main" val="263561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21AC8CF-82D2-58B0-46D6-258ABCDF1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분석결과 </a:t>
            </a:r>
            <a:r>
              <a:rPr lang="en-US" altLang="ko-KR" dirty="0">
                <a:latin typeface="+mj-ea"/>
              </a:rPr>
              <a:t>– t-test</a:t>
            </a:r>
            <a:endParaRPr lang="ko-KR" altLang="en-US" dirty="0">
              <a:latin typeface="+mj-ea"/>
            </a:endParaRPr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20961ABC-C99B-EFC2-961D-D9DD83666A44}"/>
              </a:ext>
            </a:extLst>
          </p:cNvPr>
          <p:cNvSpPr txBox="1">
            <a:spLocks/>
          </p:cNvSpPr>
          <p:nvPr/>
        </p:nvSpPr>
        <p:spPr bwMode="gray">
          <a:xfrm>
            <a:off x="440094" y="1439973"/>
            <a:ext cx="10304106" cy="414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70000"/>
              <a:buFont typeface="Wingdings 2" pitchFamily="18" charset="2"/>
              <a:buChar char="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 2" pitchFamily="18" charset="2"/>
              <a:buChar char="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100000"/>
              <a:buFont typeface="Wingdings 2" pitchFamily="18" charset="2"/>
              <a:buChar char="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>
                <a:latin typeface="+mj-ea"/>
                <a:ea typeface="+mj-ea"/>
              </a:rPr>
              <a:t>2. </a:t>
            </a:r>
            <a:r>
              <a:rPr lang="ko-KR" altLang="en-US" sz="2000" b="1" dirty="0">
                <a:latin typeface="+mj-ea"/>
                <a:ea typeface="+mj-ea"/>
              </a:rPr>
              <a:t>서울특별시 종로구 음식점 업종 </a:t>
            </a:r>
            <a:r>
              <a:rPr lang="ko-KR" altLang="en-US" sz="2000" b="1" dirty="0" err="1">
                <a:latin typeface="+mj-ea"/>
                <a:ea typeface="+mj-ea"/>
              </a:rPr>
              <a:t>동별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r>
              <a:rPr lang="en-US" altLang="ko-KR" sz="2000" b="1" dirty="0">
                <a:latin typeface="+mj-ea"/>
                <a:ea typeface="+mj-ea"/>
              </a:rPr>
              <a:t>t-test </a:t>
            </a:r>
            <a:r>
              <a:rPr lang="ko-KR" altLang="en-US" sz="2000" b="1" dirty="0">
                <a:latin typeface="+mj-ea"/>
                <a:ea typeface="+mj-ea"/>
              </a:rPr>
              <a:t>결과</a:t>
            </a:r>
          </a:p>
        </p:txBody>
      </p:sp>
      <p:sp>
        <p:nvSpPr>
          <p:cNvPr id="11" name="내용 개체 틀 1">
            <a:extLst>
              <a:ext uri="{FF2B5EF4-FFF2-40B4-BE49-F238E27FC236}">
                <a16:creationId xmlns:a16="http://schemas.microsoft.com/office/drawing/2014/main" id="{394A650A-FB76-AA85-9847-F905ABB0150E}"/>
              </a:ext>
            </a:extLst>
          </p:cNvPr>
          <p:cNvSpPr txBox="1">
            <a:spLocks/>
          </p:cNvSpPr>
          <p:nvPr/>
        </p:nvSpPr>
        <p:spPr bwMode="gray">
          <a:xfrm>
            <a:off x="440094" y="2959100"/>
            <a:ext cx="10741906" cy="3759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70000"/>
              <a:buFont typeface="Wingdings 2" pitchFamily="18" charset="2"/>
              <a:buChar char="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 2" pitchFamily="18" charset="2"/>
              <a:buChar char="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100000"/>
              <a:buFont typeface="Wingdings 2" pitchFamily="18" charset="2"/>
              <a:buChar char="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2000" dirty="0">
                <a:latin typeface="+mn-ea"/>
              </a:rPr>
              <a:t>코로나</a:t>
            </a:r>
            <a:r>
              <a:rPr lang="en-US" altLang="ko-KR" sz="2000" dirty="0">
                <a:latin typeface="+mn-ea"/>
              </a:rPr>
              <a:t>19</a:t>
            </a:r>
            <a:r>
              <a:rPr lang="ko-KR" altLang="en-US" sz="2000" dirty="0">
                <a:latin typeface="+mn-ea"/>
              </a:rPr>
              <a:t>로 극장과 공연장의 방문이 줄어듦에 따라 근처 음식점의 소비 또한 감소했을 것으로 추정되어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종로구 </a:t>
            </a:r>
            <a:r>
              <a:rPr lang="en-US" altLang="ko-KR" sz="2000" dirty="0">
                <a:latin typeface="+mn-ea"/>
              </a:rPr>
              <a:t>5</a:t>
            </a:r>
            <a:r>
              <a:rPr lang="ko-KR" altLang="en-US" sz="2000" dirty="0">
                <a:latin typeface="+mn-ea"/>
              </a:rPr>
              <a:t>개 동의 </a:t>
            </a:r>
            <a:r>
              <a:rPr lang="en-US" altLang="ko-KR" sz="2000" dirty="0">
                <a:latin typeface="+mn-ea"/>
              </a:rPr>
              <a:t>2019</a:t>
            </a:r>
            <a:r>
              <a:rPr lang="ko-KR" altLang="en-US" sz="2000" dirty="0">
                <a:latin typeface="+mn-ea"/>
              </a:rPr>
              <a:t>년</a:t>
            </a:r>
            <a:r>
              <a:rPr lang="en-US" altLang="ko-KR" sz="2000" dirty="0">
                <a:latin typeface="+mn-ea"/>
              </a:rPr>
              <a:t>, 2020</a:t>
            </a:r>
            <a:r>
              <a:rPr lang="ko-KR" altLang="en-US" sz="2000" dirty="0">
                <a:latin typeface="+mn-ea"/>
              </a:rPr>
              <a:t>년 결제건수 및 결제금액에 대한 </a:t>
            </a:r>
            <a:r>
              <a:rPr lang="en-US" altLang="ko-KR" sz="2000" dirty="0">
                <a:latin typeface="+mn-ea"/>
              </a:rPr>
              <a:t>t-test</a:t>
            </a:r>
            <a:r>
              <a:rPr lang="ko-KR" altLang="en-US" sz="2000" dirty="0">
                <a:latin typeface="+mn-ea"/>
              </a:rPr>
              <a:t> 진행</a:t>
            </a:r>
            <a:endParaRPr lang="en-US" altLang="ko-KR" sz="2000" dirty="0">
              <a:latin typeface="+mn-ea"/>
            </a:endParaRPr>
          </a:p>
          <a:p>
            <a:pPr algn="just"/>
            <a:endParaRPr lang="en-US" altLang="ko-KR" sz="2000" dirty="0">
              <a:latin typeface="+mn-ea"/>
            </a:endParaRPr>
          </a:p>
          <a:p>
            <a:pPr algn="just"/>
            <a:r>
              <a:rPr lang="ko-KR" altLang="en-US" sz="2000" dirty="0">
                <a:latin typeface="+mn-ea"/>
              </a:rPr>
              <a:t>결제건수 기준으로는 돈의동을 제외한 모든 동이 </a:t>
            </a:r>
            <a:r>
              <a:rPr lang="en-US" altLang="ko-KR" sz="2000" dirty="0">
                <a:latin typeface="+mn-ea"/>
              </a:rPr>
              <a:t>p-value</a:t>
            </a:r>
            <a:r>
              <a:rPr lang="ko-KR" altLang="en-US" sz="2000" dirty="0">
                <a:latin typeface="+mn-ea"/>
              </a:rPr>
              <a:t>가 </a:t>
            </a:r>
            <a:r>
              <a:rPr lang="en-US" altLang="ko-KR" sz="2000" dirty="0">
                <a:latin typeface="+mn-ea"/>
              </a:rPr>
              <a:t>0.05</a:t>
            </a:r>
            <a:r>
              <a:rPr lang="ko-KR" altLang="en-US" sz="2000" dirty="0">
                <a:latin typeface="+mn-ea"/>
              </a:rPr>
              <a:t>보다 낮게 나타나 코로나</a:t>
            </a:r>
            <a:r>
              <a:rPr lang="en-US" altLang="ko-KR" sz="2000" dirty="0">
                <a:latin typeface="+mn-ea"/>
              </a:rPr>
              <a:t>19 </a:t>
            </a:r>
            <a:r>
              <a:rPr lang="ko-KR" altLang="en-US" sz="2000" dirty="0">
                <a:latin typeface="+mn-ea"/>
              </a:rPr>
              <a:t>전후 유의미한 차이가 있는 것으로 나타남</a:t>
            </a:r>
            <a:endParaRPr lang="en-US" altLang="ko-KR" sz="2000" dirty="0">
              <a:latin typeface="+mn-ea"/>
            </a:endParaRPr>
          </a:p>
          <a:p>
            <a:pPr algn="just"/>
            <a:endParaRPr lang="en-US" altLang="ko-KR" sz="2000" dirty="0">
              <a:latin typeface="+mn-ea"/>
            </a:endParaRPr>
          </a:p>
          <a:p>
            <a:pPr algn="just"/>
            <a:r>
              <a:rPr lang="ko-KR" altLang="en-US" sz="2000" dirty="0">
                <a:latin typeface="+mn-ea"/>
              </a:rPr>
              <a:t>결제금액 기준으로는 이화동을 제외한 모든 동이 코로나</a:t>
            </a:r>
            <a:r>
              <a:rPr lang="en-US" altLang="ko-KR" sz="2000" dirty="0">
                <a:latin typeface="+mn-ea"/>
              </a:rPr>
              <a:t>19 </a:t>
            </a:r>
            <a:r>
              <a:rPr lang="ko-KR" altLang="en-US" sz="2000" dirty="0">
                <a:latin typeface="+mn-ea"/>
              </a:rPr>
              <a:t>전후 유의미한 차이가 있는 것으로 나타남</a:t>
            </a:r>
            <a:endParaRPr lang="en-US" altLang="ko-KR" sz="2000" dirty="0">
              <a:latin typeface="+mn-ea"/>
            </a:endParaRPr>
          </a:p>
          <a:p>
            <a:pPr algn="just"/>
            <a:endParaRPr lang="en-US" altLang="ko-KR" sz="2000" dirty="0">
              <a:latin typeface="+mn-ea"/>
            </a:endParaRPr>
          </a:p>
          <a:p>
            <a:pPr algn="just"/>
            <a:r>
              <a:rPr lang="ko-KR" altLang="en-US" sz="2000" dirty="0">
                <a:latin typeface="+mn-ea"/>
              </a:rPr>
              <a:t>특히 관철동과 명륜</a:t>
            </a:r>
            <a:r>
              <a:rPr lang="en-US" altLang="ko-KR" sz="2000" dirty="0">
                <a:latin typeface="+mn-ea"/>
              </a:rPr>
              <a:t>2</a:t>
            </a:r>
            <a:r>
              <a:rPr lang="ko-KR" altLang="en-US" sz="2000" dirty="0">
                <a:latin typeface="+mn-ea"/>
              </a:rPr>
              <a:t>가는 극장공연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음식점 업종 모두 결제금액 기준 </a:t>
            </a:r>
            <a:r>
              <a:rPr lang="en-US" altLang="ko-KR" sz="2000" dirty="0">
                <a:latin typeface="+mn-ea"/>
              </a:rPr>
              <a:t>p-value</a:t>
            </a:r>
            <a:r>
              <a:rPr lang="ko-KR" altLang="en-US" sz="2000" dirty="0">
                <a:latin typeface="+mn-ea"/>
              </a:rPr>
              <a:t>가 </a:t>
            </a:r>
            <a:r>
              <a:rPr lang="en-US" altLang="ko-KR" sz="2000" dirty="0">
                <a:latin typeface="+mn-ea"/>
              </a:rPr>
              <a:t>0</a:t>
            </a:r>
            <a:r>
              <a:rPr lang="ko-KR" altLang="en-US" sz="2000" dirty="0">
                <a:latin typeface="+mn-ea"/>
              </a:rPr>
              <a:t>에 가까울 정도로 낮게 나타나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종로구 내에서 코로나</a:t>
            </a:r>
            <a:r>
              <a:rPr lang="en-US" altLang="ko-KR" sz="2000" dirty="0">
                <a:latin typeface="+mn-ea"/>
              </a:rPr>
              <a:t>19</a:t>
            </a:r>
            <a:r>
              <a:rPr lang="ko-KR" altLang="en-US" sz="2000" dirty="0">
                <a:latin typeface="+mn-ea"/>
              </a:rPr>
              <a:t>로 결제금액의 피해를 가장 크게 받은 지역으로 파악됨</a:t>
            </a:r>
            <a:endParaRPr lang="en-US" altLang="ko-KR" sz="2000" dirty="0">
              <a:latin typeface="+mn-ea"/>
            </a:endParaRPr>
          </a:p>
          <a:p>
            <a:pPr algn="just"/>
            <a:endParaRPr lang="ko-KR" altLang="en-US" sz="2000" dirty="0">
              <a:latin typeface="+mn-ea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05323D5-F68E-EC9B-75E3-A044835A0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213138"/>
              </p:ext>
            </p:extLst>
          </p:nvPr>
        </p:nvGraphicFramePr>
        <p:xfrm>
          <a:off x="778193" y="1905000"/>
          <a:ext cx="996600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2634">
                  <a:extLst>
                    <a:ext uri="{9D8B030D-6E8A-4147-A177-3AD203B41FA5}">
                      <a16:colId xmlns:a16="http://schemas.microsoft.com/office/drawing/2014/main" val="4237971762"/>
                    </a:ext>
                  </a:extLst>
                </a:gridCol>
                <a:gridCol w="1553920">
                  <a:extLst>
                    <a:ext uri="{9D8B030D-6E8A-4147-A177-3AD203B41FA5}">
                      <a16:colId xmlns:a16="http://schemas.microsoft.com/office/drawing/2014/main" val="516945378"/>
                    </a:ext>
                  </a:extLst>
                </a:gridCol>
                <a:gridCol w="1553920">
                  <a:extLst>
                    <a:ext uri="{9D8B030D-6E8A-4147-A177-3AD203B41FA5}">
                      <a16:colId xmlns:a16="http://schemas.microsoft.com/office/drawing/2014/main" val="365167969"/>
                    </a:ext>
                  </a:extLst>
                </a:gridCol>
                <a:gridCol w="1553920">
                  <a:extLst>
                    <a:ext uri="{9D8B030D-6E8A-4147-A177-3AD203B41FA5}">
                      <a16:colId xmlns:a16="http://schemas.microsoft.com/office/drawing/2014/main" val="1912192967"/>
                    </a:ext>
                  </a:extLst>
                </a:gridCol>
                <a:gridCol w="1867693">
                  <a:extLst>
                    <a:ext uri="{9D8B030D-6E8A-4147-A177-3AD203B41FA5}">
                      <a16:colId xmlns:a16="http://schemas.microsoft.com/office/drawing/2014/main" val="147376648"/>
                    </a:ext>
                  </a:extLst>
                </a:gridCol>
                <a:gridCol w="1553920">
                  <a:extLst>
                    <a:ext uri="{9D8B030D-6E8A-4147-A177-3AD203B41FA5}">
                      <a16:colId xmlns:a16="http://schemas.microsoft.com/office/drawing/2014/main" val="1012256824"/>
                    </a:ext>
                  </a:extLst>
                </a:gridCol>
              </a:tblGrid>
              <a:tr h="120125">
                <a:tc>
                  <a:txBody>
                    <a:bodyPr/>
                    <a:lstStyle/>
                    <a:p>
                      <a:pPr algn="ctr"/>
                      <a:r>
                        <a:rPr lang="x-none" sz="20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20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effectLst/>
                          <a:latin typeface="+mn-ea"/>
                          <a:ea typeface="+mn-ea"/>
                        </a:rPr>
                        <a:t>관철동</a:t>
                      </a:r>
                      <a:endParaRPr lang="ko-KR" sz="20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effectLst/>
                          <a:latin typeface="+mn-ea"/>
                          <a:ea typeface="+mn-ea"/>
                        </a:rPr>
                        <a:t>돈의동</a:t>
                      </a:r>
                      <a:endParaRPr lang="ko-KR" sz="20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latin typeface="+mn-ea"/>
                          <a:ea typeface="+mn-ea"/>
                        </a:rPr>
                        <a:t>동숭동</a:t>
                      </a:r>
                      <a:endParaRPr lang="ko-KR" sz="20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+mn-ea"/>
                          <a:ea typeface="+mn-ea"/>
                        </a:rPr>
                        <a:t>명륜2가</a:t>
                      </a:r>
                      <a:endParaRPr lang="ko-KR" sz="20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latin typeface="+mn-ea"/>
                          <a:ea typeface="+mn-ea"/>
                        </a:rPr>
                        <a:t>이화동</a:t>
                      </a:r>
                      <a:endParaRPr lang="ko-KR" sz="20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722325"/>
                  </a:ext>
                </a:extLst>
              </a:tr>
              <a:tr h="1201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effectLst/>
                          <a:latin typeface="+mn-ea"/>
                          <a:ea typeface="+mn-ea"/>
                        </a:rPr>
                        <a:t>결제건수</a:t>
                      </a:r>
                      <a:endParaRPr lang="ko-KR" sz="20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0.0000</a:t>
                      </a:r>
                      <a:endParaRPr lang="ko-KR" sz="20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0.4877</a:t>
                      </a:r>
                      <a:endParaRPr lang="ko-KR" sz="20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0.0000</a:t>
                      </a:r>
                      <a:endParaRPr lang="ko-KR" sz="20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0.0000</a:t>
                      </a:r>
                      <a:endParaRPr lang="ko-KR" sz="20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0.0057</a:t>
                      </a:r>
                      <a:endParaRPr lang="ko-KR" sz="20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2766384"/>
                  </a:ext>
                </a:extLst>
              </a:tr>
              <a:tr h="1201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effectLst/>
                          <a:latin typeface="+mn-ea"/>
                          <a:ea typeface="+mn-ea"/>
                        </a:rPr>
                        <a:t>결제금액</a:t>
                      </a:r>
                      <a:endParaRPr lang="ko-KR" sz="20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0.0000</a:t>
                      </a:r>
                      <a:endParaRPr lang="ko-KR" sz="20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0.0005</a:t>
                      </a:r>
                      <a:endParaRPr lang="ko-KR" sz="20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0.0000</a:t>
                      </a:r>
                      <a:endParaRPr lang="ko-KR" sz="20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0.0000</a:t>
                      </a:r>
                      <a:endParaRPr lang="ko-KR" sz="20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0.3053</a:t>
                      </a:r>
                      <a:endParaRPr lang="ko-KR" sz="20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8069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416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3D7A3F2-16DE-D69B-BED9-879752795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74151"/>
            <a:ext cx="10813143" cy="4876799"/>
          </a:xfrm>
        </p:spPr>
        <p:txBody>
          <a:bodyPr>
            <a:normAutofit lnSpcReduction="10000"/>
          </a:bodyPr>
          <a:lstStyle/>
          <a:p>
            <a:pPr algn="just"/>
            <a:r>
              <a:rPr lang="ko-KR" altLang="en-US" sz="2400" dirty="0">
                <a:latin typeface="+mn-ea"/>
              </a:rPr>
              <a:t>분석 결과 코로나 </a:t>
            </a:r>
            <a:r>
              <a:rPr lang="en-US" altLang="ko-KR" sz="2400" dirty="0">
                <a:latin typeface="+mn-ea"/>
              </a:rPr>
              <a:t>19</a:t>
            </a:r>
            <a:r>
              <a:rPr lang="ko-KR" altLang="en-US" sz="2400" dirty="0">
                <a:latin typeface="+mn-ea"/>
              </a:rPr>
              <a:t>로 인해 서울특별시 문화여가 업종의 주말</a:t>
            </a:r>
            <a:r>
              <a:rPr lang="en-US" altLang="ko-KR" sz="2400" dirty="0">
                <a:latin typeface="+mn-ea"/>
              </a:rPr>
              <a:t>/</a:t>
            </a:r>
            <a:r>
              <a:rPr lang="ko-KR" altLang="en-US" sz="2400" dirty="0">
                <a:latin typeface="+mn-ea"/>
              </a:rPr>
              <a:t>공휴일 결제건수 및 결제금액이 감소하였으며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업종 중분류 중 극장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스포츠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음악의 소비가 크게 감소하였음</a:t>
            </a:r>
            <a:endParaRPr lang="en-US" altLang="ko-KR" sz="2400" dirty="0">
              <a:latin typeface="+mn-ea"/>
            </a:endParaRPr>
          </a:p>
          <a:p>
            <a:pPr algn="just"/>
            <a:endParaRPr lang="en-US" altLang="ko-KR" sz="2400" dirty="0">
              <a:latin typeface="+mn-ea"/>
            </a:endParaRPr>
          </a:p>
          <a:p>
            <a:pPr algn="just"/>
            <a:r>
              <a:rPr lang="ko-KR" altLang="en-US" sz="2400" dirty="0">
                <a:latin typeface="+mn-ea"/>
              </a:rPr>
              <a:t>업종 분류에 따른 소비 비율은 오락부문이 크게 증가 </a:t>
            </a:r>
            <a:r>
              <a:rPr lang="en-US" altLang="ko-KR" sz="2400" dirty="0">
                <a:latin typeface="+mn-ea"/>
              </a:rPr>
              <a:t>-&gt; </a:t>
            </a:r>
            <a:r>
              <a:rPr lang="ko-KR" altLang="en-US" sz="2400" dirty="0">
                <a:latin typeface="+mn-ea"/>
              </a:rPr>
              <a:t>사회적 거리두기로 소비 활동의 범위가 좁혀지고 소규모 소비 활동이 활성화되었기 때문</a:t>
            </a:r>
            <a:endParaRPr lang="en-US" altLang="ko-KR" sz="2400" dirty="0">
              <a:latin typeface="+mn-ea"/>
            </a:endParaRPr>
          </a:p>
          <a:p>
            <a:pPr algn="just"/>
            <a:endParaRPr lang="en-US" altLang="ko-KR" sz="2400" dirty="0">
              <a:latin typeface="+mn-ea"/>
            </a:endParaRPr>
          </a:p>
          <a:p>
            <a:pPr algn="just"/>
            <a:r>
              <a:rPr lang="ko-KR" altLang="en-US" sz="2400" dirty="0">
                <a:latin typeface="+mn-ea"/>
              </a:rPr>
              <a:t>종로구의 경우 코로나</a:t>
            </a:r>
            <a:r>
              <a:rPr lang="en-US" altLang="ko-KR" sz="2400" dirty="0">
                <a:latin typeface="+mn-ea"/>
              </a:rPr>
              <a:t>19</a:t>
            </a:r>
            <a:r>
              <a:rPr lang="ko-KR" altLang="en-US" sz="2400" dirty="0">
                <a:latin typeface="+mn-ea"/>
              </a:rPr>
              <a:t>로 휴</a:t>
            </a:r>
            <a:r>
              <a:rPr lang="en-US" altLang="ko-KR" sz="2400" dirty="0">
                <a:latin typeface="+mn-ea"/>
              </a:rPr>
              <a:t>·</a:t>
            </a:r>
            <a:r>
              <a:rPr lang="ko-KR" altLang="en-US" sz="2400" dirty="0">
                <a:latin typeface="+mn-ea"/>
              </a:rPr>
              <a:t>폐업한 공연장이 많아 결제금액이 크게 감소하였고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이로 인해 방문객이 줄어들어 근처 음식점의 소비 또한 감소하였음</a:t>
            </a:r>
            <a:endParaRPr lang="en-US" altLang="ko-KR" sz="2400" dirty="0">
              <a:latin typeface="+mn-ea"/>
            </a:endParaRPr>
          </a:p>
          <a:p>
            <a:pPr algn="just"/>
            <a:endParaRPr lang="en-US" altLang="ko-KR" sz="2400" dirty="0">
              <a:latin typeface="+mn-ea"/>
            </a:endParaRPr>
          </a:p>
          <a:p>
            <a:pPr algn="just"/>
            <a:r>
              <a:rPr lang="ko-KR" altLang="en-US" sz="2400" dirty="0">
                <a:latin typeface="+mn-ea"/>
              </a:rPr>
              <a:t>코로나</a:t>
            </a:r>
            <a:r>
              <a:rPr lang="en-US" altLang="ko-KR" sz="2400" dirty="0">
                <a:latin typeface="+mn-ea"/>
              </a:rPr>
              <a:t>19</a:t>
            </a:r>
            <a:r>
              <a:rPr lang="ko-KR" altLang="en-US" sz="2400" dirty="0">
                <a:latin typeface="+mn-ea"/>
              </a:rPr>
              <a:t>의 장기화로 위축된 문화여가 업종의 회복을 위해</a:t>
            </a:r>
            <a:r>
              <a:rPr lang="en-US" altLang="ko-KR" sz="2400" dirty="0">
                <a:latin typeface="+mn-ea"/>
              </a:rPr>
              <a:t>,</a:t>
            </a:r>
            <a:r>
              <a:rPr lang="ko-KR" altLang="en-US" sz="2400" dirty="0">
                <a:latin typeface="+mn-ea"/>
              </a:rPr>
              <a:t> 새로운 정책이 실시되고 있음</a:t>
            </a:r>
            <a:r>
              <a:rPr lang="en-US" altLang="ko-KR" sz="2400" dirty="0">
                <a:latin typeface="+mn-ea"/>
              </a:rPr>
              <a:t>(</a:t>
            </a:r>
            <a:r>
              <a:rPr lang="ko-KR" altLang="en-US" sz="2400" dirty="0">
                <a:latin typeface="+mn-ea"/>
              </a:rPr>
              <a:t>서울문화재단</a:t>
            </a:r>
            <a:r>
              <a:rPr lang="en-US" altLang="ko-KR" sz="2400" dirty="0">
                <a:latin typeface="+mn-ea"/>
              </a:rPr>
              <a:t>-’6</a:t>
            </a:r>
            <a:r>
              <a:rPr lang="ko-KR" altLang="en-US" sz="2400" dirty="0">
                <a:latin typeface="+mn-ea"/>
              </a:rPr>
              <a:t>대 문화예술 주요 정책사업</a:t>
            </a:r>
            <a:r>
              <a:rPr lang="en-US" altLang="ko-KR" sz="2400" dirty="0">
                <a:latin typeface="+mn-ea"/>
              </a:rPr>
              <a:t>‘, </a:t>
            </a:r>
            <a:r>
              <a:rPr lang="ko-KR" altLang="en-US" sz="2400" dirty="0">
                <a:latin typeface="+mn-ea"/>
              </a:rPr>
              <a:t>대학로</a:t>
            </a:r>
            <a:r>
              <a:rPr lang="en-US" altLang="ko-KR" sz="2400" dirty="0">
                <a:latin typeface="+mn-ea"/>
              </a:rPr>
              <a:t>-’</a:t>
            </a:r>
            <a:r>
              <a:rPr lang="ko-KR" altLang="en-US" sz="2400" dirty="0">
                <a:latin typeface="+mn-ea"/>
              </a:rPr>
              <a:t>서울연극센터</a:t>
            </a:r>
            <a:r>
              <a:rPr lang="en-US" altLang="ko-KR" sz="2400" dirty="0">
                <a:latin typeface="+mn-ea"/>
              </a:rPr>
              <a:t>’ </a:t>
            </a:r>
            <a:r>
              <a:rPr lang="ko-KR" altLang="en-US" sz="2400" dirty="0">
                <a:latin typeface="+mn-ea"/>
              </a:rPr>
              <a:t>재개관 등</a:t>
            </a:r>
            <a:r>
              <a:rPr lang="en-US" altLang="ko-KR" sz="2400" dirty="0">
                <a:latin typeface="+mn-ea"/>
              </a:rPr>
              <a:t>)</a:t>
            </a:r>
          </a:p>
          <a:p>
            <a:endParaRPr lang="ko-KR" altLang="en-US" sz="2400" dirty="0">
              <a:latin typeface="+mn-ea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BC83305-9E0E-E6B1-F698-D07835F51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1880777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D897B32-28BD-524B-3997-D43464941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765301"/>
            <a:ext cx="10813143" cy="476249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sz="2400" b="1" dirty="0">
                <a:latin typeface="+mn-ea"/>
              </a:rPr>
              <a:t>1. </a:t>
            </a:r>
            <a:r>
              <a:rPr lang="ko-KR" altLang="en-US" sz="2400" b="1" dirty="0">
                <a:latin typeface="+mn-ea"/>
              </a:rPr>
              <a:t>문화여가 업종 현황</a:t>
            </a:r>
            <a:endParaRPr lang="en-US" altLang="ko-KR" sz="2400" b="1" dirty="0">
              <a:latin typeface="+mn-ea"/>
            </a:endParaRPr>
          </a:p>
          <a:p>
            <a:pPr marL="0" indent="0" algn="just">
              <a:buNone/>
            </a:pPr>
            <a:endParaRPr lang="en-US" altLang="ko-KR" sz="2400" dirty="0">
              <a:latin typeface="+mn-ea"/>
            </a:endParaRPr>
          </a:p>
          <a:p>
            <a:pPr algn="just"/>
            <a:r>
              <a:rPr lang="ko-KR" altLang="en-US" sz="2400" dirty="0">
                <a:latin typeface="+mn-ea"/>
              </a:rPr>
              <a:t>감염병 확산 방지를 위한 정부의 집단 행사 자제 권고에 따라 국공립 문화예술시설의 휴관 조치 실시</a:t>
            </a:r>
            <a:endParaRPr lang="en-US" altLang="ko-KR" sz="2400" dirty="0">
              <a:latin typeface="+mn-ea"/>
            </a:endParaRPr>
          </a:p>
          <a:p>
            <a:pPr algn="just"/>
            <a:endParaRPr lang="en-US" altLang="ko-KR" sz="2400" dirty="0">
              <a:latin typeface="+mn-ea"/>
            </a:endParaRPr>
          </a:p>
          <a:p>
            <a:pPr algn="just"/>
            <a:r>
              <a:rPr lang="ko-KR" altLang="en-US" sz="2400" dirty="0">
                <a:latin typeface="+mn-ea"/>
              </a:rPr>
              <a:t>감염병 확산 추이로 인해 안전에 대한 불안감이 커지며 대중들의 전시장 및 공연장 방문이 줄어들었고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이에 민간 문화예술단체나 </a:t>
            </a:r>
            <a:r>
              <a:rPr lang="ko-KR" altLang="en-US" sz="2400" dirty="0" err="1">
                <a:latin typeface="+mn-ea"/>
              </a:rPr>
              <a:t>제작사ㆍ문화예술시설</a:t>
            </a:r>
            <a:r>
              <a:rPr lang="en-US" altLang="ko-KR" sz="2400" dirty="0">
                <a:latin typeface="+mn-ea"/>
              </a:rPr>
              <a:t>(</a:t>
            </a:r>
            <a:r>
              <a:rPr lang="ko-KR" altLang="en-US" sz="2400" dirty="0">
                <a:latin typeface="+mn-ea"/>
              </a:rPr>
              <a:t>소극장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갤러리</a:t>
            </a:r>
            <a:r>
              <a:rPr lang="en-US" altLang="ko-KR" sz="2400" dirty="0">
                <a:latin typeface="+mn-ea"/>
              </a:rPr>
              <a:t>) </a:t>
            </a:r>
            <a:r>
              <a:rPr lang="ko-KR" altLang="en-US" sz="2400" dirty="0">
                <a:latin typeface="+mn-ea"/>
              </a:rPr>
              <a:t>등은 개점 휴업 상태를 맞은 곳이 속출</a:t>
            </a:r>
            <a:endParaRPr lang="en-US" altLang="ko-KR" sz="2400" dirty="0">
              <a:latin typeface="+mn-ea"/>
            </a:endParaRPr>
          </a:p>
          <a:p>
            <a:pPr algn="just"/>
            <a:endParaRPr lang="en-US" altLang="ko-KR" sz="2400" dirty="0">
              <a:latin typeface="+mn-ea"/>
            </a:endParaRPr>
          </a:p>
          <a:p>
            <a:pPr algn="just"/>
            <a:r>
              <a:rPr lang="ko-KR" altLang="en-US" sz="2400" dirty="0">
                <a:latin typeface="+mn-ea"/>
              </a:rPr>
              <a:t>공연예술통합전산망 매출액은 </a:t>
            </a:r>
            <a:r>
              <a:rPr lang="en-US" altLang="ko-KR" sz="2400" dirty="0">
                <a:latin typeface="+mn-ea"/>
              </a:rPr>
              <a:t>2020</a:t>
            </a:r>
            <a:r>
              <a:rPr lang="ko-KR" altLang="en-US" sz="2400" dirty="0">
                <a:latin typeface="+mn-ea"/>
              </a:rPr>
              <a:t>년 </a:t>
            </a:r>
            <a:r>
              <a:rPr lang="en-US" altLang="ko-KR" sz="2400" dirty="0">
                <a:latin typeface="+mn-ea"/>
              </a:rPr>
              <a:t>1</a:t>
            </a:r>
            <a:r>
              <a:rPr lang="ko-KR" altLang="en-US" sz="2400" dirty="0">
                <a:latin typeface="+mn-ea"/>
              </a:rPr>
              <a:t>월 약 </a:t>
            </a:r>
            <a:r>
              <a:rPr lang="en-US" altLang="ko-KR" sz="2400" dirty="0">
                <a:latin typeface="+mn-ea"/>
              </a:rPr>
              <a:t>402</a:t>
            </a:r>
            <a:r>
              <a:rPr lang="ko-KR" altLang="en-US" sz="2400" dirty="0">
                <a:latin typeface="+mn-ea"/>
              </a:rPr>
              <a:t>억원</a:t>
            </a:r>
            <a:r>
              <a:rPr lang="en-US" altLang="ko-KR" sz="2400" dirty="0">
                <a:latin typeface="+mn-ea"/>
              </a:rPr>
              <a:t>, 2020</a:t>
            </a:r>
            <a:r>
              <a:rPr lang="ko-KR" altLang="en-US" sz="2400" dirty="0">
                <a:latin typeface="+mn-ea"/>
              </a:rPr>
              <a:t>년 </a:t>
            </a:r>
            <a:r>
              <a:rPr lang="en-US" altLang="ko-KR" sz="2400" dirty="0">
                <a:latin typeface="+mn-ea"/>
              </a:rPr>
              <a:t>2</a:t>
            </a:r>
            <a:r>
              <a:rPr lang="ko-KR" altLang="en-US" sz="2400" dirty="0">
                <a:latin typeface="+mn-ea"/>
              </a:rPr>
              <a:t>월 코로나</a:t>
            </a:r>
            <a:r>
              <a:rPr lang="en-US" altLang="ko-KR" sz="2400" dirty="0">
                <a:latin typeface="+mn-ea"/>
              </a:rPr>
              <a:t>19</a:t>
            </a:r>
            <a:r>
              <a:rPr lang="ko-KR" altLang="en-US" sz="2400" dirty="0">
                <a:latin typeface="+mn-ea"/>
              </a:rPr>
              <a:t>가 </a:t>
            </a:r>
            <a:r>
              <a:rPr lang="en-US" altLang="ko-KR" sz="2400" dirty="0">
                <a:latin typeface="+mn-ea"/>
              </a:rPr>
              <a:t>‘</a:t>
            </a:r>
            <a:r>
              <a:rPr lang="ko-KR" altLang="en-US" sz="2400" dirty="0">
                <a:latin typeface="+mn-ea"/>
              </a:rPr>
              <a:t>심각</a:t>
            </a:r>
            <a:r>
              <a:rPr lang="en-US" altLang="ko-KR" sz="2400" dirty="0">
                <a:latin typeface="+mn-ea"/>
              </a:rPr>
              <a:t>‘ </a:t>
            </a:r>
            <a:r>
              <a:rPr lang="ko-KR" altLang="en-US" sz="2400" dirty="0">
                <a:latin typeface="+mn-ea"/>
              </a:rPr>
              <a:t>단계로 격상된 이후 약 </a:t>
            </a:r>
            <a:r>
              <a:rPr lang="en-US" altLang="ko-KR" sz="2400" dirty="0">
                <a:latin typeface="+mn-ea"/>
              </a:rPr>
              <a:t>209</a:t>
            </a:r>
            <a:r>
              <a:rPr lang="ko-KR" altLang="en-US" sz="2400" dirty="0">
                <a:latin typeface="+mn-ea"/>
              </a:rPr>
              <a:t>억원</a:t>
            </a:r>
            <a:r>
              <a:rPr lang="en-US" altLang="ko-KR" sz="2400" dirty="0">
                <a:latin typeface="+mn-ea"/>
              </a:rPr>
              <a:t>(</a:t>
            </a:r>
            <a:r>
              <a:rPr lang="ko-KR" altLang="en-US" sz="2400" dirty="0">
                <a:latin typeface="+mn-ea"/>
              </a:rPr>
              <a:t>절반 가량 감소</a:t>
            </a:r>
            <a:r>
              <a:rPr lang="en-US" altLang="ko-KR" sz="2400" dirty="0">
                <a:latin typeface="+mn-ea"/>
              </a:rPr>
              <a:t>)</a:t>
            </a:r>
          </a:p>
          <a:p>
            <a:pPr algn="just"/>
            <a:endParaRPr lang="en-US" altLang="ko-KR" sz="2400" dirty="0">
              <a:latin typeface="+mn-ea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530FADA-4C27-6E9E-2312-6AC0798B4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연구 및 연구 배경</a:t>
            </a:r>
          </a:p>
        </p:txBody>
      </p:sp>
    </p:spTree>
    <p:extLst>
      <p:ext uri="{BB962C8B-B14F-4D97-AF65-F5344CB8AC3E}">
        <p14:creationId xmlns:p14="http://schemas.microsoft.com/office/powerpoint/2010/main" val="519901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D897B32-28BD-524B-3997-D43464941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562101"/>
            <a:ext cx="10813143" cy="511809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sz="2400" b="1" dirty="0">
                <a:latin typeface="+mn-ea"/>
              </a:rPr>
              <a:t>2. COVID-19 </a:t>
            </a:r>
            <a:r>
              <a:rPr lang="ko-KR" altLang="en-US" sz="2400" b="1" dirty="0">
                <a:latin typeface="+mn-ea"/>
              </a:rPr>
              <a:t>시기 정부 지원 정책에 따른 업종별 영향</a:t>
            </a:r>
            <a:endParaRPr lang="en-US" altLang="ko-KR" sz="2400" b="1" dirty="0">
              <a:latin typeface="+mn-ea"/>
            </a:endParaRPr>
          </a:p>
          <a:p>
            <a:pPr marL="0" indent="0" algn="just">
              <a:buNone/>
            </a:pPr>
            <a:endParaRPr lang="en-US" altLang="ko-KR" sz="2400" dirty="0">
              <a:latin typeface="+mn-ea"/>
            </a:endParaRPr>
          </a:p>
          <a:p>
            <a:pPr algn="just"/>
            <a:r>
              <a:rPr lang="en-US" altLang="ko-KR" sz="2400" dirty="0">
                <a:latin typeface="+mn-ea"/>
              </a:rPr>
              <a:t>2019</a:t>
            </a:r>
            <a:r>
              <a:rPr lang="ko-KR" altLang="en-US" sz="2400" dirty="0">
                <a:latin typeface="+mn-ea"/>
              </a:rPr>
              <a:t>년 대비 </a:t>
            </a:r>
            <a:r>
              <a:rPr lang="en-US" altLang="ko-KR" sz="2400" dirty="0">
                <a:latin typeface="+mn-ea"/>
              </a:rPr>
              <a:t>2020</a:t>
            </a:r>
            <a:r>
              <a:rPr lang="ko-KR" altLang="en-US" sz="2400" dirty="0">
                <a:latin typeface="+mn-ea"/>
              </a:rPr>
              <a:t>년 전국 목적지 방문자 수 </a:t>
            </a:r>
            <a:r>
              <a:rPr lang="en-US" altLang="ko-KR" sz="2400" dirty="0">
                <a:latin typeface="+mn-ea"/>
              </a:rPr>
              <a:t>18% </a:t>
            </a:r>
            <a:r>
              <a:rPr lang="ko-KR" altLang="en-US" sz="2400" dirty="0">
                <a:latin typeface="+mn-ea"/>
              </a:rPr>
              <a:t>감소</a:t>
            </a:r>
            <a:r>
              <a:rPr lang="en-US" altLang="ko-KR" sz="2400" dirty="0">
                <a:latin typeface="+mn-ea"/>
              </a:rPr>
              <a:t> -&gt; </a:t>
            </a:r>
            <a:r>
              <a:rPr lang="ko-KR" altLang="en-US" sz="2400" dirty="0">
                <a:latin typeface="+mn-ea"/>
              </a:rPr>
              <a:t>대면 서비스업인</a:t>
            </a:r>
            <a:r>
              <a:rPr lang="en-US" altLang="ko-KR" sz="2400" dirty="0">
                <a:latin typeface="+mn-ea"/>
              </a:rPr>
              <a:t> </a:t>
            </a:r>
            <a:r>
              <a:rPr lang="ko-KR" altLang="en-US" sz="2400" dirty="0">
                <a:latin typeface="+mn-ea"/>
              </a:rPr>
              <a:t>여행</a:t>
            </a:r>
            <a:r>
              <a:rPr lang="en-US" altLang="ko-KR" sz="2400" dirty="0">
                <a:latin typeface="+mn-ea"/>
              </a:rPr>
              <a:t>/</a:t>
            </a:r>
            <a:r>
              <a:rPr lang="ko-KR" altLang="en-US" sz="2400" dirty="0">
                <a:latin typeface="+mn-ea"/>
              </a:rPr>
              <a:t>관광업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항공관련 서비스업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공연예술 산업에서 많은 피해 발생</a:t>
            </a:r>
            <a:endParaRPr lang="en-US" altLang="ko-KR" sz="2400" dirty="0">
              <a:latin typeface="+mn-ea"/>
            </a:endParaRPr>
          </a:p>
          <a:p>
            <a:pPr algn="just"/>
            <a:endParaRPr lang="en-US" altLang="ko-KR" sz="2400" dirty="0">
              <a:latin typeface="+mn-ea"/>
            </a:endParaRPr>
          </a:p>
          <a:p>
            <a:pPr algn="just"/>
            <a:r>
              <a:rPr lang="en-US" altLang="ko-KR" sz="2400" dirty="0">
                <a:latin typeface="+mn-ea"/>
              </a:rPr>
              <a:t>2019</a:t>
            </a:r>
            <a:r>
              <a:rPr lang="ko-KR" altLang="en-US" sz="2400" dirty="0">
                <a:latin typeface="+mn-ea"/>
              </a:rPr>
              <a:t>년 대비 </a:t>
            </a:r>
            <a:r>
              <a:rPr lang="en-US" altLang="ko-KR" sz="2400" dirty="0">
                <a:latin typeface="+mn-ea"/>
              </a:rPr>
              <a:t>2020</a:t>
            </a:r>
            <a:r>
              <a:rPr lang="ko-KR" altLang="en-US" sz="2400" dirty="0">
                <a:latin typeface="+mn-ea"/>
              </a:rPr>
              <a:t>년 자영업 매출 감소액 중 음식점업의 비중이 가장 높음</a:t>
            </a:r>
            <a:endParaRPr lang="en-US" altLang="ko-KR" sz="2400" dirty="0">
              <a:latin typeface="+mn-ea"/>
            </a:endParaRPr>
          </a:p>
          <a:p>
            <a:pPr algn="just"/>
            <a:endParaRPr lang="en-US" altLang="ko-KR" sz="2400" dirty="0">
              <a:latin typeface="+mn-ea"/>
            </a:endParaRPr>
          </a:p>
          <a:p>
            <a:pPr algn="just"/>
            <a:r>
              <a:rPr lang="ko-KR" altLang="en-US" sz="2400" dirty="0">
                <a:latin typeface="+mn-ea"/>
              </a:rPr>
              <a:t>이처럼 경기가 침체됨에 따라 정부와 지방자치단체는 긴급재난지원금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고용유지지원금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소상공인정책자금 및 대출지원을 통해 경기 부양 시도</a:t>
            </a:r>
            <a:endParaRPr lang="en-US" altLang="ko-KR" sz="2400" dirty="0">
              <a:latin typeface="+mn-ea"/>
            </a:endParaRPr>
          </a:p>
          <a:p>
            <a:pPr algn="just"/>
            <a:endParaRPr lang="en-US" altLang="ko-KR" sz="2400" dirty="0">
              <a:latin typeface="+mn-ea"/>
            </a:endParaRPr>
          </a:p>
          <a:p>
            <a:pPr algn="just"/>
            <a:r>
              <a:rPr lang="ko-KR" altLang="en-US" sz="2400" dirty="0">
                <a:latin typeface="+mn-ea"/>
              </a:rPr>
              <a:t>서울특별시는 공연예술계의 부흥을 위해 </a:t>
            </a:r>
            <a:r>
              <a:rPr lang="en-US" altLang="ko-KR" sz="2400" dirty="0">
                <a:latin typeface="+mn-ea"/>
              </a:rPr>
              <a:t>‘</a:t>
            </a:r>
            <a:r>
              <a:rPr lang="ko-KR" altLang="en-US" sz="2400" dirty="0" err="1">
                <a:latin typeface="+mn-ea"/>
              </a:rPr>
              <a:t>공연업</a:t>
            </a:r>
            <a:r>
              <a:rPr lang="ko-KR" altLang="en-US" sz="2400" dirty="0">
                <a:latin typeface="+mn-ea"/>
              </a:rPr>
              <a:t> 회생 프로젝트</a:t>
            </a:r>
            <a:r>
              <a:rPr lang="en-US" altLang="ko-KR" sz="2400" dirty="0">
                <a:latin typeface="+mn-ea"/>
              </a:rPr>
              <a:t>’</a:t>
            </a:r>
            <a:r>
              <a:rPr lang="ko-KR" altLang="en-US" sz="2400" dirty="0">
                <a:latin typeface="+mn-ea"/>
              </a:rPr>
              <a:t> 추진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일부 지자체는 문화예술인에게 긴급재난지원금 지급</a:t>
            </a:r>
            <a:endParaRPr lang="en-US" altLang="ko-KR" sz="2400" dirty="0">
              <a:latin typeface="+mn-ea"/>
            </a:endParaRPr>
          </a:p>
          <a:p>
            <a:pPr algn="just"/>
            <a:endParaRPr lang="en-US" altLang="ko-KR" sz="2400" dirty="0">
              <a:latin typeface="+mn-ea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530FADA-4C27-6E9E-2312-6AC0798B4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연구 및 연구 배경</a:t>
            </a:r>
          </a:p>
        </p:txBody>
      </p:sp>
    </p:spTree>
    <p:extLst>
      <p:ext uri="{BB962C8B-B14F-4D97-AF65-F5344CB8AC3E}">
        <p14:creationId xmlns:p14="http://schemas.microsoft.com/office/powerpoint/2010/main" val="1807920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034FC68-7C45-1FED-A923-C87DEE25A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5105399"/>
          </a:xfrm>
        </p:spPr>
        <p:txBody>
          <a:bodyPr>
            <a:normAutofit/>
          </a:bodyPr>
          <a:lstStyle/>
          <a:p>
            <a:pPr algn="just"/>
            <a:r>
              <a:rPr lang="ko-KR" altLang="en-US" sz="2400" dirty="0">
                <a:latin typeface="+mn-ea"/>
              </a:rPr>
              <a:t>데이터</a:t>
            </a:r>
            <a:r>
              <a:rPr lang="en-US" altLang="ko-KR" sz="2400" dirty="0">
                <a:latin typeface="+mn-ea"/>
              </a:rPr>
              <a:t>: </a:t>
            </a:r>
            <a:r>
              <a:rPr lang="ko-KR" altLang="en-US" sz="2400" dirty="0">
                <a:latin typeface="+mn-ea"/>
              </a:rPr>
              <a:t>데이터 안심구역 </a:t>
            </a:r>
            <a:r>
              <a:rPr lang="en-US" altLang="ko-KR" sz="2400" dirty="0">
                <a:latin typeface="+mn-ea"/>
              </a:rPr>
              <a:t>- [</a:t>
            </a:r>
            <a:r>
              <a:rPr lang="ko-KR" altLang="en-US" sz="2400" dirty="0">
                <a:latin typeface="+mn-ea"/>
              </a:rPr>
              <a:t>신한카드</a:t>
            </a:r>
            <a:r>
              <a:rPr lang="en-US" altLang="ko-KR" sz="2400" dirty="0">
                <a:latin typeface="+mn-ea"/>
              </a:rPr>
              <a:t>]</a:t>
            </a:r>
            <a:r>
              <a:rPr lang="ko-KR" altLang="en-US" sz="2400" b="0" i="0" dirty="0">
                <a:effectLst/>
                <a:latin typeface="+mn-ea"/>
              </a:rPr>
              <a:t> 지역별 매출 및 이용고객 정보</a:t>
            </a:r>
            <a:endParaRPr lang="en-US" altLang="ko-KR" sz="2400" b="0" i="0" dirty="0">
              <a:effectLst/>
              <a:latin typeface="+mn-ea"/>
            </a:endParaRPr>
          </a:p>
          <a:p>
            <a:pPr algn="just"/>
            <a:endParaRPr lang="en-US" altLang="ko-KR" sz="2400" dirty="0">
              <a:latin typeface="+mn-ea"/>
            </a:endParaRPr>
          </a:p>
          <a:p>
            <a:pPr algn="just"/>
            <a:endParaRPr lang="en-US" altLang="ko-KR" sz="2400" b="0" i="0" dirty="0">
              <a:effectLst/>
              <a:latin typeface="+mn-ea"/>
            </a:endParaRPr>
          </a:p>
          <a:p>
            <a:pPr algn="just"/>
            <a:endParaRPr lang="en-US" altLang="ko-KR" sz="2400" dirty="0">
              <a:latin typeface="+mn-ea"/>
            </a:endParaRPr>
          </a:p>
          <a:p>
            <a:pPr algn="just"/>
            <a:endParaRPr lang="en-US" altLang="ko-KR" sz="2400" b="0" i="0" dirty="0">
              <a:effectLst/>
              <a:latin typeface="+mn-ea"/>
            </a:endParaRPr>
          </a:p>
          <a:p>
            <a:pPr algn="just"/>
            <a:endParaRPr lang="en-US" altLang="ko-KR" sz="2400" dirty="0">
              <a:latin typeface="+mn-ea"/>
            </a:endParaRPr>
          </a:p>
          <a:p>
            <a:pPr algn="just"/>
            <a:endParaRPr lang="en-US" altLang="ko-KR" sz="2400" b="0" i="0" dirty="0">
              <a:effectLst/>
              <a:latin typeface="+mn-ea"/>
            </a:endParaRPr>
          </a:p>
          <a:p>
            <a:pPr algn="just"/>
            <a:endParaRPr lang="en-US" altLang="ko-KR" sz="2400" dirty="0">
              <a:latin typeface="+mn-ea"/>
            </a:endParaRPr>
          </a:p>
          <a:p>
            <a:pPr algn="just"/>
            <a:r>
              <a:rPr lang="ko-KR" altLang="en-US" sz="2400" dirty="0">
                <a:latin typeface="+mn-ea"/>
              </a:rPr>
              <a:t>분석 대상</a:t>
            </a:r>
            <a:r>
              <a:rPr lang="en-US" altLang="ko-KR" sz="2400" dirty="0">
                <a:latin typeface="+mn-ea"/>
              </a:rPr>
              <a:t>: </a:t>
            </a:r>
            <a:r>
              <a:rPr lang="ko-KR" altLang="en-US" sz="2400" dirty="0">
                <a:latin typeface="+mn-ea"/>
              </a:rPr>
              <a:t>코로나</a:t>
            </a:r>
            <a:r>
              <a:rPr lang="en-US" altLang="ko-KR" sz="2400" dirty="0">
                <a:latin typeface="+mn-ea"/>
              </a:rPr>
              <a:t>19</a:t>
            </a:r>
            <a:r>
              <a:rPr lang="ko-KR" altLang="en-US" sz="2400" dirty="0">
                <a:latin typeface="+mn-ea"/>
              </a:rPr>
              <a:t> 이전</a:t>
            </a:r>
            <a:r>
              <a:rPr lang="en-US" altLang="ko-KR" sz="2400" dirty="0">
                <a:latin typeface="+mn-ea"/>
              </a:rPr>
              <a:t>(2019</a:t>
            </a:r>
            <a:r>
              <a:rPr lang="ko-KR" altLang="en-US" sz="2400" dirty="0">
                <a:latin typeface="+mn-ea"/>
              </a:rPr>
              <a:t>년 </a:t>
            </a:r>
            <a:r>
              <a:rPr lang="en-US" altLang="ko-KR" sz="2400" dirty="0">
                <a:latin typeface="+mn-ea"/>
              </a:rPr>
              <a:t>3~5</a:t>
            </a:r>
            <a:r>
              <a:rPr lang="ko-KR" altLang="en-US" sz="2400" dirty="0">
                <a:latin typeface="+mn-ea"/>
              </a:rPr>
              <a:t>월</a:t>
            </a:r>
            <a:r>
              <a:rPr lang="en-US" altLang="ko-KR" sz="2400" dirty="0">
                <a:latin typeface="+mn-ea"/>
              </a:rPr>
              <a:t>)</a:t>
            </a:r>
            <a:r>
              <a:rPr lang="ko-KR" altLang="en-US" sz="2400" dirty="0">
                <a:latin typeface="+mn-ea"/>
              </a:rPr>
              <a:t>과 코로나</a:t>
            </a:r>
            <a:r>
              <a:rPr lang="en-US" altLang="ko-KR" sz="2400" dirty="0">
                <a:latin typeface="+mn-ea"/>
              </a:rPr>
              <a:t>19</a:t>
            </a:r>
            <a:r>
              <a:rPr lang="ko-KR" altLang="en-US" sz="2400" dirty="0">
                <a:latin typeface="+mn-ea"/>
              </a:rPr>
              <a:t> 이후</a:t>
            </a:r>
            <a:r>
              <a:rPr lang="en-US" altLang="ko-KR" sz="2400" dirty="0">
                <a:latin typeface="+mn-ea"/>
              </a:rPr>
              <a:t>(2020</a:t>
            </a:r>
            <a:r>
              <a:rPr lang="ko-KR" altLang="en-US" sz="2400" dirty="0">
                <a:latin typeface="+mn-ea"/>
              </a:rPr>
              <a:t>년 </a:t>
            </a:r>
            <a:r>
              <a:rPr lang="en-US" altLang="ko-KR" sz="2400" dirty="0">
                <a:latin typeface="+mn-ea"/>
              </a:rPr>
              <a:t>3~5</a:t>
            </a:r>
            <a:r>
              <a:rPr lang="ko-KR" altLang="en-US" sz="2400" dirty="0">
                <a:latin typeface="+mn-ea"/>
              </a:rPr>
              <a:t>월</a:t>
            </a:r>
            <a:r>
              <a:rPr lang="en-US" altLang="ko-KR" sz="2400" dirty="0">
                <a:latin typeface="+mn-ea"/>
              </a:rPr>
              <a:t>)</a:t>
            </a:r>
          </a:p>
          <a:p>
            <a:pPr marL="0" indent="0" algn="just">
              <a:buNone/>
            </a:pPr>
            <a:r>
              <a:rPr lang="en-US" altLang="ko-KR" sz="2400" dirty="0">
                <a:latin typeface="+mn-ea"/>
              </a:rPr>
              <a:t>   </a:t>
            </a:r>
            <a:r>
              <a:rPr lang="ko-KR" altLang="en-US" sz="2400" dirty="0">
                <a:latin typeface="+mn-ea"/>
              </a:rPr>
              <a:t>서울특별시 문화여가 업종의 주말</a:t>
            </a:r>
            <a:r>
              <a:rPr lang="en-US" altLang="ko-KR" sz="2400" dirty="0">
                <a:latin typeface="+mn-ea"/>
              </a:rPr>
              <a:t>/</a:t>
            </a:r>
            <a:r>
              <a:rPr lang="ko-KR" altLang="en-US" sz="2400" dirty="0">
                <a:latin typeface="+mn-ea"/>
              </a:rPr>
              <a:t>공휴일 결제건수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결제금액</a:t>
            </a:r>
            <a:endParaRPr lang="en-US" altLang="ko-KR" sz="2400" b="0" i="0" dirty="0">
              <a:effectLst/>
              <a:latin typeface="+mn-ea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1F88096-C40D-59F7-1A46-8D149077F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설계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2BF98FF-AF3E-5E5F-2507-F6C963B68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2087433"/>
            <a:ext cx="10612787" cy="266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551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64FAA35-EE47-FA97-FB04-3479127EE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51001"/>
            <a:ext cx="10813143" cy="4927600"/>
          </a:xfrm>
        </p:spPr>
        <p:txBody>
          <a:bodyPr>
            <a:normAutofit/>
          </a:bodyPr>
          <a:lstStyle/>
          <a:p>
            <a:pPr algn="just"/>
            <a:r>
              <a:rPr lang="ko-KR" altLang="en-US" sz="2400" b="0" i="0" dirty="0">
                <a:effectLst/>
                <a:latin typeface="+mn-ea"/>
              </a:rPr>
              <a:t>연구 목적</a:t>
            </a:r>
            <a:r>
              <a:rPr lang="en-US" altLang="ko-KR" sz="2400" b="0" i="0" dirty="0">
                <a:effectLst/>
                <a:latin typeface="+mn-ea"/>
              </a:rPr>
              <a:t>: </a:t>
            </a:r>
            <a:r>
              <a:rPr lang="ko-KR" altLang="en-US" sz="2400" b="0" i="0" dirty="0">
                <a:effectLst/>
                <a:latin typeface="+mn-ea"/>
              </a:rPr>
              <a:t>대규모 집합금지</a:t>
            </a:r>
            <a:r>
              <a:rPr lang="en-US" altLang="ko-KR" sz="2400" b="0" i="0" dirty="0">
                <a:effectLst/>
                <a:latin typeface="+mn-ea"/>
              </a:rPr>
              <a:t>, </a:t>
            </a:r>
            <a:r>
              <a:rPr lang="ko-KR" altLang="en-US" sz="2400" b="0" i="0" dirty="0">
                <a:effectLst/>
                <a:latin typeface="+mn-ea"/>
              </a:rPr>
              <a:t>다중이용시설 제약사항 등 다양한 정부지침 </a:t>
            </a:r>
            <a:r>
              <a:rPr lang="ko-KR" altLang="en-US" sz="2400" dirty="0">
                <a:latin typeface="+mn-ea"/>
              </a:rPr>
              <a:t>및 정책이 이루어졌던 </a:t>
            </a:r>
            <a:r>
              <a:rPr lang="en-US" altLang="ko-KR" sz="2400" dirty="0">
                <a:latin typeface="+mn-ea"/>
              </a:rPr>
              <a:t>2020</a:t>
            </a:r>
            <a:r>
              <a:rPr lang="ko-KR" altLang="en-US" sz="2400" dirty="0">
                <a:latin typeface="+mn-ea"/>
              </a:rPr>
              <a:t>년을 중심으로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전년대비 소비변화 비교를 통해 소비영향이 가장 두드러질 것으로 예상되는 문화여가 업종에 대한 소비 분석</a:t>
            </a:r>
            <a:endParaRPr lang="en-US" altLang="ko-KR" sz="2400" b="0" i="0" dirty="0">
              <a:effectLst/>
              <a:latin typeface="+mn-ea"/>
            </a:endParaRPr>
          </a:p>
          <a:p>
            <a:pPr algn="just"/>
            <a:endParaRPr lang="en-US" altLang="ko-KR" sz="2400" b="0" i="0" dirty="0">
              <a:effectLst/>
              <a:latin typeface="+mn-ea"/>
            </a:endParaRPr>
          </a:p>
          <a:p>
            <a:pPr algn="just"/>
            <a:r>
              <a:rPr lang="ko-KR" altLang="en-US" sz="2400" b="0" i="0" dirty="0">
                <a:effectLst/>
                <a:latin typeface="+mn-ea"/>
              </a:rPr>
              <a:t>연구 가설</a:t>
            </a:r>
            <a:endParaRPr lang="en-US" altLang="ko-KR" sz="2400" b="0" i="0" dirty="0">
              <a:effectLst/>
              <a:latin typeface="+mn-ea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ko-KR" altLang="en-US" sz="2400" dirty="0">
                <a:latin typeface="+mn-ea"/>
              </a:rPr>
              <a:t>코로나</a:t>
            </a:r>
            <a:r>
              <a:rPr lang="en-US" altLang="ko-KR" sz="2400" dirty="0">
                <a:latin typeface="+mn-ea"/>
              </a:rPr>
              <a:t>19</a:t>
            </a:r>
            <a:r>
              <a:rPr lang="ko-KR" altLang="en-US" sz="2400" dirty="0">
                <a:latin typeface="+mn-ea"/>
              </a:rPr>
              <a:t>로 인해 서울특별시 문화여가 업종의 결제건수 및 결제금액이 감소했을 것이며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특히 주말</a:t>
            </a:r>
            <a:r>
              <a:rPr lang="en-US" altLang="ko-KR" sz="2400" dirty="0">
                <a:latin typeface="+mn-ea"/>
              </a:rPr>
              <a:t>/</a:t>
            </a:r>
            <a:r>
              <a:rPr lang="ko-KR" altLang="en-US" sz="2400" dirty="0">
                <a:latin typeface="+mn-ea"/>
              </a:rPr>
              <a:t>공휴일의 결제건수 및 결제금액이 크게 감소했을 것이다</a:t>
            </a:r>
            <a:r>
              <a:rPr lang="en-US" altLang="ko-KR" sz="2400" dirty="0">
                <a:latin typeface="+mn-ea"/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ko-KR" altLang="en-US" sz="2400" dirty="0">
                <a:latin typeface="+mn-ea"/>
              </a:rPr>
              <a:t>코로나</a:t>
            </a:r>
            <a:r>
              <a:rPr lang="en-US" altLang="ko-KR" sz="2400" dirty="0">
                <a:latin typeface="+mn-ea"/>
              </a:rPr>
              <a:t>19</a:t>
            </a:r>
            <a:r>
              <a:rPr lang="ko-KR" altLang="en-US" sz="2400" dirty="0">
                <a:latin typeface="+mn-ea"/>
              </a:rPr>
              <a:t> 전후 서울특별시 문화여가 업종의 주말</a:t>
            </a:r>
            <a:r>
              <a:rPr lang="en-US" altLang="ko-KR" sz="2400" dirty="0">
                <a:latin typeface="+mn-ea"/>
              </a:rPr>
              <a:t>/</a:t>
            </a:r>
            <a:r>
              <a:rPr lang="ko-KR" altLang="en-US" sz="2400" dirty="0">
                <a:latin typeface="+mn-ea"/>
              </a:rPr>
              <a:t>공휴일 결제건수</a:t>
            </a:r>
            <a:r>
              <a:rPr lang="en-US" altLang="ko-KR" sz="2400" dirty="0">
                <a:latin typeface="+mn-ea"/>
              </a:rPr>
              <a:t> </a:t>
            </a:r>
            <a:r>
              <a:rPr lang="ko-KR" altLang="en-US" sz="2400" dirty="0">
                <a:latin typeface="+mn-ea"/>
              </a:rPr>
              <a:t>및</a:t>
            </a:r>
            <a:r>
              <a:rPr lang="en-US" altLang="ko-KR" sz="2400" dirty="0">
                <a:latin typeface="+mn-ea"/>
              </a:rPr>
              <a:t> </a:t>
            </a:r>
            <a:r>
              <a:rPr lang="ko-KR" altLang="en-US" sz="2400" dirty="0">
                <a:latin typeface="+mn-ea"/>
              </a:rPr>
              <a:t>결제금액은 자치구와 </a:t>
            </a:r>
            <a:r>
              <a:rPr lang="ko-KR" altLang="en-US" sz="2400" b="0" i="0" dirty="0">
                <a:effectLst/>
                <a:latin typeface="+mn-ea"/>
              </a:rPr>
              <a:t>업종 중분류</a:t>
            </a:r>
            <a:r>
              <a:rPr lang="ko-KR" altLang="en-US" sz="2400" dirty="0">
                <a:latin typeface="+mn-ea"/>
              </a:rPr>
              <a:t>에 </a:t>
            </a:r>
            <a:r>
              <a:rPr lang="ko-KR" altLang="en-US" sz="2400" b="0" i="0" dirty="0">
                <a:effectLst/>
                <a:latin typeface="+mn-ea"/>
              </a:rPr>
              <a:t>따라 차이가 있을 것이다</a:t>
            </a:r>
            <a:r>
              <a:rPr lang="en-US" altLang="ko-KR" sz="2400" b="0" i="0" dirty="0">
                <a:effectLst/>
                <a:latin typeface="+mn-ea"/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ko-KR" altLang="en-US" sz="2400" dirty="0">
                <a:latin typeface="+mn-ea"/>
              </a:rPr>
              <a:t>극장과 공연장이 많은 서울특별시 종로구가 코로나</a:t>
            </a:r>
            <a:r>
              <a:rPr lang="en-US" altLang="ko-KR" sz="2400" dirty="0">
                <a:latin typeface="+mn-ea"/>
              </a:rPr>
              <a:t>19</a:t>
            </a:r>
            <a:r>
              <a:rPr lang="ko-KR" altLang="en-US" sz="2400" dirty="0">
                <a:latin typeface="+mn-ea"/>
              </a:rPr>
              <a:t>로 타격을 많이 받았을 것이며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이로 인해 종로구 음식점의 소비도 함께 감소했을 것이다</a:t>
            </a:r>
            <a:r>
              <a:rPr lang="en-US" altLang="ko-KR" sz="2400" dirty="0">
                <a:latin typeface="+mn-ea"/>
              </a:rPr>
              <a:t>.</a:t>
            </a:r>
            <a:endParaRPr lang="en-US" altLang="ko-KR" sz="2400" b="0" i="0" dirty="0">
              <a:effectLst/>
              <a:latin typeface="+mn-ea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altLang="ko-KR" sz="2400" b="0" i="0" dirty="0">
              <a:effectLst/>
              <a:latin typeface="+mn-ea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6CB7EA1-DE2D-1C34-EFE2-18862E615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설계</a:t>
            </a:r>
          </a:p>
        </p:txBody>
      </p:sp>
    </p:spTree>
    <p:extLst>
      <p:ext uri="{BB962C8B-B14F-4D97-AF65-F5344CB8AC3E}">
        <p14:creationId xmlns:p14="http://schemas.microsoft.com/office/powerpoint/2010/main" val="1627454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B941535-6717-0B0F-8DDB-87075DB30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4"/>
          <a:stretch/>
        </p:blipFill>
        <p:spPr>
          <a:xfrm rot="5400000">
            <a:off x="-171202" y="2439211"/>
            <a:ext cx="4738973" cy="3793806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850A6DCB-8829-4DD7-9D5F-E6B16A48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분석결과 </a:t>
            </a:r>
            <a:r>
              <a:rPr lang="en-US" altLang="ko-KR" dirty="0"/>
              <a:t>– </a:t>
            </a:r>
            <a:r>
              <a:rPr lang="ko-KR" altLang="en-US" dirty="0"/>
              <a:t>문화여가 전체 업종 소비 비교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CFD67B6-308B-CE4B-4EC4-F5816831E7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9"/>
          <a:stretch/>
        </p:blipFill>
        <p:spPr>
          <a:xfrm rot="5400000">
            <a:off x="3695890" y="2439209"/>
            <a:ext cx="4738975" cy="3793807"/>
          </a:xfrm>
          <a:prstGeom prst="rect">
            <a:avLst/>
          </a:prstGeom>
        </p:spPr>
      </p:pic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BFDD1795-1B7C-EC0A-520C-BF0F1EEF5982}"/>
              </a:ext>
            </a:extLst>
          </p:cNvPr>
          <p:cNvSpPr txBox="1">
            <a:spLocks/>
          </p:cNvSpPr>
          <p:nvPr/>
        </p:nvSpPr>
        <p:spPr bwMode="gray">
          <a:xfrm>
            <a:off x="8035568" y="1378857"/>
            <a:ext cx="3248959" cy="54410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70000"/>
              <a:buFont typeface="Wingdings 2" pitchFamily="18" charset="2"/>
              <a:buChar char="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 2" pitchFamily="18" charset="2"/>
              <a:buChar char="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100000"/>
              <a:buFont typeface="Wingdings 2" pitchFamily="18" charset="2"/>
              <a:buChar char="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2000" dirty="0">
                <a:latin typeface="+mn-ea"/>
              </a:rPr>
              <a:t>2019</a:t>
            </a:r>
            <a:r>
              <a:rPr lang="ko-KR" altLang="en-US" sz="2000" dirty="0">
                <a:latin typeface="+mn-ea"/>
              </a:rPr>
              <a:t>년 대비</a:t>
            </a:r>
            <a:r>
              <a:rPr lang="en-US" altLang="ko-KR" sz="2000" dirty="0">
                <a:latin typeface="+mn-ea"/>
              </a:rPr>
              <a:t>,</a:t>
            </a:r>
            <a:r>
              <a:rPr lang="ko-KR" altLang="en-US" sz="2000" dirty="0">
                <a:latin typeface="+mn-ea"/>
              </a:rPr>
              <a:t> 코로나 대유행이 본격적이었던 </a:t>
            </a:r>
            <a:r>
              <a:rPr lang="en-US" altLang="ko-KR" sz="2000" dirty="0">
                <a:latin typeface="+mn-ea"/>
              </a:rPr>
              <a:t>2020</a:t>
            </a:r>
            <a:r>
              <a:rPr lang="ko-KR" altLang="en-US" sz="2000" dirty="0">
                <a:latin typeface="+mn-ea"/>
              </a:rPr>
              <a:t>년 문화여가 업종 소비는 대부분 위축된 것으로 확인</a:t>
            </a:r>
            <a:endParaRPr lang="en-US" altLang="ko-KR" sz="2000" dirty="0">
              <a:latin typeface="+mn-ea"/>
            </a:endParaRPr>
          </a:p>
          <a:p>
            <a:pPr algn="just"/>
            <a:r>
              <a:rPr lang="ko-KR" altLang="en-US" sz="2000" dirty="0">
                <a:latin typeface="+mn-ea"/>
              </a:rPr>
              <a:t>극장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미술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스포츠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오락 등 대규모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다중시설 모임이 불가한 문화여가 업종의 소비가 전반적으로 감소</a:t>
            </a:r>
            <a:endParaRPr lang="en-US" altLang="ko-KR" sz="2000" dirty="0">
              <a:latin typeface="+mn-ea"/>
            </a:endParaRPr>
          </a:p>
          <a:p>
            <a:pPr algn="just"/>
            <a:r>
              <a:rPr lang="ko-KR" altLang="en-US" sz="2000" dirty="0">
                <a:latin typeface="+mn-ea"/>
              </a:rPr>
              <a:t>업종 분류에 따른 소비 비율은 오락부문이 크게 증가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사회적 거리두기 정책으로 인한 인원제한에 따라 소규모 모임이 비교적 상승한 것으로 파악</a:t>
            </a:r>
            <a:endParaRPr lang="en-US" altLang="ko-KR" sz="2000" dirty="0">
              <a:latin typeface="+mn-ea"/>
            </a:endParaRPr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D1DCA913-42C6-C3BB-2FD9-9BE435C95198}"/>
              </a:ext>
            </a:extLst>
          </p:cNvPr>
          <p:cNvSpPr txBox="1">
            <a:spLocks/>
          </p:cNvSpPr>
          <p:nvPr/>
        </p:nvSpPr>
        <p:spPr bwMode="gray">
          <a:xfrm>
            <a:off x="301381" y="1511682"/>
            <a:ext cx="6126961" cy="373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70000"/>
              <a:buFont typeface="Wingdings 2" pitchFamily="18" charset="2"/>
              <a:buChar char="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 2" pitchFamily="18" charset="2"/>
              <a:buChar char="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100000"/>
              <a:buFont typeface="Wingdings 2" pitchFamily="18" charset="2"/>
              <a:buChar char="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B2962FC-ED44-959F-7871-C56E89B5B9ED}"/>
              </a:ext>
            </a:extLst>
          </p:cNvPr>
          <p:cNvSpPr txBox="1">
            <a:spLocks/>
          </p:cNvSpPr>
          <p:nvPr/>
        </p:nvSpPr>
        <p:spPr bwMode="gray">
          <a:xfrm>
            <a:off x="440094" y="1439973"/>
            <a:ext cx="6126961" cy="373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70000"/>
              <a:buFont typeface="Wingdings 2" pitchFamily="18" charset="2"/>
              <a:buChar char="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 2" pitchFamily="18" charset="2"/>
              <a:buChar char="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100000"/>
              <a:buFont typeface="Wingdings 2" pitchFamily="18" charset="2"/>
              <a:buChar char="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latin typeface="+mj-ea"/>
                <a:ea typeface="+mj-ea"/>
              </a:rPr>
              <a:t>자치구별</a:t>
            </a:r>
            <a:r>
              <a:rPr lang="en-US" altLang="ko-KR" sz="2000" b="1" dirty="0">
                <a:latin typeface="+mj-ea"/>
                <a:ea typeface="+mj-ea"/>
              </a:rPr>
              <a:t>, </a:t>
            </a:r>
            <a:r>
              <a:rPr lang="ko-KR" altLang="en-US" sz="2000" b="1" dirty="0">
                <a:latin typeface="+mj-ea"/>
                <a:ea typeface="+mj-ea"/>
              </a:rPr>
              <a:t>업종별 결제금액 </a:t>
            </a:r>
            <a:r>
              <a:rPr lang="en-US" altLang="ko-KR" sz="2000" b="1" dirty="0">
                <a:latin typeface="+mj-ea"/>
                <a:ea typeface="+mj-ea"/>
              </a:rPr>
              <a:t>(2019</a:t>
            </a:r>
            <a:r>
              <a:rPr lang="ko-KR" altLang="en-US" sz="2000" b="1" dirty="0">
                <a:latin typeface="+mj-ea"/>
                <a:ea typeface="+mj-ea"/>
              </a:rPr>
              <a:t>년 </a:t>
            </a:r>
            <a:r>
              <a:rPr lang="en-US" altLang="ko-KR" sz="2000" b="1" dirty="0">
                <a:latin typeface="+mj-ea"/>
                <a:ea typeface="+mj-ea"/>
              </a:rPr>
              <a:t>vs 2020</a:t>
            </a:r>
            <a:r>
              <a:rPr lang="ko-KR" altLang="en-US" sz="2000" b="1" dirty="0">
                <a:latin typeface="+mj-ea"/>
                <a:ea typeface="+mj-ea"/>
              </a:rPr>
              <a:t>년</a:t>
            </a:r>
            <a:r>
              <a:rPr lang="en-US" altLang="ko-KR" sz="2000" b="1" dirty="0">
                <a:latin typeface="+mj-ea"/>
                <a:ea typeface="+mj-ea"/>
              </a:rPr>
              <a:t>)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98140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50A6DCB-8829-4DD7-9D5F-E6B16A48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분석결과 </a:t>
            </a:r>
            <a:r>
              <a:rPr lang="en-US" altLang="ko-KR" dirty="0"/>
              <a:t>(</a:t>
            </a:r>
            <a:r>
              <a:rPr lang="ko-KR" altLang="en-US" dirty="0"/>
              <a:t>시각화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D1DCA913-42C6-C3BB-2FD9-9BE435C95198}"/>
              </a:ext>
            </a:extLst>
          </p:cNvPr>
          <p:cNvSpPr txBox="1">
            <a:spLocks/>
          </p:cNvSpPr>
          <p:nvPr/>
        </p:nvSpPr>
        <p:spPr bwMode="gray">
          <a:xfrm>
            <a:off x="301381" y="1511682"/>
            <a:ext cx="6126961" cy="373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70000"/>
              <a:buFont typeface="Wingdings 2" pitchFamily="18" charset="2"/>
              <a:buChar char="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 2" pitchFamily="18" charset="2"/>
              <a:buChar char="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100000"/>
              <a:buFont typeface="Wingdings 2" pitchFamily="18" charset="2"/>
              <a:buChar char="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B2962FC-ED44-959F-7871-C56E89B5B9ED}"/>
              </a:ext>
            </a:extLst>
          </p:cNvPr>
          <p:cNvSpPr txBox="1">
            <a:spLocks/>
          </p:cNvSpPr>
          <p:nvPr/>
        </p:nvSpPr>
        <p:spPr bwMode="gray">
          <a:xfrm>
            <a:off x="440094" y="1439973"/>
            <a:ext cx="6126961" cy="373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70000"/>
              <a:buFont typeface="Wingdings 2" pitchFamily="18" charset="2"/>
              <a:buChar char="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 2" pitchFamily="18" charset="2"/>
              <a:buChar char="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100000"/>
              <a:buFont typeface="Wingdings 2" pitchFamily="18" charset="2"/>
              <a:buChar char="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latin typeface="+mj-ea"/>
                <a:ea typeface="+mj-ea"/>
              </a:rPr>
              <a:t>성별 결제건수</a:t>
            </a:r>
            <a:r>
              <a:rPr lang="en-US" altLang="ko-KR" sz="2000" b="1" dirty="0">
                <a:latin typeface="+mj-ea"/>
                <a:ea typeface="+mj-ea"/>
              </a:rPr>
              <a:t>&amp;</a:t>
            </a:r>
            <a:r>
              <a:rPr lang="ko-KR" altLang="en-US" sz="2000" b="1" dirty="0">
                <a:latin typeface="+mj-ea"/>
                <a:ea typeface="+mj-ea"/>
              </a:rPr>
              <a:t>결제금액 </a:t>
            </a:r>
            <a:r>
              <a:rPr lang="en-US" altLang="ko-KR" sz="2000" b="1" dirty="0">
                <a:latin typeface="+mj-ea"/>
                <a:ea typeface="+mj-ea"/>
              </a:rPr>
              <a:t>(2019</a:t>
            </a:r>
            <a:r>
              <a:rPr lang="ko-KR" altLang="en-US" sz="2000" b="1" dirty="0">
                <a:latin typeface="+mj-ea"/>
                <a:ea typeface="+mj-ea"/>
              </a:rPr>
              <a:t>년 </a:t>
            </a:r>
            <a:r>
              <a:rPr lang="en-US" altLang="ko-KR" sz="2000" b="1" dirty="0">
                <a:latin typeface="+mj-ea"/>
                <a:ea typeface="+mj-ea"/>
              </a:rPr>
              <a:t>vs 2020</a:t>
            </a:r>
            <a:r>
              <a:rPr lang="ko-KR" altLang="en-US" sz="2000" b="1" dirty="0">
                <a:latin typeface="+mj-ea"/>
                <a:ea typeface="+mj-ea"/>
              </a:rPr>
              <a:t>년</a:t>
            </a:r>
            <a:r>
              <a:rPr lang="en-US" altLang="ko-KR" sz="2000" b="1" dirty="0">
                <a:latin typeface="+mj-ea"/>
                <a:ea typeface="+mj-ea"/>
              </a:rPr>
              <a:t>)</a:t>
            </a:r>
            <a:endParaRPr lang="ko-KR" altLang="en-US" sz="2000" b="1" dirty="0">
              <a:latin typeface="+mj-ea"/>
              <a:ea typeface="+mj-ea"/>
            </a:endParaRPr>
          </a:p>
        </p:txBody>
      </p:sp>
      <p:pic>
        <p:nvPicPr>
          <p:cNvPr id="11" name="내용 개체 틀 10" descr="텍스트, 보트, 일이(가) 표시된 사진">
            <a:extLst>
              <a:ext uri="{FF2B5EF4-FFF2-40B4-BE49-F238E27FC236}">
                <a16:creationId xmlns:a16="http://schemas.microsoft.com/office/drawing/2014/main" id="{AC003B0B-3DC4-E1EC-F353-DBED17B6DF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58" y="1884712"/>
            <a:ext cx="5763658" cy="4121950"/>
          </a:xfrm>
        </p:spPr>
      </p:pic>
      <p:pic>
        <p:nvPicPr>
          <p:cNvPr id="13" name="그림 12" descr="텍스트, 보트이(가) 표시된 사진&#10;&#10;자동 생성된 설명">
            <a:extLst>
              <a:ext uri="{FF2B5EF4-FFF2-40B4-BE49-F238E27FC236}">
                <a16:creationId xmlns:a16="http://schemas.microsoft.com/office/drawing/2014/main" id="{3EE070D7-5F11-33FF-A501-4F3A58E4CB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484" y="1884712"/>
            <a:ext cx="5763658" cy="412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010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50A6DCB-8829-4DD7-9D5F-E6B16A48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분석결과 </a:t>
            </a:r>
            <a:r>
              <a:rPr lang="en-US" altLang="ko-KR" dirty="0"/>
              <a:t>(</a:t>
            </a:r>
            <a:r>
              <a:rPr lang="ko-KR" altLang="en-US" dirty="0"/>
              <a:t>시각화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D1DCA913-42C6-C3BB-2FD9-9BE435C95198}"/>
              </a:ext>
            </a:extLst>
          </p:cNvPr>
          <p:cNvSpPr txBox="1">
            <a:spLocks/>
          </p:cNvSpPr>
          <p:nvPr/>
        </p:nvSpPr>
        <p:spPr bwMode="gray">
          <a:xfrm>
            <a:off x="301381" y="1511682"/>
            <a:ext cx="6126961" cy="373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70000"/>
              <a:buFont typeface="Wingdings 2" pitchFamily="18" charset="2"/>
              <a:buChar char="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 2" pitchFamily="18" charset="2"/>
              <a:buChar char="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100000"/>
              <a:buFont typeface="Wingdings 2" pitchFamily="18" charset="2"/>
              <a:buChar char="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B2962FC-ED44-959F-7871-C56E89B5B9ED}"/>
              </a:ext>
            </a:extLst>
          </p:cNvPr>
          <p:cNvSpPr txBox="1">
            <a:spLocks/>
          </p:cNvSpPr>
          <p:nvPr/>
        </p:nvSpPr>
        <p:spPr bwMode="gray">
          <a:xfrm>
            <a:off x="440094" y="1439973"/>
            <a:ext cx="6126961" cy="3730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70000"/>
              <a:buFont typeface="Wingdings 2" pitchFamily="18" charset="2"/>
              <a:buChar char="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 2" pitchFamily="18" charset="2"/>
              <a:buChar char="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100000"/>
              <a:buFont typeface="Wingdings 2" pitchFamily="18" charset="2"/>
              <a:buChar char="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latin typeface="+mj-ea"/>
                <a:ea typeface="+mj-ea"/>
              </a:rPr>
              <a:t>연령대별 결제건수</a:t>
            </a:r>
            <a:r>
              <a:rPr lang="en-US" altLang="ko-KR" sz="2000" b="1" dirty="0">
                <a:latin typeface="+mj-ea"/>
                <a:ea typeface="+mj-ea"/>
              </a:rPr>
              <a:t>&amp;</a:t>
            </a:r>
            <a:r>
              <a:rPr lang="ko-KR" altLang="en-US" sz="2000" b="1" dirty="0">
                <a:latin typeface="+mj-ea"/>
                <a:ea typeface="+mj-ea"/>
              </a:rPr>
              <a:t>결제금액 </a:t>
            </a:r>
            <a:r>
              <a:rPr lang="en-US" altLang="ko-KR" sz="2000" b="1" dirty="0">
                <a:latin typeface="+mj-ea"/>
                <a:ea typeface="+mj-ea"/>
              </a:rPr>
              <a:t>(2019</a:t>
            </a:r>
            <a:r>
              <a:rPr lang="ko-KR" altLang="en-US" sz="2000" b="1" dirty="0">
                <a:latin typeface="+mj-ea"/>
                <a:ea typeface="+mj-ea"/>
              </a:rPr>
              <a:t>년 </a:t>
            </a:r>
            <a:r>
              <a:rPr lang="en-US" altLang="ko-KR" sz="2000" b="1" dirty="0">
                <a:latin typeface="+mj-ea"/>
                <a:ea typeface="+mj-ea"/>
              </a:rPr>
              <a:t>vs 2020</a:t>
            </a:r>
            <a:r>
              <a:rPr lang="ko-KR" altLang="en-US" sz="2000" b="1" dirty="0">
                <a:latin typeface="+mj-ea"/>
                <a:ea typeface="+mj-ea"/>
              </a:rPr>
              <a:t>년</a:t>
            </a:r>
            <a:r>
              <a:rPr lang="en-US" altLang="ko-KR" sz="2000" b="1" dirty="0">
                <a:latin typeface="+mj-ea"/>
                <a:ea typeface="+mj-ea"/>
              </a:rPr>
              <a:t>)</a:t>
            </a:r>
            <a:endParaRPr lang="ko-KR" altLang="en-US" sz="2000" b="1" dirty="0"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B7CE8AC-99B8-0920-9952-046571752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" y="2238702"/>
            <a:ext cx="5768074" cy="392561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509AE57-2DCB-19C2-4854-E27B487DC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38702"/>
            <a:ext cx="6088114" cy="392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74726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TM10237560[[fn=메모 테마]]</Template>
  <TotalTime>2134</TotalTime>
  <Words>1839</Words>
  <Application>Microsoft Office PowerPoint</Application>
  <PresentationFormat>와이드스크린</PresentationFormat>
  <Paragraphs>289</Paragraphs>
  <Slides>21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맑은 고딕</vt:lpstr>
      <vt:lpstr>Arial</vt:lpstr>
      <vt:lpstr>Corbel</vt:lpstr>
      <vt:lpstr>Wingdings</vt:lpstr>
      <vt:lpstr>Wingdings 2</vt:lpstr>
      <vt:lpstr>New_Education03</vt:lpstr>
      <vt:lpstr>COVID-19가 문화여가 소비에 미치는 영향 분석  : 신한카드 소비데이터를 중심으로</vt:lpstr>
      <vt:lpstr>서론</vt:lpstr>
      <vt:lpstr>기존 연구 및 연구 배경</vt:lpstr>
      <vt:lpstr>기존 연구 및 연구 배경</vt:lpstr>
      <vt:lpstr>연구 설계</vt:lpstr>
      <vt:lpstr>연구 설계</vt:lpstr>
      <vt:lpstr>분석결과 – 문화여가 전체 업종 소비 비교</vt:lpstr>
      <vt:lpstr>분석결과 (시각화)</vt:lpstr>
      <vt:lpstr>분석결과 (시각화)</vt:lpstr>
      <vt:lpstr>분석결과 – 극장 </vt:lpstr>
      <vt:lpstr>분석결과 – 미술 </vt:lpstr>
      <vt:lpstr>분석결과 – 스포츠 </vt:lpstr>
      <vt:lpstr>분석결과 – 오락 </vt:lpstr>
      <vt:lpstr>분석결과 – 음악</vt:lpstr>
      <vt:lpstr>분석결과 – 서점</vt:lpstr>
      <vt:lpstr>분석결과 – t-test</vt:lpstr>
      <vt:lpstr>분석결과 – t-test</vt:lpstr>
      <vt:lpstr>분석결과 – t-test</vt:lpstr>
      <vt:lpstr>분석결과 (시각화)</vt:lpstr>
      <vt:lpstr>분석결과 – t-test</vt:lpstr>
      <vt:lpstr>결론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코로나 전후 카드 소비액 분석</dc:title>
  <dc:creator>배 현경</dc:creator>
  <cp:lastModifiedBy>윤태호</cp:lastModifiedBy>
  <cp:revision>200</cp:revision>
  <dcterms:created xsi:type="dcterms:W3CDTF">2022-08-25T06:14:50Z</dcterms:created>
  <dcterms:modified xsi:type="dcterms:W3CDTF">2022-11-25T13:08:28Z</dcterms:modified>
</cp:coreProperties>
</file>