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88" r:id="rId3"/>
    <p:sldId id="259" r:id="rId4"/>
    <p:sldId id="260" r:id="rId5"/>
    <p:sldId id="261" r:id="rId6"/>
    <p:sldId id="291" r:id="rId7"/>
    <p:sldId id="263" r:id="rId8"/>
    <p:sldId id="289" r:id="rId9"/>
    <p:sldId id="292" r:id="rId10"/>
    <p:sldId id="262" r:id="rId11"/>
    <p:sldId id="277" r:id="rId12"/>
    <p:sldId id="280" r:id="rId13"/>
    <p:sldId id="281" r:id="rId14"/>
    <p:sldId id="282" r:id="rId15"/>
    <p:sldId id="276" r:id="rId16"/>
    <p:sldId id="268" r:id="rId17"/>
    <p:sldId id="270" r:id="rId18"/>
    <p:sldId id="284" r:id="rId19"/>
    <p:sldId id="271" r:id="rId20"/>
    <p:sldId id="290" r:id="rId21"/>
    <p:sldId id="264" r:id="rId22"/>
    <p:sldId id="273" r:id="rId23"/>
    <p:sldId id="274" r:id="rId24"/>
    <p:sldId id="265" r:id="rId25"/>
    <p:sldId id="283" r:id="rId26"/>
    <p:sldId id="266" r:id="rId27"/>
    <p:sldId id="267" r:id="rId28"/>
    <p:sldId id="286" r:id="rId29"/>
    <p:sldId id="287" r:id="rId30"/>
    <p:sldId id="285" r:id="rId31"/>
    <p:sldId id="269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>
        <p:scale>
          <a:sx n="84" d="100"/>
          <a:sy n="84" d="100"/>
        </p:scale>
        <p:origin x="21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3080-A8AB-4D06-861B-2C0623B7A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SRS</a:t>
            </a:r>
            <a:r>
              <a:rPr lang="zh-CN" altLang="en-US" dirty="0">
                <a:solidFill>
                  <a:schemeClr val="tx1"/>
                </a:solidFill>
              </a:rPr>
              <a:t>演示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ADFD9-2A66-4EDF-909F-367970E39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汇报人：姚天恒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组员：吴思楠，叶家威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，沈舸帆，沈家豪，汤志东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logo">
            <a:extLst>
              <a:ext uri="{FF2B5EF4-FFF2-40B4-BE49-F238E27FC236}">
                <a16:creationId xmlns:a16="http://schemas.microsoft.com/office/drawing/2014/main" id="{58EB685E-E545-4551-B3DE-1B99DF7BA6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59234" y="348006"/>
            <a:ext cx="1367155" cy="9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27A00-6BC1-4CC3-8483-14ACCCF5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446D5-30C8-42B8-AA06-D172B6AE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包括用例图、用例场景说明、界面原型、对话框图</a:t>
            </a:r>
          </a:p>
        </p:txBody>
      </p:sp>
    </p:spTree>
    <p:extLst>
      <p:ext uri="{BB962C8B-B14F-4D97-AF65-F5344CB8AC3E}">
        <p14:creationId xmlns:p14="http://schemas.microsoft.com/office/powerpoint/2010/main" val="15760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9B855-3656-407B-B066-023387E7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zh-CN" altLang="en-US" dirty="0"/>
              <a:t>用例图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636875-EFF6-4B1A-ACDF-428941FBED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1565" y="1183341"/>
            <a:ext cx="9049870" cy="49936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4D3C97-2F1D-4A24-9942-ACAC4A68B624}"/>
              </a:ext>
            </a:extLst>
          </p:cNvPr>
          <p:cNvSpPr txBox="1"/>
          <p:nvPr/>
        </p:nvSpPr>
        <p:spPr>
          <a:xfrm>
            <a:off x="107577" y="1183340"/>
            <a:ext cx="165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教师用例</a:t>
            </a:r>
          </a:p>
        </p:txBody>
      </p:sp>
    </p:spTree>
    <p:extLst>
      <p:ext uri="{BB962C8B-B14F-4D97-AF65-F5344CB8AC3E}">
        <p14:creationId xmlns:p14="http://schemas.microsoft.com/office/powerpoint/2010/main" val="211863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DE4E985-C3AA-45A0-A745-68DED417B78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94570" y="1008530"/>
            <a:ext cx="9265264" cy="55822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C78711-D82A-449E-B223-3F1E7926F855}"/>
              </a:ext>
            </a:extLst>
          </p:cNvPr>
          <p:cNvSpPr txBox="1"/>
          <p:nvPr/>
        </p:nvSpPr>
        <p:spPr>
          <a:xfrm>
            <a:off x="201705" y="267255"/>
            <a:ext cx="8821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学生用例</a:t>
            </a:r>
          </a:p>
        </p:txBody>
      </p:sp>
    </p:spTree>
    <p:extLst>
      <p:ext uri="{BB962C8B-B14F-4D97-AF65-F5344CB8AC3E}">
        <p14:creationId xmlns:p14="http://schemas.microsoft.com/office/powerpoint/2010/main" val="126028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990C90-1F7C-4011-994B-5E1B7DD129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075765"/>
            <a:ext cx="10515601" cy="55132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4502EA-00D9-4072-80CC-D2ACCB49D188}"/>
              </a:ext>
            </a:extLst>
          </p:cNvPr>
          <p:cNvSpPr txBox="1"/>
          <p:nvPr/>
        </p:nvSpPr>
        <p:spPr>
          <a:xfrm>
            <a:off x="838198" y="255494"/>
            <a:ext cx="970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管理员用例</a:t>
            </a:r>
          </a:p>
        </p:txBody>
      </p:sp>
    </p:spTree>
    <p:extLst>
      <p:ext uri="{BB962C8B-B14F-4D97-AF65-F5344CB8AC3E}">
        <p14:creationId xmlns:p14="http://schemas.microsoft.com/office/powerpoint/2010/main" val="307297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C0B375-6CF2-471F-B04E-4C4F67275F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593480"/>
            <a:ext cx="7727578" cy="43501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CDCE03-75B4-4B99-ADC3-B8980F7C2B70}"/>
              </a:ext>
            </a:extLst>
          </p:cNvPr>
          <p:cNvSpPr txBox="1"/>
          <p:nvPr/>
        </p:nvSpPr>
        <p:spPr>
          <a:xfrm>
            <a:off x="838198" y="430306"/>
            <a:ext cx="860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游客用例</a:t>
            </a:r>
          </a:p>
        </p:txBody>
      </p:sp>
    </p:spTree>
    <p:extLst>
      <p:ext uri="{BB962C8B-B14F-4D97-AF65-F5344CB8AC3E}">
        <p14:creationId xmlns:p14="http://schemas.microsoft.com/office/powerpoint/2010/main" val="403258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FA1B1-1D00-4658-88B0-2CB70A73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用例场景说明文档模板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C7DEDE8E-671C-4D72-A8DE-830AB439C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071681"/>
              </p:ext>
            </p:extLst>
          </p:nvPr>
        </p:nvGraphicFramePr>
        <p:xfrm>
          <a:off x="1223681" y="1600199"/>
          <a:ext cx="9654991" cy="42089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27287">
                  <a:extLst>
                    <a:ext uri="{9D8B030D-6E8A-4147-A177-3AD203B41FA5}">
                      <a16:colId xmlns:a16="http://schemas.microsoft.com/office/drawing/2014/main" val="38328038"/>
                    </a:ext>
                  </a:extLst>
                </a:gridCol>
                <a:gridCol w="1542428">
                  <a:extLst>
                    <a:ext uri="{9D8B030D-6E8A-4147-A177-3AD203B41FA5}">
                      <a16:colId xmlns:a16="http://schemas.microsoft.com/office/drawing/2014/main" val="2161005913"/>
                    </a:ext>
                  </a:extLst>
                </a:gridCol>
                <a:gridCol w="647616">
                  <a:extLst>
                    <a:ext uri="{9D8B030D-6E8A-4147-A177-3AD203B41FA5}">
                      <a16:colId xmlns:a16="http://schemas.microsoft.com/office/drawing/2014/main" val="2693199845"/>
                    </a:ext>
                  </a:extLst>
                </a:gridCol>
                <a:gridCol w="647616">
                  <a:extLst>
                    <a:ext uri="{9D8B030D-6E8A-4147-A177-3AD203B41FA5}">
                      <a16:colId xmlns:a16="http://schemas.microsoft.com/office/drawing/2014/main" val="793207050"/>
                    </a:ext>
                  </a:extLst>
                </a:gridCol>
                <a:gridCol w="647616">
                  <a:extLst>
                    <a:ext uri="{9D8B030D-6E8A-4147-A177-3AD203B41FA5}">
                      <a16:colId xmlns:a16="http://schemas.microsoft.com/office/drawing/2014/main" val="3021254089"/>
                    </a:ext>
                  </a:extLst>
                </a:gridCol>
                <a:gridCol w="1542428">
                  <a:extLst>
                    <a:ext uri="{9D8B030D-6E8A-4147-A177-3AD203B41FA5}">
                      <a16:colId xmlns:a16="http://schemas.microsoft.com/office/drawing/2014/main" val="3117285730"/>
                    </a:ext>
                  </a:extLst>
                </a:gridCol>
              </a:tblGrid>
              <a:tr h="221523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用例场景描述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87884"/>
                  </a:ext>
                </a:extLst>
              </a:tr>
              <a:tr h="221523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场景名字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07388"/>
                  </a:ext>
                </a:extLst>
              </a:tr>
              <a:tr h="221523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Trigger</a:t>
                      </a:r>
                      <a:r>
                        <a:rPr lang="zh-CN" sz="1400" kern="100">
                          <a:effectLst/>
                        </a:rPr>
                        <a:t>（引发、触发）：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优先级：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85043"/>
                  </a:ext>
                </a:extLst>
              </a:tr>
              <a:tr h="221523">
                <a:tc grid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类型：外在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暂时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18634"/>
                  </a:ext>
                </a:extLst>
              </a:tr>
              <a:tr h="443045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Major Input</a:t>
                      </a:r>
                      <a:r>
                        <a:rPr lang="zh-CN" sz="1400" kern="100" dirty="0">
                          <a:effectLst/>
                        </a:rPr>
                        <a:t>（主要输入）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Major Output</a:t>
                      </a:r>
                      <a:r>
                        <a:rPr lang="zh-CN" sz="1400" kern="100">
                          <a:effectLst/>
                        </a:rPr>
                        <a:t>（主要输出）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56513"/>
                  </a:ext>
                </a:extLst>
              </a:tr>
              <a:tr h="2215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起源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起源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797097"/>
                  </a:ext>
                </a:extLst>
              </a:tr>
              <a:tr h="2215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113506"/>
                  </a:ext>
                </a:extLst>
              </a:tr>
              <a:tr h="2215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065354"/>
                  </a:ext>
                </a:extLst>
              </a:tr>
              <a:tr h="2215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818402"/>
                  </a:ext>
                </a:extLst>
              </a:tr>
              <a:tr h="1993701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Major Steps Performed(</a:t>
                      </a:r>
                      <a:r>
                        <a:rPr lang="zh-CN" sz="1400" kern="100" dirty="0">
                          <a:effectLst/>
                        </a:rPr>
                        <a:t>主要步骤执行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Informational for Steps</a:t>
                      </a:r>
                      <a:r>
                        <a:rPr lang="zh-CN" sz="1400" kern="100" dirty="0">
                          <a:effectLst/>
                        </a:rPr>
                        <a:t>（步骤的信息）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55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4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96DC-BF66-4C5D-94DF-23176628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36882-E212-4922-B248-E5F59ACE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、易用性：</a:t>
            </a:r>
            <a:r>
              <a:rPr lang="zh-CN" altLang="zh-CN" dirty="0"/>
              <a:t>保证网站的界面规划风格统一，不会干扰迷惑用户。网站的主要按钮功能描述清晰且能正常使用。网站下方有用户中心的联系方式，帮助用户解答困难。对于网站的错误能有规避和恢复。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性能：</a:t>
            </a:r>
            <a:r>
              <a:rPr lang="zh-CN" altLang="zh-CN" b="1" dirty="0"/>
              <a:t>本网站要求提供对外服务的能力</a:t>
            </a:r>
            <a:r>
              <a:rPr lang="en-US" altLang="zh-CN" b="1" dirty="0"/>
              <a:t>,</a:t>
            </a:r>
            <a:r>
              <a:rPr lang="zh-CN" altLang="zh-CN" b="1" dirty="0"/>
              <a:t>保证至少 </a:t>
            </a:r>
            <a:r>
              <a:rPr lang="en-US" altLang="zh-CN" b="1" dirty="0"/>
              <a:t>200 </a:t>
            </a:r>
            <a:r>
              <a:rPr lang="zh-CN" altLang="zh-CN" b="1" dirty="0"/>
              <a:t>名用户并发执行，响应时间小于</a:t>
            </a:r>
            <a:r>
              <a:rPr lang="en-US" altLang="zh-CN" b="1" dirty="0"/>
              <a:t> 1 </a:t>
            </a:r>
            <a:r>
              <a:rPr lang="zh-CN" altLang="zh-CN" b="1" dirty="0"/>
              <a:t>秒。 下载速度满足 </a:t>
            </a:r>
            <a:r>
              <a:rPr lang="en-US" altLang="zh-CN" b="1" dirty="0"/>
              <a:t>200 </a:t>
            </a:r>
            <a:r>
              <a:rPr lang="zh-CN" altLang="zh-CN" b="1" dirty="0"/>
              <a:t>人同时下载的的传输速率保持在</a:t>
            </a:r>
            <a:r>
              <a:rPr lang="en-US" altLang="zh-CN" b="1" dirty="0"/>
              <a:t> 1024KB/S </a:t>
            </a:r>
            <a:r>
              <a:rPr lang="zh-CN" altLang="zh-CN" b="1" dirty="0"/>
              <a:t>以上。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、保密性：</a:t>
            </a:r>
            <a:r>
              <a:rPr lang="zh-CN" altLang="zh-CN" dirty="0"/>
              <a:t>要求网站的数据以及源代码对外保密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、安全性：</a:t>
            </a:r>
            <a:r>
              <a:rPr lang="zh-CN" altLang="zh-CN" dirty="0"/>
              <a:t>服务器机房需由专人守护和密码保护，不能随便进入；服务器机房防火措施及灭火设施 完备；所有资料需要备份。</a:t>
            </a:r>
          </a:p>
          <a:p>
            <a:r>
              <a:rPr lang="zh-CN" altLang="zh-CN" b="1" dirty="0"/>
              <a:t>网站需要用户实名制认证</a:t>
            </a:r>
          </a:p>
          <a:p>
            <a:r>
              <a:rPr lang="zh-CN" altLang="zh-CN" dirty="0"/>
              <a:t>本网站系统须保证不易受到内部的或者外部的攻击，具体表现为，账号及密码不能被外 部获取，并且共享的资料不能丢失。可以以美国国防部可信计算机系统评估系统</a:t>
            </a:r>
            <a:r>
              <a:rPr lang="en-US" altLang="zh-CN" dirty="0"/>
              <a:t> </a:t>
            </a:r>
            <a:r>
              <a:rPr lang="en-US" altLang="zh-CN" dirty="0" err="1"/>
              <a:t>TcsEC</a:t>
            </a:r>
            <a:r>
              <a:rPr lang="en-US" altLang="zh-CN" dirty="0"/>
              <a:t> </a:t>
            </a:r>
            <a:r>
              <a:rPr lang="zh-CN" altLang="zh-CN" dirty="0"/>
              <a:t>中的</a:t>
            </a:r>
            <a:r>
              <a:rPr lang="en-US" altLang="zh-CN" dirty="0"/>
              <a:t> C1 </a:t>
            </a:r>
            <a:r>
              <a:rPr lang="zh-CN" altLang="zh-CN" dirty="0"/>
              <a:t>安全级别定义。 </a:t>
            </a:r>
          </a:p>
          <a:p>
            <a:r>
              <a:rPr lang="en-US" altLang="zh-CN" dirty="0"/>
              <a:t>C1 </a:t>
            </a:r>
            <a:r>
              <a:rPr lang="zh-CN" altLang="zh-CN" dirty="0"/>
              <a:t>级称为选择性保护级（</a:t>
            </a:r>
            <a:r>
              <a:rPr lang="en-US" altLang="zh-CN" dirty="0" err="1"/>
              <a:t>Discrtionary</a:t>
            </a:r>
            <a:r>
              <a:rPr lang="en-US" altLang="zh-CN" dirty="0"/>
              <a:t> Security Protection</a:t>
            </a:r>
            <a:r>
              <a:rPr lang="zh-CN" altLang="zh-CN" dirty="0"/>
              <a:t>）可以实现自主安全防护，对 用户和数据的分离，保护或限制用户权限的传播。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71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AD31F-0DB8-45DF-A4CA-5193A79D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需求优先级打分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96895FD-D065-45AE-9668-A5FFEE514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47536"/>
              </p:ext>
            </p:extLst>
          </p:nvPr>
        </p:nvGraphicFramePr>
        <p:xfrm>
          <a:off x="838197" y="2777004"/>
          <a:ext cx="10515603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1646124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122729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315909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843284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73351938"/>
                    </a:ext>
                  </a:extLst>
                </a:gridCol>
                <a:gridCol w="3004458">
                  <a:extLst>
                    <a:ext uri="{9D8B030D-6E8A-4147-A177-3AD203B41FA5}">
                      <a16:colId xmlns:a16="http://schemas.microsoft.com/office/drawing/2014/main" val="171135891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教师用例优先级评分表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7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相对权重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6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相对损失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相对收益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94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4978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95984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30045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27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合计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396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00758AE-6AC9-4D72-AACC-78E8DF7F0C1F}"/>
              </a:ext>
            </a:extLst>
          </p:cNvPr>
          <p:cNvSpPr txBox="1"/>
          <p:nvPr/>
        </p:nvSpPr>
        <p:spPr>
          <a:xfrm>
            <a:off x="838197" y="1277471"/>
            <a:ext cx="10515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三层分级法：将优先级分为：高、中、低三类。</a:t>
            </a:r>
            <a:endParaRPr lang="en-US" altLang="zh-CN" dirty="0"/>
          </a:p>
          <a:p>
            <a:r>
              <a:rPr lang="zh-CN" altLang="en-US" dirty="0"/>
              <a:t>从重要性和紧急性两个维度考虑。高优先级：用户很需要这个需求并很紧急。中优先级：需求是重要的，但是不紧急。低优先级：指需求既不重要也不紧张。另有一类可能出于某些原因不能施行，因此我们在这里不做讨论</a:t>
            </a:r>
          </a:p>
        </p:txBody>
      </p:sp>
    </p:spTree>
    <p:extLst>
      <p:ext uri="{BB962C8B-B14F-4D97-AF65-F5344CB8AC3E}">
        <p14:creationId xmlns:p14="http://schemas.microsoft.com/office/powerpoint/2010/main" val="1008100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5A530-D88C-4D0A-932A-1ABD8AB5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需求来源以及关系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A1A7B-3025-4BF9-AC3F-13FD729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来源：教师、学生、管理员、老师</a:t>
            </a:r>
            <a:endParaRPr lang="en-US" altLang="zh-CN" dirty="0"/>
          </a:p>
          <a:p>
            <a:r>
              <a:rPr lang="zh-CN" altLang="en-US" dirty="0"/>
              <a:t>需求之间的关系：可以使用数据流图表示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0B5D6-E231-4D23-9F6D-2905FEC1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5088"/>
            <a:ext cx="69437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43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969DD-B5C9-4B25-AEAB-A8041735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清晰定义需求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CB3E6-3352-4754-99DF-5909314C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在需求的复杂关节，使用了</a:t>
            </a:r>
            <a:r>
              <a:rPr lang="en-US" altLang="zh-CN" dirty="0"/>
              <a:t>UML</a:t>
            </a:r>
            <a:r>
              <a:rPr lang="zh-CN" altLang="en-US" dirty="0"/>
              <a:t>工具（顺序图，状态图）说明</a:t>
            </a:r>
            <a:endParaRPr lang="en-US" altLang="zh-CN" dirty="0"/>
          </a:p>
          <a:p>
            <a:r>
              <a:rPr lang="zh-CN" altLang="en-US" dirty="0"/>
              <a:t>找别的小组组员，能否理解需求，正确地实现</a:t>
            </a:r>
          </a:p>
        </p:txBody>
      </p:sp>
    </p:spTree>
    <p:extLst>
      <p:ext uri="{BB962C8B-B14F-4D97-AF65-F5344CB8AC3E}">
        <p14:creationId xmlns:p14="http://schemas.microsoft.com/office/powerpoint/2010/main" val="238596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6B415B-745B-4CBF-90D0-27F55E3950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范围和愿景文档</a:t>
            </a:r>
            <a:endParaRPr lang="en-US" altLang="zh-CN" dirty="0"/>
          </a:p>
          <a:p>
            <a:r>
              <a:rPr lang="zh-CN" altLang="en-US" dirty="0"/>
              <a:t>上下文图、</a:t>
            </a:r>
            <a:endParaRPr lang="en-US" altLang="zh-CN" dirty="0"/>
          </a:p>
          <a:p>
            <a:r>
              <a:rPr lang="zh-CN" altLang="en-US" dirty="0"/>
              <a:t>用户群分类并明确职责</a:t>
            </a:r>
            <a:endParaRPr lang="en-US" altLang="zh-CN" dirty="0"/>
          </a:p>
          <a:p>
            <a:r>
              <a:rPr lang="zh-CN" altLang="en-US" dirty="0"/>
              <a:t>用户需求获取</a:t>
            </a:r>
            <a:endParaRPr lang="en-US" altLang="zh-CN" dirty="0"/>
          </a:p>
          <a:p>
            <a:r>
              <a:rPr lang="zh-CN" altLang="en-US" dirty="0"/>
              <a:t>用例文档、用例图、用例场景说明，对话框图</a:t>
            </a:r>
            <a:endParaRPr lang="en-US" altLang="zh-CN" dirty="0"/>
          </a:p>
          <a:p>
            <a:r>
              <a:rPr lang="zh-CN" altLang="en-US" dirty="0"/>
              <a:t>非功能需求</a:t>
            </a:r>
            <a:endParaRPr lang="en-US" altLang="zh-CN" dirty="0"/>
          </a:p>
          <a:p>
            <a:r>
              <a:rPr lang="zh-CN" altLang="en-US" dirty="0"/>
              <a:t>需求优先级评分</a:t>
            </a:r>
            <a:endParaRPr lang="en-US" altLang="zh-CN" dirty="0"/>
          </a:p>
          <a:p>
            <a:r>
              <a:rPr lang="zh-CN" altLang="en-US" dirty="0"/>
              <a:t>需求可行性、来源及关系</a:t>
            </a:r>
            <a:endParaRPr lang="en-US" altLang="zh-CN" dirty="0"/>
          </a:p>
          <a:p>
            <a:r>
              <a:rPr lang="zh-CN" altLang="en-US" dirty="0"/>
              <a:t>需求冲突和</a:t>
            </a:r>
            <a:r>
              <a:rPr lang="en-US" altLang="zh-CN" dirty="0"/>
              <a:t>JAD</a:t>
            </a:r>
            <a:r>
              <a:rPr lang="zh-CN" altLang="en-US" dirty="0"/>
              <a:t>会议</a:t>
            </a:r>
            <a:endParaRPr lang="en-US" altLang="zh-CN" dirty="0"/>
          </a:p>
          <a:p>
            <a:r>
              <a:rPr lang="zh-CN" altLang="en-US" dirty="0"/>
              <a:t>数据字典和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zh-CN" altLang="en-US" dirty="0"/>
              <a:t>系统环境</a:t>
            </a:r>
            <a:endParaRPr lang="en-US" altLang="zh-CN" dirty="0"/>
          </a:p>
          <a:p>
            <a:r>
              <a:rPr lang="zh-CN" altLang="en-US" dirty="0"/>
              <a:t>测试用例和用户手册</a:t>
            </a:r>
            <a:endParaRPr lang="en-US" altLang="zh-CN" dirty="0"/>
          </a:p>
          <a:p>
            <a:r>
              <a:rPr lang="zh-CN" altLang="en-US" dirty="0"/>
              <a:t>组内评审</a:t>
            </a:r>
            <a:endParaRPr lang="en-US" altLang="zh-CN" dirty="0"/>
          </a:p>
          <a:p>
            <a:r>
              <a:rPr lang="zh-CN" altLang="en-US" dirty="0"/>
              <a:t>参考文献和小组分工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95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E2045-5B74-4EF6-93E1-945F847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  需求可行性                            需求冲突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BCBF8-4A25-408E-9A3C-7C29C557AD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、需求之间是否会相互冲突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、需求在技术上是否可行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、需求是否会违反法律道德底线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9CB1F0-2AF2-4104-B721-582EDF5EF4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管理员希望教师的开课和关课能由他们自己决定，不需要管理员自己决定</a:t>
            </a:r>
            <a:endParaRPr lang="en-US" altLang="zh-CN" dirty="0"/>
          </a:p>
          <a:p>
            <a:r>
              <a:rPr lang="zh-CN" altLang="en-US" dirty="0"/>
              <a:t>游客希望能在没有登陆前浏览到更多的教师信息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068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EDD02-8B2F-4B6E-9965-2AD0BDF6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JAD</a:t>
            </a:r>
            <a:r>
              <a:rPr lang="zh-CN" altLang="en-US" dirty="0"/>
              <a:t>会议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7E968CC-BBF8-44DB-86AF-AA7DAB323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860835"/>
              </p:ext>
            </p:extLst>
          </p:nvPr>
        </p:nvGraphicFramePr>
        <p:xfrm>
          <a:off x="1438834" y="2030506"/>
          <a:ext cx="9681882" cy="36307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19903">
                  <a:extLst>
                    <a:ext uri="{9D8B030D-6E8A-4147-A177-3AD203B41FA5}">
                      <a16:colId xmlns:a16="http://schemas.microsoft.com/office/drawing/2014/main" val="926184097"/>
                    </a:ext>
                  </a:extLst>
                </a:gridCol>
                <a:gridCol w="2419903">
                  <a:extLst>
                    <a:ext uri="{9D8B030D-6E8A-4147-A177-3AD203B41FA5}">
                      <a16:colId xmlns:a16="http://schemas.microsoft.com/office/drawing/2014/main" val="1169521827"/>
                    </a:ext>
                  </a:extLst>
                </a:gridCol>
                <a:gridCol w="2421038">
                  <a:extLst>
                    <a:ext uri="{9D8B030D-6E8A-4147-A177-3AD203B41FA5}">
                      <a16:colId xmlns:a16="http://schemas.microsoft.com/office/drawing/2014/main" val="3138882256"/>
                    </a:ext>
                  </a:extLst>
                </a:gridCol>
                <a:gridCol w="2421038">
                  <a:extLst>
                    <a:ext uri="{9D8B030D-6E8A-4147-A177-3AD203B41FA5}">
                      <a16:colId xmlns:a16="http://schemas.microsoft.com/office/drawing/2014/main" val="3873754807"/>
                    </a:ext>
                  </a:extLst>
                </a:gridCol>
              </a:tblGrid>
              <a:tr h="63412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JAD</a:t>
                      </a:r>
                      <a:r>
                        <a:rPr lang="zh-CN" sz="1600" kern="100" dirty="0">
                          <a:effectLst/>
                        </a:rPr>
                        <a:t>会议记录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97778"/>
                  </a:ext>
                </a:extLst>
              </a:tr>
              <a:tr h="634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时间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2017-12-22 10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理四</a:t>
                      </a:r>
                      <a:r>
                        <a:rPr lang="en-US" sz="1400" kern="100">
                          <a:effectLst/>
                        </a:rPr>
                        <a:t>506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9969038"/>
                  </a:ext>
                </a:extLst>
              </a:tr>
              <a:tr h="634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人员出勤情况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杨枨、管理员、游客代表、姚天恒、沈舸帆、沈家豪、汤志东、吴思楠、叶家威</a:t>
                      </a:r>
                      <a:endParaRPr lang="en-US" alt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开发人员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61890"/>
                  </a:ext>
                </a:extLst>
              </a:tr>
              <a:tr h="1728337">
                <a:tc grid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会议内容：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首页界面上做的更加详细：让游客看到更多的信息，吸引游客进行注册。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课程可以由教师自由增删。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管理员有改用户信息的能力，但不会乱用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开发者代表：</a:t>
                      </a:r>
                      <a:r>
                        <a:rPr lang="zh-CN" altLang="en-US" sz="1600" kern="100" dirty="0">
                          <a:effectLst/>
                        </a:rPr>
                        <a:t>大致的功能都能达到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6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04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D43D-7803-4F2C-9A04-6A8AF66E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数据字典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E242E59-4310-44C3-A778-B371CED7E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319360"/>
              </p:ext>
            </p:extLst>
          </p:nvPr>
        </p:nvGraphicFramePr>
        <p:xfrm>
          <a:off x="2178424" y="1576892"/>
          <a:ext cx="7835152" cy="399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8962">
                  <a:extLst>
                    <a:ext uri="{9D8B030D-6E8A-4147-A177-3AD203B41FA5}">
                      <a16:colId xmlns:a16="http://schemas.microsoft.com/office/drawing/2014/main" val="3310013198"/>
                    </a:ext>
                  </a:extLst>
                </a:gridCol>
                <a:gridCol w="1254548">
                  <a:extLst>
                    <a:ext uri="{9D8B030D-6E8A-4147-A177-3AD203B41FA5}">
                      <a16:colId xmlns:a16="http://schemas.microsoft.com/office/drawing/2014/main" val="389396048"/>
                    </a:ext>
                  </a:extLst>
                </a:gridCol>
                <a:gridCol w="2169050">
                  <a:extLst>
                    <a:ext uri="{9D8B030D-6E8A-4147-A177-3AD203B41FA5}">
                      <a16:colId xmlns:a16="http://schemas.microsoft.com/office/drawing/2014/main" val="3187872937"/>
                    </a:ext>
                  </a:extLst>
                </a:gridCol>
                <a:gridCol w="1391559">
                  <a:extLst>
                    <a:ext uri="{9D8B030D-6E8A-4147-A177-3AD203B41FA5}">
                      <a16:colId xmlns:a16="http://schemas.microsoft.com/office/drawing/2014/main" val="4078387057"/>
                    </a:ext>
                  </a:extLst>
                </a:gridCol>
                <a:gridCol w="1791033">
                  <a:extLst>
                    <a:ext uri="{9D8B030D-6E8A-4147-A177-3AD203B41FA5}">
                      <a16:colId xmlns:a16="http://schemas.microsoft.com/office/drawing/2014/main" val="312664684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教师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51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数据元素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数据构成或者数据类型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数据长度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344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教师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以教师的身份使用网页的用户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账号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密码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身份证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名字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联系方式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账户类型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24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账号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登陆所用的账号（主键）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整数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Varchar(20)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只允许包含数字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221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密码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登陆所用的密码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整数及字母代表的字符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Varchar(20)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允许包含数字，字母，及符号，不允许包含空格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677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联系方式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用户可联系的电话号码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整数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Long int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只允许包含数字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28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用户的真实姓名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汉字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Varchar(10)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只允许包含汉字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36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身份证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每个用户唯一的身份证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整数，字母代表的字符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Long int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r>
                        <a:rPr lang="zh-CN" sz="1200" kern="100">
                          <a:effectLst/>
                        </a:rPr>
                        <a:t>位数字或者</a:t>
                      </a:r>
                      <a:r>
                        <a:rPr lang="en-US" sz="1200" kern="100">
                          <a:effectLst/>
                        </a:rPr>
                        <a:t>17</a:t>
                      </a:r>
                      <a:r>
                        <a:rPr lang="zh-CN" sz="1200" kern="100">
                          <a:effectLst/>
                        </a:rPr>
                        <a:t>位数字加以为字母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834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账户类型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用于确定账户是何身份的变量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整数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r>
                        <a:rPr lang="zh-CN" sz="1200" kern="100" dirty="0">
                          <a:effectLst/>
                        </a:rPr>
                        <a:t>为管理员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r>
                        <a:rPr lang="zh-CN" sz="1200" kern="100" dirty="0">
                          <a:effectLst/>
                        </a:rPr>
                        <a:t>为教师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为学生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208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9B9771E-55C7-419A-9D47-1D8DF3FC899E}"/>
              </a:ext>
            </a:extLst>
          </p:cNvPr>
          <p:cNvSpPr txBox="1"/>
          <p:nvPr/>
        </p:nvSpPr>
        <p:spPr>
          <a:xfrm>
            <a:off x="838200" y="1576892"/>
            <a:ext cx="111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例子：</a:t>
            </a:r>
          </a:p>
        </p:txBody>
      </p:sp>
    </p:spTree>
    <p:extLst>
      <p:ext uri="{BB962C8B-B14F-4D97-AF65-F5344CB8AC3E}">
        <p14:creationId xmlns:p14="http://schemas.microsoft.com/office/powerpoint/2010/main" val="3521861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16204-A2D0-49AB-9D9F-B03055E3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920B9B-C8E3-4982-8972-E0906A1AD6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54" y="1402080"/>
            <a:ext cx="7824287" cy="4637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307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6D679-E4CB-43C8-931E-ADCA5E90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1F6FD-656D-48E1-9D4A-53202A1E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保证至少</a:t>
            </a:r>
            <a:r>
              <a:rPr lang="en-US" altLang="zh-CN" dirty="0"/>
              <a:t>200</a:t>
            </a:r>
            <a:r>
              <a:rPr lang="zh-CN" altLang="zh-CN" dirty="0"/>
              <a:t>名同学并发</a:t>
            </a:r>
            <a:r>
              <a:rPr lang="zh-CN" altLang="en-US" dirty="0"/>
              <a:t>执行，</a:t>
            </a:r>
            <a:r>
              <a:rPr lang="zh-CN" altLang="zh-CN" dirty="0"/>
              <a:t>并且响应</a:t>
            </a:r>
            <a:r>
              <a:rPr lang="zh-CN" altLang="en-US" dirty="0"/>
              <a:t>时间小于</a:t>
            </a:r>
            <a:r>
              <a:rPr lang="zh-CN" altLang="zh-CN" dirty="0"/>
              <a:t>一秒，包括数据存储能力，网络服务吞吐能力，数据安全特性，工作时间为7*12小时。平台具有答疑反馈系统。</a:t>
            </a:r>
          </a:p>
          <a:p>
            <a:r>
              <a:rPr lang="zh-CN" altLang="zh-CN" dirty="0"/>
              <a:t>服务器选用Intel CPU，可以选择Windows或者Linux。</a:t>
            </a:r>
          </a:p>
          <a:p>
            <a:r>
              <a:rPr lang="zh-CN" altLang="zh-CN" dirty="0"/>
              <a:t>开发平台可以选择IIS,，.NET或者apache,，tomcat/jboss平台。</a:t>
            </a:r>
          </a:p>
          <a:p>
            <a:r>
              <a:rPr lang="zh-CN" altLang="zh-CN" dirty="0"/>
              <a:t>请提供对外服务所要求的相应的安全保障。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949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45225-E9B2-45F7-BAD4-D38CC33E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ED1D25B-2F7B-4D7A-A24D-7F2CFACCC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708854"/>
              </p:ext>
            </p:extLst>
          </p:nvPr>
        </p:nvGraphicFramePr>
        <p:xfrm>
          <a:off x="1183340" y="1402080"/>
          <a:ext cx="9412942" cy="4991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52684">
                  <a:extLst>
                    <a:ext uri="{9D8B030D-6E8A-4147-A177-3AD203B41FA5}">
                      <a16:colId xmlns:a16="http://schemas.microsoft.com/office/drawing/2014/main" val="310782149"/>
                    </a:ext>
                  </a:extLst>
                </a:gridCol>
                <a:gridCol w="2352684">
                  <a:extLst>
                    <a:ext uri="{9D8B030D-6E8A-4147-A177-3AD203B41FA5}">
                      <a16:colId xmlns:a16="http://schemas.microsoft.com/office/drawing/2014/main" val="2058224049"/>
                    </a:ext>
                  </a:extLst>
                </a:gridCol>
                <a:gridCol w="2353787">
                  <a:extLst>
                    <a:ext uri="{9D8B030D-6E8A-4147-A177-3AD203B41FA5}">
                      <a16:colId xmlns:a16="http://schemas.microsoft.com/office/drawing/2014/main" val="1494068494"/>
                    </a:ext>
                  </a:extLst>
                </a:gridCol>
                <a:gridCol w="2353787">
                  <a:extLst>
                    <a:ext uri="{9D8B030D-6E8A-4147-A177-3AD203B41FA5}">
                      <a16:colId xmlns:a16="http://schemas.microsoft.com/office/drawing/2014/main" val="1592150880"/>
                    </a:ext>
                  </a:extLst>
                </a:gridCol>
              </a:tblGrid>
              <a:tr h="243274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测试用例编号：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26540"/>
                  </a:ext>
                </a:extLst>
              </a:tr>
              <a:tr h="243274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范围：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61385"/>
                  </a:ext>
                </a:extLst>
              </a:tr>
              <a:tr h="2432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优先级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样式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使用频率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测试时间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281416"/>
                  </a:ext>
                </a:extLst>
              </a:tr>
              <a:tr h="2432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569810"/>
                  </a:ext>
                </a:extLst>
              </a:tr>
              <a:tr h="243274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测试目的：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74938"/>
                  </a:ext>
                </a:extLst>
              </a:tr>
              <a:tr h="1459643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初始条件和背景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注释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0492"/>
                  </a:ext>
                </a:extLst>
              </a:tr>
              <a:tr h="24327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操作步骤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预期结果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47255"/>
                  </a:ext>
                </a:extLst>
              </a:tr>
              <a:tr h="1702917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8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092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83C9C-04B2-4BBB-9CC0-099DB554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用户手册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A2833-3554-4167-BAF4-C0A9DB8B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采用文字说明</a:t>
            </a:r>
            <a:r>
              <a:rPr lang="en-US" altLang="zh-CN" dirty="0"/>
              <a:t>+</a:t>
            </a:r>
            <a:r>
              <a:rPr lang="zh-CN" altLang="en-US" dirty="0"/>
              <a:t>图片的形式</a:t>
            </a:r>
          </a:p>
        </p:txBody>
      </p:sp>
    </p:spTree>
    <p:extLst>
      <p:ext uri="{BB962C8B-B14F-4D97-AF65-F5344CB8AC3E}">
        <p14:creationId xmlns:p14="http://schemas.microsoft.com/office/powerpoint/2010/main" val="1494757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3269C-F091-47AD-96BC-A6950A43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内部评审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C91ED2-6C7D-43C2-A10D-0A63878E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6C6916-FECE-49FD-AB91-8578F7DD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17" y="1578079"/>
            <a:ext cx="5849471" cy="45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16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EF591-8392-4778-936E-C3437E77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BC8742-AA97-4222-ABC3-FCACE420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221429"/>
            <a:ext cx="5993631" cy="46377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F46392-60D5-427B-BED6-5DAD08544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3" y="4875737"/>
            <a:ext cx="5993631" cy="128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51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8592A-25D1-4DD3-AEA6-D080942B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版本基线的准备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38E7E5-6A60-47E8-BF57-86C58C5CF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2" y="1606597"/>
            <a:ext cx="54768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8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DFD96-D866-4711-B666-8204C1E8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范围与愿景文档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90D7B5-0A14-4920-BDCF-4E1E5E015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8958" y="1539240"/>
            <a:ext cx="4864842" cy="46370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0069CD-51E2-460E-BB18-0CDEDCFC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33" y="1539240"/>
            <a:ext cx="45339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04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7A8AC-F679-4FE2-8DD7-C769503B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42C6C-C194-48DF-8C05-8A9D2E27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《软件需求》</a:t>
            </a:r>
          </a:p>
          <a:p>
            <a:r>
              <a:rPr lang="zh-CN" altLang="zh-CN" dirty="0"/>
              <a:t>《软件项目管理》</a:t>
            </a:r>
          </a:p>
          <a:p>
            <a:r>
              <a:rPr lang="en-US" altLang="zh-CN" dirty="0"/>
              <a:t>GB+T-8567-2006.</a:t>
            </a:r>
            <a:r>
              <a:rPr lang="zh-CN" altLang="zh-CN" dirty="0"/>
              <a:t>国标《计算机软件文档编制规范》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PRD-2017-G25-</a:t>
            </a:r>
            <a:r>
              <a:rPr lang="zh-CN" altLang="zh-CN" dirty="0"/>
              <a:t>项目章程》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PRD-2017-G25-</a:t>
            </a:r>
            <a:r>
              <a:rPr lang="zh-CN" altLang="zh-CN" dirty="0"/>
              <a:t>项目需求文档》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PRD-2017-G25-</a:t>
            </a:r>
            <a:r>
              <a:rPr lang="zh-CN" altLang="zh-CN" dirty="0"/>
              <a:t>愿景与范围文档》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15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AEA82-58AA-4B2F-9FA8-D41EA0BB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60188-AF92-4517-B9CC-AEA58262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姚天恒：测试用例，文档整合，</a:t>
            </a:r>
            <a:r>
              <a:rPr lang="en-US" altLang="zh-CN" dirty="0"/>
              <a:t>PPT</a:t>
            </a:r>
            <a:r>
              <a:rPr lang="zh-CN" altLang="en-US" dirty="0"/>
              <a:t>制作与讲解</a:t>
            </a:r>
            <a:endParaRPr lang="en-US" altLang="zh-CN" dirty="0"/>
          </a:p>
          <a:p>
            <a:r>
              <a:rPr lang="zh-CN" altLang="en-US" dirty="0"/>
              <a:t>沈舸帆：界面原型加工完善</a:t>
            </a:r>
            <a:endParaRPr lang="en-US" altLang="zh-CN" dirty="0"/>
          </a:p>
          <a:p>
            <a:r>
              <a:rPr lang="zh-CN" altLang="en-US" dirty="0"/>
              <a:t>沈家豪：状态图顺序图等</a:t>
            </a:r>
            <a:endParaRPr lang="en-US" altLang="zh-CN" dirty="0"/>
          </a:p>
          <a:p>
            <a:r>
              <a:rPr lang="zh-CN" altLang="en-US" dirty="0"/>
              <a:t>汤志东：用例情景描述</a:t>
            </a:r>
            <a:endParaRPr lang="en-US" altLang="zh-CN" dirty="0"/>
          </a:p>
          <a:p>
            <a:r>
              <a:rPr lang="zh-CN" altLang="en-US" dirty="0"/>
              <a:t>吴思楠：数据字典，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zh-CN" altLang="en-US" dirty="0"/>
              <a:t>叶家威：会议记录</a:t>
            </a:r>
          </a:p>
        </p:txBody>
      </p:sp>
    </p:spTree>
    <p:extLst>
      <p:ext uri="{BB962C8B-B14F-4D97-AF65-F5344CB8AC3E}">
        <p14:creationId xmlns:p14="http://schemas.microsoft.com/office/powerpoint/2010/main" val="312054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41672-67F4-4C1D-BEC4-20EA42AC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894C77-1232-4D6A-A218-7B7A6E7FE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9" y="1402080"/>
            <a:ext cx="6842532" cy="4637088"/>
          </a:xfrm>
          <a:prstGeom prst="rect">
            <a:avLst/>
          </a:prstGeom>
        </p:spPr>
      </p:pic>
      <p:sp>
        <p:nvSpPr>
          <p:cNvPr id="14" name="Rectangle 16">
            <a:extLst>
              <a:ext uri="{FF2B5EF4-FFF2-40B4-BE49-F238E27FC236}">
                <a16:creationId xmlns:a16="http://schemas.microsoft.com/office/drawing/2014/main" id="{1E7B788A-CA82-4970-97EE-65417396D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9" name="图片 2">
            <a:extLst>
              <a:ext uri="{FF2B5EF4-FFF2-40B4-BE49-F238E27FC236}">
                <a16:creationId xmlns:a16="http://schemas.microsoft.com/office/drawing/2014/main" id="{8D41131D-51CB-48DD-B4B0-B1FD7002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020" y="1430429"/>
            <a:ext cx="6477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7535E69E-7280-4E2E-8455-781EF2E98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720" y="1366643"/>
            <a:ext cx="3624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Usecase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：教学课程辅助网站。计划内所制作的项目，供用户使用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2" name="图片 1">
            <a:extLst>
              <a:ext uri="{FF2B5EF4-FFF2-40B4-BE49-F238E27FC236}">
                <a16:creationId xmlns:a16="http://schemas.microsoft.com/office/drawing/2014/main" id="{889A4E8A-D9D6-4183-BAF2-E7EF10AC7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245" y="2156588"/>
            <a:ext cx="3619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0">
            <a:extLst>
              <a:ext uri="{FF2B5EF4-FFF2-40B4-BE49-F238E27FC236}">
                <a16:creationId xmlns:a16="http://schemas.microsoft.com/office/drawing/2014/main" id="{DB21C819-A549-489F-B17C-20BCDE84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341" y="2173765"/>
            <a:ext cx="38134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Actor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：使用该网站的人员，分为四类：教师，学生，管理员，游客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A326277-D0CF-4055-B3EF-CBF61083D5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268695" y="3219450"/>
            <a:ext cx="962025" cy="2095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9364F4B-D6EE-41B9-A2AA-59A68D106C29}"/>
              </a:ext>
            </a:extLst>
          </p:cNvPr>
          <p:cNvSpPr/>
          <p:nvPr/>
        </p:nvSpPr>
        <p:spPr>
          <a:xfrm>
            <a:off x="8230720" y="3083798"/>
            <a:ext cx="3624091" cy="2644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联：描述使用人员与该网站之间的联系。大致如下：教师利用该网站开设自己的课程，并进行运营管理，发布资料；学生在该网站上关注自己感兴趣的课程或个人，来获得自己需要的东西；管理员是作为该网站的管理者，监管论坛、审批课程的增删；游客仅能访问首页，以及注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98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E1AB7-97B4-458D-B94C-58210165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用户群分类并明确职责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975F2A8-FC27-41C6-8D05-80E83AE2A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531620"/>
              </p:ext>
            </p:extLst>
          </p:nvPr>
        </p:nvGraphicFramePr>
        <p:xfrm>
          <a:off x="569031" y="1558531"/>
          <a:ext cx="6078525" cy="484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442">
                  <a:extLst>
                    <a:ext uri="{9D8B030D-6E8A-4147-A177-3AD203B41FA5}">
                      <a16:colId xmlns:a16="http://schemas.microsoft.com/office/drawing/2014/main" val="167961833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3737930746"/>
                    </a:ext>
                  </a:extLst>
                </a:gridCol>
                <a:gridCol w="1029599">
                  <a:extLst>
                    <a:ext uri="{9D8B030D-6E8A-4147-A177-3AD203B41FA5}">
                      <a16:colId xmlns:a16="http://schemas.microsoft.com/office/drawing/2014/main" val="3536987306"/>
                    </a:ext>
                  </a:extLst>
                </a:gridCol>
                <a:gridCol w="1029599">
                  <a:extLst>
                    <a:ext uri="{9D8B030D-6E8A-4147-A177-3AD203B41FA5}">
                      <a16:colId xmlns:a16="http://schemas.microsoft.com/office/drawing/2014/main" val="3963283394"/>
                    </a:ext>
                  </a:extLst>
                </a:gridCol>
                <a:gridCol w="1200248">
                  <a:extLst>
                    <a:ext uri="{9D8B030D-6E8A-4147-A177-3AD203B41FA5}">
                      <a16:colId xmlns:a16="http://schemas.microsoft.com/office/drawing/2014/main" val="3942346973"/>
                    </a:ext>
                  </a:extLst>
                </a:gridCol>
                <a:gridCol w="1200248">
                  <a:extLst>
                    <a:ext uri="{9D8B030D-6E8A-4147-A177-3AD203B41FA5}">
                      <a16:colId xmlns:a16="http://schemas.microsoft.com/office/drawing/2014/main" val="2862813208"/>
                    </a:ext>
                  </a:extLst>
                </a:gridCol>
                <a:gridCol w="441405">
                  <a:extLst>
                    <a:ext uri="{9D8B030D-6E8A-4147-A177-3AD203B41FA5}">
                      <a16:colId xmlns:a16="http://schemas.microsoft.com/office/drawing/2014/main" val="2854900489"/>
                    </a:ext>
                  </a:extLst>
                </a:gridCol>
              </a:tblGrid>
              <a:tr h="448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用户群分类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用户角色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用户描述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选择理由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用户代表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联系方式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办公地点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extLst>
                  <a:ext uri="{0D108BD9-81ED-4DB2-BD59-A6C34878D82A}">
                    <a16:rowId xmlns:a16="http://schemas.microsoft.com/office/drawing/2014/main" val="3267480604"/>
                  </a:ext>
                </a:extLst>
              </a:tr>
              <a:tr h="597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客户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项目发起人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项目的发起方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作为项目发起方对项目有深刻的理解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杨枨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邮箱</a:t>
                      </a:r>
                      <a:r>
                        <a:rPr lang="en-US" sz="1000" kern="100">
                          <a:effectLst/>
                        </a:rPr>
                        <a:t>yangc@zucc.edu.cn</a:t>
                      </a:r>
                      <a:endParaRPr lang="zh-CN" sz="9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电话</a:t>
                      </a:r>
                      <a:r>
                        <a:rPr lang="en-US" sz="1000" kern="100">
                          <a:effectLst/>
                        </a:rPr>
                        <a:t>13357</a:t>
                      </a:r>
                      <a:r>
                        <a:rPr lang="en-US" sz="1000" kern="0">
                          <a:effectLst/>
                        </a:rPr>
                        <a:t> </a:t>
                      </a:r>
                      <a:r>
                        <a:rPr lang="en-US" sz="1000" kern="100">
                          <a:effectLst/>
                        </a:rPr>
                        <a:t>102333</a:t>
                      </a:r>
                      <a:endParaRPr lang="zh-CN" sz="9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微信</a:t>
                      </a:r>
                      <a:r>
                        <a:rPr lang="en-US" sz="1000" kern="100">
                          <a:effectLst/>
                        </a:rPr>
                        <a:t>HolleyYang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理</a:t>
                      </a:r>
                      <a:r>
                        <a:rPr lang="en-US" sz="1000" kern="100">
                          <a:effectLst/>
                        </a:rPr>
                        <a:t>4-506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extLst>
                  <a:ext uri="{0D108BD9-81ED-4DB2-BD59-A6C34878D82A}">
                    <a16:rowId xmlns:a16="http://schemas.microsoft.com/office/drawing/2014/main" val="717902906"/>
                  </a:ext>
                </a:extLst>
              </a:tr>
              <a:tr h="78166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直接用户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教师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软件需求分析课程授课教师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拥有多年教学经验，参与过相关项目开发，能提出建设性意见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杨枨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邮箱</a:t>
                      </a:r>
                      <a:r>
                        <a:rPr lang="en-US" sz="1000" kern="100">
                          <a:effectLst/>
                        </a:rPr>
                        <a:t>yangc@zucc.edu.cn</a:t>
                      </a:r>
                      <a:endParaRPr lang="zh-CN" sz="9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13357102333</a:t>
                      </a:r>
                      <a:endParaRPr lang="zh-CN" sz="9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HolleyYang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理</a:t>
                      </a:r>
                      <a:r>
                        <a:rPr lang="en-US" sz="1000" kern="100">
                          <a:effectLst/>
                        </a:rPr>
                        <a:t>4-506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extLst>
                  <a:ext uri="{0D108BD9-81ED-4DB2-BD59-A6C34878D82A}">
                    <a16:rowId xmlns:a16="http://schemas.microsoft.com/office/drawing/2014/main" val="4250697867"/>
                  </a:ext>
                </a:extLst>
              </a:tr>
              <a:tr h="8962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学生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选择软件需求分析课程的学生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学习认真，对网站相关课程感兴趣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沈观聪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邮箱</a:t>
                      </a:r>
                      <a:r>
                        <a:rPr lang="en-US" sz="1000" kern="0">
                          <a:effectLst/>
                        </a:rPr>
                        <a:t>31501375@stu.zuc.edu.cn</a:t>
                      </a:r>
                      <a:endParaRPr lang="zh-CN" sz="9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电话</a:t>
                      </a:r>
                      <a:r>
                        <a:rPr lang="en-US" sz="1000" kern="0">
                          <a:effectLst/>
                        </a:rPr>
                        <a:t>15988454788</a:t>
                      </a:r>
                      <a:endParaRPr lang="zh-CN" sz="9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QQ 1270994965</a:t>
                      </a:r>
                      <a:endParaRPr lang="zh-CN" sz="9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微信</a:t>
                      </a:r>
                      <a:r>
                        <a:rPr lang="en-US" sz="1000" kern="0">
                          <a:effectLst/>
                        </a:rPr>
                        <a:t>Szqo815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求真</a:t>
                      </a:r>
                      <a:r>
                        <a:rPr lang="en-US" sz="1000" kern="0">
                          <a:effectLst/>
                        </a:rPr>
                        <a:t>1-602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extLst>
                  <a:ext uri="{0D108BD9-81ED-4DB2-BD59-A6C34878D82A}">
                    <a16:rowId xmlns:a16="http://schemas.microsoft.com/office/drawing/2014/main" val="3901901295"/>
                  </a:ext>
                </a:extLst>
              </a:tr>
              <a:tr h="11665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管理员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负责网站后台维护，主内、内容审核以及身份认证的工作人员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有担任管理员的经历，能提供宝贵意见和建议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某学长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邮箱</a:t>
                      </a:r>
                      <a:r>
                        <a:rPr lang="en-US" sz="1000" kern="0">
                          <a:effectLst/>
                        </a:rPr>
                        <a:t>Kurisu_l@163.com</a:t>
                      </a:r>
                      <a:endParaRPr lang="zh-CN" sz="9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电话</a:t>
                      </a:r>
                      <a:r>
                        <a:rPr lang="en-US" sz="1000" kern="0">
                          <a:effectLst/>
                        </a:rPr>
                        <a:t>18258871339</a:t>
                      </a:r>
                      <a:endParaRPr lang="zh-CN" sz="9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微信</a:t>
                      </a:r>
                      <a:r>
                        <a:rPr lang="en-US" sz="1000" kern="0">
                          <a:effectLst/>
                        </a:rPr>
                        <a:t>KurisuL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理四</a:t>
                      </a:r>
                      <a:r>
                        <a:rPr lang="en-US" sz="1000" kern="0">
                          <a:effectLst/>
                        </a:rPr>
                        <a:t>-504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extLst>
                  <a:ext uri="{0D108BD9-81ED-4DB2-BD59-A6C34878D82A}">
                    <a16:rowId xmlns:a16="http://schemas.microsoft.com/office/drawing/2014/main" val="2011579906"/>
                  </a:ext>
                </a:extLst>
              </a:tr>
              <a:tr h="746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游客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未注册网站的浏览者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对项目有兴趣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陈泓见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邮箱</a:t>
                      </a:r>
                      <a:r>
                        <a:rPr lang="en-US" sz="1000" kern="0">
                          <a:effectLst/>
                        </a:rPr>
                        <a:t>31501362@stu.zucc.edu.cn</a:t>
                      </a:r>
                      <a:endParaRPr lang="zh-CN" sz="9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QQ1525903816</a:t>
                      </a:r>
                      <a:endParaRPr lang="zh-CN" sz="9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求真</a:t>
                      </a:r>
                      <a:r>
                        <a:rPr lang="en-US" sz="1000" kern="0" dirty="0">
                          <a:effectLst/>
                        </a:rPr>
                        <a:t>1-530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019" marR="56019" marT="0" marB="0" anchor="ctr"/>
                </a:tc>
                <a:extLst>
                  <a:ext uri="{0D108BD9-81ED-4DB2-BD59-A6C34878D82A}">
                    <a16:rowId xmlns:a16="http://schemas.microsoft.com/office/drawing/2014/main" val="1237992628"/>
                  </a:ext>
                </a:extLst>
              </a:tr>
            </a:tbl>
          </a:graphicData>
        </a:graphic>
      </p:graphicFrame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866AE9F4-5C32-4EB8-9E5D-EC57A49A3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680576"/>
              </p:ext>
            </p:extLst>
          </p:nvPr>
        </p:nvGraphicFramePr>
        <p:xfrm>
          <a:off x="6780530" y="4207771"/>
          <a:ext cx="541147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5735">
                  <a:extLst>
                    <a:ext uri="{9D8B030D-6E8A-4147-A177-3AD203B41FA5}">
                      <a16:colId xmlns:a16="http://schemas.microsoft.com/office/drawing/2014/main" val="2329855872"/>
                    </a:ext>
                  </a:extLst>
                </a:gridCol>
                <a:gridCol w="2705735">
                  <a:extLst>
                    <a:ext uri="{9D8B030D-6E8A-4147-A177-3AD203B41FA5}">
                      <a16:colId xmlns:a16="http://schemas.microsoft.com/office/drawing/2014/main" val="3949091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用户职责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266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教师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开设管理自己的课程，上传管理课程资料，管理自己的课程答疑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407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学生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关注自己感兴趣的课程，浏览下载课程资料，参与答疑并可以浏览下载答疑记录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067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管理员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拥有该网站的最高权限，管理网站总论坛、课程、用户等，管理网站备份以及操作记录，能够对网站内容进行控制管理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3355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游客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外来的未注册人员，能够浏览首页，进行注册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99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45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F7FE-48BA-4C0F-BD93-1CD62F12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87FE4-3BD4-4C2C-A506-D02DD506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校内教师和校外的教师</a:t>
            </a:r>
            <a:endParaRPr lang="en-US" altLang="zh-CN" dirty="0"/>
          </a:p>
          <a:p>
            <a:r>
              <a:rPr lang="zh-CN" altLang="en-US" dirty="0"/>
              <a:t>校内的学生，和由游客转来的学生</a:t>
            </a:r>
          </a:p>
        </p:txBody>
      </p:sp>
    </p:spTree>
    <p:extLst>
      <p:ext uri="{BB962C8B-B14F-4D97-AF65-F5344CB8AC3E}">
        <p14:creationId xmlns:p14="http://schemas.microsoft.com/office/powerpoint/2010/main" val="80811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67370-B6D3-4D6C-B115-3B972CCF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用户需求获取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CC665-F52C-40A3-B6E0-3E5E6BB5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一般以访谈的方式进行，访谈之前发好邀请函，附带一部分文件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E65D66-C533-4085-9CFB-E22FB763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108666"/>
            <a:ext cx="10896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8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E76593-5E1C-4DE1-A93E-BBA6542B11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D66DB4-13EF-4492-B744-A4B902AE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636584"/>
            <a:ext cx="10168218" cy="35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2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F7DBEFD-DEEE-462C-B9AC-9BE2A5966D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574127"/>
            <a:ext cx="10515600" cy="33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48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1490</Words>
  <Application>Microsoft Office PowerPoint</Application>
  <PresentationFormat>宽屏</PresentationFormat>
  <Paragraphs>265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A000120140530A99PPBG</vt:lpstr>
      <vt:lpstr>SRS演示</vt:lpstr>
      <vt:lpstr>PowerPoint 演示文稿</vt:lpstr>
      <vt:lpstr>范围与愿景文档</vt:lpstr>
      <vt:lpstr>上下文图</vt:lpstr>
      <vt:lpstr>用户群分类并明确职责</vt:lpstr>
      <vt:lpstr>用户分类</vt:lpstr>
      <vt:lpstr>用户需求获取</vt:lpstr>
      <vt:lpstr>PowerPoint 演示文稿</vt:lpstr>
      <vt:lpstr>PowerPoint 演示文稿</vt:lpstr>
      <vt:lpstr>用例文档</vt:lpstr>
      <vt:lpstr>用例图</vt:lpstr>
      <vt:lpstr>PowerPoint 演示文稿</vt:lpstr>
      <vt:lpstr>PowerPoint 演示文稿</vt:lpstr>
      <vt:lpstr>PowerPoint 演示文稿</vt:lpstr>
      <vt:lpstr>用例场景说明文档模板</vt:lpstr>
      <vt:lpstr>非功能需求</vt:lpstr>
      <vt:lpstr>需求优先级打分</vt:lpstr>
      <vt:lpstr>需求来源以及关系</vt:lpstr>
      <vt:lpstr>清晰定义需求</vt:lpstr>
      <vt:lpstr>     需求可行性                            需求冲突</vt:lpstr>
      <vt:lpstr>JAD会议</vt:lpstr>
      <vt:lpstr>数据字典</vt:lpstr>
      <vt:lpstr>E-R图</vt:lpstr>
      <vt:lpstr>系统环境</vt:lpstr>
      <vt:lpstr>测试用例</vt:lpstr>
      <vt:lpstr>用户手册</vt:lpstr>
      <vt:lpstr>内部评审</vt:lpstr>
      <vt:lpstr>PowerPoint 演示文稿</vt:lpstr>
      <vt:lpstr>版本基线的准备</vt:lpstr>
      <vt:lpstr>参考文献</vt:lpstr>
      <vt:lpstr>小组分工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虎爷</dc:creator>
  <cp:lastModifiedBy>tianheng yao</cp:lastModifiedBy>
  <cp:revision>56</cp:revision>
  <dcterms:created xsi:type="dcterms:W3CDTF">2017-11-19T12:40:00Z</dcterms:created>
  <dcterms:modified xsi:type="dcterms:W3CDTF">2017-12-24T07:34:15Z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