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57"/>
  </p:notesMasterIdLst>
  <p:handoutMasterIdLst>
    <p:handoutMasterId r:id="rId58"/>
  </p:handoutMasterIdLst>
  <p:sldIdLst>
    <p:sldId id="257" r:id="rId3"/>
    <p:sldId id="263" r:id="rId4"/>
    <p:sldId id="269" r:id="rId5"/>
    <p:sldId id="261" r:id="rId6"/>
    <p:sldId id="262" r:id="rId7"/>
    <p:sldId id="259" r:id="rId8"/>
    <p:sldId id="264" r:id="rId9"/>
    <p:sldId id="260" r:id="rId10"/>
    <p:sldId id="314" r:id="rId11"/>
    <p:sldId id="315" r:id="rId12"/>
    <p:sldId id="272" r:id="rId13"/>
    <p:sldId id="273" r:id="rId14"/>
    <p:sldId id="274" r:id="rId15"/>
    <p:sldId id="275" r:id="rId16"/>
    <p:sldId id="276" r:id="rId17"/>
    <p:sldId id="277" r:id="rId18"/>
    <p:sldId id="296" r:id="rId19"/>
    <p:sldId id="336" r:id="rId20"/>
    <p:sldId id="337" r:id="rId21"/>
    <p:sldId id="297" r:id="rId22"/>
    <p:sldId id="298" r:id="rId23"/>
    <p:sldId id="299" r:id="rId24"/>
    <p:sldId id="329" r:id="rId25"/>
    <p:sldId id="338" r:id="rId26"/>
    <p:sldId id="319" r:id="rId27"/>
    <p:sldId id="333" r:id="rId28"/>
    <p:sldId id="330" r:id="rId29"/>
    <p:sldId id="279" r:id="rId30"/>
    <p:sldId id="280" r:id="rId31"/>
    <p:sldId id="281" r:id="rId32"/>
    <p:sldId id="282" r:id="rId33"/>
    <p:sldId id="285" r:id="rId34"/>
    <p:sldId id="287" r:id="rId35"/>
    <p:sldId id="288" r:id="rId36"/>
    <p:sldId id="289" r:id="rId37"/>
    <p:sldId id="334" r:id="rId38"/>
    <p:sldId id="290" r:id="rId39"/>
    <p:sldId id="291" r:id="rId40"/>
    <p:sldId id="292" r:id="rId41"/>
    <p:sldId id="293" r:id="rId42"/>
    <p:sldId id="305" r:id="rId43"/>
    <p:sldId id="306" r:id="rId44"/>
    <p:sldId id="307" r:id="rId45"/>
    <p:sldId id="308" r:id="rId46"/>
    <p:sldId id="335" r:id="rId47"/>
    <p:sldId id="301" r:id="rId48"/>
    <p:sldId id="321" r:id="rId49"/>
    <p:sldId id="322" r:id="rId50"/>
    <p:sldId id="323" r:id="rId51"/>
    <p:sldId id="324" r:id="rId52"/>
    <p:sldId id="325" r:id="rId53"/>
    <p:sldId id="316" r:id="rId54"/>
    <p:sldId id="331" r:id="rId55"/>
    <p:sldId id="318"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82424" autoAdjust="0"/>
  </p:normalViewPr>
  <p:slideViewPr>
    <p:cSldViewPr snapToGrid="0">
      <p:cViewPr varScale="1">
        <p:scale>
          <a:sx n="113" d="100"/>
          <a:sy n="113" d="100"/>
        </p:scale>
        <p:origin x="570" y="114"/>
      </p:cViewPr>
      <p:guideLst>
        <p:guide orient="horz" pos="2160"/>
        <p:guide pos="3840"/>
      </p:guideLst>
    </p:cSldViewPr>
  </p:slideViewPr>
  <p:notesTextViewPr>
    <p:cViewPr>
      <p:scale>
        <a:sx n="1" d="1"/>
        <a:sy n="1" d="1"/>
      </p:scale>
      <p:origin x="0" y="0"/>
    </p:cViewPr>
  </p:notesTextViewPr>
  <p:sorterViewPr>
    <p:cViewPr>
      <p:scale>
        <a:sx n="100" d="100"/>
        <a:sy n="100" d="100"/>
      </p:scale>
      <p:origin x="0" y="1422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2BCAFC7A-71DD-4C2C-B63D-60FDC7DD5449}" type="datetimeFigureOut">
              <a:rPr lang="en-US" altLang="zh-CN" smtClean="0"/>
              <a:t>11/9/2017</a:t>
            </a:fld>
            <a:endParaRPr lang="zh-CN"/>
          </a:p>
        </p:txBody>
      </p:sp>
      <p:sp>
        <p:nvSpPr>
          <p:cNvPr id="4" name="页脚占位符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5" name="幻灯片编号占位符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DA6FC261-E491-4C42-A663-B95247CC46D9}" type="slidenum">
              <a:rPr lang="zh-CN" smtClean="0"/>
              <a:t>‹#›</a:t>
            </a:fld>
            <a:endParaRPr lang="zh-CN"/>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zh-CN" sz="1200"/>
            </a:lvl1pPr>
          </a:lstStyle>
          <a:p>
            <a:endParaRPr lang="zh-CN"/>
          </a:p>
        </p:txBody>
      </p:sp>
      <p:sp>
        <p:nvSpPr>
          <p:cNvPr id="3" name="日期占位符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zh-CN" sz="1200"/>
            </a:lvl1pPr>
          </a:lstStyle>
          <a:p>
            <a:fld id="{D85ECAFD-F005-4163-B10D-85806DC43F93}" type="datetimeFigureOut">
              <a:t>2017/11/9</a:t>
            </a:fld>
            <a:endParaRPr lang="zh-CN"/>
          </a:p>
        </p:txBody>
      </p:sp>
      <p:sp>
        <p:nvSpPr>
          <p:cNvPr id="4" name="幻灯片图像占位符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zh-CN"/>
          </a:p>
        </p:txBody>
      </p:sp>
      <p:sp>
        <p:nvSpPr>
          <p:cNvPr id="5" name="备注占位符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zh-CN" sz="1200"/>
            </a:lvl1pPr>
          </a:lstStyle>
          <a:p>
            <a:fld id="{333E963C-1534-4F8D-B2A7-66D81AA25953}" type="slidenum">
              <a:t>‹#›</a:t>
            </a:fld>
            <a:endParaRPr lang="zh-CN"/>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1</a:t>
            </a:fld>
            <a:endParaRPr lang="zh-CN"/>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14</a:t>
            </a:fld>
            <a:endParaRPr lang="zh-CN"/>
          </a:p>
        </p:txBody>
      </p:sp>
    </p:spTree>
    <p:extLst>
      <p:ext uri="{BB962C8B-B14F-4D97-AF65-F5344CB8AC3E}">
        <p14:creationId xmlns:p14="http://schemas.microsoft.com/office/powerpoint/2010/main" val="618322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15</a:t>
            </a:fld>
            <a:endParaRPr lang="zh-CN"/>
          </a:p>
        </p:txBody>
      </p:sp>
    </p:spTree>
    <p:extLst>
      <p:ext uri="{BB962C8B-B14F-4D97-AF65-F5344CB8AC3E}">
        <p14:creationId xmlns:p14="http://schemas.microsoft.com/office/powerpoint/2010/main" val="357831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16</a:t>
            </a:fld>
            <a:endParaRPr lang="zh-CN"/>
          </a:p>
        </p:txBody>
      </p:sp>
    </p:spTree>
    <p:extLst>
      <p:ext uri="{BB962C8B-B14F-4D97-AF65-F5344CB8AC3E}">
        <p14:creationId xmlns:p14="http://schemas.microsoft.com/office/powerpoint/2010/main" val="4261858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29</a:t>
            </a:fld>
            <a:endParaRPr lang="zh-CN"/>
          </a:p>
        </p:txBody>
      </p:sp>
    </p:spTree>
    <p:extLst>
      <p:ext uri="{BB962C8B-B14F-4D97-AF65-F5344CB8AC3E}">
        <p14:creationId xmlns:p14="http://schemas.microsoft.com/office/powerpoint/2010/main" val="468190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30</a:t>
            </a:fld>
            <a:endParaRPr lang="zh-CN"/>
          </a:p>
        </p:txBody>
      </p:sp>
    </p:spTree>
    <p:extLst>
      <p:ext uri="{BB962C8B-B14F-4D97-AF65-F5344CB8AC3E}">
        <p14:creationId xmlns:p14="http://schemas.microsoft.com/office/powerpoint/2010/main" val="2254653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31</a:t>
            </a:fld>
            <a:endParaRPr lang="zh-CN"/>
          </a:p>
        </p:txBody>
      </p:sp>
    </p:spTree>
    <p:extLst>
      <p:ext uri="{BB962C8B-B14F-4D97-AF65-F5344CB8AC3E}">
        <p14:creationId xmlns:p14="http://schemas.microsoft.com/office/powerpoint/2010/main" val="1389314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32</a:t>
            </a:fld>
            <a:endParaRPr lang="zh-CN"/>
          </a:p>
        </p:txBody>
      </p:sp>
    </p:spTree>
    <p:extLst>
      <p:ext uri="{BB962C8B-B14F-4D97-AF65-F5344CB8AC3E}">
        <p14:creationId xmlns:p14="http://schemas.microsoft.com/office/powerpoint/2010/main" val="189572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33</a:t>
            </a:fld>
            <a:endParaRPr lang="zh-CN"/>
          </a:p>
        </p:txBody>
      </p:sp>
    </p:spTree>
    <p:extLst>
      <p:ext uri="{BB962C8B-B14F-4D97-AF65-F5344CB8AC3E}">
        <p14:creationId xmlns:p14="http://schemas.microsoft.com/office/powerpoint/2010/main" val="374910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zh-CN" smtClean="0"/>
              <a:pPr/>
              <a:t>2</a:t>
            </a:fld>
            <a:endParaRPr lang="zh-CN"/>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4</a:t>
            </a:fld>
            <a:endParaRPr lang="zh-CN"/>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5</a:t>
            </a:fld>
            <a:endParaRPr lang="zh-CN"/>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6</a:t>
            </a:fld>
            <a:endParaRPr lang="zh-CN"/>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7</a:t>
            </a:fld>
            <a:endParaRPr lang="zh-CN"/>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8</a:t>
            </a:fld>
            <a:endParaRPr lang="zh-CN"/>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12</a:t>
            </a:fld>
            <a:endParaRPr lang="zh-CN"/>
          </a:p>
        </p:txBody>
      </p:sp>
    </p:spTree>
    <p:extLst>
      <p:ext uri="{BB962C8B-B14F-4D97-AF65-F5344CB8AC3E}">
        <p14:creationId xmlns:p14="http://schemas.microsoft.com/office/powerpoint/2010/main" val="3972176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p>
        </p:txBody>
      </p:sp>
      <p:sp>
        <p:nvSpPr>
          <p:cNvPr id="4" name="幻灯片编号占位符 3"/>
          <p:cNvSpPr>
            <a:spLocks noGrp="1"/>
          </p:cNvSpPr>
          <p:nvPr>
            <p:ph type="sldNum" sz="quarter" idx="10"/>
          </p:nvPr>
        </p:nvSpPr>
        <p:spPr/>
        <p:txBody>
          <a:bodyPr/>
          <a:lstStyle/>
          <a:p>
            <a:fld id="{5257B995-136A-4A15-87A5-26420C3C1021}" type="slidenum">
              <a:rPr lang="en-US" altLang="zh-CN" smtClean="0"/>
              <a:pPr/>
              <a:t>13</a:t>
            </a:fld>
            <a:endParaRPr lang="zh-CN"/>
          </a:p>
        </p:txBody>
      </p:sp>
    </p:spTree>
    <p:extLst>
      <p:ext uri="{BB962C8B-B14F-4D97-AF65-F5344CB8AC3E}">
        <p14:creationId xmlns:p14="http://schemas.microsoft.com/office/powerpoint/2010/main" val="176953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54955" y="1447800"/>
            <a:ext cx="8825658" cy="3329581"/>
          </a:xfrm>
        </p:spPr>
        <p:txBody>
          <a:bodyPr anchor="b"/>
          <a:lstStyle>
            <a:lvl1pPr latinLnBrk="0">
              <a:defRPr lang="zh-CN" sz="7200"/>
            </a:lvl1pPr>
          </a:lstStyle>
          <a:p>
            <a:r>
              <a:rPr lang="zh-CN" altLang="en-US"/>
              <a:t>单击此处编辑母版标题样式</a:t>
            </a:r>
            <a:endParaRPr lang="zh-CN"/>
          </a:p>
        </p:txBody>
      </p:sp>
      <p:sp>
        <p:nvSpPr>
          <p:cNvPr id="3" name="副标题 2"/>
          <p:cNvSpPr>
            <a:spLocks noGrp="1"/>
          </p:cNvSpPr>
          <p:nvPr>
            <p:ph type="subTitle" idx="1"/>
          </p:nvPr>
        </p:nvSpPr>
        <p:spPr>
          <a:xfrm>
            <a:off x="1154955" y="4777380"/>
            <a:ext cx="8825658" cy="861420"/>
          </a:xfrm>
        </p:spPr>
        <p:txBody>
          <a:bodyPr anchor="t"/>
          <a:lstStyle>
            <a:lvl1pPr marL="0" indent="0" algn="l" latinLnBrk="0">
              <a:buNone/>
              <a:defRPr lang="zh-CN" cap="all">
                <a:solidFill>
                  <a:schemeClr val="bg2">
                    <a:lumMod val="40000"/>
                    <a:lumOff val="60000"/>
                  </a:schemeClr>
                </a:solidFill>
              </a:defRPr>
            </a:lvl1pPr>
            <a:lvl2pPr marL="457200" indent="0" algn="ctr" latinLnBrk="0">
              <a:buNone/>
              <a:defRPr lang="zh-CN">
                <a:solidFill>
                  <a:schemeClr val="tx1">
                    <a:tint val="75000"/>
                  </a:schemeClr>
                </a:solidFill>
              </a:defRPr>
            </a:lvl2pPr>
            <a:lvl3pPr marL="914400" indent="0" algn="ctr" latinLnBrk="0">
              <a:buNone/>
              <a:defRPr lang="zh-CN">
                <a:solidFill>
                  <a:schemeClr val="tx1">
                    <a:tint val="75000"/>
                  </a:schemeClr>
                </a:solidFill>
              </a:defRPr>
            </a:lvl3pPr>
            <a:lvl4pPr marL="1371600" indent="0" algn="ctr" latinLnBrk="0">
              <a:buNone/>
              <a:defRPr lang="zh-CN">
                <a:solidFill>
                  <a:schemeClr val="tx1">
                    <a:tint val="75000"/>
                  </a:schemeClr>
                </a:solidFill>
              </a:defRPr>
            </a:lvl4pPr>
            <a:lvl5pPr marL="1828800" indent="0" algn="ctr" latinLnBrk="0">
              <a:buNone/>
              <a:defRPr lang="zh-CN">
                <a:solidFill>
                  <a:schemeClr val="tx1">
                    <a:tint val="75000"/>
                  </a:schemeClr>
                </a:solidFill>
              </a:defRPr>
            </a:lvl5pPr>
            <a:lvl6pPr marL="2286000" indent="0" algn="ctr" latinLnBrk="0">
              <a:buNone/>
              <a:defRPr lang="zh-CN">
                <a:solidFill>
                  <a:schemeClr val="tx1">
                    <a:tint val="75000"/>
                  </a:schemeClr>
                </a:solidFill>
              </a:defRPr>
            </a:lvl6pPr>
            <a:lvl7pPr marL="2743200" indent="0" algn="ctr" latinLnBrk="0">
              <a:buNone/>
              <a:defRPr lang="zh-CN">
                <a:solidFill>
                  <a:schemeClr val="tx1">
                    <a:tint val="75000"/>
                  </a:schemeClr>
                </a:solidFill>
              </a:defRPr>
            </a:lvl7pPr>
            <a:lvl8pPr marL="3200400" indent="0" algn="ctr" latinLnBrk="0">
              <a:buNone/>
              <a:defRPr lang="zh-CN">
                <a:solidFill>
                  <a:schemeClr val="tx1">
                    <a:tint val="75000"/>
                  </a:schemeClr>
                </a:solidFill>
              </a:defRPr>
            </a:lvl8pPr>
            <a:lvl9pPr marL="3657600" indent="0" algn="ctr" latinLnBrk="0">
              <a:buNone/>
              <a:defRPr lang="zh-CN">
                <a:solidFill>
                  <a:schemeClr val="tx1">
                    <a:tint val="75000"/>
                  </a:schemeClr>
                </a:solidFill>
              </a:defRPr>
            </a:lvl9pPr>
          </a:lstStyle>
          <a:p>
            <a:r>
              <a:rPr lang="zh-CN" altLang="en-US"/>
              <a:t>单击此处编辑母版副标题样式</a:t>
            </a:r>
            <a:endParaRPr lang="zh-CN"/>
          </a:p>
        </p:txBody>
      </p:sp>
      <p:sp>
        <p:nvSpPr>
          <p:cNvPr id="4" name="日期占位符 3"/>
          <p:cNvSpPr>
            <a:spLocks noGrp="1"/>
          </p:cNvSpPr>
          <p:nvPr>
            <p:ph type="dt" sz="half" idx="10"/>
          </p:nvPr>
        </p:nvSpPr>
        <p:spPr/>
        <p:txBody>
          <a:bodyPr/>
          <a:lstStyle/>
          <a:p>
            <a:fld id="{4AAD347D-5ACD-4C99-B74B-A9C85AD731AF}"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全景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6" y="4800587"/>
            <a:ext cx="8825657" cy="566738"/>
          </a:xfrm>
        </p:spPr>
        <p:txBody>
          <a:bodyPr anchor="b">
            <a:normAutofit/>
          </a:bodyPr>
          <a:lstStyle>
            <a:lvl1pPr algn="l" latinLnBrk="0">
              <a:defRPr lang="zh-CN" sz="2400" b="0"/>
            </a:lvl1pPr>
          </a:lstStyle>
          <a:p>
            <a:r>
              <a:rPr lang="zh-CN" altLang="en-US"/>
              <a:t>单击此处编辑母版标题样式</a:t>
            </a:r>
            <a:endParaRPr lang="zh-CN"/>
          </a:p>
        </p:txBody>
      </p:sp>
      <p:sp>
        <p:nvSpPr>
          <p:cNvPr id="3" name="图片占位符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6" y="5367325"/>
            <a:ext cx="8825656" cy="493712"/>
          </a:xfrm>
        </p:spPr>
        <p:txBody>
          <a:bodyPr>
            <a:normAutofit/>
          </a:bodyPr>
          <a:lstStyle>
            <a:lvl1pPr marL="0" indent="0" latinLnBrk="0">
              <a:buNone/>
              <a:defRPr lang="zh-CN" sz="12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
        <p:nvSpPr>
          <p:cNvPr id="8" name="文本占位符 3"/>
          <p:cNvSpPr>
            <a:spLocks noGrp="1"/>
          </p:cNvSpPr>
          <p:nvPr>
            <p:ph type="body" sz="half" idx="2"/>
          </p:nvPr>
        </p:nvSpPr>
        <p:spPr>
          <a:xfrm>
            <a:off x="1154954" y="3657600"/>
            <a:ext cx="8825659" cy="2362200"/>
          </a:xfrm>
        </p:spPr>
        <p:txBody>
          <a:bodyPr anchor="ctr">
            <a:normAutofit/>
          </a:bodyPr>
          <a:lstStyle>
            <a:lvl1pPr marL="0" indent="0" latinLnBrk="0">
              <a:buNone/>
              <a:defRPr lang="zh-CN" sz="18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言与题注">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2323374"/>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ctr">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1" name="文本占位符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zh-CN" sz="1400" cap="small">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stStyle>
          <a:p>
            <a:pPr marL="0" lvl="0" indent="0">
              <a:buNone/>
            </a:pPr>
            <a:r>
              <a:rPr lang="zh-CN" altLang="en-US"/>
              <a:t>编辑母版文本样式</a:t>
            </a:r>
          </a:p>
        </p:txBody>
      </p:sp>
      <p:sp>
        <p:nvSpPr>
          <p:cNvPr id="12" name="文本框 11"/>
          <p:cNvSpPr txBox="1"/>
          <p:nvPr/>
        </p:nvSpPr>
        <p:spPr>
          <a:xfrm>
            <a:off x="898295" y="1624602"/>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330490" y="2438400"/>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名片">
    <p:spTree>
      <p:nvGrpSpPr>
        <p:cNvPr id="1" name=""/>
        <p:cNvGrpSpPr/>
        <p:nvPr/>
      </p:nvGrpSpPr>
      <p:grpSpPr>
        <a:xfrm>
          <a:off x="0" y="0"/>
          <a:ext cx="0" cy="0"/>
          <a:chOff x="0" y="0"/>
          <a:chExt cx="0" cy="0"/>
        </a:xfrm>
      </p:grpSpPr>
      <p:sp>
        <p:nvSpPr>
          <p:cNvPr id="2" name="标题 1"/>
          <p:cNvSpPr>
            <a:spLocks noGrp="1"/>
          </p:cNvSpPr>
          <p:nvPr>
            <p:ph type="title"/>
          </p:nvPr>
        </p:nvSpPr>
        <p:spPr>
          <a:xfrm>
            <a:off x="1154954" y="3124201"/>
            <a:ext cx="8825660" cy="1653180"/>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4" y="4777381"/>
            <a:ext cx="8825659" cy="860400"/>
          </a:xfrm>
        </p:spPr>
        <p:txBody>
          <a:bodyPr anchor="t"/>
          <a:lstStyle>
            <a:lvl1pPr marL="0" indent="0" algn="l" latinLnBrk="0">
              <a:buNone/>
              <a:defRPr lang="zh-CN" sz="2000" cap="none">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74801" y="1447800"/>
            <a:ext cx="7999315" cy="32766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br>
              <a:rPr lang="en-US" altLang="zh-CN" dirty="0"/>
            </a:br>
            <a:r>
              <a:rPr lang="zh-CN" dirty="0"/>
              <a:t>单击此处编辑母版标题样式</a:t>
            </a:r>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8" name="文本占位符 3"/>
          <p:cNvSpPr>
            <a:spLocks noGrp="1"/>
          </p:cNvSpPr>
          <p:nvPr>
            <p:ph type="body" sz="half" idx="2"/>
          </p:nvPr>
        </p:nvSpPr>
        <p:spPr>
          <a:xfrm>
            <a:off x="1574801" y="4953000"/>
            <a:ext cx="7999315" cy="1074057"/>
          </a:xfrm>
        </p:spPr>
        <p:txBody>
          <a:bodyPr anchor="t">
            <a:normAutofit/>
          </a:bodyPr>
          <a:lstStyle>
            <a:lvl1pPr marL="0" indent="0" latinLnBrk="0">
              <a:buNone/>
              <a:defRPr lang="zh-CN" sz="1800" b="0" kern="1200">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9" name="文本框 8"/>
          <p:cNvSpPr txBox="1"/>
          <p:nvPr/>
        </p:nvSpPr>
        <p:spPr>
          <a:xfrm>
            <a:off x="898295" y="1346743"/>
            <a:ext cx="801912" cy="1969770"/>
          </a:xfrm>
          <a:prstGeom prst="rect">
            <a:avLst/>
          </a:prstGeom>
          <a:noFill/>
        </p:spPr>
        <p:txBody>
          <a:bodyPr wrap="square" rtlCol="0">
            <a:spAutoFit/>
          </a:bodyPr>
          <a:lstStyle>
            <a:defPPr>
              <a:defRPr lang="zh-CN"/>
            </a:defPPr>
            <a:lvl1pPr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
        <p:nvSpPr>
          <p:cNvPr id="15" name="文本框 14"/>
          <p:cNvSpPr txBox="1"/>
          <p:nvPr/>
        </p:nvSpPr>
        <p:spPr>
          <a:xfrm>
            <a:off x="9209405" y="2595461"/>
            <a:ext cx="801912" cy="1969770"/>
          </a:xfrm>
          <a:prstGeom prst="rect">
            <a:avLst/>
          </a:prstGeom>
          <a:noFill/>
        </p:spPr>
        <p:txBody>
          <a:bodyPr wrap="square" rtlCol="0">
            <a:spAutoFit/>
          </a:bodyPr>
          <a:lstStyle>
            <a:defPPr>
              <a:defRPr lang="zh-CN"/>
            </a:defPPr>
            <a:lvl1pPr lvl="0" algn="r" latinLnBrk="0">
              <a:defRPr lang="zh-CN" sz="12200" b="0">
                <a:solidFill>
                  <a:schemeClr val="bg2">
                    <a:lumMod val="40000"/>
                    <a:lumOff val="60000"/>
                  </a:schemeClr>
                </a:solidFill>
                <a:latin typeface="Arial"/>
                <a:ea typeface="+mj-ea"/>
                <a:cs typeface="+mj-cs"/>
              </a:defRPr>
            </a:lvl1pPr>
          </a:lstStyle>
          <a:p>
            <a:pPr lvl="0"/>
            <a:r>
              <a:rPr lang="zh-CN" dirty="0">
                <a:latin typeface="Microsoft YaHei UI" panose="020B0503020204020204" pitchFamily="34" charset="-122"/>
                <a:ea typeface="Microsoft YaHei UI" panose="020B0503020204020204" pitchFamily="34" charset="-122"/>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标题 1"/>
          <p:cNvSpPr>
            <a:spLocks noGrp="1"/>
          </p:cNvSpPr>
          <p:nvPr>
            <p:ph type="title"/>
          </p:nvPr>
        </p:nvSpPr>
        <p:spPr>
          <a:xfrm>
            <a:off x="1154954" y="1447800"/>
            <a:ext cx="8825659" cy="1981200"/>
          </a:xfrm>
        </p:spPr>
        <p:txBody>
          <a:bodyPr/>
          <a:lstStyle>
            <a:lvl1pPr latinLnBrk="0">
              <a:defRPr lang="zh-CN" sz="4800">
                <a:latin typeface="Microsoft YaHei UI" panose="020B0503020204020204" pitchFamily="34" charset="-122"/>
                <a:ea typeface="Microsoft YaHei UI" panose="020B0503020204020204" pitchFamily="34" charset="-122"/>
              </a:defRPr>
            </a:lvl1pPr>
          </a:lstStyle>
          <a:p>
            <a:r>
              <a:rPr lang="zh-CN" altLang="en-US"/>
              <a:t>单击此处编辑母版标题样式</a:t>
            </a:r>
            <a:endParaRPr lang="zh-CN"/>
          </a:p>
        </p:txBody>
      </p:sp>
      <p:sp>
        <p:nvSpPr>
          <p:cNvPr id="4" name="日期占位符 3"/>
          <p:cNvSpPr>
            <a:spLocks noGrp="1"/>
          </p:cNvSpPr>
          <p:nvPr>
            <p:ph type="dt" sz="half" idx="10"/>
          </p:nvPr>
        </p:nvSpPr>
        <p:spPr/>
        <p:txBody>
          <a:bodyPr/>
          <a:lstStyle>
            <a:lvl1pPr>
              <a:defRPr>
                <a:latin typeface="Microsoft YaHei UI" panose="020B0503020204020204" pitchFamily="34" charset="-122"/>
                <a:ea typeface="Microsoft YaHei UI" panose="020B0503020204020204" pitchFamily="34" charset="-122"/>
              </a:defRPr>
            </a:lvl1pPr>
          </a:lstStyle>
          <a:p>
            <a:fld id="{4509A250-FF31-4206-8172-F9D3106AACB1}" type="datetimeFigureOut">
              <a:rPr lang="en-US" altLang="zh-CN" smtClean="0"/>
              <a:pPr/>
              <a:t>11/9/2017</a:t>
            </a:fld>
            <a:endParaRPr lang="zh-CN" altLang="en-US"/>
          </a:p>
        </p:txBody>
      </p:sp>
      <p:sp>
        <p:nvSpPr>
          <p:cNvPr id="5" name="页脚占位符 4"/>
          <p:cNvSpPr>
            <a:spLocks noGrp="1"/>
          </p:cNvSpPr>
          <p:nvPr>
            <p:ph type="ftr" sz="quarter" idx="11"/>
          </p:nvPr>
        </p:nvSpPr>
        <p:spPr/>
        <p:txBody>
          <a:bodyPr/>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p:txBody>
          <a:bodyPr/>
          <a:lstStyle>
            <a:lvl1pPr>
              <a:defRPr>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
        <p:nvSpPr>
          <p:cNvPr id="10" name="文本占位符 3"/>
          <p:cNvSpPr>
            <a:spLocks noGrp="1"/>
          </p:cNvSpPr>
          <p:nvPr>
            <p:ph type="body" sz="half" idx="2"/>
          </p:nvPr>
        </p:nvSpPr>
        <p:spPr>
          <a:xfrm>
            <a:off x="1154954" y="4350657"/>
            <a:ext cx="8825659" cy="1676400"/>
          </a:xfrm>
        </p:spPr>
        <p:txBody>
          <a:bodyPr anchor="t">
            <a:normAutofit/>
          </a:bodyPr>
          <a:lstStyle>
            <a:lvl1pPr marL="0" indent="0" latinLnBrk="0">
              <a:buNone/>
              <a:defRPr lang="zh-CN" sz="1800">
                <a:latin typeface="Microsoft YaHei UI" panose="020B0503020204020204" pitchFamily="34" charset="-122"/>
                <a:ea typeface="Microsoft YaHei UI" panose="020B0503020204020204" pitchFamily="34" charset="-122"/>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3" name="文本占位符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zh-CN" sz="3600" b="0" kern="1200" cap="none">
                <a:solidFill>
                  <a:schemeClr val="bg2">
                    <a:lumMod val="40000"/>
                    <a:lumOff val="60000"/>
                  </a:schemeClr>
                </a:solidFill>
                <a:latin typeface="Microsoft YaHei UI" panose="020B0503020204020204" pitchFamily="34" charset="-122"/>
                <a:ea typeface="Microsoft YaHei UI" panose="020B0503020204020204" pitchFamily="34" charset="-122"/>
                <a:cs typeface="+mj-cs"/>
              </a:defRPr>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32947" y="1981200"/>
            <a:ext cx="2946866"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3659" y="1981200"/>
            <a:ext cx="2936241"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1981200"/>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cxnSp>
        <p:nvCxnSpPr>
          <p:cNvPr id="17" name="直线连接线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线连接线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文本占位符 3"/>
          <p:cNvSpPr>
            <a:spLocks noGrp="1"/>
          </p:cNvSpPr>
          <p:nvPr>
            <p:ph type="body" sz="half" idx="15"/>
          </p:nvPr>
        </p:nvSpPr>
        <p:spPr>
          <a:xfrm>
            <a:off x="652463" y="2667000"/>
            <a:ext cx="2927350"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19" name="文本占位符 3"/>
          <p:cNvSpPr>
            <a:spLocks noGrp="1"/>
          </p:cNvSpPr>
          <p:nvPr>
            <p:ph type="body" sz="half" idx="16"/>
          </p:nvPr>
        </p:nvSpPr>
        <p:spPr>
          <a:xfrm>
            <a:off x="3873106" y="2667000"/>
            <a:ext cx="2946794"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0" name="文本占位符 3"/>
          <p:cNvSpPr>
            <a:spLocks noGrp="1"/>
          </p:cNvSpPr>
          <p:nvPr>
            <p:ph type="body" sz="half" idx="17"/>
          </p:nvPr>
        </p:nvSpPr>
        <p:spPr>
          <a:xfrm>
            <a:off x="7124700" y="2667000"/>
            <a:ext cx="2932113" cy="3589338"/>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sz="4000"/>
            </a:lvl1pPr>
          </a:lstStyle>
          <a:p>
            <a:r>
              <a:rPr lang="zh-CN" altLang="en-US"/>
              <a:t>单击此处编辑母版标题样式</a:t>
            </a:r>
            <a:endParaRPr lang="zh-CN"/>
          </a:p>
        </p:txBody>
      </p:sp>
      <p:sp>
        <p:nvSpPr>
          <p:cNvPr id="3" name="文本占位符 2"/>
          <p:cNvSpPr>
            <a:spLocks noGrp="1"/>
          </p:cNvSpPr>
          <p:nvPr>
            <p:ph type="body" idx="1"/>
          </p:nvPr>
        </p:nvSpPr>
        <p:spPr>
          <a:xfrm>
            <a:off x="652463" y="4250949"/>
            <a:ext cx="2940050"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5" name="文本占位符 4"/>
          <p:cNvSpPr>
            <a:spLocks noGrp="1"/>
          </p:cNvSpPr>
          <p:nvPr>
            <p:ph type="body" sz="quarter" idx="3"/>
          </p:nvPr>
        </p:nvSpPr>
        <p:spPr>
          <a:xfrm>
            <a:off x="3889375" y="4250949"/>
            <a:ext cx="2930525"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14" name="文本占位符 4"/>
          <p:cNvSpPr>
            <a:spLocks noGrp="1"/>
          </p:cNvSpPr>
          <p:nvPr>
            <p:ph type="body" sz="quarter" idx="13"/>
          </p:nvPr>
        </p:nvSpPr>
        <p:spPr>
          <a:xfrm>
            <a:off x="7124700" y="4250949"/>
            <a:ext cx="2932113" cy="576262"/>
          </a:xfrm>
        </p:spPr>
        <p:txBody>
          <a:bodyPr anchor="b">
            <a:noAutofit/>
          </a:bodyPr>
          <a:lstStyle>
            <a:lvl1pPr marL="0" indent="0" latinLnBrk="0">
              <a:buNone/>
              <a:defRPr lang="zh-CN" sz="18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22" name="文本占位符 3"/>
          <p:cNvSpPr>
            <a:spLocks noGrp="1"/>
          </p:cNvSpPr>
          <p:nvPr>
            <p:ph type="body" sz="half" idx="18"/>
          </p:nvPr>
        </p:nvSpPr>
        <p:spPr>
          <a:xfrm>
            <a:off x="652463" y="4827211"/>
            <a:ext cx="2940050"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3" name="文本占位符 3"/>
          <p:cNvSpPr>
            <a:spLocks noGrp="1"/>
          </p:cNvSpPr>
          <p:nvPr>
            <p:ph type="body" sz="half" idx="19"/>
          </p:nvPr>
        </p:nvSpPr>
        <p:spPr>
          <a:xfrm>
            <a:off x="3888022" y="4827210"/>
            <a:ext cx="2934406"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4" name="文本占位符 3"/>
          <p:cNvSpPr>
            <a:spLocks noGrp="1"/>
          </p:cNvSpPr>
          <p:nvPr>
            <p:ph type="body" sz="half" idx="20"/>
          </p:nvPr>
        </p:nvSpPr>
        <p:spPr>
          <a:xfrm>
            <a:off x="7124575" y="4827208"/>
            <a:ext cx="2935997" cy="659189"/>
          </a:xfrm>
        </p:spPr>
        <p:txBody>
          <a:bodyPr anchor="t">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29" name="图片占位符 2"/>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dirty="0"/>
          </a:p>
        </p:txBody>
      </p:sp>
      <p:sp>
        <p:nvSpPr>
          <p:cNvPr id="30" name="图片占位符 2"/>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31" name="图片占位符 2"/>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cxnSp>
        <p:nvCxnSpPr>
          <p:cNvPr id="19" name="直线连接线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直线连接线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4"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竖排文字占位符 2"/>
          <p:cNvSpPr>
            <a:spLocks noGrp="1"/>
          </p:cNvSpPr>
          <p:nvPr>
            <p:ph type="body" orient="vert" idx="1"/>
          </p:nvPr>
        </p:nvSpPr>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zh-CN" dirty="0"/>
          </a:p>
        </p:txBody>
      </p:sp>
      <p:sp>
        <p:nvSpPr>
          <p:cNvPr id="3" name="竖排文字占位符 2"/>
          <p:cNvSpPr>
            <a:spLocks noGrp="1"/>
          </p:cNvSpPr>
          <p:nvPr>
            <p:ph type="body" orient="vert" idx="1"/>
          </p:nvPr>
        </p:nvSpPr>
        <p:spPr>
          <a:xfrm>
            <a:off x="652463" y="430213"/>
            <a:ext cx="7423149" cy="58261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dirty="0"/>
          </a:p>
        </p:txBody>
      </p:sp>
      <p:sp>
        <p:nvSpPr>
          <p:cNvPr id="4"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3"/>
          <p:cNvSpPr>
            <a:spLocks noGrp="1"/>
          </p:cNvSpPr>
          <p:nvPr>
            <p:ph type="dt" sz="half" idx="10"/>
          </p:nvPr>
        </p:nvSpPr>
        <p:spPr/>
        <p:txBody>
          <a:bodyPr/>
          <a:lstStyle/>
          <a:p>
            <a:fld id="{4509A250-FF31-4206-8172-F9D3106AACB1}"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4956" y="2861733"/>
            <a:ext cx="8825657" cy="1915647"/>
          </a:xfrm>
        </p:spPr>
        <p:txBody>
          <a:bodyPr anchor="b"/>
          <a:lstStyle>
            <a:lvl1pPr algn="l" latinLnBrk="0">
              <a:defRPr lang="zh-CN" sz="4000" b="0" cap="none"/>
            </a:lvl1pPr>
          </a:lstStyle>
          <a:p>
            <a:r>
              <a:rPr lang="zh-CN" altLang="en-US"/>
              <a:t>单击此处编辑母版标题样式</a:t>
            </a:r>
            <a:endParaRPr lang="zh-CN"/>
          </a:p>
        </p:txBody>
      </p:sp>
      <p:sp>
        <p:nvSpPr>
          <p:cNvPr id="3" name="文本占位符 2"/>
          <p:cNvSpPr>
            <a:spLocks noGrp="1"/>
          </p:cNvSpPr>
          <p:nvPr>
            <p:ph type="body" idx="1"/>
          </p:nvPr>
        </p:nvSpPr>
        <p:spPr>
          <a:xfrm>
            <a:off x="1154955" y="4777381"/>
            <a:ext cx="8825658" cy="860400"/>
          </a:xfrm>
        </p:spPr>
        <p:txBody>
          <a:bodyPr anchor="t"/>
          <a:lstStyle>
            <a:lvl1pPr marL="0" indent="0" algn="l" latinLnBrk="0">
              <a:buNone/>
              <a:defRPr lang="zh-CN" sz="2000" cap="all">
                <a:solidFill>
                  <a:schemeClr val="bg2">
                    <a:lumMod val="40000"/>
                    <a:lumOff val="60000"/>
                  </a:schemeClr>
                </a:solidFill>
              </a:defRPr>
            </a:lvl1pPr>
            <a:lvl2pPr marL="457200" indent="0" latinLnBrk="0">
              <a:buNone/>
              <a:defRPr lang="zh-CN" sz="1800">
                <a:solidFill>
                  <a:schemeClr val="tx1">
                    <a:tint val="75000"/>
                  </a:schemeClr>
                </a:solidFill>
              </a:defRPr>
            </a:lvl2pPr>
            <a:lvl3pPr marL="914400" indent="0" latinLnBrk="0">
              <a:buNone/>
              <a:defRPr lang="zh-CN" sz="1600">
                <a:solidFill>
                  <a:schemeClr val="tx1">
                    <a:tint val="75000"/>
                  </a:schemeClr>
                </a:solidFill>
              </a:defRPr>
            </a:lvl3pPr>
            <a:lvl4pPr marL="1371600" indent="0" latinLnBrk="0">
              <a:buNone/>
              <a:defRPr lang="zh-CN" sz="1400">
                <a:solidFill>
                  <a:schemeClr val="tx1">
                    <a:tint val="75000"/>
                  </a:schemeClr>
                </a:solidFill>
              </a:defRPr>
            </a:lvl4pPr>
            <a:lvl5pPr marL="1828800" indent="0" latinLnBrk="0">
              <a:buNone/>
              <a:defRPr lang="zh-CN" sz="1400">
                <a:solidFill>
                  <a:schemeClr val="tx1">
                    <a:tint val="75000"/>
                  </a:schemeClr>
                </a:solidFill>
              </a:defRPr>
            </a:lvl5pPr>
            <a:lvl6pPr marL="2286000" indent="0" latinLnBrk="0">
              <a:buNone/>
              <a:defRPr lang="zh-CN" sz="1400">
                <a:solidFill>
                  <a:schemeClr val="tx1">
                    <a:tint val="75000"/>
                  </a:schemeClr>
                </a:solidFill>
              </a:defRPr>
            </a:lvl6pPr>
            <a:lvl7pPr marL="2743200" indent="0" latinLnBrk="0">
              <a:buNone/>
              <a:defRPr lang="zh-CN" sz="1400">
                <a:solidFill>
                  <a:schemeClr val="tx1">
                    <a:tint val="75000"/>
                  </a:schemeClr>
                </a:solidFill>
              </a:defRPr>
            </a:lvl7pPr>
            <a:lvl8pPr marL="3200400" indent="0" latinLnBrk="0">
              <a:buNone/>
              <a:defRPr lang="zh-CN" sz="1400">
                <a:solidFill>
                  <a:schemeClr val="tx1">
                    <a:tint val="75000"/>
                  </a:schemeClr>
                </a:solidFill>
              </a:defRPr>
            </a:lvl8pPr>
            <a:lvl9pPr marL="3657600" indent="0" latinLnBrk="0">
              <a:buNone/>
              <a:defRPr lang="zh-CN"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96027F-7875-4030-9381-8BD8C4F21935}" type="datetimeFigureOut">
              <a:t>2017/11/9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3" name="内容占位符 2"/>
          <p:cNvSpPr>
            <a:spLocks noGrp="1"/>
          </p:cNvSpPr>
          <p:nvPr>
            <p:ph sz="half" idx="1"/>
          </p:nvPr>
        </p:nvSpPr>
        <p:spPr>
          <a:xfrm>
            <a:off x="1103312" y="2060575"/>
            <a:ext cx="4396339" cy="4195763"/>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内容占位符 3"/>
          <p:cNvSpPr>
            <a:spLocks noGrp="1"/>
          </p:cNvSpPr>
          <p:nvPr>
            <p:ph sz="half" idx="2"/>
          </p:nvPr>
        </p:nvSpPr>
        <p:spPr>
          <a:xfrm>
            <a:off x="5654493" y="2056092"/>
            <a:ext cx="4396341" cy="4200245"/>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日期占位符 4"/>
          <p:cNvSpPr>
            <a:spLocks noGrp="1"/>
          </p:cNvSpPr>
          <p:nvPr>
            <p:ph type="dt" sz="half" idx="10"/>
          </p:nvPr>
        </p:nvSpPr>
        <p:spPr/>
        <p:txBody>
          <a:bodyPr/>
          <a:lstStyle/>
          <a:p>
            <a:fld id="{9796027F-7875-4030-9381-8BD8C4F21935}"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latinLnBrk="0">
              <a:defRPr lang="zh-CN"/>
            </a:lvl1pPr>
          </a:lstStyle>
          <a:p>
            <a:r>
              <a:rPr lang="zh-CN" altLang="en-US"/>
              <a:t>单击此处编辑母版标题样式</a:t>
            </a:r>
            <a:endParaRPr lang="zh-CN"/>
          </a:p>
        </p:txBody>
      </p:sp>
      <p:sp>
        <p:nvSpPr>
          <p:cNvPr id="3" name="文本占位符 2"/>
          <p:cNvSpPr>
            <a:spLocks noGrp="1"/>
          </p:cNvSpPr>
          <p:nvPr>
            <p:ph type="body" idx="1"/>
          </p:nvPr>
        </p:nvSpPr>
        <p:spPr>
          <a:xfrm>
            <a:off x="1103313" y="1905000"/>
            <a:ext cx="4396338"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4" name="内容占位符 3"/>
          <p:cNvSpPr>
            <a:spLocks noGrp="1"/>
          </p:cNvSpPr>
          <p:nvPr>
            <p:ph sz="half" idx="2"/>
          </p:nvPr>
        </p:nvSpPr>
        <p:spPr>
          <a:xfrm>
            <a:off x="1103312"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5" name="文本占位符 4"/>
          <p:cNvSpPr>
            <a:spLocks noGrp="1"/>
          </p:cNvSpPr>
          <p:nvPr>
            <p:ph type="body" sz="quarter" idx="3"/>
          </p:nvPr>
        </p:nvSpPr>
        <p:spPr>
          <a:xfrm>
            <a:off x="5654495" y="1905000"/>
            <a:ext cx="4396339" cy="576262"/>
          </a:xfrm>
        </p:spPr>
        <p:txBody>
          <a:bodyPr anchor="b">
            <a:noAutofit/>
          </a:bodyPr>
          <a:lstStyle>
            <a:lvl1pPr marL="0" indent="0" latinLnBrk="0">
              <a:buNone/>
              <a:defRPr lang="zh-CN" sz="2400" b="0">
                <a:solidFill>
                  <a:schemeClr val="bg2">
                    <a:lumMod val="40000"/>
                    <a:lumOff val="60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a:t>编辑母版文本样式</a:t>
            </a:r>
          </a:p>
        </p:txBody>
      </p:sp>
      <p:sp>
        <p:nvSpPr>
          <p:cNvPr id="6" name="内容占位符 5"/>
          <p:cNvSpPr>
            <a:spLocks noGrp="1"/>
          </p:cNvSpPr>
          <p:nvPr>
            <p:ph sz="quarter" idx="4"/>
          </p:nvPr>
        </p:nvSpPr>
        <p:spPr>
          <a:xfrm>
            <a:off x="5654495" y="2514600"/>
            <a:ext cx="4396339" cy="3741738"/>
          </a:xfrm>
        </p:spPr>
        <p:txBody>
          <a:bodyPr>
            <a:normAutofit/>
          </a:bodyPr>
          <a:lstStyle>
            <a:lvl1pPr latinLnBrk="0">
              <a:defRPr lang="zh-CN" sz="1800"/>
            </a:lvl1pPr>
            <a:lvl2pPr latinLnBrk="0">
              <a:defRPr lang="zh-CN" sz="1600"/>
            </a:lvl2pPr>
            <a:lvl3pPr latinLnBrk="0">
              <a:defRPr lang="zh-CN" sz="1400"/>
            </a:lvl3pPr>
            <a:lvl4pPr latinLnBrk="0">
              <a:defRPr lang="zh-CN" sz="1200"/>
            </a:lvl4pPr>
            <a:lvl5pPr latinLnBrk="0">
              <a:defRPr lang="zh-CN" sz="1200"/>
            </a:lvl5pPr>
            <a:lvl6pPr latinLnBrk="0">
              <a:defRPr lang="zh-CN" sz="1200"/>
            </a:lvl6pPr>
            <a:lvl7pPr latinLnBrk="0">
              <a:defRPr lang="zh-CN" sz="1200"/>
            </a:lvl7pPr>
            <a:lvl8pPr latinLnBrk="0">
              <a:defRPr lang="zh-CN" sz="1200"/>
            </a:lvl8pPr>
            <a:lvl9pPr latinLnBrk="0">
              <a:defRPr lang="zh-CN"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7" name="日期占位符 6"/>
          <p:cNvSpPr>
            <a:spLocks noGrp="1"/>
          </p:cNvSpPr>
          <p:nvPr>
            <p:ph type="dt" sz="half" idx="10"/>
          </p:nvPr>
        </p:nvSpPr>
        <p:spPr/>
        <p:txBody>
          <a:bodyPr/>
          <a:lstStyle/>
          <a:p>
            <a:fld id="{9796027F-7875-4030-9381-8BD8C4F21935}" type="datetimeFigureOut">
              <a:t>2017/11/9</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p>
        </p:txBody>
      </p:sp>
      <p:sp>
        <p:nvSpPr>
          <p:cNvPr id="7" name="日期占位符 2"/>
          <p:cNvSpPr>
            <a:spLocks noGrp="1"/>
          </p:cNvSpPr>
          <p:nvPr>
            <p:ph type="dt" sz="half" idx="10"/>
          </p:nvPr>
        </p:nvSpPr>
        <p:spPr/>
        <p:txBody>
          <a:bodyPr/>
          <a:lstStyle/>
          <a:p>
            <a:fld id="{4509A250-FF31-4206-8172-F9D3106AACB1}" type="datetimeFigureOut">
              <a:t>2017/11/9</a:t>
            </a:fld>
            <a:endParaRPr lang="zh-CN"/>
          </a:p>
        </p:txBody>
      </p:sp>
      <p:sp>
        <p:nvSpPr>
          <p:cNvPr id="5" name="页脚占位符 3"/>
          <p:cNvSpPr>
            <a:spLocks noGrp="1"/>
          </p:cNvSpPr>
          <p:nvPr>
            <p:ph type="ftr" sz="quarter" idx="11"/>
          </p:nvPr>
        </p:nvSpPr>
        <p:spPr/>
        <p:txBody>
          <a:bodyPr/>
          <a:lstStyle/>
          <a:p>
            <a:endParaRPr lang="zh-CN"/>
          </a:p>
        </p:txBody>
      </p:sp>
      <p:sp>
        <p:nvSpPr>
          <p:cNvPr id="6" name="幻灯片编号占位符 4"/>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期占位符 1"/>
          <p:cNvSpPr>
            <a:spLocks noGrp="1"/>
          </p:cNvSpPr>
          <p:nvPr>
            <p:ph type="dt" sz="half" idx="10"/>
          </p:nvPr>
        </p:nvSpPr>
        <p:spPr/>
        <p:txBody>
          <a:bodyPr/>
          <a:lstStyle/>
          <a:p>
            <a:fld id="{4509A250-FF31-4206-8172-F9D3106AACB1}" type="datetimeFigureOut">
              <a:t>2017/11/9</a:t>
            </a:fld>
            <a:endParaRPr lang="zh-CN"/>
          </a:p>
        </p:txBody>
      </p:sp>
      <p:sp>
        <p:nvSpPr>
          <p:cNvPr id="5" name="页脚占位符 2"/>
          <p:cNvSpPr>
            <a:spLocks noGrp="1"/>
          </p:cNvSpPr>
          <p:nvPr>
            <p:ph type="ftr" sz="quarter" idx="11"/>
          </p:nvPr>
        </p:nvSpPr>
        <p:spPr/>
        <p:txBody>
          <a:bodyPr/>
          <a:lstStyle/>
          <a:p>
            <a:endParaRPr lang="zh-CN"/>
          </a:p>
        </p:txBody>
      </p:sp>
      <p:sp>
        <p:nvSpPr>
          <p:cNvPr id="6" name="幻灯片编号占位符 3"/>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4953" y="1447800"/>
            <a:ext cx="3401064" cy="1447800"/>
          </a:xfrm>
        </p:spPr>
        <p:txBody>
          <a:bodyPr anchor="b"/>
          <a:lstStyle>
            <a:lvl1pPr algn="l" latinLnBrk="0">
              <a:defRPr lang="zh-CN" sz="2400" b="0"/>
            </a:lvl1pPr>
          </a:lstStyle>
          <a:p>
            <a:r>
              <a:rPr lang="zh-CN" altLang="en-US"/>
              <a:t>单击此处编辑母版标题样式</a:t>
            </a:r>
            <a:endParaRPr lang="zh-CN"/>
          </a:p>
        </p:txBody>
      </p:sp>
      <p:sp>
        <p:nvSpPr>
          <p:cNvPr id="3" name="内容占位符 2"/>
          <p:cNvSpPr>
            <a:spLocks noGrp="1"/>
          </p:cNvSpPr>
          <p:nvPr>
            <p:ph idx="1"/>
          </p:nvPr>
        </p:nvSpPr>
        <p:spPr>
          <a:xfrm>
            <a:off x="4784616" y="1447800"/>
            <a:ext cx="5195997" cy="4572000"/>
          </a:xfrm>
        </p:spPr>
        <p:txBody>
          <a:bodyPr anchor="ctr">
            <a:normAutofit/>
          </a:bodyPr>
          <a:lstStyle>
            <a:lvl1pPr latinLnBrk="0">
              <a:defRPr lang="zh-CN" sz="2000"/>
            </a:lvl1pPr>
            <a:lvl2pPr latinLnBrk="0">
              <a:defRPr lang="zh-CN" sz="1800"/>
            </a:lvl2pPr>
            <a:lvl3pPr latinLnBrk="0">
              <a:defRPr lang="zh-CN" sz="1600"/>
            </a:lvl3pPr>
            <a:lvl4pPr latinLnBrk="0">
              <a:defRPr lang="zh-CN" sz="1400"/>
            </a:lvl4pPr>
            <a:lvl5pPr latinLnBrk="0">
              <a:defRPr lang="zh-CN" sz="1400"/>
            </a:lvl5pPr>
            <a:lvl6pPr latinLnBrk="0">
              <a:defRPr lang="zh-CN" sz="1400"/>
            </a:lvl6pPr>
            <a:lvl7pPr latinLnBrk="0">
              <a:defRPr lang="zh-CN" sz="1400"/>
            </a:lvl7pPr>
            <a:lvl8pPr latinLnBrk="0">
              <a:defRPr lang="zh-CN" sz="1400"/>
            </a:lvl8pPr>
            <a:lvl9pPr latinLnBrk="0">
              <a:defRPr lang="zh-CN" sz="1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p>
        </p:txBody>
      </p:sp>
      <p:sp>
        <p:nvSpPr>
          <p:cNvPr id="4" name="文本占位符 3"/>
          <p:cNvSpPr>
            <a:spLocks noGrp="1"/>
          </p:cNvSpPr>
          <p:nvPr>
            <p:ph type="body" sz="half" idx="2"/>
          </p:nvPr>
        </p:nvSpPr>
        <p:spPr>
          <a:xfrm>
            <a:off x="1154953" y="3129280"/>
            <a:ext cx="3401063" cy="2895599"/>
          </a:xfrm>
        </p:spPr>
        <p:txBody>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7" name="日期占位符 4"/>
          <p:cNvSpPr>
            <a:spLocks noGrp="1"/>
          </p:cNvSpPr>
          <p:nvPr>
            <p:ph type="dt" sz="half" idx="10"/>
          </p:nvPr>
        </p:nvSpPr>
        <p:spPr/>
        <p:txBody>
          <a:bodyPr/>
          <a:lstStyle/>
          <a:p>
            <a:fld id="{4509A250-FF31-4206-8172-F9D3106AACB1}" type="datetimeFigureOut">
              <a:t>2017/11/9</a:t>
            </a:fld>
            <a:endParaRPr lang="zh-CN"/>
          </a:p>
        </p:txBody>
      </p:sp>
      <p:sp>
        <p:nvSpPr>
          <p:cNvPr id="5" name="页脚占位符 5"/>
          <p:cNvSpPr>
            <a:spLocks noGrp="1"/>
          </p:cNvSpPr>
          <p:nvPr>
            <p:ph type="ftr" sz="quarter" idx="11"/>
          </p:nvPr>
        </p:nvSpPr>
        <p:spPr/>
        <p:txBody>
          <a:bodyPr/>
          <a:lstStyle/>
          <a:p>
            <a:endParaRPr lang="zh-CN"/>
          </a:p>
        </p:txBody>
      </p:sp>
      <p:sp>
        <p:nvSpPr>
          <p:cNvPr id="6"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1153907" y="1854192"/>
            <a:ext cx="5092906" cy="1574808"/>
          </a:xfrm>
        </p:spPr>
        <p:txBody>
          <a:bodyPr anchor="b">
            <a:normAutofit/>
          </a:bodyPr>
          <a:lstStyle>
            <a:lvl1pPr algn="l" latinLnBrk="0">
              <a:defRPr lang="zh-CN" sz="3600" b="0"/>
            </a:lvl1pPr>
          </a:lstStyle>
          <a:p>
            <a:r>
              <a:rPr lang="zh-CN" altLang="en-US"/>
              <a:t>单击此处编辑母版标题样式</a:t>
            </a:r>
            <a:endParaRPr lang="zh-CN"/>
          </a:p>
        </p:txBody>
      </p:sp>
      <p:sp>
        <p:nvSpPr>
          <p:cNvPr id="3" name="图片占位符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zh-CN" sz="16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a:t>单击图标添加图片</a:t>
            </a:r>
            <a:endParaRPr lang="zh-CN"/>
          </a:p>
        </p:txBody>
      </p:sp>
      <p:sp>
        <p:nvSpPr>
          <p:cNvPr id="4" name="文本占位符 3"/>
          <p:cNvSpPr>
            <a:spLocks noGrp="1"/>
          </p:cNvSpPr>
          <p:nvPr>
            <p:ph type="body" sz="half" idx="2"/>
          </p:nvPr>
        </p:nvSpPr>
        <p:spPr>
          <a:xfrm>
            <a:off x="1154954" y="3657600"/>
            <a:ext cx="5084979" cy="1371600"/>
          </a:xfrm>
        </p:spPr>
        <p:txBody>
          <a:bodyPr>
            <a:normAutofit/>
          </a:bodyPr>
          <a:lstStyle>
            <a:lvl1pPr marL="0" indent="0" latinLnBrk="0">
              <a:buNone/>
              <a:defRPr lang="zh-CN" sz="1400"/>
            </a:lvl1pPr>
            <a:lvl2pPr marL="457200" indent="0" latinLnBrk="0">
              <a:buNone/>
              <a:defRPr lang="zh-CN" sz="1200"/>
            </a:lvl2pPr>
            <a:lvl3pPr marL="914400" indent="0" latinLnBrk="0">
              <a:buNone/>
              <a:defRPr lang="zh-CN" sz="1000"/>
            </a:lvl3pPr>
            <a:lvl4pPr marL="1371600" indent="0" latinLnBrk="0">
              <a:buNone/>
              <a:defRPr lang="zh-CN" sz="900"/>
            </a:lvl4pPr>
            <a:lvl5pPr marL="1828800" indent="0" latinLnBrk="0">
              <a:buNone/>
              <a:defRPr lang="zh-CN" sz="900"/>
            </a:lvl5pPr>
            <a:lvl6pPr marL="2286000" indent="0" latinLnBrk="0">
              <a:buNone/>
              <a:defRPr lang="zh-CN" sz="900"/>
            </a:lvl6pPr>
            <a:lvl7pPr marL="2743200" indent="0" latinLnBrk="0">
              <a:buNone/>
              <a:defRPr lang="zh-CN" sz="900"/>
            </a:lvl7pPr>
            <a:lvl8pPr marL="3200400" indent="0" latinLnBrk="0">
              <a:buNone/>
              <a:defRPr lang="zh-CN" sz="900"/>
            </a:lvl8pPr>
            <a:lvl9pPr marL="3657600" indent="0" latinLnBrk="0">
              <a:buNone/>
              <a:defRPr lang="zh-CN"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4509A250-FF31-4206-8172-F9D3106AACB1}" type="datetimeFigureOut">
              <a:t>2017/11/9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D57F1E4F-1CFF-5643-939E-02111984F565}" type="slidenum">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图片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椭圆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pic>
        <p:nvPicPr>
          <p:cNvPr id="9" name="图片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图片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矩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t>单击此处编辑母版标题样式</a:t>
            </a:r>
          </a:p>
        </p:txBody>
      </p:sp>
      <p:sp>
        <p:nvSpPr>
          <p:cNvPr id="3" name="文本占位符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fld id="{4AAD347D-5ACD-4C99-B74B-A9C85AD731AF}" type="datetimeFigureOut">
              <a:rPr lang="en-US" altLang="zh-CN" smtClean="0"/>
              <a:pPr/>
              <a:t>11/9/2017</a:t>
            </a:fld>
            <a:endParaRPr lang="zh-CN" altLang="en-US"/>
          </a:p>
        </p:txBody>
      </p:sp>
      <p:sp>
        <p:nvSpPr>
          <p:cNvPr id="5" name="页脚占位符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zh-CN" sz="1100" b="0">
                <a:solidFill>
                  <a:schemeClr val="tx1">
                    <a:tint val="75000"/>
                    <a:alpha val="60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zh-CN" sz="2800" b="0">
                <a:solidFill>
                  <a:schemeClr val="tx1">
                    <a:tint val="75000"/>
                  </a:schemeClr>
                </a:solidFill>
                <a:latin typeface="Microsoft YaHei UI" panose="020B0503020204020204" pitchFamily="34" charset="-122"/>
                <a:ea typeface="Microsoft YaHei UI" panose="020B0503020204020204" pitchFamily="34" charset="-122"/>
              </a:defRPr>
            </a:lvl1pPr>
          </a:lstStyle>
          <a:p>
            <a:fld id="{D57F1E4F-1CFF-5643-939E-02111984F565}" type="slidenum">
              <a:rPr lang="en-US" altLang="zh-CN" smtClean="0"/>
              <a:pPr/>
              <a:t>‹#›</a:t>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lang="zh-CN" sz="4200" b="0" kern="1200">
          <a:solidFill>
            <a:schemeClr val="tx2"/>
          </a:solidFill>
          <a:latin typeface="Microsoft YaHei UI" panose="020B0503020204020204" pitchFamily="34" charset="-122"/>
          <a:ea typeface="Microsoft YaHei UI" panose="020B0503020204020204" pitchFamily="34" charset="-122"/>
          <a:cs typeface="+mj-cs"/>
        </a:defRPr>
      </a:lvl1pPr>
      <a:lvl2pPr eaLnBrk="1" latinLnBrk="0" hangingPunct="1">
        <a:defRPr lang="zh-CN">
          <a:solidFill>
            <a:schemeClr val="tx2"/>
          </a:solidFill>
        </a:defRPr>
      </a:lvl2pPr>
      <a:lvl3pPr eaLnBrk="1" latinLnBrk="0" hangingPunct="1">
        <a:defRPr lang="zh-CN">
          <a:solidFill>
            <a:schemeClr val="tx2"/>
          </a:solidFill>
        </a:defRPr>
      </a:lvl3pPr>
      <a:lvl4pPr eaLnBrk="1" latinLnBrk="0" hangingPunct="1">
        <a:defRPr lang="zh-CN">
          <a:solidFill>
            <a:schemeClr val="tx2"/>
          </a:solidFill>
        </a:defRPr>
      </a:lvl4pPr>
      <a:lvl5pPr eaLnBrk="1" latinLnBrk="0" hangingPunct="1">
        <a:defRPr lang="zh-CN">
          <a:solidFill>
            <a:schemeClr val="tx2"/>
          </a:solidFill>
        </a:defRPr>
      </a:lvl5pPr>
      <a:lvl6pPr eaLnBrk="1" latinLnBrk="0" hangingPunct="1">
        <a:defRPr lang="zh-CN">
          <a:solidFill>
            <a:schemeClr val="tx2"/>
          </a:solidFill>
        </a:defRPr>
      </a:lvl6pPr>
      <a:lvl7pPr eaLnBrk="1" latinLnBrk="0" hangingPunct="1">
        <a:defRPr lang="zh-CN">
          <a:solidFill>
            <a:schemeClr val="tx2"/>
          </a:solidFill>
        </a:defRPr>
      </a:lvl7pPr>
      <a:lvl8pPr eaLnBrk="1" latinLnBrk="0" hangingPunct="1">
        <a:defRPr lang="zh-CN">
          <a:solidFill>
            <a:schemeClr val="tx2"/>
          </a:solidFill>
        </a:defRPr>
      </a:lvl8pPr>
      <a:lvl9pPr eaLnBrk="1" latinLnBrk="0" hangingPunct="1">
        <a:defRPr lang="zh-CN">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2000" b="0" kern="1200">
          <a:solidFill>
            <a:schemeClr val="tx1"/>
          </a:solidFill>
          <a:latin typeface="Microsoft YaHei UI" panose="020B0503020204020204" pitchFamily="34" charset="-122"/>
          <a:ea typeface="Microsoft YaHei UI" panose="020B0503020204020204" pitchFamily="34" charset="-122"/>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800" b="0" kern="1200">
          <a:solidFill>
            <a:schemeClr val="tx1"/>
          </a:solidFill>
          <a:latin typeface="Microsoft YaHei UI" panose="020B0503020204020204" pitchFamily="34" charset="-122"/>
          <a:ea typeface="Microsoft YaHei UI" panose="020B0503020204020204" pitchFamily="34" charset="-122"/>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600" b="0" kern="1200">
          <a:solidFill>
            <a:schemeClr val="tx1"/>
          </a:solidFill>
          <a:latin typeface="Microsoft YaHei UI" panose="020B0503020204020204" pitchFamily="34" charset="-122"/>
          <a:ea typeface="Microsoft YaHei UI" panose="020B0503020204020204" pitchFamily="34" charset="-122"/>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zh-CN" sz="1400" b="0" kern="1200">
          <a:solidFill>
            <a:schemeClr val="tx1"/>
          </a:solidFill>
          <a:latin typeface="Microsoft YaHei UI" panose="020B0503020204020204" pitchFamily="34" charset="-122"/>
          <a:ea typeface="Microsoft YaHei UI" panose="020B0503020204020204" pitchFamily="34" charset="-122"/>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zh-CN" sz="1200" b="0" kern="1200">
          <a:solidFill>
            <a:schemeClr val="tx1"/>
          </a:solidFill>
          <a:latin typeface="+mj-lt"/>
          <a:ea typeface="+mj-ea"/>
          <a:cs typeface="+mj-cs"/>
        </a:defRPr>
      </a:lvl9pPr>
    </p:bodyStyle>
    <p:otherStyle>
      <a:defPPr>
        <a:defRPr lang="zh-CN"/>
      </a:defPPr>
      <a:lvl1pPr marL="0" algn="l" defTabSz="457200" rtl="0" eaLnBrk="1" latinLnBrk="0" hangingPunct="1">
        <a:defRPr lang="zh-CN" sz="1800" kern="1200">
          <a:solidFill>
            <a:schemeClr val="tx1"/>
          </a:solidFill>
          <a:latin typeface="+mn-lt"/>
          <a:ea typeface="+mn-ea"/>
          <a:cs typeface="+mn-cs"/>
        </a:defRPr>
      </a:lvl1pPr>
      <a:lvl2pPr marL="457200" algn="l" defTabSz="457200" rtl="0" eaLnBrk="1" latinLnBrk="0" hangingPunct="1">
        <a:defRPr lang="zh-CN" sz="1800" kern="1200">
          <a:solidFill>
            <a:schemeClr val="tx1"/>
          </a:solidFill>
          <a:latin typeface="+mn-lt"/>
          <a:ea typeface="+mn-ea"/>
          <a:cs typeface="+mn-cs"/>
        </a:defRPr>
      </a:lvl2pPr>
      <a:lvl3pPr marL="914400" algn="l" defTabSz="457200" rtl="0" eaLnBrk="1" latinLnBrk="0" hangingPunct="1">
        <a:defRPr lang="zh-CN" sz="1800" kern="1200">
          <a:solidFill>
            <a:schemeClr val="tx1"/>
          </a:solidFill>
          <a:latin typeface="+mn-lt"/>
          <a:ea typeface="+mn-ea"/>
          <a:cs typeface="+mn-cs"/>
        </a:defRPr>
      </a:lvl3pPr>
      <a:lvl4pPr marL="1371600" algn="l" defTabSz="457200" rtl="0" eaLnBrk="1" latinLnBrk="0" hangingPunct="1">
        <a:defRPr lang="zh-CN" sz="1800" kern="1200">
          <a:solidFill>
            <a:schemeClr val="tx1"/>
          </a:solidFill>
          <a:latin typeface="+mn-lt"/>
          <a:ea typeface="+mn-ea"/>
          <a:cs typeface="+mn-cs"/>
        </a:defRPr>
      </a:lvl4pPr>
      <a:lvl5pPr marL="1828800" algn="l" defTabSz="457200" rtl="0" eaLnBrk="1" latinLnBrk="0" hangingPunct="1">
        <a:defRPr lang="zh-CN" sz="1800" kern="1200">
          <a:solidFill>
            <a:schemeClr val="tx1"/>
          </a:solidFill>
          <a:latin typeface="+mn-lt"/>
          <a:ea typeface="+mn-ea"/>
          <a:cs typeface="+mn-cs"/>
        </a:defRPr>
      </a:lvl5pPr>
      <a:lvl6pPr marL="2286000" algn="l" defTabSz="457200" rtl="0" eaLnBrk="1" latinLnBrk="0" hangingPunct="1">
        <a:defRPr lang="zh-CN" sz="1800" kern="1200">
          <a:solidFill>
            <a:schemeClr val="tx1"/>
          </a:solidFill>
          <a:latin typeface="+mn-lt"/>
          <a:ea typeface="+mn-ea"/>
          <a:cs typeface="+mn-cs"/>
        </a:defRPr>
      </a:lvl6pPr>
      <a:lvl7pPr marL="2743200" algn="l" defTabSz="457200" rtl="0" eaLnBrk="1" latinLnBrk="0" hangingPunct="1">
        <a:defRPr lang="zh-CN" sz="1800" kern="1200">
          <a:solidFill>
            <a:schemeClr val="tx1"/>
          </a:solidFill>
          <a:latin typeface="+mn-lt"/>
          <a:ea typeface="+mn-ea"/>
          <a:cs typeface="+mn-cs"/>
        </a:defRPr>
      </a:lvl7pPr>
      <a:lvl8pPr marL="3200400" algn="l" defTabSz="457200" rtl="0" eaLnBrk="1" latinLnBrk="0" hangingPunct="1">
        <a:defRPr lang="zh-CN" sz="1800" kern="1200">
          <a:solidFill>
            <a:schemeClr val="tx1"/>
          </a:solidFill>
          <a:latin typeface="+mn-lt"/>
          <a:ea typeface="+mn-ea"/>
          <a:cs typeface="+mn-cs"/>
        </a:defRPr>
      </a:lvl8pPr>
      <a:lvl9pPr marL="3657600" algn="l" defTabSz="4572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ctrTitle"/>
          </p:nvPr>
        </p:nvSpPr>
        <p:spPr/>
        <p:txBody>
          <a:bodyPr/>
          <a:lstStyle/>
          <a:p>
            <a:r>
              <a:rPr lang="zh-CN" altLang="en-US" dirty="0">
                <a:latin typeface="Microsoft YaHei UI" panose="020B0503020204020204" pitchFamily="34" charset="-122"/>
                <a:ea typeface="Microsoft YaHei UI" panose="020B0503020204020204" pitchFamily="34" charset="-122"/>
              </a:rPr>
              <a:t>需求工程项目计划</a:t>
            </a:r>
            <a:endParaRPr lang="zh-CN" dirty="0">
              <a:latin typeface="Microsoft YaHei UI" panose="020B0503020204020204" pitchFamily="34" charset="-122"/>
              <a:ea typeface="Microsoft YaHei UI" panose="020B0503020204020204" pitchFamily="34" charset="-122"/>
            </a:endParaRPr>
          </a:p>
        </p:txBody>
      </p:sp>
      <p:sp>
        <p:nvSpPr>
          <p:cNvPr id="5" name="矩形 4"/>
          <p:cNvSpPr>
            <a:spLocks noGrp="1"/>
          </p:cNvSpPr>
          <p:nvPr>
            <p:ph type="subTitle" idx="1"/>
          </p:nvPr>
        </p:nvSpPr>
        <p:spPr/>
        <p:txBody>
          <a:bodyPr/>
          <a:lstStyle/>
          <a:p>
            <a:r>
              <a:rPr lang="zh-CN" altLang="en-US" dirty="0"/>
              <a:t>组长：吴思楠 </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组员：沈舸帆 沈家豪 汤志东 姚天恒 叶家威</a:t>
            </a:r>
            <a:endParaRPr lang="zh-CN" dirty="0">
              <a:latin typeface="Microsoft YaHei UI" panose="020B0503020204020204" pitchFamily="34" charset="-122"/>
              <a:ea typeface="Microsoft YaHei UI" panose="020B0503020204020204" pitchFamily="34" charset="-122"/>
            </a:endParaRPr>
          </a:p>
        </p:txBody>
      </p:sp>
      <p:pic>
        <p:nvPicPr>
          <p:cNvPr id="3" name="图片 2">
            <a:extLst>
              <a:ext uri="{FF2B5EF4-FFF2-40B4-BE49-F238E27FC236}">
                <a16:creationId xmlns:a16="http://schemas.microsoft.com/office/drawing/2014/main" id="{5CB96DE6-AFEF-444B-BBFF-48727D763EE4}"/>
              </a:ext>
            </a:extLst>
          </p:cNvPr>
          <p:cNvPicPr>
            <a:picLocks noChangeAspect="1"/>
          </p:cNvPicPr>
          <p:nvPr/>
        </p:nvPicPr>
        <p:blipFill>
          <a:blip r:embed="rId3"/>
          <a:stretch>
            <a:fillRect/>
          </a:stretch>
        </p:blipFill>
        <p:spPr>
          <a:xfrm>
            <a:off x="9057984" y="1447800"/>
            <a:ext cx="2091988" cy="1568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参考资料</a:t>
            </a:r>
          </a:p>
        </p:txBody>
      </p:sp>
      <p:sp>
        <p:nvSpPr>
          <p:cNvPr id="3" name="文本框 5"/>
          <p:cNvSpPr txBox="1"/>
          <p:nvPr/>
        </p:nvSpPr>
        <p:spPr>
          <a:xfrm>
            <a:off x="604615" y="1505674"/>
            <a:ext cx="10877266" cy="2246769"/>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项目章程</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项目可行性分析</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前景与范围</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GB+T-8567-2006.</a:t>
            </a:r>
            <a:r>
              <a:rPr lang="zh-CN" altLang="zh-CN" sz="2000" b="1" dirty="0">
                <a:solidFill>
                  <a:schemeClr val="tx1">
                    <a:lumMod val="50000"/>
                    <a:lumOff val="50000"/>
                  </a:schemeClr>
                </a:solidFill>
                <a:latin typeface="微软雅黑" panose="020B0503020204020204" pitchFamily="34" charset="-122"/>
                <a:ea typeface="微软雅黑" panose="020B0503020204020204" pitchFamily="34" charset="-122"/>
              </a:rPr>
              <a:t>国标《计算机软件文档编制规范》</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软件需求（第三版）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清华大学出版社</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国标标准文档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ISO</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标准文档</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195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3</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项目概述</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2675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3.1 </a:t>
            </a:r>
            <a:r>
              <a:rPr lang="zh-CN" altLang="en-US" dirty="0"/>
              <a:t>工作内容</a:t>
            </a:r>
          </a:p>
        </p:txBody>
      </p:sp>
      <p:sp>
        <p:nvSpPr>
          <p:cNvPr id="3" name="矩形 2"/>
          <p:cNvSpPr>
            <a:spLocks noGrp="1"/>
          </p:cNvSpPr>
          <p:nvPr>
            <p:ph idx="1"/>
          </p:nvPr>
        </p:nvSpPr>
        <p:spPr/>
        <p:txBody>
          <a:bodyPr>
            <a:normAutofit/>
          </a:bodyPr>
          <a:lstStyle/>
          <a:p>
            <a:r>
              <a:rPr lang="zh-CN" altLang="en-US" sz="2400" dirty="0"/>
              <a:t>需求的获取对于一个项目的开发是极为重要的，我们所必须要做的，就是定义需求开发过程，编写前景的范围文档，确定我们的目标用户，以及他们身上的特质，为每类用户选择用户代言人，建立典型的用户小组，和用户代表接触，交流，确定用例系统事件和响应，召开专门的的需求获取研讨会，调研用户的工作流程，在检查当前的系统，进一步完善需求，跨项目重用需求。</a:t>
            </a:r>
            <a:endParaRPr lang="en-US" altLang="zh-CN" sz="2400" dirty="0"/>
          </a:p>
          <a:p>
            <a:r>
              <a:rPr lang="zh-CN" altLang="en-US" sz="2400" dirty="0"/>
              <a:t>需求的获取，也是这门课程的重点，因此将会把注意力集中在这部分，得到了需求以后，开始项目的估计，进度计划，项目跟踪，完成策划这一步后，开始建模与设计。</a:t>
            </a:r>
            <a:endParaRPr lang="zh-CN" sz="2400" dirty="0"/>
          </a:p>
        </p:txBody>
      </p:sp>
    </p:spTree>
    <p:extLst>
      <p:ext uri="{BB962C8B-B14F-4D97-AF65-F5344CB8AC3E}">
        <p14:creationId xmlns:p14="http://schemas.microsoft.com/office/powerpoint/2010/main" val="839766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 </a:t>
            </a:r>
            <a:r>
              <a:rPr lang="zh-CN" altLang="en-US" dirty="0"/>
              <a:t>开发人员</a:t>
            </a:r>
          </a:p>
        </p:txBody>
      </p:sp>
      <p:graphicFrame>
        <p:nvGraphicFramePr>
          <p:cNvPr id="4" name="内容占位符 3">
            <a:extLst>
              <a:ext uri="{FF2B5EF4-FFF2-40B4-BE49-F238E27FC236}">
                <a16:creationId xmlns:a16="http://schemas.microsoft.com/office/drawing/2014/main" id="{BC14B49E-57FB-4971-BC9A-979A5B21D6EA}"/>
              </a:ext>
            </a:extLst>
          </p:cNvPr>
          <p:cNvGraphicFramePr>
            <a:graphicFrameLocks noGrp="1"/>
          </p:cNvGraphicFramePr>
          <p:nvPr>
            <p:ph idx="1"/>
            <p:extLst>
              <p:ext uri="{D42A27DB-BD31-4B8C-83A1-F6EECF244321}">
                <p14:modId xmlns:p14="http://schemas.microsoft.com/office/powerpoint/2010/main" val="4233372373"/>
              </p:ext>
            </p:extLst>
          </p:nvPr>
        </p:nvGraphicFramePr>
        <p:xfrm>
          <a:off x="1103313" y="2052638"/>
          <a:ext cx="8947150" cy="4480560"/>
        </p:xfrm>
        <a:graphic>
          <a:graphicData uri="http://schemas.openxmlformats.org/drawingml/2006/table">
            <a:tbl>
              <a:tblPr firstRow="1" bandRow="1">
                <a:tableStyleId>{5C22544A-7EE6-4342-B048-85BDC9FD1C3A}</a:tableStyleId>
              </a:tblPr>
              <a:tblGrid>
                <a:gridCol w="1068387">
                  <a:extLst>
                    <a:ext uri="{9D8B030D-6E8A-4147-A177-3AD203B41FA5}">
                      <a16:colId xmlns:a16="http://schemas.microsoft.com/office/drawing/2014/main" val="4111890239"/>
                    </a:ext>
                  </a:extLst>
                </a:gridCol>
                <a:gridCol w="2692400">
                  <a:extLst>
                    <a:ext uri="{9D8B030D-6E8A-4147-A177-3AD203B41FA5}">
                      <a16:colId xmlns:a16="http://schemas.microsoft.com/office/drawing/2014/main" val="1168930913"/>
                    </a:ext>
                  </a:extLst>
                </a:gridCol>
                <a:gridCol w="1607503">
                  <a:extLst>
                    <a:ext uri="{9D8B030D-6E8A-4147-A177-3AD203B41FA5}">
                      <a16:colId xmlns:a16="http://schemas.microsoft.com/office/drawing/2014/main" val="3150715293"/>
                    </a:ext>
                  </a:extLst>
                </a:gridCol>
                <a:gridCol w="1789430">
                  <a:extLst>
                    <a:ext uri="{9D8B030D-6E8A-4147-A177-3AD203B41FA5}">
                      <a16:colId xmlns:a16="http://schemas.microsoft.com/office/drawing/2014/main" val="1097014568"/>
                    </a:ext>
                  </a:extLst>
                </a:gridCol>
                <a:gridCol w="1789430">
                  <a:extLst>
                    <a:ext uri="{9D8B030D-6E8A-4147-A177-3AD203B41FA5}">
                      <a16:colId xmlns:a16="http://schemas.microsoft.com/office/drawing/2014/main" val="3209933199"/>
                    </a:ext>
                  </a:extLst>
                </a:gridCol>
              </a:tblGrid>
              <a:tr h="631560">
                <a:tc>
                  <a:txBody>
                    <a:bodyPr/>
                    <a:lstStyle/>
                    <a:p>
                      <a:r>
                        <a:rPr lang="zh-CN" altLang="en-US" dirty="0">
                          <a:solidFill>
                            <a:schemeClr val="tx1"/>
                          </a:solidFill>
                        </a:rPr>
                        <a:t>开发人员</a:t>
                      </a:r>
                    </a:p>
                  </a:txBody>
                  <a:tcPr>
                    <a:solidFill>
                      <a:schemeClr val="bg2"/>
                    </a:solidFill>
                  </a:tcPr>
                </a:tc>
                <a:tc>
                  <a:txBody>
                    <a:bodyPr/>
                    <a:lstStyle/>
                    <a:p>
                      <a:r>
                        <a:rPr lang="zh-CN" altLang="en-US" dirty="0">
                          <a:solidFill>
                            <a:schemeClr val="tx1"/>
                          </a:solidFill>
                        </a:rPr>
                        <a:t>学院</a:t>
                      </a:r>
                    </a:p>
                  </a:txBody>
                  <a:tcPr>
                    <a:solidFill>
                      <a:schemeClr val="bg2"/>
                    </a:solidFill>
                  </a:tcPr>
                </a:tc>
                <a:tc>
                  <a:txBody>
                    <a:bodyPr/>
                    <a:lstStyle/>
                    <a:p>
                      <a:r>
                        <a:rPr lang="zh-CN" altLang="en-US" dirty="0">
                          <a:solidFill>
                            <a:schemeClr val="tx1"/>
                          </a:solidFill>
                        </a:rPr>
                        <a:t>专业</a:t>
                      </a:r>
                    </a:p>
                  </a:txBody>
                  <a:tcPr>
                    <a:solidFill>
                      <a:schemeClr val="bg2"/>
                    </a:solidFill>
                  </a:tcPr>
                </a:tc>
                <a:tc>
                  <a:txBody>
                    <a:bodyPr/>
                    <a:lstStyle/>
                    <a:p>
                      <a:r>
                        <a:rPr lang="zh-CN" altLang="en-US" dirty="0">
                          <a:solidFill>
                            <a:schemeClr val="tx1"/>
                          </a:solidFill>
                        </a:rPr>
                        <a:t>组内地位</a:t>
                      </a:r>
                    </a:p>
                  </a:txBody>
                  <a:tcPr>
                    <a:solidFill>
                      <a:schemeClr val="bg2"/>
                    </a:solidFill>
                  </a:tcPr>
                </a:tc>
                <a:tc>
                  <a:txBody>
                    <a:bodyPr/>
                    <a:lstStyle/>
                    <a:p>
                      <a:r>
                        <a:rPr lang="zh-CN" altLang="en-US" dirty="0">
                          <a:solidFill>
                            <a:schemeClr val="tx1"/>
                          </a:solidFill>
                        </a:rPr>
                        <a:t>技能水平</a:t>
                      </a:r>
                    </a:p>
                  </a:txBody>
                  <a:tcPr>
                    <a:solidFill>
                      <a:schemeClr val="bg2"/>
                    </a:solidFill>
                  </a:tcPr>
                </a:tc>
                <a:extLst>
                  <a:ext uri="{0D108BD9-81ED-4DB2-BD59-A6C34878D82A}">
                    <a16:rowId xmlns:a16="http://schemas.microsoft.com/office/drawing/2014/main" val="2657205878"/>
                  </a:ext>
                </a:extLst>
              </a:tr>
              <a:tr h="631560">
                <a:tc>
                  <a:txBody>
                    <a:bodyPr/>
                    <a:lstStyle/>
                    <a:p>
                      <a:r>
                        <a:rPr lang="zh-CN" altLang="en-US" dirty="0">
                          <a:solidFill>
                            <a:schemeClr val="tx1"/>
                          </a:solidFill>
                        </a:rPr>
                        <a:t>吴思楠</a:t>
                      </a:r>
                    </a:p>
                  </a:txBody>
                  <a:tcPr>
                    <a:solidFill>
                      <a:schemeClr val="bg2"/>
                    </a:solidFill>
                  </a:tcPr>
                </a:tc>
                <a:tc>
                  <a:txBody>
                    <a:bodyPr/>
                    <a:lstStyle/>
                    <a:p>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软件工程</a:t>
                      </a:r>
                    </a:p>
                  </a:txBody>
                  <a:tcPr>
                    <a:solidFill>
                      <a:schemeClr val="bg2"/>
                    </a:solidFill>
                  </a:tcPr>
                </a:tc>
                <a:tc>
                  <a:txBody>
                    <a:bodyPr/>
                    <a:lstStyle/>
                    <a:p>
                      <a:r>
                        <a:rPr lang="zh-CN" altLang="en-US" dirty="0">
                          <a:solidFill>
                            <a:schemeClr val="tx1"/>
                          </a:solidFill>
                        </a:rPr>
                        <a:t>组长</a:t>
                      </a:r>
                    </a:p>
                  </a:txBody>
                  <a:tcPr>
                    <a:solidFill>
                      <a:schemeClr val="bg2"/>
                    </a:solidFill>
                  </a:tcPr>
                </a:tc>
                <a:tc>
                  <a:txBody>
                    <a:bodyPr/>
                    <a:lstStyle/>
                    <a:p>
                      <a:r>
                        <a:rPr lang="zh-CN" altLang="en-US" dirty="0">
                          <a:solidFill>
                            <a:schemeClr val="tx1"/>
                          </a:solidFill>
                        </a:rPr>
                        <a:t>中等</a:t>
                      </a:r>
                    </a:p>
                  </a:txBody>
                  <a:tcPr>
                    <a:solidFill>
                      <a:schemeClr val="bg2"/>
                    </a:solidFill>
                  </a:tcPr>
                </a:tc>
                <a:extLst>
                  <a:ext uri="{0D108BD9-81ED-4DB2-BD59-A6C34878D82A}">
                    <a16:rowId xmlns:a16="http://schemas.microsoft.com/office/drawing/2014/main" val="407170266"/>
                  </a:ext>
                </a:extLst>
              </a:tr>
              <a:tr h="631560">
                <a:tc>
                  <a:txBody>
                    <a:bodyPr/>
                    <a:lstStyle/>
                    <a:p>
                      <a:r>
                        <a:rPr lang="zh-CN" altLang="en-US" dirty="0">
                          <a:solidFill>
                            <a:schemeClr val="tx1"/>
                          </a:solidFill>
                        </a:rPr>
                        <a:t>沈舸帆</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510460193"/>
                  </a:ext>
                </a:extLst>
              </a:tr>
              <a:tr h="631560">
                <a:tc>
                  <a:txBody>
                    <a:bodyPr/>
                    <a:lstStyle/>
                    <a:p>
                      <a:r>
                        <a:rPr lang="zh-CN" altLang="en-US" dirty="0">
                          <a:solidFill>
                            <a:schemeClr val="tx1"/>
                          </a:solidFill>
                        </a:rPr>
                        <a:t>沈家豪</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138131564"/>
                  </a:ext>
                </a:extLst>
              </a:tr>
              <a:tr h="631560">
                <a:tc>
                  <a:txBody>
                    <a:bodyPr/>
                    <a:lstStyle/>
                    <a:p>
                      <a:r>
                        <a:rPr lang="zh-CN" altLang="en-US" dirty="0">
                          <a:solidFill>
                            <a:schemeClr val="tx1"/>
                          </a:solidFill>
                        </a:rPr>
                        <a:t>汤志东</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计算机科学与技术学院</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r>
                        <a:rPr lang="zh-CN" altLang="en-US" dirty="0">
                          <a:solidFill>
                            <a:schemeClr val="tx1"/>
                          </a:solidFill>
                        </a:rPr>
                        <a:t>组员</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89007782"/>
                  </a:ext>
                </a:extLst>
              </a:tr>
              <a:tr h="631560">
                <a:tc>
                  <a:txBody>
                    <a:bodyPr/>
                    <a:lstStyle/>
                    <a:p>
                      <a:r>
                        <a:rPr lang="zh-CN" altLang="en-US" dirty="0">
                          <a:solidFill>
                            <a:schemeClr val="tx1"/>
                          </a:solidFill>
                        </a:rPr>
                        <a:t>姚天恒</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2531764605"/>
                  </a:ext>
                </a:extLst>
              </a:tr>
              <a:tr h="631560">
                <a:tc>
                  <a:txBody>
                    <a:bodyPr/>
                    <a:lstStyle/>
                    <a:p>
                      <a:r>
                        <a:rPr lang="zh-CN" altLang="en-US" dirty="0">
                          <a:solidFill>
                            <a:schemeClr val="tx1"/>
                          </a:solidFill>
                        </a:rPr>
                        <a:t>叶家威</a:t>
                      </a:r>
                    </a:p>
                  </a:txBody>
                  <a:tcPr>
                    <a:solidFill>
                      <a:schemeClr val="bg2"/>
                    </a:solidFill>
                  </a:tcPr>
                </a:tc>
                <a:tc>
                  <a:txBody>
                    <a:bodyPr/>
                    <a:lstStyle/>
                    <a:p>
                      <a:r>
                        <a:rPr lang="zh-CN" altLang="en-US" dirty="0">
                          <a:solidFill>
                            <a:schemeClr val="tx1"/>
                          </a:solidFill>
                        </a:rPr>
                        <a:t>计算机科学与技术学院</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软件工程</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组员</a:t>
                      </a:r>
                    </a:p>
                    <a:p>
                      <a:endParaRPr lang="zh-CN" altLang="en-US" dirty="0">
                        <a:solidFill>
                          <a:schemeClr val="tx1"/>
                        </a:solidFill>
                      </a:endParaRP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solidFill>
                            <a:schemeClr val="tx1"/>
                          </a:solidFill>
                        </a:rPr>
                        <a:t>中等</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610828293"/>
                  </a:ext>
                </a:extLst>
              </a:tr>
            </a:tbl>
          </a:graphicData>
        </a:graphic>
      </p:graphicFrame>
    </p:spTree>
    <p:extLst>
      <p:ext uri="{BB962C8B-B14F-4D97-AF65-F5344CB8AC3E}">
        <p14:creationId xmlns:p14="http://schemas.microsoft.com/office/powerpoint/2010/main" val="194784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3.2.1 </a:t>
            </a:r>
            <a:r>
              <a:rPr lang="zh-CN" altLang="en-US" dirty="0"/>
              <a:t>需要移交用户的文件</a:t>
            </a:r>
          </a:p>
        </p:txBody>
      </p:sp>
      <p:sp>
        <p:nvSpPr>
          <p:cNvPr id="3" name="矩形 2"/>
          <p:cNvSpPr>
            <a:spLocks noGrp="1"/>
          </p:cNvSpPr>
          <p:nvPr>
            <p:ph idx="1"/>
          </p:nvPr>
        </p:nvSpPr>
        <p:spPr/>
        <p:txBody>
          <a:bodyPr>
            <a:normAutofit fontScale="92500" lnSpcReduction="20000"/>
          </a:bodyPr>
          <a:lstStyle/>
          <a:p>
            <a:pPr fontAlgn="t"/>
            <a:endParaRPr lang="zh-CN" altLang="zh-CN" dirty="0"/>
          </a:p>
          <a:p>
            <a:pPr fontAlgn="t"/>
            <a:r>
              <a:rPr lang="zh-CN" altLang="zh-CN" b="1" dirty="0"/>
              <a:t>《项目章程》</a:t>
            </a:r>
            <a:endParaRPr lang="zh-CN" altLang="zh-CN" dirty="0"/>
          </a:p>
          <a:p>
            <a:pPr fontAlgn="t"/>
            <a:r>
              <a:rPr lang="zh-CN" altLang="zh-CN" b="1" dirty="0"/>
              <a:t>《需求工程计划</a:t>
            </a:r>
            <a:r>
              <a:rPr lang="en-US" altLang="zh-CN" b="1" dirty="0"/>
              <a:t>-</a:t>
            </a:r>
            <a:r>
              <a:rPr lang="zh-CN" altLang="zh-CN" b="1" dirty="0"/>
              <a:t>初步》</a:t>
            </a:r>
            <a:endParaRPr lang="zh-CN" altLang="zh-CN" dirty="0"/>
          </a:p>
          <a:p>
            <a:pPr fontAlgn="t"/>
            <a:r>
              <a:rPr lang="zh-CN" altLang="zh-CN" b="1" dirty="0"/>
              <a:t>《前景与范围》</a:t>
            </a:r>
            <a:endParaRPr lang="zh-CN" altLang="zh-CN" dirty="0"/>
          </a:p>
          <a:p>
            <a:pPr fontAlgn="t"/>
            <a:r>
              <a:rPr lang="zh-CN" altLang="zh-CN" b="1" dirty="0"/>
              <a:t>《用例文档》</a:t>
            </a:r>
            <a:endParaRPr lang="zh-CN" altLang="zh-CN" dirty="0"/>
          </a:p>
          <a:p>
            <a:pPr fontAlgn="t"/>
            <a:r>
              <a:rPr lang="zh-CN" altLang="zh-CN" b="1" dirty="0"/>
              <a:t>《需求工程计划》</a:t>
            </a:r>
            <a:endParaRPr lang="zh-CN" altLang="zh-CN" dirty="0"/>
          </a:p>
          <a:p>
            <a:pPr fontAlgn="t"/>
            <a:r>
              <a:rPr lang="zh-CN" altLang="zh-CN" b="1" dirty="0"/>
              <a:t>《概要设计说明》</a:t>
            </a:r>
            <a:endParaRPr lang="zh-CN" altLang="zh-CN" dirty="0"/>
          </a:p>
          <a:p>
            <a:pPr fontAlgn="t"/>
            <a:r>
              <a:rPr lang="zh-CN" altLang="zh-CN" b="1" dirty="0"/>
              <a:t>《需求规格说明书》</a:t>
            </a:r>
            <a:endParaRPr lang="zh-CN" altLang="zh-CN" dirty="0"/>
          </a:p>
          <a:p>
            <a:pPr fontAlgn="t"/>
            <a:r>
              <a:rPr lang="zh-CN" altLang="zh-CN" b="1" dirty="0"/>
              <a:t>《需求变更控制文档》</a:t>
            </a:r>
            <a:endParaRPr lang="zh-CN" altLang="zh-CN" dirty="0"/>
          </a:p>
          <a:p>
            <a:pPr fontAlgn="t"/>
            <a:r>
              <a:rPr lang="zh-CN" altLang="zh-CN" b="1" dirty="0"/>
              <a:t>《用户手册》</a:t>
            </a:r>
            <a:endParaRPr lang="zh-CN" altLang="zh-CN" dirty="0"/>
          </a:p>
          <a:p>
            <a:pPr fontAlgn="t"/>
            <a:r>
              <a:rPr lang="zh-CN" altLang="zh-CN" b="1" dirty="0"/>
              <a:t>《项目总结报告》</a:t>
            </a:r>
            <a:endParaRPr lang="zh-CN" altLang="zh-CN" dirty="0"/>
          </a:p>
          <a:p>
            <a:endParaRPr lang="zh-CN" sz="2400" dirty="0"/>
          </a:p>
        </p:txBody>
      </p:sp>
    </p:spTree>
    <p:extLst>
      <p:ext uri="{BB962C8B-B14F-4D97-AF65-F5344CB8AC3E}">
        <p14:creationId xmlns:p14="http://schemas.microsoft.com/office/powerpoint/2010/main" val="261373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3.4 </a:t>
            </a:r>
            <a:r>
              <a:rPr lang="zh-CN" altLang="en-US" dirty="0"/>
              <a:t>验收标准</a:t>
            </a:r>
          </a:p>
        </p:txBody>
      </p:sp>
      <p:sp>
        <p:nvSpPr>
          <p:cNvPr id="3" name="矩形 2"/>
          <p:cNvSpPr>
            <a:spLocks noGrp="1"/>
          </p:cNvSpPr>
          <p:nvPr>
            <p:ph idx="1"/>
          </p:nvPr>
        </p:nvSpPr>
        <p:spPr/>
        <p:txBody>
          <a:bodyPr>
            <a:normAutofit/>
          </a:bodyPr>
          <a:lstStyle/>
          <a:p>
            <a:pPr marL="0" indent="0">
              <a:buNone/>
            </a:pPr>
            <a:r>
              <a:rPr lang="zh-CN" altLang="zh-CN" sz="2800" dirty="0"/>
              <a:t>完成</a:t>
            </a:r>
            <a:r>
              <a:rPr lang="en-US" altLang="zh-CN" sz="2800" dirty="0"/>
              <a:t>“</a:t>
            </a:r>
            <a:r>
              <a:rPr lang="zh-CN" altLang="zh-CN" sz="2800" dirty="0"/>
              <a:t>软件工程系列课程教学辅助网站”项目各种必要性文档编写，合理安排各成员的工作，听取指导老师以及各种用户的意见和建议，总结归纳，完成各个阶段的文档编写。</a:t>
            </a:r>
          </a:p>
          <a:p>
            <a:pPr marL="0" indent="0">
              <a:buNone/>
            </a:pPr>
            <a:endParaRPr lang="zh-CN" sz="2400" dirty="0"/>
          </a:p>
        </p:txBody>
      </p:sp>
    </p:spTree>
    <p:extLst>
      <p:ext uri="{BB962C8B-B14F-4D97-AF65-F5344CB8AC3E}">
        <p14:creationId xmlns:p14="http://schemas.microsoft.com/office/powerpoint/2010/main" val="142159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3.5 </a:t>
            </a:r>
            <a:r>
              <a:rPr lang="zh-CN" altLang="en-US" dirty="0"/>
              <a:t>项目相关信息</a:t>
            </a:r>
          </a:p>
        </p:txBody>
      </p:sp>
      <p:sp>
        <p:nvSpPr>
          <p:cNvPr id="3" name="矩形 2"/>
          <p:cNvSpPr>
            <a:spLocks noGrp="1"/>
          </p:cNvSpPr>
          <p:nvPr>
            <p:ph idx="1"/>
          </p:nvPr>
        </p:nvSpPr>
        <p:spPr/>
        <p:txBody>
          <a:bodyPr>
            <a:normAutofit/>
          </a:bodyPr>
          <a:lstStyle/>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项目批准者：杨枨老师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项目批准日期：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9</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日</a:t>
            </a:r>
          </a:p>
          <a:p>
            <a:pPr marL="0" indent="0" algn="ctr">
              <a:buNone/>
            </a:pP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项目截止日期：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2018</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年</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月</a:t>
            </a:r>
            <a:r>
              <a:rPr lang="en-US" altLang="zh-CN" sz="2400" b="1">
                <a:solidFill>
                  <a:schemeClr val="tx1">
                    <a:lumMod val="50000"/>
                    <a:lumOff val="50000"/>
                  </a:schemeClr>
                </a:solidFill>
                <a:latin typeface="微软雅黑" panose="020B0503020204020204" pitchFamily="34" charset="-122"/>
                <a:ea typeface="微软雅黑" panose="020B0503020204020204" pitchFamily="34" charset="-122"/>
              </a:rPr>
              <a:t>21</a:t>
            </a:r>
            <a:r>
              <a:rPr lang="zh-CN" altLang="en-US" sz="2400" b="1">
                <a:solidFill>
                  <a:schemeClr val="tx1">
                    <a:lumMod val="50000"/>
                    <a:lumOff val="50000"/>
                  </a:schemeClr>
                </a:solidFill>
                <a:latin typeface="微软雅黑" panose="020B0503020204020204" pitchFamily="34" charset="-122"/>
                <a:ea typeface="微软雅黑" panose="020B0503020204020204" pitchFamily="34" charset="-122"/>
              </a:rPr>
              <a:t>日前</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sz="2400" dirty="0"/>
          </a:p>
        </p:txBody>
      </p:sp>
    </p:spTree>
    <p:extLst>
      <p:ext uri="{BB962C8B-B14F-4D97-AF65-F5344CB8AC3E}">
        <p14:creationId xmlns:p14="http://schemas.microsoft.com/office/powerpoint/2010/main" val="3841360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4</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时间管理计划</a:t>
            </a:r>
            <a:br>
              <a:rPr lang="en-US" altLang="zh-CN" sz="9600" dirty="0"/>
            </a:b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6471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1</a:t>
            </a:r>
            <a:r>
              <a:rPr lang="zh-CN" altLang="en-US" dirty="0"/>
              <a:t>）</a:t>
            </a:r>
          </a:p>
        </p:txBody>
      </p:sp>
      <p:graphicFrame>
        <p:nvGraphicFramePr>
          <p:cNvPr id="8" name="表格 7"/>
          <p:cNvGraphicFramePr>
            <a:graphicFrameLocks noGrp="1"/>
          </p:cNvGraphicFramePr>
          <p:nvPr>
            <p:extLst>
              <p:ext uri="{D42A27DB-BD31-4B8C-83A1-F6EECF244321}">
                <p14:modId xmlns:p14="http://schemas.microsoft.com/office/powerpoint/2010/main" val="3847180989"/>
              </p:ext>
            </p:extLst>
          </p:nvPr>
        </p:nvGraphicFramePr>
        <p:xfrm>
          <a:off x="2066193" y="1281470"/>
          <a:ext cx="7737230" cy="5242420"/>
        </p:xfrm>
        <a:graphic>
          <a:graphicData uri="http://schemas.openxmlformats.org/drawingml/2006/table">
            <a:tbl>
              <a:tblPr firstRow="1" firstCol="1" bandRow="1"/>
              <a:tblGrid>
                <a:gridCol w="3073061">
                  <a:extLst>
                    <a:ext uri="{9D8B030D-6E8A-4147-A177-3AD203B41FA5}">
                      <a16:colId xmlns:a16="http://schemas.microsoft.com/office/drawing/2014/main" val="20000"/>
                    </a:ext>
                  </a:extLst>
                </a:gridCol>
                <a:gridCol w="1602985">
                  <a:extLst>
                    <a:ext uri="{9D8B030D-6E8A-4147-A177-3AD203B41FA5}">
                      <a16:colId xmlns:a16="http://schemas.microsoft.com/office/drawing/2014/main" val="20001"/>
                    </a:ext>
                  </a:extLst>
                </a:gridCol>
                <a:gridCol w="3061184">
                  <a:extLst>
                    <a:ext uri="{9D8B030D-6E8A-4147-A177-3AD203B41FA5}">
                      <a16:colId xmlns:a16="http://schemas.microsoft.com/office/drawing/2014/main" val="20002"/>
                    </a:ext>
                  </a:extLst>
                </a:gridCol>
              </a:tblGrid>
              <a:tr h="250714">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extLst>
                  <a:ext uri="{0D108BD9-81ED-4DB2-BD59-A6C34878D82A}">
                    <a16:rowId xmlns:a16="http://schemas.microsoft.com/office/drawing/2014/main" val="10000"/>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获取需求</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sz="1100" kern="100">
                          <a:solidFill>
                            <a:schemeClr val="bg1"/>
                          </a:solidFill>
                          <a:effectLst/>
                          <a:latin typeface="Calibri"/>
                          <a:ea typeface="宋体"/>
                          <a:cs typeface="Times New Roman"/>
                        </a:rPr>
                        <a:t>吴思楠</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11">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编写项目视图与范围</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用户群分类</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选择产品代表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确定使用实例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478854">
                <a:tc>
                  <a:txBody>
                    <a:bodyPr/>
                    <a:lstStyle/>
                    <a:p>
                      <a:pPr indent="304800" algn="just">
                        <a:spcAft>
                          <a:spcPts val="0"/>
                        </a:spcAft>
                      </a:pPr>
                      <a:r>
                        <a:rPr lang="zh-CN" sz="1100" kern="100" dirty="0">
                          <a:solidFill>
                            <a:schemeClr val="bg1"/>
                          </a:solidFill>
                          <a:effectLst/>
                          <a:latin typeface="Calibri"/>
                          <a:ea typeface="宋体"/>
                          <a:cs typeface="Times New Roman"/>
                        </a:rPr>
                        <a:t>召开应用程序开发联系会议</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需求访谈</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分析用户工作流程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确定质量属性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检查问题报告</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需求重用</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r h="250714">
                <a:tc>
                  <a:txBody>
                    <a:bodyPr/>
                    <a:lstStyle/>
                    <a:p>
                      <a:pPr algn="just">
                        <a:spcAft>
                          <a:spcPts val="0"/>
                        </a:spcAft>
                      </a:pPr>
                      <a:r>
                        <a:rPr lang="zh-CN" sz="1100" b="1" kern="100" dirty="0">
                          <a:solidFill>
                            <a:schemeClr val="bg1"/>
                          </a:solidFill>
                          <a:effectLst/>
                          <a:latin typeface="Calibri"/>
                          <a:ea typeface="宋体"/>
                          <a:cs typeface="Times New Roman"/>
                        </a:rPr>
                        <a:t>需求分析</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sz="1100" kern="100">
                          <a:solidFill>
                            <a:schemeClr val="bg1"/>
                          </a:solidFill>
                          <a:effectLst/>
                          <a:latin typeface="Calibri"/>
                          <a:ea typeface="宋体"/>
                          <a:cs typeface="Times New Roman"/>
                        </a:rPr>
                        <a:t>沈家豪</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8">
                  <a:txBody>
                    <a:bodyPr/>
                    <a:lstStyle/>
                    <a:p>
                      <a:pPr algn="ctr">
                        <a:spcAft>
                          <a:spcPts val="0"/>
                        </a:spcAft>
                      </a:pPr>
                      <a:r>
                        <a:rPr lang="zh-CN" sz="1000" b="1" kern="100">
                          <a:solidFill>
                            <a:schemeClr val="bg1"/>
                          </a:solidFill>
                          <a:effectLst/>
                          <a:latin typeface="Calibri"/>
                          <a:ea typeface="等线"/>
                          <a:cs typeface="Times New Roman"/>
                        </a:rPr>
                        <a:t>吴思楠、沈舸帆、沈家豪、汤志东、姚天恒、叶家威</a:t>
                      </a:r>
                      <a:endParaRPr lang="zh-CN" sz="1100" kern="10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绘制关联图</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3"/>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创建开发原型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4"/>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分析可行性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5"/>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确定需求优先级</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6"/>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为需求建立模型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7"/>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编写数据字典</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8"/>
                  </a:ext>
                </a:extLst>
              </a:tr>
              <a:tr h="250714">
                <a:tc>
                  <a:txBody>
                    <a:bodyPr/>
                    <a:lstStyle/>
                    <a:p>
                      <a:pPr indent="304800" algn="just">
                        <a:spcAft>
                          <a:spcPts val="0"/>
                        </a:spcAft>
                      </a:pPr>
                      <a:r>
                        <a:rPr lang="zh-CN" sz="1100" kern="100" dirty="0">
                          <a:solidFill>
                            <a:schemeClr val="bg1"/>
                          </a:solidFill>
                          <a:effectLst/>
                          <a:latin typeface="Calibri"/>
                          <a:ea typeface="宋体"/>
                          <a:cs typeface="Times New Roman"/>
                        </a:rPr>
                        <a:t>应用质量功能调配</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1979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4.1</a:t>
            </a:r>
            <a:r>
              <a:rPr lang="zh-CN" altLang="en-US" dirty="0"/>
              <a:t>工作任务的分配（</a:t>
            </a:r>
            <a:r>
              <a:rPr lang="en-US" altLang="zh-CN" dirty="0"/>
              <a:t>2</a:t>
            </a:r>
            <a:r>
              <a:rPr lang="zh-CN" altLang="en-US" dirty="0"/>
              <a:t>）</a:t>
            </a:r>
          </a:p>
        </p:txBody>
      </p:sp>
      <p:graphicFrame>
        <p:nvGraphicFramePr>
          <p:cNvPr id="3" name="表格 2"/>
          <p:cNvGraphicFramePr>
            <a:graphicFrameLocks noGrp="1"/>
          </p:cNvGraphicFramePr>
          <p:nvPr>
            <p:extLst>
              <p:ext uri="{D42A27DB-BD31-4B8C-83A1-F6EECF244321}">
                <p14:modId xmlns:p14="http://schemas.microsoft.com/office/powerpoint/2010/main" val="663779043"/>
              </p:ext>
            </p:extLst>
          </p:nvPr>
        </p:nvGraphicFramePr>
        <p:xfrm>
          <a:off x="975944" y="1362805"/>
          <a:ext cx="10058401" cy="5134713"/>
        </p:xfrm>
        <a:graphic>
          <a:graphicData uri="http://schemas.openxmlformats.org/drawingml/2006/table">
            <a:tbl>
              <a:tblPr firstRow="1" firstCol="1" bandRow="1"/>
              <a:tblGrid>
                <a:gridCol w="3882693">
                  <a:extLst>
                    <a:ext uri="{9D8B030D-6E8A-4147-A177-3AD203B41FA5}">
                      <a16:colId xmlns:a16="http://schemas.microsoft.com/office/drawing/2014/main" val="20000"/>
                    </a:ext>
                  </a:extLst>
                </a:gridCol>
                <a:gridCol w="2122472">
                  <a:extLst>
                    <a:ext uri="{9D8B030D-6E8A-4147-A177-3AD203B41FA5}">
                      <a16:colId xmlns:a16="http://schemas.microsoft.com/office/drawing/2014/main" val="20001"/>
                    </a:ext>
                  </a:extLst>
                </a:gridCol>
                <a:gridCol w="4053236">
                  <a:extLst>
                    <a:ext uri="{9D8B030D-6E8A-4147-A177-3AD203B41FA5}">
                      <a16:colId xmlns:a16="http://schemas.microsoft.com/office/drawing/2014/main" val="20002"/>
                    </a:ext>
                  </a:extLst>
                </a:gridCol>
              </a:tblGrid>
              <a:tr h="348592">
                <a:tc>
                  <a:txBody>
                    <a:bodyPr/>
                    <a:lstStyle/>
                    <a:p>
                      <a:pPr algn="just">
                        <a:spcAft>
                          <a:spcPts val="0"/>
                        </a:spcAft>
                      </a:pPr>
                      <a:r>
                        <a:rPr lang="zh-CN" sz="1100" b="1" kern="100" dirty="0">
                          <a:effectLst/>
                          <a:latin typeface="Calibri"/>
                          <a:ea typeface="宋体"/>
                          <a:cs typeface="Times New Roman"/>
                        </a:rPr>
                        <a:t>任务名称</a:t>
                      </a:r>
                      <a:endParaRPr lang="zh-CN" sz="1100" kern="100" dirty="0">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负责人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just">
                        <a:spcAft>
                          <a:spcPts val="0"/>
                        </a:spcAft>
                      </a:pPr>
                      <a:r>
                        <a:rPr lang="zh-CN" sz="1100" b="1" kern="100" dirty="0">
                          <a:effectLst/>
                          <a:latin typeface="Calibri"/>
                          <a:ea typeface="宋体"/>
                          <a:cs typeface="Times New Roman"/>
                        </a:rPr>
                        <a:t>参与人</a:t>
                      </a:r>
                      <a:endParaRPr lang="zh-CN" sz="1100" kern="100" dirty="0">
                        <a:effectLst/>
                        <a:latin typeface="Calibri"/>
                        <a:ea typeface="宋体"/>
                        <a:cs typeface="Times New Roman"/>
                      </a:endParaRPr>
                    </a:p>
                  </a:txBody>
                  <a:tcPr marL="8345" marR="8345" marT="8345" marB="834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需求规格说明</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sz="1100" kern="100" dirty="0">
                          <a:solidFill>
                            <a:schemeClr val="bg1"/>
                          </a:solidFill>
                          <a:effectLst/>
                          <a:latin typeface="Calibri"/>
                          <a:ea typeface="宋体"/>
                          <a:cs typeface="Times New Roman"/>
                        </a:rPr>
                        <a:t>沈舸帆</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6">
                  <a:txBody>
                    <a:bodyPr/>
                    <a:lstStyle/>
                    <a:p>
                      <a:pPr algn="ctr">
                        <a:spcAft>
                          <a:spcPts val="0"/>
                        </a:spcAft>
                      </a:pPr>
                      <a:r>
                        <a:rPr lang="zh-CN" sz="1000" b="1" kern="100">
                          <a:solidFill>
                            <a:schemeClr val="bg1"/>
                          </a:solidFill>
                          <a:effectLst/>
                          <a:latin typeface="Calibri"/>
                          <a:ea typeface="等线"/>
                          <a:cs typeface="Times New Roman"/>
                        </a:rPr>
                        <a:t>吴思楠、沈舸帆、沈家豪、汤志东、姚天恒、叶家威</a:t>
                      </a:r>
                      <a:endParaRPr lang="zh-CN" sz="1100" kern="10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采用软件需求规格说明模板</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指明需求来源</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为每一项需求注上标号</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记录业务规范</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665795">
                <a:tc>
                  <a:txBody>
                    <a:bodyPr/>
                    <a:lstStyle/>
                    <a:p>
                      <a:pPr indent="304800" algn="just">
                        <a:spcAft>
                          <a:spcPts val="0"/>
                        </a:spcAft>
                      </a:pPr>
                      <a:r>
                        <a:rPr lang="zh-CN" sz="1100" kern="100" dirty="0">
                          <a:solidFill>
                            <a:schemeClr val="bg1"/>
                          </a:solidFill>
                          <a:effectLst/>
                          <a:latin typeface="Calibri"/>
                          <a:ea typeface="宋体"/>
                          <a:cs typeface="Times New Roman"/>
                        </a:rPr>
                        <a:t>创建需求跟踪能力矩阵</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6"/>
                  </a:ext>
                </a:extLst>
              </a:tr>
              <a:tr h="348592">
                <a:tc>
                  <a:txBody>
                    <a:bodyPr/>
                    <a:lstStyle/>
                    <a:p>
                      <a:pPr algn="just">
                        <a:spcAft>
                          <a:spcPts val="0"/>
                        </a:spcAft>
                      </a:pPr>
                      <a:r>
                        <a:rPr lang="zh-CN" sz="1100" b="1" kern="100" dirty="0">
                          <a:solidFill>
                            <a:schemeClr val="bg1"/>
                          </a:solidFill>
                          <a:effectLst/>
                          <a:latin typeface="Calibri"/>
                          <a:ea typeface="宋体"/>
                          <a:cs typeface="Times New Roman"/>
                        </a:rPr>
                        <a:t>需求规格审核</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100" kern="100" dirty="0">
                          <a:solidFill>
                            <a:schemeClr val="bg1"/>
                          </a:solidFill>
                          <a:effectLst/>
                          <a:latin typeface="Calibri"/>
                          <a:ea typeface="宋体"/>
                          <a:cs typeface="Times New Roman"/>
                        </a:rPr>
                        <a:t>姚天恒</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rowSpan="5">
                  <a:txBody>
                    <a:bodyPr/>
                    <a:lstStyle/>
                    <a:p>
                      <a:pPr algn="ctr">
                        <a:spcAft>
                          <a:spcPts val="0"/>
                        </a:spcAft>
                      </a:pPr>
                      <a:r>
                        <a:rPr lang="zh-CN" sz="1000" b="1" kern="100" dirty="0">
                          <a:solidFill>
                            <a:schemeClr val="bg1"/>
                          </a:solidFill>
                          <a:effectLst/>
                          <a:latin typeface="Calibri"/>
                          <a:ea typeface="等线"/>
                          <a:cs typeface="Times New Roman"/>
                        </a:rPr>
                        <a:t>吴思楠、沈舸帆、沈家豪、汤志东、姚天恒、叶家威</a:t>
                      </a:r>
                      <a:endParaRPr lang="zh-CN" sz="1100" kern="100" dirty="0">
                        <a:solidFill>
                          <a:schemeClr val="bg1"/>
                        </a:solidFill>
                        <a:effectLst/>
                        <a:latin typeface="Calibri"/>
                        <a:ea typeface="宋体"/>
                        <a:cs typeface="Times New Roman"/>
                      </a:endParaRP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编写测试用例</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编写用户手册</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9"/>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确定合格的标准</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0"/>
                  </a:ext>
                </a:extLst>
              </a:tr>
              <a:tr h="348592">
                <a:tc>
                  <a:txBody>
                    <a:bodyPr/>
                    <a:lstStyle/>
                    <a:p>
                      <a:pPr indent="304800" algn="just">
                        <a:spcAft>
                          <a:spcPts val="0"/>
                        </a:spcAft>
                      </a:pPr>
                      <a:r>
                        <a:rPr lang="zh-CN" sz="1100" kern="100" dirty="0">
                          <a:solidFill>
                            <a:schemeClr val="bg1"/>
                          </a:solidFill>
                          <a:effectLst/>
                          <a:latin typeface="Calibri"/>
                          <a:ea typeface="宋体"/>
                          <a:cs typeface="Times New Roman"/>
                        </a:rPr>
                        <a:t>审查需求文档</a:t>
                      </a:r>
                    </a:p>
                  </a:txBody>
                  <a:tcPr marL="8345" marR="8345" marT="8345" marB="834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931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zh-CN" altLang="en-US" dirty="0"/>
              <a:t>目录</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lnSpcReduction="10000"/>
          </a:bodyPr>
          <a:lstStyle/>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章 引言</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2</a:t>
            </a:r>
            <a:r>
              <a:rPr lang="zh-CN" altLang="en-US" dirty="0"/>
              <a:t>章 参考资料</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3</a:t>
            </a:r>
            <a:r>
              <a:rPr lang="zh-CN" altLang="en-US" dirty="0"/>
              <a:t>章 项目概述</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4</a:t>
            </a:r>
            <a:r>
              <a:rPr lang="zh-CN" altLang="en-US" dirty="0">
                <a:latin typeface="Microsoft YaHei UI" panose="020B0503020204020204" pitchFamily="34" charset="-122"/>
                <a:ea typeface="Microsoft YaHei UI" panose="020B0503020204020204" pitchFamily="34" charset="-122"/>
              </a:rPr>
              <a:t>章 时间管理计划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章 质量管理计划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6</a:t>
            </a:r>
            <a:r>
              <a:rPr lang="zh-CN" altLang="en-US" dirty="0"/>
              <a:t>章 沟通管理计划</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latin typeface="Microsoft YaHei UI" panose="020B0503020204020204" pitchFamily="34" charset="-122"/>
                <a:ea typeface="Microsoft YaHei UI" panose="020B0503020204020204" pitchFamily="34" charset="-122"/>
              </a:rPr>
              <a:t>7</a:t>
            </a:r>
            <a:r>
              <a:rPr lang="zh-CN" altLang="en-US" dirty="0">
                <a:latin typeface="Microsoft YaHei UI" panose="020B0503020204020204" pitchFamily="34" charset="-122"/>
                <a:ea typeface="Microsoft YaHei UI" panose="020B0503020204020204" pitchFamily="34" charset="-122"/>
              </a:rPr>
              <a:t>章 风险管理计划</a:t>
            </a:r>
            <a:endParaRPr lang="en-US" altLang="zh-CN" dirty="0">
              <a:latin typeface="Microsoft YaHei UI" panose="020B0503020204020204" pitchFamily="34" charset="-122"/>
              <a:ea typeface="Microsoft YaHei UI" panose="020B0503020204020204" pitchFamily="34" charset="-122"/>
            </a:endParaRPr>
          </a:p>
          <a:p>
            <a:r>
              <a:rPr lang="zh-CN" altLang="en-US" dirty="0"/>
              <a:t>第</a:t>
            </a:r>
            <a:r>
              <a:rPr lang="en-US" altLang="zh-CN" dirty="0"/>
              <a:t>8</a:t>
            </a:r>
            <a:r>
              <a:rPr lang="zh-CN" altLang="en-US" dirty="0"/>
              <a:t>章 成本管理计划</a:t>
            </a:r>
            <a:endParaRPr lang="en-US" altLang="zh-CN" dirty="0"/>
          </a:p>
          <a:p>
            <a:r>
              <a:rPr lang="zh-CN" altLang="en-US" dirty="0"/>
              <a:t>第</a:t>
            </a:r>
            <a:r>
              <a:rPr lang="en-US" altLang="zh-CN" dirty="0"/>
              <a:t>9</a:t>
            </a:r>
            <a:r>
              <a:rPr lang="zh-CN" altLang="en-US" dirty="0"/>
              <a:t>章 配置系统管理指南</a:t>
            </a:r>
            <a:endParaRPr lang="en-US" altLang="zh-CN" dirty="0"/>
          </a:p>
          <a:p>
            <a:r>
              <a:rPr lang="zh-CN" altLang="en-US" dirty="0">
                <a:latin typeface="Microsoft YaHei UI" panose="020B0503020204020204" pitchFamily="34" charset="-122"/>
                <a:ea typeface="Microsoft YaHei UI" panose="020B0503020204020204" pitchFamily="34" charset="-122"/>
              </a:rPr>
              <a:t>第</a:t>
            </a:r>
            <a:r>
              <a:rPr lang="en-US" altLang="zh-CN" dirty="0"/>
              <a:t>10</a:t>
            </a:r>
            <a:r>
              <a:rPr lang="zh-CN" altLang="en-US" dirty="0"/>
              <a:t>章 小组分工和绩效评定</a:t>
            </a:r>
            <a:endParaRPr lang="zh-CN"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999564"/>
          </a:xfrm>
        </p:spPr>
        <p:txBody>
          <a:bodyPr/>
          <a:lstStyle/>
          <a:p>
            <a:r>
              <a:rPr lang="en-US" altLang="zh-CN" dirty="0"/>
              <a:t>4.2</a:t>
            </a:r>
            <a:r>
              <a:rPr lang="zh-CN" altLang="en-US" dirty="0"/>
              <a:t>工作任务的分解（</a:t>
            </a:r>
            <a:r>
              <a:rPr lang="en-US" altLang="zh-CN" dirty="0"/>
              <a:t>1</a:t>
            </a:r>
            <a:r>
              <a:rPr lang="zh-CN" altLang="en-US" dirty="0"/>
              <a:t>）</a:t>
            </a:r>
          </a:p>
        </p:txBody>
      </p:sp>
      <p:graphicFrame>
        <p:nvGraphicFramePr>
          <p:cNvPr id="5" name="内容占位符 4"/>
          <p:cNvGraphicFramePr>
            <a:graphicFrameLocks noGrp="1"/>
          </p:cNvGraphicFramePr>
          <p:nvPr>
            <p:ph idx="1"/>
            <p:extLst/>
          </p:nvPr>
        </p:nvGraphicFramePr>
        <p:xfrm>
          <a:off x="1103313" y="1721225"/>
          <a:ext cx="8947150" cy="4117544"/>
        </p:xfrm>
        <a:graphic>
          <a:graphicData uri="http://schemas.openxmlformats.org/drawingml/2006/table">
            <a:tbl>
              <a:tblPr firstRow="1" bandRow="1">
                <a:tableStyleId>{74C1A8A3-306A-4EB7-A6B1-4F7E0EB9C5D6}</a:tableStyleId>
              </a:tblPr>
              <a:tblGrid>
                <a:gridCol w="5015099">
                  <a:extLst>
                    <a:ext uri="{9D8B030D-6E8A-4147-A177-3AD203B41FA5}">
                      <a16:colId xmlns:a16="http://schemas.microsoft.com/office/drawing/2014/main" val="20000"/>
                    </a:ext>
                  </a:extLst>
                </a:gridCol>
                <a:gridCol w="3932051">
                  <a:extLst>
                    <a:ext uri="{9D8B030D-6E8A-4147-A177-3AD203B41FA5}">
                      <a16:colId xmlns:a16="http://schemas.microsoft.com/office/drawing/2014/main" val="20001"/>
                    </a:ext>
                  </a:extLst>
                </a:gridCol>
              </a:tblGrid>
              <a:tr h="433048">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项目任务</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cap="none" spc="0" dirty="0">
                          <a:ln w="18415" cmpd="sng">
                            <a:solidFill>
                              <a:srgbClr val="FFFFFF"/>
                            </a:solidFill>
                            <a:prstDash val="solid"/>
                          </a:ln>
                          <a:effectLst>
                            <a:outerShdw blurRad="63500" dir="3600000" algn="tl" rotWithShape="0">
                              <a:srgbClr val="000000">
                                <a:alpha val="70000"/>
                              </a:srgbClr>
                            </a:outerShdw>
                          </a:effectLst>
                        </a:rPr>
                        <a:t>截至时间</a:t>
                      </a:r>
                      <a:endParaRPr lang="zh-CN" alt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a:txBody>
                  <a:tcPr>
                    <a:lnL w="12700" cap="flat" cmpd="sng" algn="ctr">
                      <a:solidFill>
                        <a:schemeClr val="tx1"/>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33048">
                <a:tc>
                  <a:txBody>
                    <a:bodyPr/>
                    <a:lstStyle/>
                    <a:p>
                      <a:r>
                        <a:rPr lang="zh-CN" altLang="en-US" dirty="0"/>
                        <a:t>基本完成项目章程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15</a:t>
                      </a:r>
                      <a:r>
                        <a:rPr lang="zh-CN" altLang="en-US" dirty="0"/>
                        <a:t>日</a:t>
                      </a:r>
                    </a:p>
                  </a:txBody>
                  <a:tcPr>
                    <a:lnL w="12700" cap="flat" cmpd="sng" algn="ctr">
                      <a:solidFill>
                        <a:schemeClr val="tx1"/>
                      </a:solidFill>
                      <a:prstDash val="solid"/>
                      <a:round/>
                      <a:headEnd type="none" w="med" len="med"/>
                      <a:tailEnd type="none" w="med" len="med"/>
                    </a:lnL>
                    <a:lnT w="25400" cmpd="sng">
                      <a:noFill/>
                    </a:lnT>
                  </a:tcPr>
                </a:tc>
                <a:extLst>
                  <a:ext uri="{0D108BD9-81ED-4DB2-BD59-A6C34878D82A}">
                    <a16:rowId xmlns:a16="http://schemas.microsoft.com/office/drawing/2014/main" val="10001"/>
                  </a:ext>
                </a:extLst>
              </a:tr>
              <a:tr h="433048">
                <a:tc>
                  <a:txBody>
                    <a:bodyPr/>
                    <a:lstStyle/>
                    <a:p>
                      <a:r>
                        <a:rPr lang="zh-CN" altLang="en-US" dirty="0"/>
                        <a:t>了解</a:t>
                      </a:r>
                      <a:r>
                        <a:rPr lang="en-US" altLang="zh-CN" dirty="0"/>
                        <a:t>UML</a:t>
                      </a:r>
                      <a:r>
                        <a:rPr lang="zh-CN" altLang="en-US" dirty="0"/>
                        <a:t>概述</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3048">
                <a:tc>
                  <a:txBody>
                    <a:bodyPr/>
                    <a:lstStyle/>
                    <a:p>
                      <a:r>
                        <a:rPr lang="en-US" altLang="zh-CN" dirty="0"/>
                        <a:t>UML</a:t>
                      </a:r>
                      <a:r>
                        <a:rPr lang="zh-CN" altLang="en-US" dirty="0"/>
                        <a:t>工具：</a:t>
                      </a:r>
                      <a:r>
                        <a:rPr lang="en-US" altLang="zh-CN" dirty="0"/>
                        <a:t>Rational Rose</a:t>
                      </a:r>
                      <a:r>
                        <a:rPr lang="zh-CN" altLang="en-US" dirty="0"/>
                        <a:t>掌握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a:t>2017</a:t>
                      </a:r>
                      <a:r>
                        <a:rPr lang="zh-CN" altLang="en-US" dirty="0"/>
                        <a:t>年</a:t>
                      </a:r>
                      <a:r>
                        <a:rPr lang="en-US" altLang="zh-CN" dirty="0"/>
                        <a:t>10</a:t>
                      </a:r>
                      <a:r>
                        <a:rPr lang="zh-CN" altLang="en-US" dirty="0"/>
                        <a:t>月</a:t>
                      </a:r>
                      <a:r>
                        <a:rPr lang="en-US" altLang="zh-CN" dirty="0"/>
                        <a:t>29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653160">
                <a:tc>
                  <a:txBody>
                    <a:bodyPr/>
                    <a:lstStyle/>
                    <a:p>
                      <a:r>
                        <a:rPr lang="en-US" altLang="zh-CN" dirty="0"/>
                        <a:t>UML</a:t>
                      </a:r>
                      <a:r>
                        <a:rPr lang="zh-CN" altLang="en-US" dirty="0"/>
                        <a:t>基础</a:t>
                      </a:r>
                      <a:r>
                        <a:rPr lang="en-US" altLang="zh-CN" dirty="0"/>
                        <a:t>I</a:t>
                      </a:r>
                      <a:r>
                        <a:rPr lang="zh-CN" altLang="en-US" dirty="0"/>
                        <a:t>：用例图、类图、状态图、顺序图、协作图、部署图</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altLang="zh-CN" dirty="0"/>
                        <a:t>2017</a:t>
                      </a:r>
                      <a:r>
                        <a:rPr lang="zh-CN" altLang="en-US" dirty="0"/>
                        <a:t>年</a:t>
                      </a:r>
                      <a:r>
                        <a:rPr lang="en-US" altLang="zh-CN" dirty="0"/>
                        <a:t>11</a:t>
                      </a:r>
                      <a:r>
                        <a:rPr lang="zh-CN" altLang="en-US" dirty="0"/>
                        <a:t>月</a:t>
                      </a:r>
                      <a:r>
                        <a:rPr lang="en-US" altLang="zh-CN" dirty="0"/>
                        <a:t>5</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3048">
                <a:tc>
                  <a:txBody>
                    <a:bodyPr/>
                    <a:lstStyle/>
                    <a:p>
                      <a:r>
                        <a:rPr lang="en-US" altLang="zh-CN" dirty="0"/>
                        <a:t>UML</a:t>
                      </a:r>
                      <a:r>
                        <a:rPr lang="zh-CN" altLang="en-US" dirty="0"/>
                        <a:t>基础</a:t>
                      </a:r>
                      <a:r>
                        <a:rPr lang="en-US" altLang="zh-CN" dirty="0"/>
                        <a:t>II</a:t>
                      </a:r>
                      <a:r>
                        <a:rPr lang="zh-CN" altLang="en-US" dirty="0"/>
                        <a:t>：界面原型</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12</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33048">
                <a:tc>
                  <a:txBody>
                    <a:bodyPr/>
                    <a:lstStyle/>
                    <a:p>
                      <a:r>
                        <a:rPr lang="zh-CN" altLang="en-US" dirty="0"/>
                        <a:t>软件需求的获取技术与方法</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19</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33048">
                <a:tc>
                  <a:txBody>
                    <a:bodyPr/>
                    <a:lstStyle/>
                    <a:p>
                      <a:r>
                        <a:rPr lang="zh-CN" altLang="en-US" dirty="0"/>
                        <a:t>软件需求的分析技术</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11</a:t>
                      </a:r>
                      <a:r>
                        <a:rPr lang="zh-CN" altLang="en-US" dirty="0"/>
                        <a:t>月</a:t>
                      </a:r>
                      <a:r>
                        <a:rPr lang="en-US" altLang="zh-CN" dirty="0"/>
                        <a:t>26</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r h="433048">
                <a:tc>
                  <a:txBody>
                    <a:bodyPr/>
                    <a:lstStyle/>
                    <a:p>
                      <a:r>
                        <a:rPr lang="zh-CN" altLang="en-US" dirty="0"/>
                        <a:t>软件需求的规范和定义</a:t>
                      </a:r>
                    </a:p>
                  </a:txBody>
                  <a:tcPr>
                    <a:lnR w="12700" cap="flat" cmpd="sng" algn="ctr">
                      <a:solidFill>
                        <a:schemeClr val="tx1"/>
                      </a:solidFill>
                      <a:prstDash val="solid"/>
                      <a:round/>
                      <a:headEnd type="none" w="med" len="med"/>
                      <a:tailEnd type="none" w="med" len="med"/>
                    </a:lnR>
                  </a:tcPr>
                </a:tc>
                <a:tc>
                  <a:txBody>
                    <a:bodyPr/>
                    <a:lstStyle/>
                    <a:p>
                      <a:r>
                        <a:rPr lang="en-US" altLang="zh-CN" dirty="0"/>
                        <a:t>2017</a:t>
                      </a:r>
                      <a:r>
                        <a:rPr lang="zh-CN" altLang="en-US" dirty="0"/>
                        <a:t>年</a:t>
                      </a:r>
                      <a:r>
                        <a:rPr lang="en-US" altLang="zh-CN" dirty="0"/>
                        <a:t>12</a:t>
                      </a:r>
                      <a:r>
                        <a:rPr lang="zh-CN" altLang="en-US" dirty="0"/>
                        <a:t>月</a:t>
                      </a:r>
                      <a:r>
                        <a:rPr lang="en-US" altLang="zh-CN" dirty="0"/>
                        <a:t>3</a:t>
                      </a:r>
                      <a:r>
                        <a:rPr lang="zh-CN" altLang="en-US" dirty="0"/>
                        <a:t>日</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214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9558" y="479613"/>
            <a:ext cx="9404723" cy="1147481"/>
          </a:xfrm>
        </p:spPr>
        <p:txBody>
          <a:bodyPr/>
          <a:lstStyle/>
          <a:p>
            <a:r>
              <a:rPr lang="en-US" altLang="zh-CN" dirty="0"/>
              <a:t>4.2</a:t>
            </a:r>
            <a:r>
              <a:rPr lang="zh-CN" altLang="en-US" dirty="0"/>
              <a:t>工作任务的分解（</a:t>
            </a:r>
            <a:r>
              <a:rPr lang="en-US" altLang="zh-CN" dirty="0"/>
              <a:t>2</a:t>
            </a:r>
            <a:r>
              <a:rPr lang="zh-CN" altLang="en-US" dirty="0"/>
              <a:t>）</a:t>
            </a:r>
          </a:p>
        </p:txBody>
      </p:sp>
      <p:graphicFrame>
        <p:nvGraphicFramePr>
          <p:cNvPr id="4" name="内容占位符 3"/>
          <p:cNvGraphicFramePr>
            <a:graphicFrameLocks noGrp="1"/>
          </p:cNvGraphicFramePr>
          <p:nvPr>
            <p:ph idx="1"/>
            <p:extLst/>
          </p:nvPr>
        </p:nvGraphicFramePr>
        <p:xfrm>
          <a:off x="1170549" y="1761562"/>
          <a:ext cx="8947150" cy="3988143"/>
        </p:xfrm>
        <a:graphic>
          <a:graphicData uri="http://schemas.openxmlformats.org/drawingml/2006/table">
            <a:tbl>
              <a:tblPr firstRow="1" bandRow="1">
                <a:tableStyleId>{74C1A8A3-306A-4EB7-A6B1-4F7E0EB9C5D6}</a:tableStyleId>
              </a:tblPr>
              <a:tblGrid>
                <a:gridCol w="4894074">
                  <a:extLst>
                    <a:ext uri="{9D8B030D-6E8A-4147-A177-3AD203B41FA5}">
                      <a16:colId xmlns:a16="http://schemas.microsoft.com/office/drawing/2014/main" val="20000"/>
                    </a:ext>
                  </a:extLst>
                </a:gridCol>
                <a:gridCol w="4053076">
                  <a:extLst>
                    <a:ext uri="{9D8B030D-6E8A-4147-A177-3AD203B41FA5}">
                      <a16:colId xmlns:a16="http://schemas.microsoft.com/office/drawing/2014/main" val="20001"/>
                    </a:ext>
                  </a:extLst>
                </a:gridCol>
              </a:tblGrid>
              <a:tr h="372007">
                <a:tc>
                  <a:txBody>
                    <a:bodyPr/>
                    <a:lstStyle/>
                    <a:p>
                      <a:r>
                        <a:rPr lang="zh-CN" altLang="en-US" dirty="0"/>
                        <a:t>项目任务</a:t>
                      </a:r>
                    </a:p>
                  </a:txBody>
                  <a:tcPr/>
                </a:tc>
                <a:tc>
                  <a:txBody>
                    <a:bodyPr/>
                    <a:lstStyle/>
                    <a:p>
                      <a:r>
                        <a:rPr lang="zh-CN" altLang="en-US" dirty="0"/>
                        <a:t>截至时间</a:t>
                      </a:r>
                    </a:p>
                  </a:txBody>
                  <a:tcPr/>
                </a:tc>
                <a:extLst>
                  <a:ext uri="{0D108BD9-81ED-4DB2-BD59-A6C34878D82A}">
                    <a16:rowId xmlns:a16="http://schemas.microsoft.com/office/drawing/2014/main" val="10000"/>
                  </a:ext>
                </a:extLst>
              </a:tr>
              <a:tr h="372007">
                <a:tc>
                  <a:txBody>
                    <a:bodyPr/>
                    <a:lstStyle/>
                    <a:p>
                      <a:r>
                        <a:rPr lang="zh-CN" altLang="en-US" dirty="0"/>
                        <a:t>软件需求的验证和审核</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1"/>
                  </a:ext>
                </a:extLst>
              </a:tr>
              <a:tr h="372007">
                <a:tc>
                  <a:txBody>
                    <a:bodyPr/>
                    <a:lstStyle/>
                    <a:p>
                      <a:r>
                        <a:rPr lang="zh-CN" altLang="en-US" dirty="0"/>
                        <a:t>软件需求规格说明</a:t>
                      </a:r>
                      <a:r>
                        <a:rPr lang="en-US" altLang="zh-CN" dirty="0"/>
                        <a:t>SRS</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10</a:t>
                      </a:r>
                      <a:r>
                        <a:rPr lang="zh-CN" altLang="en-US" dirty="0"/>
                        <a:t>日</a:t>
                      </a:r>
                    </a:p>
                  </a:txBody>
                  <a:tcPr/>
                </a:tc>
                <a:extLst>
                  <a:ext uri="{0D108BD9-81ED-4DB2-BD59-A6C34878D82A}">
                    <a16:rowId xmlns:a16="http://schemas.microsoft.com/office/drawing/2014/main" val="10002"/>
                  </a:ext>
                </a:extLst>
              </a:tr>
              <a:tr h="372007">
                <a:tc>
                  <a:txBody>
                    <a:bodyPr/>
                    <a:lstStyle/>
                    <a:p>
                      <a:r>
                        <a:rPr lang="en-US" altLang="zh-CN" dirty="0"/>
                        <a:t>UML</a:t>
                      </a:r>
                      <a:r>
                        <a:rPr lang="zh-CN" altLang="en-US" dirty="0"/>
                        <a:t>基础</a:t>
                      </a:r>
                      <a:r>
                        <a:rPr lang="en-US" altLang="zh-CN" dirty="0"/>
                        <a:t>III</a:t>
                      </a:r>
                      <a:r>
                        <a:rPr lang="zh-CN" altLang="en-US" dirty="0"/>
                        <a:t>：对象图、构件图、包图</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17</a:t>
                      </a:r>
                      <a:r>
                        <a:rPr lang="zh-CN" altLang="en-US" dirty="0"/>
                        <a:t>日</a:t>
                      </a:r>
                    </a:p>
                  </a:txBody>
                  <a:tcPr/>
                </a:tc>
                <a:extLst>
                  <a:ext uri="{0D108BD9-81ED-4DB2-BD59-A6C34878D82A}">
                    <a16:rowId xmlns:a16="http://schemas.microsoft.com/office/drawing/2014/main" val="10003"/>
                  </a:ext>
                </a:extLst>
              </a:tr>
              <a:tr h="372007">
                <a:tc>
                  <a:txBody>
                    <a:bodyPr/>
                    <a:lstStyle/>
                    <a:p>
                      <a:r>
                        <a:rPr lang="en-US" altLang="zh-CN" dirty="0"/>
                        <a:t>UML</a:t>
                      </a:r>
                      <a:r>
                        <a:rPr lang="zh-CN" altLang="en-US" dirty="0"/>
                        <a:t>基础</a:t>
                      </a:r>
                      <a:r>
                        <a:rPr lang="en-US" altLang="zh-CN" dirty="0"/>
                        <a:t>III</a:t>
                      </a:r>
                      <a:r>
                        <a:rPr lang="zh-CN" altLang="en-US" dirty="0"/>
                        <a:t>：综合应用和问题解答</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24</a:t>
                      </a:r>
                      <a:r>
                        <a:rPr lang="zh-CN" altLang="en-US" dirty="0"/>
                        <a:t>日</a:t>
                      </a:r>
                    </a:p>
                  </a:txBody>
                  <a:tcPr/>
                </a:tc>
                <a:extLst>
                  <a:ext uri="{0D108BD9-81ED-4DB2-BD59-A6C34878D82A}">
                    <a16:rowId xmlns:a16="http://schemas.microsoft.com/office/drawing/2014/main" val="10004"/>
                  </a:ext>
                </a:extLst>
              </a:tr>
              <a:tr h="372007">
                <a:tc>
                  <a:txBody>
                    <a:bodyPr/>
                    <a:lstStyle/>
                    <a:p>
                      <a:r>
                        <a:rPr lang="zh-CN" altLang="en-US" dirty="0"/>
                        <a:t>需求管理</a:t>
                      </a:r>
                      <a:r>
                        <a:rPr lang="en-US" altLang="zh-CN" dirty="0"/>
                        <a:t>-</a:t>
                      </a:r>
                      <a:r>
                        <a:rPr lang="zh-CN" altLang="en-US" dirty="0"/>
                        <a:t>变更管理、控制、跟踪</a:t>
                      </a:r>
                      <a:endParaRPr lang="en-US" altLang="zh-CN" dirty="0"/>
                    </a:p>
                    <a:p>
                      <a:r>
                        <a:rPr lang="zh-CN" altLang="en-US" dirty="0"/>
                        <a:t>工具</a:t>
                      </a:r>
                      <a:r>
                        <a:rPr lang="en-US" altLang="zh-CN" dirty="0"/>
                        <a:t>Rational </a:t>
                      </a:r>
                      <a:r>
                        <a:rPr lang="en-US" altLang="zh-CN" dirty="0" err="1"/>
                        <a:t>RequisitePro</a:t>
                      </a:r>
                      <a:endParaRPr lang="zh-CN" altLang="en-US" dirty="0"/>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5"/>
                  </a:ext>
                </a:extLst>
              </a:tr>
              <a:tr h="372007">
                <a:tc>
                  <a:txBody>
                    <a:bodyPr/>
                    <a:lstStyle/>
                    <a:p>
                      <a:r>
                        <a:rPr lang="zh-CN" altLang="en-US" dirty="0"/>
                        <a:t>软件需求变更文档</a:t>
                      </a:r>
                    </a:p>
                  </a:txBody>
                  <a:tcPr/>
                </a:tc>
                <a:tc>
                  <a:txBody>
                    <a:bodyPr/>
                    <a:lstStyle/>
                    <a:p>
                      <a:r>
                        <a:rPr lang="en-US" altLang="zh-CN" dirty="0"/>
                        <a:t>2017</a:t>
                      </a:r>
                      <a:r>
                        <a:rPr lang="zh-CN" altLang="en-US" dirty="0"/>
                        <a:t>年</a:t>
                      </a:r>
                      <a:r>
                        <a:rPr lang="en-US" altLang="zh-CN" dirty="0"/>
                        <a:t>12</a:t>
                      </a:r>
                      <a:r>
                        <a:rPr lang="zh-CN" altLang="en-US" dirty="0"/>
                        <a:t>月</a:t>
                      </a:r>
                      <a:r>
                        <a:rPr lang="en-US" altLang="zh-CN" dirty="0"/>
                        <a:t>31</a:t>
                      </a:r>
                      <a:r>
                        <a:rPr lang="zh-CN" altLang="en-US" dirty="0"/>
                        <a:t>日</a:t>
                      </a:r>
                    </a:p>
                  </a:txBody>
                  <a:tcPr/>
                </a:tc>
                <a:extLst>
                  <a:ext uri="{0D108BD9-81ED-4DB2-BD59-A6C34878D82A}">
                    <a16:rowId xmlns:a16="http://schemas.microsoft.com/office/drawing/2014/main" val="10006"/>
                  </a:ext>
                </a:extLst>
              </a:tr>
              <a:tr h="372007">
                <a:tc>
                  <a:txBody>
                    <a:bodyPr/>
                    <a:lstStyle/>
                    <a:p>
                      <a:r>
                        <a:rPr lang="en-US" altLang="zh-CN" dirty="0"/>
                        <a:t>UML</a:t>
                      </a:r>
                      <a:r>
                        <a:rPr lang="zh-CN" altLang="en-US" dirty="0"/>
                        <a:t>与设计模式、数据库设计、体系架构设计</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7"/>
                  </a:ext>
                </a:extLst>
              </a:tr>
              <a:tr h="372007">
                <a:tc>
                  <a:txBody>
                    <a:bodyPr/>
                    <a:lstStyle/>
                    <a:p>
                      <a:r>
                        <a:rPr lang="zh-CN" altLang="en-US" dirty="0"/>
                        <a:t>软件概要设计说明</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7</a:t>
                      </a:r>
                      <a:r>
                        <a:rPr lang="zh-CN" altLang="en-US" dirty="0"/>
                        <a:t>日</a:t>
                      </a:r>
                    </a:p>
                  </a:txBody>
                  <a:tcPr/>
                </a:tc>
                <a:extLst>
                  <a:ext uri="{0D108BD9-81ED-4DB2-BD59-A6C34878D82A}">
                    <a16:rowId xmlns:a16="http://schemas.microsoft.com/office/drawing/2014/main" val="10008"/>
                  </a:ext>
                </a:extLst>
              </a:tr>
              <a:tr h="372007">
                <a:tc>
                  <a:txBody>
                    <a:bodyPr/>
                    <a:lstStyle/>
                    <a:p>
                      <a:r>
                        <a:rPr lang="zh-CN" altLang="en-US" dirty="0"/>
                        <a:t>答辩；课程总结</a:t>
                      </a:r>
                    </a:p>
                  </a:txBody>
                  <a:tcPr/>
                </a:tc>
                <a:tc>
                  <a:txBody>
                    <a:bodyPr/>
                    <a:lstStyle/>
                    <a:p>
                      <a:r>
                        <a:rPr lang="en-US" altLang="zh-CN" dirty="0"/>
                        <a:t>2018</a:t>
                      </a:r>
                      <a:r>
                        <a:rPr lang="zh-CN" altLang="en-US" dirty="0"/>
                        <a:t>年</a:t>
                      </a:r>
                      <a:r>
                        <a:rPr lang="en-US" altLang="zh-CN" dirty="0"/>
                        <a:t>1</a:t>
                      </a:r>
                      <a:r>
                        <a:rPr lang="zh-CN" altLang="en-US" dirty="0"/>
                        <a:t>月</a:t>
                      </a:r>
                      <a:r>
                        <a:rPr lang="en-US" altLang="zh-CN" dirty="0"/>
                        <a:t>14</a:t>
                      </a:r>
                      <a:r>
                        <a:rPr lang="zh-CN" altLang="en-US" dirty="0"/>
                        <a:t>日</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346047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94" y="1156433"/>
            <a:ext cx="1049655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7732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81100"/>
            <a:ext cx="10515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3501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4.3WBS</a:t>
            </a:r>
            <a:r>
              <a:rPr lang="zh-CN" altLang="en-US" dirty="0"/>
              <a:t>表</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860" y="1565031"/>
            <a:ext cx="11296358" cy="358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322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4.4</a:t>
            </a:r>
            <a:r>
              <a:rPr lang="zh-CN" altLang="en-US" dirty="0"/>
              <a:t>甘特图</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486" y="1199173"/>
            <a:ext cx="5959475"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648" y="1115831"/>
            <a:ext cx="66611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0424" y="1805599"/>
            <a:ext cx="2690813" cy="410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8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fade">
                                      <p:cBhvr>
                                        <p:cTn id="13"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OBS</a:t>
            </a:r>
            <a:r>
              <a:rPr lang="zh-CN" altLang="en-US" dirty="0"/>
              <a:t>图</a:t>
            </a:r>
          </a:p>
        </p:txBody>
      </p:sp>
      <p:pic>
        <p:nvPicPr>
          <p:cNvPr id="6" name="图片 5" descr="1510156414(1)"/>
          <p:cNvPicPr/>
          <p:nvPr/>
        </p:nvPicPr>
        <p:blipFill>
          <a:blip r:embed="rId2"/>
          <a:stretch>
            <a:fillRect/>
          </a:stretch>
        </p:blipFill>
        <p:spPr>
          <a:xfrm>
            <a:off x="1591407" y="1090141"/>
            <a:ext cx="8554915" cy="5695023"/>
          </a:xfrm>
          <a:prstGeom prst="rect">
            <a:avLst/>
          </a:prstGeom>
        </p:spPr>
      </p:pic>
    </p:spTree>
    <p:extLst>
      <p:ext uri="{BB962C8B-B14F-4D97-AF65-F5344CB8AC3E}">
        <p14:creationId xmlns:p14="http://schemas.microsoft.com/office/powerpoint/2010/main" val="3550024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851647"/>
          </a:xfrm>
        </p:spPr>
        <p:txBody>
          <a:bodyPr/>
          <a:lstStyle/>
          <a:p>
            <a:r>
              <a:rPr lang="en-US" altLang="zh-CN" dirty="0"/>
              <a:t>4.5</a:t>
            </a:r>
            <a:r>
              <a:rPr lang="zh-CN" altLang="en-US" dirty="0"/>
              <a:t>里程碑</a:t>
            </a:r>
          </a:p>
        </p:txBody>
      </p:sp>
      <p:graphicFrame>
        <p:nvGraphicFramePr>
          <p:cNvPr id="5" name="表格 4"/>
          <p:cNvGraphicFramePr>
            <a:graphicFrameLocks noGrp="1"/>
          </p:cNvGraphicFramePr>
          <p:nvPr>
            <p:extLst>
              <p:ext uri="{D42A27DB-BD31-4B8C-83A1-F6EECF244321}">
                <p14:modId xmlns:p14="http://schemas.microsoft.com/office/powerpoint/2010/main" val="1780708299"/>
              </p:ext>
            </p:extLst>
          </p:nvPr>
        </p:nvGraphicFramePr>
        <p:xfrm>
          <a:off x="1072662" y="1565018"/>
          <a:ext cx="9592406" cy="4176351"/>
        </p:xfrm>
        <a:graphic>
          <a:graphicData uri="http://schemas.openxmlformats.org/drawingml/2006/table">
            <a:tbl>
              <a:tblPr firstRow="1" bandRow="1">
                <a:tableStyleId>{7DF18680-E054-41AD-8BC1-D1AEF772440D}</a:tableStyleId>
              </a:tblPr>
              <a:tblGrid>
                <a:gridCol w="4796203">
                  <a:extLst>
                    <a:ext uri="{9D8B030D-6E8A-4147-A177-3AD203B41FA5}">
                      <a16:colId xmlns:a16="http://schemas.microsoft.com/office/drawing/2014/main" val="20000"/>
                    </a:ext>
                  </a:extLst>
                </a:gridCol>
                <a:gridCol w="4796203">
                  <a:extLst>
                    <a:ext uri="{9D8B030D-6E8A-4147-A177-3AD203B41FA5}">
                      <a16:colId xmlns:a16="http://schemas.microsoft.com/office/drawing/2014/main" val="20001"/>
                    </a:ext>
                  </a:extLst>
                </a:gridCol>
              </a:tblGrid>
              <a:tr h="464039">
                <a:tc>
                  <a:txBody>
                    <a:bodyPr/>
                    <a:lstStyle/>
                    <a:p>
                      <a:r>
                        <a:rPr lang="zh-CN" altLang="en-US" dirty="0"/>
                        <a:t>时间</a:t>
                      </a:r>
                    </a:p>
                  </a:txBody>
                  <a:tcPr/>
                </a:tc>
                <a:tc>
                  <a:txBody>
                    <a:bodyPr/>
                    <a:lstStyle/>
                    <a:p>
                      <a:r>
                        <a:rPr lang="zh-CN" altLang="en-US" dirty="0"/>
                        <a:t>内容</a:t>
                      </a:r>
                    </a:p>
                  </a:txBody>
                  <a:tcPr/>
                </a:tc>
                <a:extLst>
                  <a:ext uri="{0D108BD9-81ED-4DB2-BD59-A6C34878D82A}">
                    <a16:rowId xmlns:a16="http://schemas.microsoft.com/office/drawing/2014/main" val="10000"/>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9</a:t>
                      </a:r>
                      <a:r>
                        <a:rPr lang="zh-CN" altLang="en-US" dirty="0"/>
                        <a:t>日 </a:t>
                      </a:r>
                    </a:p>
                  </a:txBody>
                  <a:tcPr/>
                </a:tc>
                <a:tc>
                  <a:txBody>
                    <a:bodyPr/>
                    <a:lstStyle/>
                    <a:p>
                      <a:r>
                        <a:rPr lang="zh-CN" altLang="en-US" dirty="0"/>
                        <a:t>确认项目组</a:t>
                      </a:r>
                    </a:p>
                  </a:txBody>
                  <a:tcPr/>
                </a:tc>
                <a:extLst>
                  <a:ext uri="{0D108BD9-81ED-4DB2-BD59-A6C34878D82A}">
                    <a16:rowId xmlns:a16="http://schemas.microsoft.com/office/drawing/2014/main" val="10001"/>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12</a:t>
                      </a:r>
                      <a:r>
                        <a:rPr lang="zh-CN" altLang="en-US" dirty="0"/>
                        <a:t>日 </a:t>
                      </a:r>
                    </a:p>
                  </a:txBody>
                  <a:tcPr/>
                </a:tc>
                <a:tc>
                  <a:txBody>
                    <a:bodyPr/>
                    <a:lstStyle/>
                    <a:p>
                      <a:r>
                        <a:rPr lang="zh-CN" altLang="en-US" dirty="0"/>
                        <a:t>完成项目章程</a:t>
                      </a:r>
                    </a:p>
                  </a:txBody>
                  <a:tcPr/>
                </a:tc>
                <a:extLst>
                  <a:ext uri="{0D108BD9-81ED-4DB2-BD59-A6C34878D82A}">
                    <a16:rowId xmlns:a16="http://schemas.microsoft.com/office/drawing/2014/main" val="10002"/>
                  </a:ext>
                </a:extLst>
              </a:tr>
              <a:tr h="464039">
                <a:tc>
                  <a:txBody>
                    <a:bodyPr/>
                    <a:lstStyle/>
                    <a:p>
                      <a:r>
                        <a:rPr lang="en-US" altLang="zh-CN" dirty="0"/>
                        <a:t>2017</a:t>
                      </a:r>
                      <a:r>
                        <a:rPr lang="zh-CN" altLang="en-US" dirty="0"/>
                        <a:t>年</a:t>
                      </a:r>
                      <a:r>
                        <a:rPr lang="en-US" altLang="zh-CN" dirty="0"/>
                        <a:t>10</a:t>
                      </a:r>
                      <a:r>
                        <a:rPr lang="zh-CN" altLang="en-US" dirty="0"/>
                        <a:t>月</a:t>
                      </a:r>
                      <a:r>
                        <a:rPr lang="en-US" altLang="zh-CN" dirty="0"/>
                        <a:t>30</a:t>
                      </a:r>
                      <a:r>
                        <a:rPr lang="zh-CN" altLang="en-US" dirty="0"/>
                        <a:t>日</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需求工程计划</a:t>
                      </a:r>
                      <a:r>
                        <a:rPr lang="en-US" altLang="zh-CN" dirty="0"/>
                        <a:t>1.0</a:t>
                      </a:r>
                      <a:r>
                        <a:rPr lang="zh-CN" altLang="en-US" dirty="0"/>
                        <a:t>完成及上交</a:t>
                      </a:r>
                      <a:endParaRPr lang="en-US" altLang="zh-CN" dirty="0"/>
                    </a:p>
                  </a:txBody>
                  <a:tcPr/>
                </a:tc>
                <a:extLst>
                  <a:ext uri="{0D108BD9-81ED-4DB2-BD59-A6C34878D82A}">
                    <a16:rowId xmlns:a16="http://schemas.microsoft.com/office/drawing/2014/main" val="10003"/>
                  </a:ext>
                </a:extLst>
              </a:tr>
              <a:tr h="464039">
                <a:tc>
                  <a:txBody>
                    <a:bodyPr/>
                    <a:lstStyle/>
                    <a:p>
                      <a:r>
                        <a:rPr lang="en-US" altLang="zh-CN" dirty="0"/>
                        <a:t>2017</a:t>
                      </a:r>
                      <a:r>
                        <a:rPr lang="zh-CN" altLang="en-US" dirty="0"/>
                        <a:t>年</a:t>
                      </a:r>
                      <a:r>
                        <a:rPr lang="en-US" altLang="zh-CN" dirty="0"/>
                        <a:t>11</a:t>
                      </a:r>
                      <a:r>
                        <a:rPr lang="zh-CN" altLang="en-US" dirty="0"/>
                        <a:t>月</a:t>
                      </a:r>
                      <a:r>
                        <a:rPr lang="en-US" altLang="zh-CN" dirty="0"/>
                        <a:t>4</a:t>
                      </a:r>
                      <a:r>
                        <a:rPr lang="zh-CN" altLang="en-US" dirty="0"/>
                        <a:t>日</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编写项目视图与范围完成及上交</a:t>
                      </a:r>
                      <a:endParaRPr lang="en-US" altLang="zh-CN" dirty="0"/>
                    </a:p>
                  </a:txBody>
                  <a:tcPr/>
                </a:tc>
                <a:extLst>
                  <a:ext uri="{0D108BD9-81ED-4DB2-BD59-A6C34878D82A}">
                    <a16:rowId xmlns:a16="http://schemas.microsoft.com/office/drawing/2014/main" val="10004"/>
                  </a:ext>
                </a:extLst>
              </a:tr>
              <a:tr h="464039">
                <a:tc>
                  <a:txBody>
                    <a:bodyPr/>
                    <a:lstStyle/>
                    <a:p>
                      <a:r>
                        <a:rPr lang="en-US" altLang="zh-CN" dirty="0"/>
                        <a:t>2017</a:t>
                      </a:r>
                      <a:r>
                        <a:rPr lang="zh-CN" altLang="en-US" dirty="0"/>
                        <a:t>年</a:t>
                      </a:r>
                      <a:r>
                        <a:rPr lang="en-US" altLang="zh-CN" dirty="0"/>
                        <a:t>11</a:t>
                      </a:r>
                      <a:r>
                        <a:rPr lang="zh-CN" altLang="en-US" dirty="0"/>
                        <a:t>月</a:t>
                      </a:r>
                      <a:r>
                        <a:rPr lang="en-US" altLang="zh-CN" dirty="0"/>
                        <a:t>22</a:t>
                      </a:r>
                      <a:r>
                        <a:rPr lang="zh-CN" altLang="en-US" dirty="0"/>
                        <a:t>日 </a:t>
                      </a:r>
                    </a:p>
                  </a:txBody>
                  <a:tcPr/>
                </a:tc>
                <a:tc>
                  <a:txBody>
                    <a:bodyPr/>
                    <a:lstStyle/>
                    <a:p>
                      <a:r>
                        <a:rPr lang="zh-CN" altLang="en-US" dirty="0"/>
                        <a:t>分析可行性</a:t>
                      </a:r>
                    </a:p>
                  </a:txBody>
                  <a:tcPr/>
                </a:tc>
                <a:extLst>
                  <a:ext uri="{0D108BD9-81ED-4DB2-BD59-A6C34878D82A}">
                    <a16:rowId xmlns:a16="http://schemas.microsoft.com/office/drawing/2014/main" val="10005"/>
                  </a:ext>
                </a:extLst>
              </a:tr>
              <a:tr h="464039">
                <a:tc>
                  <a:txBody>
                    <a:bodyPr/>
                    <a:lstStyle/>
                    <a:p>
                      <a:r>
                        <a:rPr lang="en-US" altLang="zh-CN" dirty="0"/>
                        <a:t>2017</a:t>
                      </a:r>
                      <a:r>
                        <a:rPr lang="zh-CN" altLang="en-US" dirty="0"/>
                        <a:t>年</a:t>
                      </a:r>
                      <a:r>
                        <a:rPr lang="en-US" altLang="zh-CN" dirty="0"/>
                        <a:t>12</a:t>
                      </a:r>
                      <a:r>
                        <a:rPr lang="zh-CN" altLang="en-US" dirty="0"/>
                        <a:t>月</a:t>
                      </a:r>
                      <a:r>
                        <a:rPr lang="en-US" altLang="zh-CN" dirty="0"/>
                        <a:t>22</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a:t>SRS</a:t>
                      </a:r>
                      <a:r>
                        <a:rPr lang="zh-CN" altLang="en-US" dirty="0"/>
                        <a:t>文档正式版发布</a:t>
                      </a:r>
                      <a:endParaRPr lang="en-US" altLang="zh-CN" dirty="0"/>
                    </a:p>
                  </a:txBody>
                  <a:tcPr/>
                </a:tc>
                <a:extLst>
                  <a:ext uri="{0D108BD9-81ED-4DB2-BD59-A6C34878D82A}">
                    <a16:rowId xmlns:a16="http://schemas.microsoft.com/office/drawing/2014/main" val="10006"/>
                  </a:ext>
                </a:extLst>
              </a:tr>
              <a:tr h="464039">
                <a:tc>
                  <a:txBody>
                    <a:bodyPr/>
                    <a:lstStyle/>
                    <a:p>
                      <a:r>
                        <a:rPr lang="en-US" altLang="zh-CN" dirty="0"/>
                        <a:t>2018</a:t>
                      </a:r>
                      <a:r>
                        <a:rPr lang="zh-CN" altLang="en-US" dirty="0"/>
                        <a:t>年</a:t>
                      </a:r>
                      <a:r>
                        <a:rPr lang="en-US" altLang="zh-CN" dirty="0"/>
                        <a:t>1</a:t>
                      </a:r>
                      <a:r>
                        <a:rPr lang="zh-CN" altLang="en-US" dirty="0"/>
                        <a:t>月</a:t>
                      </a:r>
                      <a:r>
                        <a:rPr lang="en-US" altLang="zh-CN" dirty="0"/>
                        <a:t>2</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维护变更历史纪录</a:t>
                      </a:r>
                      <a:endParaRPr lang="en-US" altLang="zh-CN" dirty="0"/>
                    </a:p>
                  </a:txBody>
                  <a:tcPr/>
                </a:tc>
                <a:extLst>
                  <a:ext uri="{0D108BD9-81ED-4DB2-BD59-A6C34878D82A}">
                    <a16:rowId xmlns:a16="http://schemas.microsoft.com/office/drawing/2014/main" val="10007"/>
                  </a:ext>
                </a:extLst>
              </a:tr>
              <a:tr h="464039">
                <a:tc>
                  <a:txBody>
                    <a:bodyPr/>
                    <a:lstStyle/>
                    <a:p>
                      <a:r>
                        <a:rPr lang="en-US" altLang="zh-CN" dirty="0"/>
                        <a:t>2018</a:t>
                      </a:r>
                      <a:r>
                        <a:rPr lang="zh-CN" altLang="en-US" dirty="0"/>
                        <a:t>年</a:t>
                      </a:r>
                      <a:r>
                        <a:rPr lang="en-US" altLang="zh-CN" dirty="0"/>
                        <a:t>1</a:t>
                      </a:r>
                      <a:r>
                        <a:rPr lang="zh-CN" altLang="en-US" dirty="0"/>
                        <a:t>月</a:t>
                      </a:r>
                      <a:r>
                        <a:rPr lang="en-US" altLang="zh-CN" dirty="0"/>
                        <a:t>19</a:t>
                      </a:r>
                      <a:r>
                        <a:rPr lang="zh-CN" altLang="en-US" dirty="0"/>
                        <a:t>日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a:t>最终评审</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7733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5</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质量管理计划</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79635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5.1 </a:t>
            </a:r>
            <a:r>
              <a:rPr lang="zh-CN" altLang="en-US" dirty="0"/>
              <a:t>教师</a:t>
            </a:r>
            <a:r>
              <a:rPr lang="en-US" altLang="zh-CN" dirty="0"/>
              <a:t>(</a:t>
            </a:r>
            <a:r>
              <a:rPr lang="zh-CN" altLang="en-US" dirty="0"/>
              <a:t>助教</a:t>
            </a:r>
            <a:r>
              <a:rPr lang="en-US" altLang="zh-CN" dirty="0"/>
              <a:t>)</a:t>
            </a:r>
            <a:r>
              <a:rPr lang="zh-CN" altLang="en-US" dirty="0"/>
              <a:t>需求</a:t>
            </a:r>
          </a:p>
        </p:txBody>
      </p:sp>
      <p:sp>
        <p:nvSpPr>
          <p:cNvPr id="3" name="矩形 2"/>
          <p:cNvSpPr>
            <a:spLocks noGrp="1"/>
          </p:cNvSpPr>
          <p:nvPr>
            <p:ph idx="1"/>
          </p:nvPr>
        </p:nvSpPr>
        <p:spPr/>
        <p:txBody>
          <a:bodyPr>
            <a:normAutofit fontScale="77500" lnSpcReduction="20000"/>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、网站上要有系统的课程介绍包括项目管理</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需求工程等几门课的课时安排、教学计划、使用教材、国际国内背景、考核方式、和学生选这门课所需要的知识背景，以及大作业的介绍。并可以在以后增加另外课程的时候可以定制</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2</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、网站要有教师介绍，对任课老师的以往教学、科研成果，及其教学风格，出版书 籍，所获荣誉的详细介绍课件、模板、参考资料、以往优秀作业、教学视频、音频资料下载，可以及时更新。本班老师同学可以通过账号下载，其他用户可以在线浏览简化版课件。</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3</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、教师消息发布栏用于老师发布作业点评、临时课程变更等通知。</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、网站上要有网站向导即使用指南。</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6</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、友情连接（如网上选课主页）有老师要求管理员实时更新。</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7</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、提供专门的作业点评</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作业完成情况跟踪的功能</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对学生的作业</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和课后作业讨论进行点评。</a:t>
            </a:r>
          </a:p>
          <a:p>
            <a:endParaRPr lang="zh-CN" sz="2400" dirty="0"/>
          </a:p>
        </p:txBody>
      </p:sp>
    </p:spTree>
    <p:extLst>
      <p:ext uri="{BB962C8B-B14F-4D97-AF65-F5344CB8AC3E}">
        <p14:creationId xmlns:p14="http://schemas.microsoft.com/office/powerpoint/2010/main" val="218316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a:t>
            </a:r>
            <a:r>
              <a:rPr lang="zh-CN" altLang="en-US" sz="9600" dirty="0">
                <a:latin typeface="Microsoft YaHei UI" panose="020B0503020204020204" pitchFamily="34" charset="-122"/>
                <a:ea typeface="Microsoft YaHei UI" panose="020B0503020204020204" pitchFamily="34" charset="-122"/>
              </a:rPr>
              <a:t>章</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引言</a:t>
            </a:r>
            <a:endParaRPr lang="zh-CN" sz="9600" dirty="0">
              <a:latin typeface="Microsoft YaHei UI" panose="020B0503020204020204" pitchFamily="34" charset="-122"/>
              <a:ea typeface="Microsoft YaHei UI" panose="020B0503020204020204" pitchFamily="34" charset="-122"/>
            </a:endParaRPr>
          </a:p>
        </p:txBody>
      </p:sp>
      <p:sp>
        <p:nvSpPr>
          <p:cNvPr id="3" name="文本占位符 2"/>
          <p:cNvSpPr>
            <a:spLocks noGrp="1"/>
          </p:cNvSpPr>
          <p:nvPr>
            <p:ph type="body" sz="half" idx="2"/>
          </p:nvPr>
        </p:nvSpPr>
        <p:spPr/>
        <p:txBody>
          <a:bodyPr/>
          <a:lstStyle/>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082049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5.2 </a:t>
            </a:r>
            <a:r>
              <a:rPr lang="zh-CN" altLang="en-US" dirty="0"/>
              <a:t>管理员需求</a:t>
            </a:r>
          </a:p>
        </p:txBody>
      </p:sp>
      <p:sp>
        <p:nvSpPr>
          <p:cNvPr id="3" name="矩形 2"/>
          <p:cNvSpPr>
            <a:spLocks noGrp="1"/>
          </p:cNvSpPr>
          <p:nvPr>
            <p:ph idx="1"/>
          </p:nvPr>
        </p:nvSpPr>
        <p:spPr/>
        <p:txBody>
          <a:bodyPr>
            <a:normAutofit/>
          </a:bodyPr>
          <a:lstStyle/>
          <a:p>
            <a:r>
              <a:rPr lang="zh-CN" altLang="en-US" sz="2400" dirty="0"/>
              <a:t>管理员可以配置学生的相关课程信息，包括任课教师，上课地点时间，以及学生的名单。</a:t>
            </a:r>
            <a:endParaRPr lang="en-US" altLang="zh-CN" sz="2400" dirty="0"/>
          </a:p>
          <a:p>
            <a:r>
              <a:rPr lang="zh-CN" altLang="en-US" sz="2400" dirty="0"/>
              <a:t>管理课程的所有内容，主要包括教师及课程简介，课程资料，资料支持上传，下载，修改，发布，撤回。</a:t>
            </a:r>
            <a:endParaRPr lang="en-US" altLang="zh-CN" sz="2400" dirty="0"/>
          </a:p>
          <a:p>
            <a:r>
              <a:rPr lang="zh-CN" altLang="en-US" sz="2400" dirty="0"/>
              <a:t>修改自己的密码，有权限支持用户重置密码，并且将随机密码发到用户的手机。</a:t>
            </a:r>
            <a:endParaRPr lang="en-US" altLang="zh-CN" sz="2400" dirty="0"/>
          </a:p>
          <a:p>
            <a:r>
              <a:rPr lang="zh-CN" altLang="en-US" sz="2400" dirty="0"/>
              <a:t>管理回收站，可以清空或者</a:t>
            </a:r>
            <a:endParaRPr lang="zh-CN" sz="2400" dirty="0"/>
          </a:p>
        </p:txBody>
      </p:sp>
    </p:spTree>
    <p:extLst>
      <p:ext uri="{BB962C8B-B14F-4D97-AF65-F5344CB8AC3E}">
        <p14:creationId xmlns:p14="http://schemas.microsoft.com/office/powerpoint/2010/main" val="7418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5.3 </a:t>
            </a:r>
            <a:r>
              <a:rPr lang="zh-CN" altLang="en-US" dirty="0"/>
              <a:t>学生需求</a:t>
            </a:r>
          </a:p>
        </p:txBody>
      </p:sp>
      <p:sp>
        <p:nvSpPr>
          <p:cNvPr id="3" name="矩形 2"/>
          <p:cNvSpPr>
            <a:spLocks noGrp="1"/>
          </p:cNvSpPr>
          <p:nvPr>
            <p:ph idx="1"/>
          </p:nvPr>
        </p:nvSpPr>
        <p:spPr/>
        <p:txBody>
          <a:bodyPr>
            <a:normAutofit/>
          </a:bodyPr>
          <a:lstStyle/>
          <a:p>
            <a:r>
              <a:rPr lang="zh-CN" altLang="en-US" sz="2400" dirty="0"/>
              <a:t>下载最新以及历史的课件资料，最大支持</a:t>
            </a:r>
            <a:r>
              <a:rPr lang="en-US" altLang="zh-CN" sz="2400" dirty="0"/>
              <a:t>100</a:t>
            </a:r>
            <a:r>
              <a:rPr lang="zh-CN" altLang="en-US" sz="2400" dirty="0"/>
              <a:t>人并行</a:t>
            </a:r>
            <a:r>
              <a:rPr lang="en-US" altLang="zh-CN" sz="2400" dirty="0"/>
              <a:t>100KB/s</a:t>
            </a:r>
            <a:r>
              <a:rPr lang="zh-CN" altLang="en-US" sz="2400" dirty="0"/>
              <a:t>的下载速度</a:t>
            </a:r>
            <a:endParaRPr lang="en-US" altLang="zh-CN" sz="2400" dirty="0"/>
          </a:p>
          <a:p>
            <a:r>
              <a:rPr lang="zh-CN" altLang="en-US" sz="2400" dirty="0"/>
              <a:t>及时收到老师发布的消息</a:t>
            </a:r>
            <a:endParaRPr lang="en-US" altLang="zh-CN" sz="2400" dirty="0"/>
          </a:p>
          <a:p>
            <a:r>
              <a:rPr lang="en-US" altLang="zh-CN" sz="2400" dirty="0"/>
              <a:t>UI</a:t>
            </a:r>
            <a:r>
              <a:rPr lang="zh-CN" altLang="en-US" sz="2400" dirty="0"/>
              <a:t>符合现在软件工程的规范，适应时代审美</a:t>
            </a:r>
            <a:endParaRPr lang="en-US" altLang="zh-CN" sz="2400" dirty="0"/>
          </a:p>
          <a:p>
            <a:r>
              <a:rPr lang="zh-CN" altLang="en-US" sz="2400" dirty="0"/>
              <a:t>可以通过密保问题或者绑定的号码或邮箱重置密码。上述手段都失效是，通过有效证件，让管理员重置密码。</a:t>
            </a:r>
            <a:endParaRPr lang="en-US" altLang="zh-CN" sz="2400" dirty="0"/>
          </a:p>
          <a:p>
            <a:r>
              <a:rPr lang="zh-CN" altLang="en-US" sz="2400" dirty="0"/>
              <a:t>支持学生个人网盘，容量不低于</a:t>
            </a:r>
            <a:r>
              <a:rPr lang="en-US" altLang="zh-CN" sz="2400" dirty="0"/>
              <a:t>500MB</a:t>
            </a:r>
          </a:p>
          <a:p>
            <a:r>
              <a:rPr lang="zh-CN" altLang="en-US" sz="2400" dirty="0"/>
              <a:t>提交作业，并且查看提交作业审批情况</a:t>
            </a:r>
            <a:endParaRPr lang="en-US" altLang="zh-CN" sz="2400" dirty="0"/>
          </a:p>
          <a:p>
            <a:endParaRPr lang="zh-CN" sz="2400" dirty="0"/>
          </a:p>
        </p:txBody>
      </p:sp>
    </p:spTree>
    <p:extLst>
      <p:ext uri="{BB962C8B-B14F-4D97-AF65-F5344CB8AC3E}">
        <p14:creationId xmlns:p14="http://schemas.microsoft.com/office/powerpoint/2010/main" val="896944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5.4</a:t>
            </a:r>
            <a:r>
              <a:rPr lang="zh-CN" altLang="en-US" dirty="0"/>
              <a:t>建立开发项目质量管理责任制</a:t>
            </a:r>
          </a:p>
        </p:txBody>
      </p:sp>
      <p:sp>
        <p:nvSpPr>
          <p:cNvPr id="3" name="矩形 2"/>
          <p:cNvSpPr>
            <a:spLocks noGrp="1"/>
          </p:cNvSpPr>
          <p:nvPr>
            <p:ph idx="1"/>
          </p:nvPr>
        </p:nvSpPr>
        <p:spPr/>
        <p:txBody>
          <a:bodyPr>
            <a:normAutofit lnSpcReduction="10000"/>
          </a:bodyPr>
          <a:lstStyle/>
          <a:p>
            <a:r>
              <a:rPr lang="zh-CN" altLang="en-US" sz="2400" dirty="0"/>
              <a:t>项目经理是全权负责人，所有工作的审核，必须经过项目经理确认。</a:t>
            </a:r>
            <a:endParaRPr lang="en-US" altLang="zh-CN" sz="2400" dirty="0"/>
          </a:p>
          <a:p>
            <a:r>
              <a:rPr lang="zh-CN" altLang="en-US" sz="2400" dirty="0"/>
              <a:t>质量经理的职责主要包括了：根据投资人项目开发战略，市场定位目标，负责编制开发项目质量计划，并组织实施；按质量计划规定，跟踪、督促、检查项目质量计划执行情况，特别是主要质量控制点的验证、检查和评审活动；对发现重大的管理方面或技术方面的质量问题，组织研究解决，向项目团队负责人报告；编制项目质量报告，报上级质检部门和项目经理。项目质量经理对质量的监督检查，不能代替项目其它岗位的质量职责，项目各个经理、专业负责人、各部室、各专业人员各自均应完成自己应负的质量责任，项目质量才能有保证。</a:t>
            </a:r>
            <a:endParaRPr lang="zh-CN" sz="2400" dirty="0"/>
          </a:p>
        </p:txBody>
      </p:sp>
    </p:spTree>
    <p:extLst>
      <p:ext uri="{BB962C8B-B14F-4D97-AF65-F5344CB8AC3E}">
        <p14:creationId xmlns:p14="http://schemas.microsoft.com/office/powerpoint/2010/main" val="30008471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5.5</a:t>
            </a:r>
            <a:r>
              <a:rPr lang="zh-CN" altLang="en-US" dirty="0"/>
              <a:t>质量保证</a:t>
            </a:r>
          </a:p>
        </p:txBody>
      </p:sp>
      <p:sp>
        <p:nvSpPr>
          <p:cNvPr id="3" name="矩形 2"/>
          <p:cNvSpPr>
            <a:spLocks noGrp="1"/>
          </p:cNvSpPr>
          <p:nvPr>
            <p:ph idx="1"/>
          </p:nvPr>
        </p:nvSpPr>
        <p:spPr/>
        <p:txBody>
          <a:bodyPr>
            <a:normAutofit/>
          </a:bodyPr>
          <a:lstStyle/>
          <a:p>
            <a:r>
              <a:rPr lang="zh-CN" altLang="en-US" sz="2400" dirty="0"/>
              <a:t>质量保证就是实施质量计划，增强项目投资人、项目最终用户项目质量的信心。</a:t>
            </a:r>
          </a:p>
          <a:p>
            <a:pPr marL="0" indent="0">
              <a:buNone/>
            </a:pPr>
            <a:endParaRPr lang="zh-CN" sz="2400" dirty="0"/>
          </a:p>
        </p:txBody>
      </p:sp>
    </p:spTree>
    <p:extLst>
      <p:ext uri="{BB962C8B-B14F-4D97-AF65-F5344CB8AC3E}">
        <p14:creationId xmlns:p14="http://schemas.microsoft.com/office/powerpoint/2010/main" val="2851713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6</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沟通管理计划</a:t>
            </a: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52473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747240910"/>
              </p:ext>
            </p:extLst>
          </p:nvPr>
        </p:nvGraphicFramePr>
        <p:xfrm>
          <a:off x="778784" y="2087876"/>
          <a:ext cx="10667755" cy="2536413"/>
        </p:xfrm>
        <a:graphic>
          <a:graphicData uri="http://schemas.openxmlformats.org/drawingml/2006/table">
            <a:tbl>
              <a:tblPr firstRow="1" firstCol="1" bandRow="1"/>
              <a:tblGrid>
                <a:gridCol w="2666703">
                  <a:extLst>
                    <a:ext uri="{9D8B030D-6E8A-4147-A177-3AD203B41FA5}">
                      <a16:colId xmlns:a16="http://schemas.microsoft.com/office/drawing/2014/main" val="20000"/>
                    </a:ext>
                  </a:extLst>
                </a:gridCol>
                <a:gridCol w="2666703">
                  <a:extLst>
                    <a:ext uri="{9D8B030D-6E8A-4147-A177-3AD203B41FA5}">
                      <a16:colId xmlns:a16="http://schemas.microsoft.com/office/drawing/2014/main" val="20001"/>
                    </a:ext>
                  </a:extLst>
                </a:gridCol>
                <a:gridCol w="2666703">
                  <a:extLst>
                    <a:ext uri="{9D8B030D-6E8A-4147-A177-3AD203B41FA5}">
                      <a16:colId xmlns:a16="http://schemas.microsoft.com/office/drawing/2014/main" val="20003"/>
                    </a:ext>
                  </a:extLst>
                </a:gridCol>
                <a:gridCol w="2667646">
                  <a:extLst>
                    <a:ext uri="{9D8B030D-6E8A-4147-A177-3AD203B41FA5}">
                      <a16:colId xmlns:a16="http://schemas.microsoft.com/office/drawing/2014/main" val="20002"/>
                    </a:ext>
                  </a:extLst>
                </a:gridCol>
              </a:tblGrid>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姓名</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微信</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a:solidFill>
                            <a:schemeClr val="tx1"/>
                          </a:solidFill>
                          <a:effectLst/>
                          <a:latin typeface="+mn-lt"/>
                          <a:ea typeface="+mn-ea"/>
                          <a:cs typeface="+mn-cs"/>
                        </a:rPr>
                        <a:t>GIT</a:t>
                      </a:r>
                      <a:r>
                        <a:rPr lang="zh-CN" altLang="en-US" sz="2300" b="1" kern="100" dirty="0">
                          <a:solidFill>
                            <a:schemeClr val="tx1"/>
                          </a:solidFill>
                          <a:effectLst/>
                          <a:latin typeface="+mn-lt"/>
                          <a:ea typeface="+mn-ea"/>
                          <a:cs typeface="+mn-cs"/>
                        </a:rPr>
                        <a:t>账号</a:t>
                      </a:r>
                      <a:endParaRPr lang="zh-CN" sz="2300" b="1" kern="100" dirty="0">
                        <a:solidFill>
                          <a:schemeClr val="tx1"/>
                        </a:solidFill>
                        <a:effectLst/>
                        <a:latin typeface="+mn-lt"/>
                        <a:ea typeface="+mn-ea"/>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sz="2300" kern="100" dirty="0">
                          <a:effectLst/>
                        </a:rPr>
                        <a:t>联系方式</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9BD8E"/>
                    </a:solidFill>
                  </a:tcPr>
                </a:tc>
                <a:extLst>
                  <a:ext uri="{0D108BD9-81ED-4DB2-BD59-A6C34878D82A}">
                    <a16:rowId xmlns:a16="http://schemas.microsoft.com/office/drawing/2014/main" val="10000"/>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吴思楠</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woncat</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18649836570</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mn-lt"/>
                          <a:ea typeface="+mn-ea"/>
                        </a:rPr>
                        <a:t>姚天恒</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y329921639</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yth31501384</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1807234817</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2"/>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沈舸帆</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shjx1996</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15988454788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66189">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叶家威</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Dw1610854470</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Alliin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2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15858260502</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61704">
                <a:tc>
                  <a:txBody>
                    <a:bodyPr/>
                    <a:lstStyle>
                      <a:lvl1pPr marL="0" algn="l" defTabSz="457200" rtl="0" eaLnBrk="1" latinLnBrk="0" hangingPunct="1">
                        <a:defRPr lang="zh-CN" sz="1800" b="1" kern="1200">
                          <a:solidFill>
                            <a:schemeClr val="lt1"/>
                          </a:solidFill>
                          <a:latin typeface="Calibri"/>
                          <a:ea typeface="宋体"/>
                        </a:defRPr>
                      </a:lvl1pPr>
                      <a:lvl2pPr marL="457200" algn="l" defTabSz="457200" rtl="0" eaLnBrk="1" latinLnBrk="0" hangingPunct="1">
                        <a:defRPr lang="zh-CN" sz="1800" b="1" kern="1200">
                          <a:solidFill>
                            <a:schemeClr val="lt1"/>
                          </a:solidFill>
                          <a:latin typeface="Calibri"/>
                          <a:ea typeface="宋体"/>
                        </a:defRPr>
                      </a:lvl2pPr>
                      <a:lvl3pPr marL="914400" algn="l" defTabSz="457200" rtl="0" eaLnBrk="1" latinLnBrk="0" hangingPunct="1">
                        <a:defRPr lang="zh-CN" sz="1800" b="1" kern="1200">
                          <a:solidFill>
                            <a:schemeClr val="lt1"/>
                          </a:solidFill>
                          <a:latin typeface="Calibri"/>
                          <a:ea typeface="宋体"/>
                        </a:defRPr>
                      </a:lvl3pPr>
                      <a:lvl4pPr marL="1371600" algn="l" defTabSz="457200" rtl="0" eaLnBrk="1" latinLnBrk="0" hangingPunct="1">
                        <a:defRPr lang="zh-CN" sz="1800" b="1" kern="1200">
                          <a:solidFill>
                            <a:schemeClr val="lt1"/>
                          </a:solidFill>
                          <a:latin typeface="Calibri"/>
                          <a:ea typeface="宋体"/>
                        </a:defRPr>
                      </a:lvl4pPr>
                      <a:lvl5pPr marL="1828800" algn="l" defTabSz="457200" rtl="0" eaLnBrk="1" latinLnBrk="0" hangingPunct="1">
                        <a:defRPr lang="zh-CN" sz="1800" b="1" kern="1200">
                          <a:solidFill>
                            <a:schemeClr val="lt1"/>
                          </a:solidFill>
                          <a:latin typeface="Calibri"/>
                          <a:ea typeface="宋体"/>
                        </a:defRPr>
                      </a:lvl5pPr>
                      <a:lvl6pPr marL="2286000" algn="l" defTabSz="457200" rtl="0" eaLnBrk="1" latinLnBrk="0" hangingPunct="1">
                        <a:defRPr lang="zh-CN" sz="1800" b="1" kern="1200">
                          <a:solidFill>
                            <a:schemeClr val="lt1"/>
                          </a:solidFill>
                          <a:latin typeface="Calibri"/>
                          <a:ea typeface="宋体"/>
                        </a:defRPr>
                      </a:lvl6pPr>
                      <a:lvl7pPr marL="2743200" algn="l" defTabSz="457200" rtl="0" eaLnBrk="1" latinLnBrk="0" hangingPunct="1">
                        <a:defRPr lang="zh-CN" sz="1800" b="1" kern="1200">
                          <a:solidFill>
                            <a:schemeClr val="lt1"/>
                          </a:solidFill>
                          <a:latin typeface="Calibri"/>
                          <a:ea typeface="宋体"/>
                        </a:defRPr>
                      </a:lvl7pPr>
                      <a:lvl8pPr marL="3200400" algn="l" defTabSz="457200" rtl="0" eaLnBrk="1" latinLnBrk="0" hangingPunct="1">
                        <a:defRPr lang="zh-CN" sz="1800" b="1" kern="1200">
                          <a:solidFill>
                            <a:schemeClr val="lt1"/>
                          </a:solidFill>
                          <a:latin typeface="Calibri"/>
                          <a:ea typeface="宋体"/>
                        </a:defRPr>
                      </a:lvl8pPr>
                      <a:lvl9pPr marL="3657600" algn="l" defTabSz="457200" rtl="0" eaLnBrk="1" latinLnBrk="0" hangingPunct="1">
                        <a:defRPr lang="zh-CN" sz="1800" b="1" kern="1200">
                          <a:solidFill>
                            <a:schemeClr val="lt1"/>
                          </a:solidFill>
                          <a:latin typeface="Calibri"/>
                          <a:ea typeface="宋体"/>
                        </a:defRPr>
                      </a:lvl9p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沈家豪</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lvl1pPr marL="0" algn="l" defTabSz="457200" rtl="0" eaLnBrk="1" latinLnBrk="0" hangingPunct="1">
                        <a:defRPr lang="zh-CN" sz="1800" kern="1200">
                          <a:solidFill>
                            <a:schemeClr val="dk1"/>
                          </a:solidFill>
                          <a:latin typeface="Calibri"/>
                          <a:ea typeface="宋体"/>
                        </a:defRPr>
                      </a:lvl1pPr>
                      <a:lvl2pPr marL="457200" algn="l" defTabSz="457200" rtl="0" eaLnBrk="1" latinLnBrk="0" hangingPunct="1">
                        <a:defRPr lang="zh-CN" sz="1800" kern="1200">
                          <a:solidFill>
                            <a:schemeClr val="dk1"/>
                          </a:solidFill>
                          <a:latin typeface="Calibri"/>
                          <a:ea typeface="宋体"/>
                        </a:defRPr>
                      </a:lvl2pPr>
                      <a:lvl3pPr marL="914400" algn="l" defTabSz="457200" rtl="0" eaLnBrk="1" latinLnBrk="0" hangingPunct="1">
                        <a:defRPr lang="zh-CN" sz="1800" kern="1200">
                          <a:solidFill>
                            <a:schemeClr val="dk1"/>
                          </a:solidFill>
                          <a:latin typeface="Calibri"/>
                          <a:ea typeface="宋体"/>
                        </a:defRPr>
                      </a:lvl3pPr>
                      <a:lvl4pPr marL="1371600" algn="l" defTabSz="457200" rtl="0" eaLnBrk="1" latinLnBrk="0" hangingPunct="1">
                        <a:defRPr lang="zh-CN" sz="1800" kern="1200">
                          <a:solidFill>
                            <a:schemeClr val="dk1"/>
                          </a:solidFill>
                          <a:latin typeface="Calibri"/>
                          <a:ea typeface="宋体"/>
                        </a:defRPr>
                      </a:lvl4pPr>
                      <a:lvl5pPr marL="1828800" algn="l" defTabSz="457200" rtl="0" eaLnBrk="1" latinLnBrk="0" hangingPunct="1">
                        <a:defRPr lang="zh-CN" sz="1800" kern="1200">
                          <a:solidFill>
                            <a:schemeClr val="dk1"/>
                          </a:solidFill>
                          <a:latin typeface="Calibri"/>
                          <a:ea typeface="宋体"/>
                        </a:defRPr>
                      </a:lvl5pPr>
                      <a:lvl6pPr marL="2286000" algn="l" defTabSz="457200" rtl="0" eaLnBrk="1" latinLnBrk="0" hangingPunct="1">
                        <a:defRPr lang="zh-CN" sz="1800" kern="1200">
                          <a:solidFill>
                            <a:schemeClr val="dk1"/>
                          </a:solidFill>
                          <a:latin typeface="Calibri"/>
                          <a:ea typeface="宋体"/>
                        </a:defRPr>
                      </a:lvl6pPr>
                      <a:lvl7pPr marL="2743200" algn="l" defTabSz="457200" rtl="0" eaLnBrk="1" latinLnBrk="0" hangingPunct="1">
                        <a:defRPr lang="zh-CN" sz="1800" kern="1200">
                          <a:solidFill>
                            <a:schemeClr val="dk1"/>
                          </a:solidFill>
                          <a:latin typeface="Calibri"/>
                          <a:ea typeface="宋体"/>
                        </a:defRPr>
                      </a:lvl7pPr>
                      <a:lvl8pPr marL="3200400" algn="l" defTabSz="457200" rtl="0" eaLnBrk="1" latinLnBrk="0" hangingPunct="1">
                        <a:defRPr lang="zh-CN" sz="1800" kern="1200">
                          <a:solidFill>
                            <a:schemeClr val="dk1"/>
                          </a:solidFill>
                          <a:latin typeface="Calibri"/>
                          <a:ea typeface="宋体"/>
                        </a:defRPr>
                      </a:lvl8pPr>
                      <a:lvl9pPr marL="3657600" algn="l" defTabSz="457200" rtl="0" eaLnBrk="1" latinLnBrk="0" hangingPunct="1">
                        <a:defRPr lang="zh-CN" sz="1800" kern="1200">
                          <a:solidFill>
                            <a:schemeClr val="dk1"/>
                          </a:solidFill>
                          <a:latin typeface="Calibri"/>
                          <a:ea typeface="宋体"/>
                        </a:defRPr>
                      </a:lvl9p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xzsjhdsg</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464857109 </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mn-ea"/>
                          <a:cs typeface="+mn-cs"/>
                        </a:rPr>
                        <a:t>18758001038</a:t>
                      </a:r>
                      <a:endParaRPr lang="zh-CN" altLang="en-US"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61704">
                <a:tc>
                  <a:txBody>
                    <a:bodyPr/>
                    <a:lstStyle/>
                    <a:p>
                      <a:pPr algn="just">
                        <a:spcAft>
                          <a:spcPts val="0"/>
                        </a:spcAft>
                      </a:pPr>
                      <a:r>
                        <a:rPr lang="zh-CN" altLang="en-US" sz="2300" kern="100" dirty="0">
                          <a:effectLst/>
                          <a:latin typeface="Times New Roman" panose="02020603050405020304" pitchFamily="18" charset="0"/>
                          <a:ea typeface="宋体" panose="02010600030101010101" pitchFamily="2" charset="-122"/>
                        </a:rPr>
                        <a:t>汤志东</a:t>
                      </a:r>
                      <a:endParaRPr lang="zh-CN" sz="2300" kern="100" dirty="0">
                        <a:effectLst/>
                        <a:latin typeface="Times New Roman" panose="02020603050405020304" pitchFamily="18" charset="0"/>
                        <a:ea typeface="宋体" panose="02010600030101010101" pitchFamily="2" charset="-122"/>
                      </a:endParaRPr>
                    </a:p>
                  </a:txBody>
                  <a:tcPr marL="135639" marR="135639" marT="0"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9BD8E"/>
                    </a:solidFill>
                  </a:tcPr>
                </a:tc>
                <a:tc>
                  <a:txBody>
                    <a:bodyPr/>
                    <a:lstStyle/>
                    <a:p>
                      <a:pPr marL="0" algn="just" defTabSz="457200" rtl="0" eaLnBrk="1" latinLnBrk="0" hangingPunct="1">
                        <a:spcAft>
                          <a:spcPts val="0"/>
                        </a:spcAft>
                      </a:pPr>
                      <a:r>
                        <a:rPr lang="en-US" altLang="zh-CN" sz="2300" b="1" kern="100" dirty="0" err="1">
                          <a:solidFill>
                            <a:srgbClr val="79BD8E"/>
                          </a:solidFill>
                          <a:effectLst/>
                          <a:latin typeface="Times New Roman" panose="02020603050405020304" pitchFamily="18" charset="0"/>
                          <a:ea typeface="宋体" panose="02010600030101010101" pitchFamily="2" charset="-122"/>
                          <a:cs typeface="+mn-cs"/>
                        </a:rPr>
                        <a:t>jiaowodongshen</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mrtangshuai123</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just" defTabSz="457200" rtl="0" eaLnBrk="1" latinLnBrk="0" hangingPunct="1">
                        <a:spcAft>
                          <a:spcPts val="0"/>
                        </a:spcAft>
                      </a:pPr>
                      <a:r>
                        <a:rPr lang="en-US" altLang="zh-CN" sz="2300" b="1" kern="100" dirty="0">
                          <a:solidFill>
                            <a:srgbClr val="79BD8E"/>
                          </a:solidFill>
                          <a:effectLst/>
                          <a:latin typeface="Times New Roman" panose="02020603050405020304" pitchFamily="18" charset="0"/>
                          <a:ea typeface="宋体" panose="02010600030101010101" pitchFamily="2" charset="-122"/>
                          <a:cs typeface="+mn-cs"/>
                        </a:rPr>
                        <a:t>18334434335</a:t>
                      </a:r>
                      <a:endParaRPr lang="zh-CN" sz="2300" b="1" kern="100" dirty="0">
                        <a:solidFill>
                          <a:srgbClr val="79BD8E"/>
                        </a:solidFill>
                        <a:effectLst/>
                        <a:latin typeface="Times New Roman" panose="02020603050405020304" pitchFamily="18" charset="0"/>
                        <a:ea typeface="宋体" panose="02010600030101010101" pitchFamily="2" charset="-122"/>
                        <a:cs typeface="+mn-cs"/>
                      </a:endParaRPr>
                    </a:p>
                  </a:txBody>
                  <a:tcPr marL="135639" marR="135639" marT="0"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646111" y="452718"/>
            <a:ext cx="9404723" cy="1400530"/>
          </a:xfrm>
        </p:spPr>
        <p:txBody>
          <a:bodyPr/>
          <a:lstStyle/>
          <a:p>
            <a:r>
              <a:rPr lang="zh-CN" altLang="en-US" dirty="0"/>
              <a:t>干系人联系</a:t>
            </a:r>
          </a:p>
        </p:txBody>
      </p:sp>
    </p:spTree>
    <p:extLst>
      <p:ext uri="{BB962C8B-B14F-4D97-AF65-F5344CB8AC3E}">
        <p14:creationId xmlns:p14="http://schemas.microsoft.com/office/powerpoint/2010/main" val="468249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646111" y="452718"/>
            <a:ext cx="9404723" cy="1400530"/>
          </a:xfrm>
        </p:spPr>
        <p:txBody>
          <a:bodyPr/>
          <a:lstStyle/>
          <a:p>
            <a:r>
              <a:rPr lang="zh-CN" altLang="en-US" dirty="0"/>
              <a:t>干系人联系</a:t>
            </a:r>
          </a:p>
        </p:txBody>
      </p:sp>
      <p:graphicFrame>
        <p:nvGraphicFramePr>
          <p:cNvPr id="3" name="表格 2">
            <a:extLst>
              <a:ext uri="{FF2B5EF4-FFF2-40B4-BE49-F238E27FC236}">
                <a16:creationId xmlns:a16="http://schemas.microsoft.com/office/drawing/2014/main" id="{ADF2E141-50B2-4D55-9E91-6002C9C5DD18}"/>
              </a:ext>
            </a:extLst>
          </p:cNvPr>
          <p:cNvGraphicFramePr>
            <a:graphicFrameLocks noGrp="1"/>
          </p:cNvGraphicFramePr>
          <p:nvPr>
            <p:extLst>
              <p:ext uri="{D42A27DB-BD31-4B8C-83A1-F6EECF244321}">
                <p14:modId xmlns:p14="http://schemas.microsoft.com/office/powerpoint/2010/main" val="227058487"/>
              </p:ext>
            </p:extLst>
          </p:nvPr>
        </p:nvGraphicFramePr>
        <p:xfrm>
          <a:off x="570611" y="2046194"/>
          <a:ext cx="10536413" cy="1924435"/>
        </p:xfrm>
        <a:graphic>
          <a:graphicData uri="http://schemas.openxmlformats.org/drawingml/2006/table">
            <a:tbl>
              <a:tblPr firstRow="1" firstCol="1" bandRow="1">
                <a:tableStyleId>{00A15C55-8517-42AA-B614-E9B94910E393}</a:tableStyleId>
              </a:tblPr>
              <a:tblGrid>
                <a:gridCol w="945515">
                  <a:extLst>
                    <a:ext uri="{9D8B030D-6E8A-4147-A177-3AD203B41FA5}">
                      <a16:colId xmlns:a16="http://schemas.microsoft.com/office/drawing/2014/main" val="1637428417"/>
                    </a:ext>
                  </a:extLst>
                </a:gridCol>
                <a:gridCol w="1436959">
                  <a:extLst>
                    <a:ext uri="{9D8B030D-6E8A-4147-A177-3AD203B41FA5}">
                      <a16:colId xmlns:a16="http://schemas.microsoft.com/office/drawing/2014/main" val="3254004349"/>
                    </a:ext>
                  </a:extLst>
                </a:gridCol>
                <a:gridCol w="1620553">
                  <a:extLst>
                    <a:ext uri="{9D8B030D-6E8A-4147-A177-3AD203B41FA5}">
                      <a16:colId xmlns:a16="http://schemas.microsoft.com/office/drawing/2014/main" val="3483128932"/>
                    </a:ext>
                  </a:extLst>
                </a:gridCol>
                <a:gridCol w="1162874">
                  <a:extLst>
                    <a:ext uri="{9D8B030D-6E8A-4147-A177-3AD203B41FA5}">
                      <a16:colId xmlns:a16="http://schemas.microsoft.com/office/drawing/2014/main" val="2597373270"/>
                    </a:ext>
                  </a:extLst>
                </a:gridCol>
                <a:gridCol w="1503188">
                  <a:extLst>
                    <a:ext uri="{9D8B030D-6E8A-4147-A177-3AD203B41FA5}">
                      <a16:colId xmlns:a16="http://schemas.microsoft.com/office/drawing/2014/main" val="3886367726"/>
                    </a:ext>
                  </a:extLst>
                </a:gridCol>
                <a:gridCol w="2105637">
                  <a:extLst>
                    <a:ext uri="{9D8B030D-6E8A-4147-A177-3AD203B41FA5}">
                      <a16:colId xmlns:a16="http://schemas.microsoft.com/office/drawing/2014/main" val="1427837327"/>
                    </a:ext>
                  </a:extLst>
                </a:gridCol>
                <a:gridCol w="1761687">
                  <a:extLst>
                    <a:ext uri="{9D8B030D-6E8A-4147-A177-3AD203B41FA5}">
                      <a16:colId xmlns:a16="http://schemas.microsoft.com/office/drawing/2014/main" val="4182100121"/>
                    </a:ext>
                  </a:extLst>
                </a:gridCol>
              </a:tblGrid>
              <a:tr h="654163">
                <a:tc>
                  <a:txBody>
                    <a:bodyPr/>
                    <a:lstStyle/>
                    <a:p>
                      <a:pPr indent="316230" algn="just">
                        <a:lnSpc>
                          <a:spcPct val="150000"/>
                        </a:lnSpc>
                        <a:spcAft>
                          <a:spcPts val="0"/>
                        </a:spcAft>
                      </a:pPr>
                      <a:r>
                        <a:rPr lang="zh-CN" sz="1200">
                          <a:effectLst/>
                        </a:rPr>
                        <a:t>责任人</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a:effectLst/>
                        </a:rPr>
                        <a:t>角色</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电话</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en-US" sz="1200">
                          <a:effectLst/>
                        </a:rPr>
                        <a:t>QQ</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微信</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邮箱</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04800" algn="just">
                        <a:lnSpc>
                          <a:spcPct val="150000"/>
                        </a:lnSpc>
                        <a:spcAft>
                          <a:spcPts val="0"/>
                        </a:spcAft>
                      </a:pPr>
                      <a:r>
                        <a:rPr lang="zh-CN" sz="1200">
                          <a:effectLst/>
                        </a:rPr>
                        <a:t>办公地点</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059317"/>
                  </a:ext>
                </a:extLst>
              </a:tr>
              <a:tr h="721632">
                <a:tc>
                  <a:txBody>
                    <a:bodyPr/>
                    <a:lstStyle/>
                    <a:p>
                      <a:pPr indent="316230" algn="just">
                        <a:lnSpc>
                          <a:spcPct val="150000"/>
                        </a:lnSpc>
                        <a:spcAft>
                          <a:spcPts val="0"/>
                        </a:spcAft>
                      </a:pPr>
                      <a:r>
                        <a:rPr lang="zh-CN" sz="1200">
                          <a:effectLst/>
                        </a:rPr>
                        <a:t>杨枨</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13357102333</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3407837159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HolleyYang</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yangc@zucc.edu.cn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4-506</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11532241"/>
                  </a:ext>
                </a:extLst>
              </a:tr>
              <a:tr h="504058">
                <a:tc>
                  <a:txBody>
                    <a:bodyPr/>
                    <a:lstStyle/>
                    <a:p>
                      <a:pPr indent="316230" algn="just">
                        <a:lnSpc>
                          <a:spcPct val="150000"/>
                        </a:lnSpc>
                        <a:spcAft>
                          <a:spcPts val="0"/>
                        </a:spcAft>
                      </a:pPr>
                      <a:r>
                        <a:rPr lang="zh-CN" sz="1200">
                          <a:effectLst/>
                        </a:rPr>
                        <a:t>侯宏仑</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项目发布人</a:t>
                      </a:r>
                      <a:r>
                        <a:rPr lang="zh-CN" altLang="en-US" sz="1200" dirty="0">
                          <a:effectLst/>
                        </a:rPr>
                        <a:t>以及客户代表</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13071858629</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56689824</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a:effectLst/>
                        </a:rPr>
                        <a:t>tuuuuuuudou</a:t>
                      </a:r>
                      <a:endParaRPr lang="zh-CN" sz="12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en-US" sz="1200" dirty="0">
                          <a:effectLst/>
                        </a:rPr>
                        <a:t>houhl@zucc.edu.cn</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316230" algn="just">
                        <a:lnSpc>
                          <a:spcPct val="150000"/>
                        </a:lnSpc>
                        <a:spcAft>
                          <a:spcPts val="0"/>
                        </a:spcAft>
                      </a:pPr>
                      <a:r>
                        <a:rPr lang="zh-CN" sz="1200" dirty="0">
                          <a:effectLst/>
                        </a:rPr>
                        <a:t>理</a:t>
                      </a:r>
                      <a:r>
                        <a:rPr lang="en-US" sz="1200" dirty="0">
                          <a:effectLst/>
                        </a:rPr>
                        <a:t>4-501</a:t>
                      </a:r>
                      <a:r>
                        <a:rPr lang="zh-CN" sz="1200" dirty="0">
                          <a:effectLst/>
                        </a:rPr>
                        <a:t>至</a:t>
                      </a:r>
                      <a:r>
                        <a:rPr lang="en-US" sz="1200" dirty="0">
                          <a:effectLst/>
                        </a:rPr>
                        <a:t>515</a:t>
                      </a:r>
                      <a:endParaRPr lang="zh-CN" sz="12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3370803"/>
                  </a:ext>
                </a:extLst>
              </a:tr>
            </a:tbl>
          </a:graphicData>
        </a:graphic>
      </p:graphicFrame>
    </p:spTree>
    <p:extLst>
      <p:ext uri="{BB962C8B-B14F-4D97-AF65-F5344CB8AC3E}">
        <p14:creationId xmlns:p14="http://schemas.microsoft.com/office/powerpoint/2010/main" val="2172809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开发者与客户沟通计划</a:t>
            </a:r>
          </a:p>
        </p:txBody>
      </p:sp>
      <p:sp>
        <p:nvSpPr>
          <p:cNvPr id="3" name="文本框 5"/>
          <p:cNvSpPr txBox="1"/>
          <p:nvPr/>
        </p:nvSpPr>
        <p:spPr>
          <a:xfrm>
            <a:off x="1728716" y="2094768"/>
            <a:ext cx="8734567" cy="3416320"/>
          </a:xfrm>
          <a:prstGeom prst="rect">
            <a:avLst/>
          </a:prstGeom>
          <a:noFill/>
        </p:spPr>
        <p:txBody>
          <a:bodyPr wrap="square" rtlCol="0">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客户：杨枨老师</a:t>
            </a: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沟通人：吴思楠</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沟通途径：电子邮件以及面谈</a:t>
            </a:r>
            <a:endPar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沟通内容：上交小组每周的项目内容以及</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并向小组其他成员反馈老师的回复以及意见，若小组成员遇到项目中的问题，或者老师有其他的项目要求，则吴思楠负责向老师询问问题或项目的详细要求。同时定期与老师约定时间，小组所有成员与老师进行面对面交流</a:t>
            </a:r>
          </a:p>
        </p:txBody>
      </p:sp>
    </p:spTree>
    <p:extLst>
      <p:ext uri="{BB962C8B-B14F-4D97-AF65-F5344CB8AC3E}">
        <p14:creationId xmlns:p14="http://schemas.microsoft.com/office/powerpoint/2010/main" val="820478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开发者内部沟通计划</a:t>
            </a:r>
          </a:p>
        </p:txBody>
      </p:sp>
      <p:sp>
        <p:nvSpPr>
          <p:cNvPr id="3" name="文本框 5"/>
          <p:cNvSpPr txBox="1"/>
          <p:nvPr/>
        </p:nvSpPr>
        <p:spPr>
          <a:xfrm>
            <a:off x="354841" y="1252033"/>
            <a:ext cx="5595583" cy="5632311"/>
          </a:xfrm>
          <a:prstGeom prst="rect">
            <a:avLst/>
          </a:prstGeom>
          <a:noFill/>
        </p:spPr>
        <p:txBody>
          <a:bodyPr wrap="square" rtlCol="0">
            <a:spAutoFit/>
          </a:bodyPr>
          <a:lstStyle/>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沟通方式：开发者内部的沟通可以通过开会议、</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联系、微信联系、电话联系、短信联系、邮件联系、</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资源的共享来进行。</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沟通时间及地点：在每周三和周五晚上求真</a:t>
            </a: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1-604</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寝室进行内部会议；如遇特殊情况且比较重大，则在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或微信上进行紧急网络会议；项目上的小问题则在</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qq</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或微信上进行单独商讨或集体商讨。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沟通内容：对接下来一周的项目内容及时间进行分配，以及对项目中存在的问题或歧义进行商讨。</a:t>
            </a:r>
          </a:p>
          <a:p>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文件保存人员：吴思楠；保存内容：会议纪要、</a:t>
            </a:r>
            <a:r>
              <a:rPr lang="en-US" altLang="zh-CN" sz="2400" b="1" dirty="0" err="1">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、项目文档、以及项目中的文件等。</a:t>
            </a:r>
          </a:p>
        </p:txBody>
      </p:sp>
      <p:sp>
        <p:nvSpPr>
          <p:cNvPr id="4" name="Rectangle 1"/>
          <p:cNvSpPr>
            <a:spLocks noChangeArrowheads="1"/>
          </p:cNvSpPr>
          <p:nvPr/>
        </p:nvSpPr>
        <p:spPr bwMode="auto">
          <a:xfrm>
            <a:off x="7215861" y="494478"/>
            <a:ext cx="3302758" cy="75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400" b="1" dirty="0">
                <a:solidFill>
                  <a:schemeClr val="tx1">
                    <a:lumMod val="50000"/>
                    <a:lumOff val="50000"/>
                  </a:schemeClr>
                </a:solidFill>
                <a:latin typeface="微软雅黑" panose="020B0503020204020204" pitchFamily="34" charset="-122"/>
                <a:ea typeface="微软雅黑" panose="020B0503020204020204" pitchFamily="34" charset="-122"/>
              </a:rPr>
              <a:t>PRD G25</a:t>
            </a:r>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会议记录</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格 4"/>
          <p:cNvGraphicFramePr>
            <a:graphicFrameLocks noGrp="1"/>
          </p:cNvGraphicFramePr>
          <p:nvPr>
            <p:extLst/>
          </p:nvPr>
        </p:nvGraphicFramePr>
        <p:xfrm>
          <a:off x="6590970" y="1234735"/>
          <a:ext cx="4645596" cy="4804025"/>
        </p:xfrm>
        <a:graphic>
          <a:graphicData uri="http://schemas.openxmlformats.org/drawingml/2006/table">
            <a:tbl>
              <a:tblPr>
                <a:tableStyleId>{5C22544A-7EE6-4342-B048-85BDC9FD1C3A}</a:tableStyleId>
              </a:tblPr>
              <a:tblGrid>
                <a:gridCol w="128693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54259">
                  <a:extLst>
                    <a:ext uri="{9D8B030D-6E8A-4147-A177-3AD203B41FA5}">
                      <a16:colId xmlns:a16="http://schemas.microsoft.com/office/drawing/2014/main" val="20002"/>
                    </a:ext>
                  </a:extLst>
                </a:gridCol>
                <a:gridCol w="1161399">
                  <a:extLst>
                    <a:ext uri="{9D8B030D-6E8A-4147-A177-3AD203B41FA5}">
                      <a16:colId xmlns:a16="http://schemas.microsoft.com/office/drawing/2014/main" val="20003"/>
                    </a:ext>
                  </a:extLst>
                </a:gridCol>
              </a:tblGrid>
              <a:tr h="266797">
                <a:tc>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会议时间</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tc>
                  <a:txBody>
                    <a:bodyPr/>
                    <a:lstStyle/>
                    <a:p>
                      <a:pPr marL="0" algn="ctr" defTabSz="457200" rtl="0" eaLnBrk="1" latinLnBrk="0" hangingPunct="1">
                        <a:spcAft>
                          <a:spcPts val="0"/>
                        </a:spcAft>
                      </a:pPr>
                      <a:r>
                        <a:rPr lang="zh-CN" sz="1400" b="1" kern="0">
                          <a:solidFill>
                            <a:schemeClr val="tx1"/>
                          </a:solidFill>
                          <a:effectLst/>
                          <a:latin typeface="+mn-lt"/>
                          <a:ea typeface="+mn-ea"/>
                          <a:cs typeface="+mn-cs"/>
                        </a:rPr>
                        <a:t>会议地点</a:t>
                      </a:r>
                    </a:p>
                  </a:txBody>
                  <a:tcPr marL="81395" marR="81395" marT="0" marB="0" anchor="ctr">
                    <a:solidFill>
                      <a:srgbClr val="79BD8E"/>
                    </a:solidFill>
                  </a:tcPr>
                </a:tc>
                <a:tc>
                  <a:txBody>
                    <a:bodyPr/>
                    <a:lstStyle/>
                    <a:p>
                      <a:pPr marL="0" algn="ctr" defTabSz="457200" rtl="0" eaLnBrk="1" latinLnBrk="0" hangingPunct="1">
                        <a:spcAft>
                          <a:spcPts val="0"/>
                        </a:spcAft>
                      </a:pPr>
                      <a:r>
                        <a:rPr lang="en-US" sz="1400" b="1" kern="0">
                          <a:solidFill>
                            <a:schemeClr val="tx1"/>
                          </a:solidFill>
                          <a:effectLst/>
                          <a:latin typeface="+mn-lt"/>
                          <a:ea typeface="+mn-ea"/>
                          <a:cs typeface="+mn-cs"/>
                        </a:rPr>
                        <a:t> </a:t>
                      </a:r>
                      <a:endParaRPr lang="zh-CN" sz="1400" b="1" kern="0">
                        <a:solidFill>
                          <a:schemeClr val="tx1"/>
                        </a:solidFill>
                        <a:effectLst/>
                        <a:latin typeface="+mn-lt"/>
                        <a:ea typeface="+mn-ea"/>
                        <a:cs typeface="+mn-cs"/>
                      </a:endParaRPr>
                    </a:p>
                  </a:txBody>
                  <a:tcPr marL="81395" marR="81395" marT="0" marB="0" anchor="ctr">
                    <a:solidFill>
                      <a:srgbClr val="79BD8E"/>
                    </a:solidFill>
                  </a:tcPr>
                </a:tc>
                <a:extLst>
                  <a:ext uri="{0D108BD9-81ED-4DB2-BD59-A6C34878D82A}">
                    <a16:rowId xmlns:a16="http://schemas.microsoft.com/office/drawing/2014/main" val="10001"/>
                  </a:ext>
                </a:extLst>
              </a:tr>
              <a:tr h="564660">
                <a:tc>
                  <a:txBody>
                    <a:bodyPr/>
                    <a:lstStyle/>
                    <a:p>
                      <a:pPr marL="0" algn="ctr" defTabSz="457200" rtl="0" eaLnBrk="1" latinLnBrk="0" hangingPunct="1">
                        <a:spcAft>
                          <a:spcPts val="0"/>
                        </a:spcAft>
                      </a:pPr>
                      <a:r>
                        <a:rPr lang="zh-CN" altLang="en-US" sz="1400" b="1" kern="0" dirty="0">
                          <a:solidFill>
                            <a:schemeClr val="tx1"/>
                          </a:solidFill>
                          <a:effectLst/>
                          <a:latin typeface="+mn-lt"/>
                          <a:ea typeface="+mn-ea"/>
                          <a:cs typeface="+mn-cs"/>
                        </a:rPr>
                        <a:t>人员出勤情况</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gridSpan="3">
                  <a:txBody>
                    <a:bodyPr/>
                    <a:lstStyle/>
                    <a:p>
                      <a:pPr marL="0" algn="ctr" defTabSz="457200" rtl="0" eaLnBrk="1" latinLnBrk="0" hangingPunct="1">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nchor="ctr">
                    <a:solidFill>
                      <a:srgbClr val="79BD8E"/>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53985">
                <a:tc gridSpan="4">
                  <a:txBody>
                    <a:bodyPr/>
                    <a:lstStyle/>
                    <a:p>
                      <a:pPr marL="0" algn="ctr" defTabSz="457200" rtl="0" eaLnBrk="1" latinLnBrk="0" hangingPunct="1">
                        <a:spcAft>
                          <a:spcPts val="0"/>
                        </a:spcAft>
                      </a:pPr>
                      <a:r>
                        <a:rPr lang="zh-CN" sz="1400" b="1" kern="0" dirty="0">
                          <a:solidFill>
                            <a:schemeClr val="tx1"/>
                          </a:solidFill>
                          <a:effectLst/>
                          <a:latin typeface="+mn-lt"/>
                          <a:ea typeface="+mn-ea"/>
                          <a:cs typeface="+mn-cs"/>
                        </a:rPr>
                        <a:t>会议内容</a:t>
                      </a:r>
                    </a:p>
                  </a:txBody>
                  <a:tcPr marL="81395" marR="81395" marT="0" marB="0" anchor="ctr">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3718583">
                <a:tc gridSpan="4">
                  <a:txBody>
                    <a:bodyPr/>
                    <a:lstStyle/>
                    <a:p>
                      <a:pPr marL="0" algn="ctr" defTabSz="457200" rtl="0" eaLnBrk="1" latinLnBrk="0" hangingPunct="1">
                        <a:lnSpc>
                          <a:spcPct val="150000"/>
                        </a:lnSpc>
                        <a:spcAft>
                          <a:spcPts val="0"/>
                        </a:spcAft>
                      </a:pPr>
                      <a:r>
                        <a:rPr lang="en-US" sz="1400" b="1" kern="0" dirty="0">
                          <a:solidFill>
                            <a:schemeClr val="tx1"/>
                          </a:solidFill>
                          <a:effectLst/>
                          <a:latin typeface="+mn-lt"/>
                          <a:ea typeface="+mn-ea"/>
                          <a:cs typeface="+mn-cs"/>
                        </a:rPr>
                        <a:t> </a:t>
                      </a:r>
                      <a:endParaRPr lang="zh-CN" sz="1400" b="1" kern="0" dirty="0">
                        <a:solidFill>
                          <a:schemeClr val="tx1"/>
                        </a:solidFill>
                        <a:effectLst/>
                        <a:latin typeface="+mn-lt"/>
                        <a:ea typeface="+mn-ea"/>
                        <a:cs typeface="+mn-cs"/>
                      </a:endParaRPr>
                    </a:p>
                  </a:txBody>
                  <a:tcPr marL="81395" marR="81395" marT="0" marB="0">
                    <a:solidFill>
                      <a:srgbClr val="79BD8E"/>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44180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2033984"/>
            <a:ext cx="7999315"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7</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风险管理计划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2937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latin typeface="Microsoft YaHei UI" panose="020B0503020204020204" pitchFamily="34" charset="-122"/>
                <a:ea typeface="Microsoft YaHei UI" panose="020B0503020204020204" pitchFamily="34" charset="-122"/>
              </a:rPr>
              <a:t>1</a:t>
            </a:r>
            <a:r>
              <a:rPr lang="en-US" altLang="zh-CN" dirty="0"/>
              <a:t>.1</a:t>
            </a:r>
            <a:r>
              <a:rPr lang="zh-CN" altLang="en-US" dirty="0"/>
              <a:t>编写目的</a:t>
            </a:r>
            <a:endParaRPr lang="zh-CN" dirty="0">
              <a:latin typeface="Microsoft YaHei UI" panose="020B0503020204020204" pitchFamily="34" charset="-122"/>
              <a:ea typeface="Microsoft YaHei UI" panose="020B0503020204020204" pitchFamily="34" charset="-122"/>
            </a:endParaRPr>
          </a:p>
        </p:txBody>
      </p:sp>
      <p:sp>
        <p:nvSpPr>
          <p:cNvPr id="3" name="矩形 2"/>
          <p:cNvSpPr>
            <a:spLocks noGrp="1"/>
          </p:cNvSpPr>
          <p:nvPr>
            <p:ph idx="1"/>
          </p:nvPr>
        </p:nvSpPr>
        <p:spPr/>
        <p:txBody>
          <a:bodyPr>
            <a:normAutofit/>
          </a:bodyPr>
          <a:lstStyle/>
          <a:p>
            <a:r>
              <a:rPr lang="zh-CN" altLang="en-US" sz="2400" dirty="0"/>
              <a:t>确定试工作业的具体安排</a:t>
            </a:r>
          </a:p>
          <a:p>
            <a:pPr marL="0" indent="0">
              <a:buNone/>
            </a:pPr>
            <a:r>
              <a:rPr lang="zh-CN" altLang="en-US" sz="2400" dirty="0"/>
              <a:t>确定计划期内的人、机、料需求</a:t>
            </a:r>
          </a:p>
          <a:p>
            <a:pPr marL="0" indent="0">
              <a:buNone/>
            </a:pPr>
            <a:r>
              <a:rPr lang="zh-CN" altLang="en-US" sz="2400" dirty="0"/>
              <a:t>确定控制性进度计划的关键指标</a:t>
            </a:r>
          </a:p>
          <a:p>
            <a:pPr marL="0" indent="0">
              <a:buNone/>
            </a:pPr>
            <a:r>
              <a:rPr lang="zh-CN" altLang="en-US" sz="2400" dirty="0"/>
              <a:t>确定里程碑计划节点</a:t>
            </a:r>
          </a:p>
          <a:p>
            <a:pPr marL="0" indent="0">
              <a:buNone/>
            </a:pPr>
            <a:r>
              <a:rPr lang="zh-CN" altLang="en-US" sz="2400" dirty="0"/>
              <a:t>确定计划期内的资金需求</a:t>
            </a:r>
            <a:endParaRPr lang="zh-CN" sz="2400" dirty="0">
              <a:latin typeface="Microsoft YaHei UI" panose="020B0503020204020204" pitchFamily="34" charset="-122"/>
              <a:ea typeface="Microsoft YaHei U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pPr lvl="1"/>
            <a:r>
              <a:rPr lang="zh-CN" altLang="zh-CN" sz="4200" kern="1200" dirty="0">
                <a:latin typeface="Microsoft YaHei UI" panose="020B0503020204020204" pitchFamily="34" charset="-122"/>
                <a:ea typeface="Microsoft YaHei UI" panose="020B0503020204020204" pitchFamily="34" charset="-122"/>
                <a:cs typeface="+mj-cs"/>
              </a:rPr>
              <a:t> 风险分类</a:t>
            </a:r>
          </a:p>
        </p:txBody>
      </p:sp>
      <p:sp>
        <p:nvSpPr>
          <p:cNvPr id="3" name="文本框 5"/>
          <p:cNvSpPr txBox="1"/>
          <p:nvPr/>
        </p:nvSpPr>
        <p:spPr>
          <a:xfrm>
            <a:off x="1728716" y="2094768"/>
            <a:ext cx="8734567" cy="461665"/>
          </a:xfrm>
          <a:prstGeom prst="rect">
            <a:avLst/>
          </a:prstGeom>
          <a:noFill/>
        </p:spPr>
        <p:txBody>
          <a:bodyPr wrap="square" rtlCol="0">
            <a:spAutoFit/>
          </a:bodyPr>
          <a:lstStyle/>
          <a:p>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 name="矩形 4"/>
          <p:cNvSpPr/>
          <p:nvPr/>
        </p:nvSpPr>
        <p:spPr>
          <a:xfrm>
            <a:off x="800100" y="1995124"/>
            <a:ext cx="9372600" cy="3108543"/>
          </a:xfrm>
          <a:prstGeom prst="rect">
            <a:avLst/>
          </a:prstGeom>
        </p:spPr>
        <p:txBody>
          <a:bodyPr wrap="square">
            <a:spAutoFit/>
          </a:bodyPr>
          <a:lstStyle/>
          <a:p>
            <a:r>
              <a:rPr lang="zh-CN" altLang="zh-CN" sz="2800" dirty="0"/>
              <a:t>参与者风险：所有开发过程中出现的人员流失率导致项目有价值信息的流失。</a:t>
            </a:r>
          </a:p>
          <a:p>
            <a:r>
              <a:rPr lang="zh-CN" altLang="zh-CN" sz="2800" dirty="0"/>
              <a:t>技术风险：应用实现和产品交付时所用的各种技术所出现的缺陷。</a:t>
            </a:r>
          </a:p>
          <a:p>
            <a:r>
              <a:rPr lang="zh-CN" altLang="zh-CN" sz="2800" dirty="0"/>
              <a:t>结构风险：项目管理结构和系统，包括影响策划和控制的结构和系统。</a:t>
            </a:r>
          </a:p>
          <a:p>
            <a:r>
              <a:rPr lang="zh-CN" altLang="zh-CN" sz="2800" dirty="0"/>
              <a:t>任务风险：与计划的工作出现偏差，以及任务分配不平均。</a:t>
            </a:r>
            <a:endParaRPr lang="zh-CN" altLang="en-US" sz="2800" dirty="0"/>
          </a:p>
        </p:txBody>
      </p:sp>
    </p:spTree>
    <p:extLst>
      <p:ext uri="{BB962C8B-B14F-4D97-AF65-F5344CB8AC3E}">
        <p14:creationId xmlns:p14="http://schemas.microsoft.com/office/powerpoint/2010/main" val="2763457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风险概率与影响的定义</a:t>
            </a:r>
          </a:p>
        </p:txBody>
      </p:sp>
      <p:sp>
        <p:nvSpPr>
          <p:cNvPr id="7" name="矩形 6"/>
          <p:cNvSpPr/>
          <p:nvPr/>
        </p:nvSpPr>
        <p:spPr>
          <a:xfrm>
            <a:off x="742244" y="1380365"/>
            <a:ext cx="6032421" cy="461665"/>
          </a:xfrm>
          <a:prstGeom prst="rect">
            <a:avLst/>
          </a:prstGeom>
        </p:spPr>
        <p:txBody>
          <a:bodyPr wrap="none">
            <a:spAutoFit/>
          </a:bodyPr>
          <a:lstStyle/>
          <a:p>
            <a:r>
              <a:rPr lang="zh-CN" altLang="zh-CN" sz="2400" dirty="0"/>
              <a:t>风险可能性的定性描述及其相应的范围值：</a:t>
            </a:r>
          </a:p>
        </p:txBody>
      </p:sp>
      <p:graphicFrame>
        <p:nvGraphicFramePr>
          <p:cNvPr id="8" name="表格 7"/>
          <p:cNvGraphicFramePr>
            <a:graphicFrameLocks noGrp="1"/>
          </p:cNvGraphicFramePr>
          <p:nvPr>
            <p:extLst>
              <p:ext uri="{D42A27DB-BD31-4B8C-83A1-F6EECF244321}">
                <p14:modId xmlns:p14="http://schemas.microsoft.com/office/powerpoint/2010/main" val="3442530258"/>
              </p:ext>
            </p:extLst>
          </p:nvPr>
        </p:nvGraphicFramePr>
        <p:xfrm>
          <a:off x="823181" y="2006411"/>
          <a:ext cx="9329650" cy="640080"/>
        </p:xfrm>
        <a:graphic>
          <a:graphicData uri="http://schemas.openxmlformats.org/drawingml/2006/table">
            <a:tbl>
              <a:tblPr firstRow="1" firstCol="1" bandRow="1">
                <a:tableStyleId>{7DF18680-E054-41AD-8BC1-D1AEF772440D}</a:tableStyleId>
              </a:tblPr>
              <a:tblGrid>
                <a:gridCol w="2331866">
                  <a:extLst>
                    <a:ext uri="{9D8B030D-6E8A-4147-A177-3AD203B41FA5}">
                      <a16:colId xmlns:a16="http://schemas.microsoft.com/office/drawing/2014/main" val="20000"/>
                    </a:ext>
                  </a:extLst>
                </a:gridCol>
                <a:gridCol w="2331866">
                  <a:extLst>
                    <a:ext uri="{9D8B030D-6E8A-4147-A177-3AD203B41FA5}">
                      <a16:colId xmlns:a16="http://schemas.microsoft.com/office/drawing/2014/main" val="20001"/>
                    </a:ext>
                  </a:extLst>
                </a:gridCol>
                <a:gridCol w="2332959">
                  <a:extLst>
                    <a:ext uri="{9D8B030D-6E8A-4147-A177-3AD203B41FA5}">
                      <a16:colId xmlns:a16="http://schemas.microsoft.com/office/drawing/2014/main" val="20002"/>
                    </a:ext>
                  </a:extLst>
                </a:gridCol>
                <a:gridCol w="2332959">
                  <a:extLst>
                    <a:ext uri="{9D8B030D-6E8A-4147-A177-3AD203B41FA5}">
                      <a16:colId xmlns:a16="http://schemas.microsoft.com/office/drawing/2014/main" val="20003"/>
                    </a:ext>
                  </a:extLst>
                </a:gridCol>
              </a:tblGrid>
              <a:tr h="315368">
                <a:tc>
                  <a:txBody>
                    <a:bodyPr/>
                    <a:lstStyle/>
                    <a:p>
                      <a:pPr algn="l">
                        <a:spcAft>
                          <a:spcPts val="0"/>
                        </a:spcAft>
                      </a:pPr>
                      <a:r>
                        <a:rPr lang="zh-CN" sz="2100" kern="100" dirty="0">
                          <a:effectLst/>
                        </a:rPr>
                        <a:t>可能性等级</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高</a:t>
                      </a:r>
                      <a:endParaRPr lang="zh-CN" sz="2100" kern="100" dirty="0">
                        <a:effectLst/>
                        <a:latin typeface="Calibri"/>
                        <a:ea typeface="宋体"/>
                        <a:cs typeface="Times New Roman"/>
                      </a:endParaRPr>
                    </a:p>
                  </a:txBody>
                  <a:tcPr marL="118263" marR="118263" marT="0" marB="0"/>
                </a:tc>
                <a:tc>
                  <a:txBody>
                    <a:bodyPr/>
                    <a:lstStyle/>
                    <a:p>
                      <a:pPr algn="l">
                        <a:spcAft>
                          <a:spcPts val="0"/>
                        </a:spcAft>
                      </a:pPr>
                      <a:r>
                        <a:rPr lang="zh-CN" sz="2100" kern="100">
                          <a:effectLst/>
                        </a:rPr>
                        <a:t>中</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低</a:t>
                      </a:r>
                      <a:endParaRPr lang="zh-CN" sz="2100" kern="100">
                        <a:effectLst/>
                        <a:latin typeface="Calibri"/>
                        <a:ea typeface="宋体"/>
                        <a:cs typeface="Times New Roman"/>
                      </a:endParaRPr>
                    </a:p>
                  </a:txBody>
                  <a:tcPr marL="118263" marR="118263" marT="0" marB="0"/>
                </a:tc>
                <a:extLst>
                  <a:ext uri="{0D108BD9-81ED-4DB2-BD59-A6C34878D82A}">
                    <a16:rowId xmlns:a16="http://schemas.microsoft.com/office/drawing/2014/main" val="10000"/>
                  </a:ext>
                </a:extLst>
              </a:tr>
              <a:tr h="315368">
                <a:tc>
                  <a:txBody>
                    <a:bodyPr/>
                    <a:lstStyle/>
                    <a:p>
                      <a:pPr algn="l">
                        <a:spcAft>
                          <a:spcPts val="0"/>
                        </a:spcAft>
                      </a:pPr>
                      <a:r>
                        <a:rPr lang="zh-CN" sz="2100" kern="100">
                          <a:effectLst/>
                        </a:rPr>
                        <a:t>范围</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概率超过</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a:effectLst/>
                        </a:rPr>
                        <a:t>概率</a:t>
                      </a:r>
                      <a:r>
                        <a:rPr lang="en-US" sz="2100" kern="100">
                          <a:effectLst/>
                        </a:rPr>
                        <a:t>10%</a:t>
                      </a:r>
                      <a:r>
                        <a:rPr lang="zh-CN" sz="2100" kern="100">
                          <a:effectLst/>
                        </a:rPr>
                        <a:t>到</a:t>
                      </a:r>
                      <a:r>
                        <a:rPr lang="en-US" sz="2100" kern="100">
                          <a:effectLst/>
                        </a:rPr>
                        <a:t>50%</a:t>
                      </a:r>
                      <a:endParaRPr lang="zh-CN" sz="2100" kern="100">
                        <a:effectLst/>
                        <a:latin typeface="Calibri"/>
                        <a:ea typeface="宋体"/>
                        <a:cs typeface="Times New Roman"/>
                      </a:endParaRPr>
                    </a:p>
                  </a:txBody>
                  <a:tcPr marL="118263" marR="118263" marT="0" marB="0"/>
                </a:tc>
                <a:tc>
                  <a:txBody>
                    <a:bodyPr/>
                    <a:lstStyle/>
                    <a:p>
                      <a:pPr algn="l">
                        <a:spcAft>
                          <a:spcPts val="0"/>
                        </a:spcAft>
                      </a:pPr>
                      <a:r>
                        <a:rPr lang="zh-CN" sz="2100" kern="100" dirty="0">
                          <a:effectLst/>
                        </a:rPr>
                        <a:t>概率低于</a:t>
                      </a:r>
                      <a:r>
                        <a:rPr lang="en-US" sz="2100" kern="100" dirty="0">
                          <a:effectLst/>
                        </a:rPr>
                        <a:t>10%</a:t>
                      </a:r>
                      <a:endParaRPr lang="zh-CN" sz="2100" kern="100" dirty="0">
                        <a:effectLst/>
                        <a:latin typeface="Calibri"/>
                        <a:ea typeface="宋体"/>
                        <a:cs typeface="Times New Roman"/>
                      </a:endParaRPr>
                    </a:p>
                  </a:txBody>
                  <a:tcPr marL="118263" marR="118263" marT="0" marB="0"/>
                </a:tc>
                <a:extLst>
                  <a:ext uri="{0D108BD9-81ED-4DB2-BD59-A6C34878D82A}">
                    <a16:rowId xmlns:a16="http://schemas.microsoft.com/office/drawing/2014/main" val="10001"/>
                  </a:ext>
                </a:extLst>
              </a:tr>
            </a:tbl>
          </a:graphicData>
        </a:graphic>
      </p:graphicFrame>
      <p:sp>
        <p:nvSpPr>
          <p:cNvPr id="9" name="矩形 8"/>
          <p:cNvSpPr/>
          <p:nvPr/>
        </p:nvSpPr>
        <p:spPr>
          <a:xfrm>
            <a:off x="742244" y="2954188"/>
            <a:ext cx="6032421" cy="461665"/>
          </a:xfrm>
          <a:prstGeom prst="rect">
            <a:avLst/>
          </a:prstGeom>
        </p:spPr>
        <p:txBody>
          <a:bodyPr wrap="none">
            <a:spAutoFit/>
          </a:bodyPr>
          <a:lstStyle/>
          <a:p>
            <a:r>
              <a:rPr lang="zh-CN" altLang="zh-CN" sz="2400" dirty="0"/>
              <a:t>对成本影响的定性描述及其相应的范围值：</a:t>
            </a:r>
            <a:endParaRPr lang="zh-CN" altLang="en-US" sz="2400" dirty="0"/>
          </a:p>
        </p:txBody>
      </p:sp>
      <p:graphicFrame>
        <p:nvGraphicFramePr>
          <p:cNvPr id="10" name="表格 9"/>
          <p:cNvGraphicFramePr>
            <a:graphicFrameLocks noGrp="1"/>
          </p:cNvGraphicFramePr>
          <p:nvPr>
            <p:extLst>
              <p:ext uri="{D42A27DB-BD31-4B8C-83A1-F6EECF244321}">
                <p14:modId xmlns:p14="http://schemas.microsoft.com/office/powerpoint/2010/main" val="3551357969"/>
              </p:ext>
            </p:extLst>
          </p:nvPr>
        </p:nvGraphicFramePr>
        <p:xfrm>
          <a:off x="870436" y="3481754"/>
          <a:ext cx="9284678" cy="1934308"/>
        </p:xfrm>
        <a:graphic>
          <a:graphicData uri="http://schemas.openxmlformats.org/drawingml/2006/table">
            <a:tbl>
              <a:tblPr firstRow="1" firstCol="1" bandRow="1">
                <a:tableStyleId>{7DF18680-E054-41AD-8BC1-D1AEF772440D}</a:tableStyleId>
              </a:tblPr>
              <a:tblGrid>
                <a:gridCol w="2320625">
                  <a:extLst>
                    <a:ext uri="{9D8B030D-6E8A-4147-A177-3AD203B41FA5}">
                      <a16:colId xmlns:a16="http://schemas.microsoft.com/office/drawing/2014/main" val="20000"/>
                    </a:ext>
                  </a:extLst>
                </a:gridCol>
                <a:gridCol w="2320625">
                  <a:extLst>
                    <a:ext uri="{9D8B030D-6E8A-4147-A177-3AD203B41FA5}">
                      <a16:colId xmlns:a16="http://schemas.microsoft.com/office/drawing/2014/main" val="20001"/>
                    </a:ext>
                  </a:extLst>
                </a:gridCol>
                <a:gridCol w="2321714">
                  <a:extLst>
                    <a:ext uri="{9D8B030D-6E8A-4147-A177-3AD203B41FA5}">
                      <a16:colId xmlns:a16="http://schemas.microsoft.com/office/drawing/2014/main" val="20002"/>
                    </a:ext>
                  </a:extLst>
                </a:gridCol>
                <a:gridCol w="2321714">
                  <a:extLst>
                    <a:ext uri="{9D8B030D-6E8A-4147-A177-3AD203B41FA5}">
                      <a16:colId xmlns:a16="http://schemas.microsoft.com/office/drawing/2014/main" val="20003"/>
                    </a:ext>
                  </a:extLst>
                </a:gridCol>
              </a:tblGrid>
              <a:tr h="386862">
                <a:tc>
                  <a:txBody>
                    <a:bodyPr/>
                    <a:lstStyle/>
                    <a:p>
                      <a:pPr algn="l">
                        <a:spcAft>
                          <a:spcPts val="0"/>
                        </a:spcAft>
                      </a:pPr>
                      <a:r>
                        <a:rPr lang="zh-CN" sz="1200" kern="100">
                          <a:effectLst/>
                        </a:rPr>
                        <a:t>影响等级</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1547446">
                <a:tc>
                  <a:txBody>
                    <a:bodyPr/>
                    <a:lstStyle/>
                    <a:p>
                      <a:pPr algn="l">
                        <a:spcAft>
                          <a:spcPts val="0"/>
                        </a:spcAft>
                      </a:pPr>
                      <a:r>
                        <a:rPr lang="zh-CN" sz="1200" kern="100" dirty="0">
                          <a:effectLst/>
                        </a:rPr>
                        <a:t>范围</a:t>
                      </a:r>
                      <a:endParaRPr lang="zh-CN" sz="1200" kern="100" dirty="0">
                        <a:effectLst/>
                        <a:latin typeface="Calibri"/>
                        <a:ea typeface="宋体"/>
                        <a:cs typeface="Times New Roman"/>
                      </a:endParaRPr>
                    </a:p>
                  </a:txBody>
                  <a:tcPr marL="68580" marR="68580" marT="0" marB="0"/>
                </a:tc>
                <a:tc>
                  <a:txBody>
                    <a:bodyPr/>
                    <a:lstStyle/>
                    <a:p>
                      <a:pPr algn="l">
                        <a:spcAft>
                          <a:spcPts val="0"/>
                        </a:spcAft>
                      </a:pPr>
                      <a:r>
                        <a:rPr lang="zh-CN" sz="1200" kern="100">
                          <a:effectLst/>
                        </a:rPr>
                        <a:t>超出预算</a:t>
                      </a:r>
                      <a:r>
                        <a:rPr lang="en-US" sz="1200" kern="100">
                          <a:effectLst/>
                        </a:rPr>
                        <a:t>30%</a:t>
                      </a:r>
                      <a:endParaRPr lang="zh-CN" sz="1200" kern="100">
                        <a:effectLst/>
                      </a:endParaRPr>
                    </a:p>
                    <a:p>
                      <a:pPr algn="l">
                        <a:spcAft>
                          <a:spcPts val="0"/>
                        </a:spcAft>
                      </a:pPr>
                      <a:r>
                        <a:rPr lang="zh-CN" sz="1200" kern="100">
                          <a:effectLst/>
                        </a:rPr>
                        <a:t>延期</a:t>
                      </a:r>
                      <a:r>
                        <a:rPr lang="en-US" sz="1200" kern="100">
                          <a:effectLst/>
                        </a:rPr>
                        <a:t>2</a:t>
                      </a:r>
                      <a:r>
                        <a:rPr lang="zh-CN" sz="1200" kern="100">
                          <a:effectLst/>
                        </a:rPr>
                        <a:t>个月以上</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超出预算</a:t>
                      </a:r>
                      <a:r>
                        <a:rPr lang="en-US" sz="1200" kern="100">
                          <a:effectLst/>
                        </a:rPr>
                        <a:t>10%-30%</a:t>
                      </a:r>
                      <a:endParaRPr lang="zh-CN" sz="1200" kern="100">
                        <a:effectLst/>
                      </a:endParaRPr>
                    </a:p>
                    <a:p>
                      <a:pPr algn="l">
                        <a:spcAft>
                          <a:spcPts val="0"/>
                        </a:spcAft>
                      </a:pPr>
                      <a:r>
                        <a:rPr lang="zh-CN" sz="1200" kern="100">
                          <a:effectLst/>
                        </a:rPr>
                        <a:t>延期一个月到两个月</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dirty="0">
                          <a:effectLst/>
                        </a:rPr>
                        <a:t>超出预算</a:t>
                      </a:r>
                      <a:r>
                        <a:rPr lang="en-US" sz="1200" kern="100" dirty="0">
                          <a:effectLst/>
                        </a:rPr>
                        <a:t>10%</a:t>
                      </a:r>
                      <a:r>
                        <a:rPr lang="zh-CN" sz="1200" kern="100" dirty="0">
                          <a:effectLst/>
                        </a:rPr>
                        <a:t>以下</a:t>
                      </a:r>
                    </a:p>
                    <a:p>
                      <a:pPr algn="l">
                        <a:spcAft>
                          <a:spcPts val="0"/>
                        </a:spcAft>
                      </a:pPr>
                      <a:r>
                        <a:rPr lang="zh-CN" sz="1200" kern="100" dirty="0">
                          <a:effectLst/>
                        </a:rPr>
                        <a:t>延期一个月以内</a:t>
                      </a:r>
                      <a:endParaRPr lang="zh-CN" sz="12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28188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风险评估</a:t>
            </a:r>
          </a:p>
        </p:txBody>
      </p:sp>
      <p:graphicFrame>
        <p:nvGraphicFramePr>
          <p:cNvPr id="4" name="表格 3"/>
          <p:cNvGraphicFramePr>
            <a:graphicFrameLocks noGrp="1"/>
          </p:cNvGraphicFramePr>
          <p:nvPr>
            <p:extLst>
              <p:ext uri="{D42A27DB-BD31-4B8C-83A1-F6EECF244321}">
                <p14:modId xmlns:p14="http://schemas.microsoft.com/office/powerpoint/2010/main" val="3517836188"/>
              </p:ext>
            </p:extLst>
          </p:nvPr>
        </p:nvGraphicFramePr>
        <p:xfrm>
          <a:off x="773723" y="1266085"/>
          <a:ext cx="9249507" cy="5398491"/>
        </p:xfrm>
        <a:graphic>
          <a:graphicData uri="http://schemas.openxmlformats.org/drawingml/2006/table">
            <a:tbl>
              <a:tblPr firstRow="1" firstCol="1" bandRow="1">
                <a:tableStyleId>{7DF18680-E054-41AD-8BC1-D1AEF772440D}</a:tableStyleId>
              </a:tblPr>
              <a:tblGrid>
                <a:gridCol w="900445">
                  <a:extLst>
                    <a:ext uri="{9D8B030D-6E8A-4147-A177-3AD203B41FA5}">
                      <a16:colId xmlns:a16="http://schemas.microsoft.com/office/drawing/2014/main" val="20000"/>
                    </a:ext>
                  </a:extLst>
                </a:gridCol>
                <a:gridCol w="4128404">
                  <a:extLst>
                    <a:ext uri="{9D8B030D-6E8A-4147-A177-3AD203B41FA5}">
                      <a16:colId xmlns:a16="http://schemas.microsoft.com/office/drawing/2014/main" val="20001"/>
                    </a:ext>
                  </a:extLst>
                </a:gridCol>
                <a:gridCol w="1083995">
                  <a:extLst>
                    <a:ext uri="{9D8B030D-6E8A-4147-A177-3AD203B41FA5}">
                      <a16:colId xmlns:a16="http://schemas.microsoft.com/office/drawing/2014/main" val="20002"/>
                    </a:ext>
                  </a:extLst>
                </a:gridCol>
                <a:gridCol w="1637523">
                  <a:extLst>
                    <a:ext uri="{9D8B030D-6E8A-4147-A177-3AD203B41FA5}">
                      <a16:colId xmlns:a16="http://schemas.microsoft.com/office/drawing/2014/main" val="20003"/>
                    </a:ext>
                  </a:extLst>
                </a:gridCol>
                <a:gridCol w="1499140">
                  <a:extLst>
                    <a:ext uri="{9D8B030D-6E8A-4147-A177-3AD203B41FA5}">
                      <a16:colId xmlns:a16="http://schemas.microsoft.com/office/drawing/2014/main" val="20004"/>
                    </a:ext>
                  </a:extLst>
                </a:gridCol>
              </a:tblGrid>
              <a:tr h="257071">
                <a:tc>
                  <a:txBody>
                    <a:bodyPr/>
                    <a:lstStyle/>
                    <a:p>
                      <a:pPr algn="l">
                        <a:spcAft>
                          <a:spcPts val="0"/>
                        </a:spcAft>
                      </a:pPr>
                      <a:r>
                        <a:rPr lang="zh-CN" sz="1200" kern="100">
                          <a:effectLst/>
                        </a:rPr>
                        <a:t>序号</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起因</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概率</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风险影响</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风险类型</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57071">
                <a:tc>
                  <a:txBody>
                    <a:bodyPr/>
                    <a:lstStyle/>
                    <a:p>
                      <a:pPr algn="l">
                        <a:spcAft>
                          <a:spcPts val="0"/>
                        </a:spcAft>
                      </a:pPr>
                      <a:r>
                        <a:rPr lang="en-US" sz="1200" kern="100">
                          <a:effectLst/>
                        </a:rPr>
                        <a:t>1</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组员经验不足</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257071">
                <a:tc>
                  <a:txBody>
                    <a:bodyPr/>
                    <a:lstStyle/>
                    <a:p>
                      <a:pPr algn="l">
                        <a:spcAft>
                          <a:spcPts val="0"/>
                        </a:spcAft>
                      </a:pPr>
                      <a:r>
                        <a:rPr lang="en-US" sz="1200" kern="100">
                          <a:effectLst/>
                        </a:rPr>
                        <a:t>2</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组员有故请假</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257071">
                <a:tc>
                  <a:txBody>
                    <a:bodyPr/>
                    <a:lstStyle/>
                    <a:p>
                      <a:pPr algn="l">
                        <a:spcAft>
                          <a:spcPts val="0"/>
                        </a:spcAft>
                      </a:pPr>
                      <a:r>
                        <a:rPr lang="en-US" sz="1200" kern="100">
                          <a:effectLst/>
                        </a:rPr>
                        <a:t>3</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组员不能按时完成</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57071">
                <a:tc>
                  <a:txBody>
                    <a:bodyPr/>
                    <a:lstStyle/>
                    <a:p>
                      <a:pPr algn="l">
                        <a:spcAft>
                          <a:spcPts val="0"/>
                        </a:spcAft>
                      </a:pPr>
                      <a:r>
                        <a:rPr lang="en-US" sz="1200" kern="100">
                          <a:effectLst/>
                        </a:rPr>
                        <a:t>4</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新技术的使用不当</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技术</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57071">
                <a:tc>
                  <a:txBody>
                    <a:bodyPr/>
                    <a:lstStyle/>
                    <a:p>
                      <a:pPr algn="l">
                        <a:spcAft>
                          <a:spcPts val="0"/>
                        </a:spcAft>
                      </a:pPr>
                      <a:r>
                        <a:rPr lang="en-US" sz="1200" kern="100">
                          <a:effectLst/>
                        </a:rPr>
                        <a:t>5</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用户需求不确定</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r h="257071">
                <a:tc>
                  <a:txBody>
                    <a:bodyPr/>
                    <a:lstStyle/>
                    <a:p>
                      <a:pPr algn="l">
                        <a:spcAft>
                          <a:spcPts val="0"/>
                        </a:spcAft>
                      </a:pPr>
                      <a:r>
                        <a:rPr lang="en-US" sz="1200" kern="100">
                          <a:effectLst/>
                        </a:rPr>
                        <a:t>6</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用户需求理解不当</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57071">
                <a:tc>
                  <a:txBody>
                    <a:bodyPr/>
                    <a:lstStyle/>
                    <a:p>
                      <a:pPr algn="l">
                        <a:spcAft>
                          <a:spcPts val="0"/>
                        </a:spcAft>
                      </a:pPr>
                      <a:r>
                        <a:rPr lang="en-US" sz="1200" kern="100">
                          <a:effectLst/>
                        </a:rPr>
                        <a:t>7</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组员变动</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结构</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r h="257071">
                <a:tc>
                  <a:txBody>
                    <a:bodyPr/>
                    <a:lstStyle/>
                    <a:p>
                      <a:pPr algn="l">
                        <a:spcAft>
                          <a:spcPts val="0"/>
                        </a:spcAft>
                      </a:pPr>
                      <a:r>
                        <a:rPr lang="en-US" sz="1200" kern="100">
                          <a:effectLst/>
                        </a:rPr>
                        <a:t>8</a:t>
                      </a:r>
                      <a:endParaRPr lang="zh-CN" sz="1200" kern="100">
                        <a:effectLst/>
                        <a:latin typeface="Calibri"/>
                        <a:ea typeface="宋体"/>
                        <a:cs typeface="Times New Roman"/>
                      </a:endParaRPr>
                    </a:p>
                  </a:txBody>
                  <a:tcPr marL="68580" marR="68580" marT="0" marB="0"/>
                </a:tc>
                <a:tc>
                  <a:txBody>
                    <a:bodyPr/>
                    <a:lstStyle/>
                    <a:p>
                      <a:pPr algn="l">
                        <a:spcAft>
                          <a:spcPts val="0"/>
                        </a:spcAft>
                      </a:pPr>
                      <a:r>
                        <a:rPr lang="en-US" sz="1200" kern="100">
                          <a:effectLst/>
                        </a:rPr>
                        <a:t>Git</a:t>
                      </a:r>
                      <a:r>
                        <a:rPr lang="zh-CN" sz="1200" kern="100">
                          <a:effectLst/>
                        </a:rPr>
                        <a:t>工具崩溃</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技术</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8"/>
                  </a:ext>
                </a:extLst>
              </a:tr>
              <a:tr h="257071">
                <a:tc>
                  <a:txBody>
                    <a:bodyPr/>
                    <a:lstStyle/>
                    <a:p>
                      <a:pPr algn="l">
                        <a:spcAft>
                          <a:spcPts val="0"/>
                        </a:spcAft>
                      </a:pPr>
                      <a:r>
                        <a:rPr lang="en-US" sz="1200" kern="100">
                          <a:effectLst/>
                        </a:rPr>
                        <a:t>9</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组员之间不信任</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结构</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09"/>
                  </a:ext>
                </a:extLst>
              </a:tr>
              <a:tr h="257071">
                <a:tc>
                  <a:txBody>
                    <a:bodyPr/>
                    <a:lstStyle/>
                    <a:p>
                      <a:pPr algn="l">
                        <a:spcAft>
                          <a:spcPts val="0"/>
                        </a:spcAft>
                      </a:pPr>
                      <a:r>
                        <a:rPr lang="en-US" sz="1200" kern="100">
                          <a:effectLst/>
                        </a:rPr>
                        <a:t>10</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组员电脑崩溃遗失文件</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技术</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0"/>
                  </a:ext>
                </a:extLst>
              </a:tr>
              <a:tr h="257071">
                <a:tc>
                  <a:txBody>
                    <a:bodyPr/>
                    <a:lstStyle/>
                    <a:p>
                      <a:pPr algn="l">
                        <a:spcAft>
                          <a:spcPts val="0"/>
                        </a:spcAft>
                      </a:pPr>
                      <a:r>
                        <a:rPr lang="en-US" sz="1200" kern="100">
                          <a:effectLst/>
                        </a:rPr>
                        <a:t>11</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需求变更巨大</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1"/>
                  </a:ext>
                </a:extLst>
              </a:tr>
              <a:tr h="257071">
                <a:tc>
                  <a:txBody>
                    <a:bodyPr/>
                    <a:lstStyle/>
                    <a:p>
                      <a:pPr algn="l">
                        <a:spcAft>
                          <a:spcPts val="0"/>
                        </a:spcAft>
                      </a:pPr>
                      <a:r>
                        <a:rPr lang="en-US" sz="1200" kern="100">
                          <a:effectLst/>
                        </a:rPr>
                        <a:t>12</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需求范围不断扩张</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2"/>
                  </a:ext>
                </a:extLst>
              </a:tr>
              <a:tr h="257071">
                <a:tc>
                  <a:txBody>
                    <a:bodyPr/>
                    <a:lstStyle/>
                    <a:p>
                      <a:pPr algn="l">
                        <a:spcAft>
                          <a:spcPts val="0"/>
                        </a:spcAft>
                      </a:pPr>
                      <a:r>
                        <a:rPr lang="en-US" sz="1200" kern="100">
                          <a:effectLst/>
                        </a:rPr>
                        <a:t>13</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组员缺乏交流</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3"/>
                  </a:ext>
                </a:extLst>
              </a:tr>
              <a:tr h="257071">
                <a:tc>
                  <a:txBody>
                    <a:bodyPr/>
                    <a:lstStyle/>
                    <a:p>
                      <a:pPr algn="l">
                        <a:spcAft>
                          <a:spcPts val="0"/>
                        </a:spcAft>
                      </a:pPr>
                      <a:r>
                        <a:rPr lang="en-US" sz="1200" kern="100">
                          <a:effectLst/>
                        </a:rPr>
                        <a:t>14</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组员回复信息的实时性</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4"/>
                  </a:ext>
                </a:extLst>
              </a:tr>
              <a:tr h="257071">
                <a:tc>
                  <a:txBody>
                    <a:bodyPr/>
                    <a:lstStyle/>
                    <a:p>
                      <a:pPr algn="l">
                        <a:spcAft>
                          <a:spcPts val="0"/>
                        </a:spcAft>
                      </a:pPr>
                      <a:r>
                        <a:rPr lang="en-US" sz="1200" kern="100">
                          <a:effectLst/>
                        </a:rPr>
                        <a:t>15</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审查文档的熟练度不够</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技术</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5"/>
                  </a:ext>
                </a:extLst>
              </a:tr>
              <a:tr h="257071">
                <a:tc>
                  <a:txBody>
                    <a:bodyPr/>
                    <a:lstStyle/>
                    <a:p>
                      <a:pPr algn="l">
                        <a:spcAft>
                          <a:spcPts val="0"/>
                        </a:spcAft>
                      </a:pPr>
                      <a:r>
                        <a:rPr lang="en-US" sz="1200" kern="100">
                          <a:effectLst/>
                        </a:rPr>
                        <a:t>16</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联系不到组员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参与者</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6"/>
                  </a:ext>
                </a:extLst>
              </a:tr>
              <a:tr h="257071">
                <a:tc>
                  <a:txBody>
                    <a:bodyPr/>
                    <a:lstStyle/>
                    <a:p>
                      <a:pPr algn="l">
                        <a:spcAft>
                          <a:spcPts val="0"/>
                        </a:spcAft>
                      </a:pPr>
                      <a:r>
                        <a:rPr lang="en-US" sz="1200" kern="100">
                          <a:effectLst/>
                        </a:rPr>
                        <a:t>17</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客户参与不够</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7"/>
                  </a:ext>
                </a:extLst>
              </a:tr>
              <a:tr h="257071">
                <a:tc>
                  <a:txBody>
                    <a:bodyPr/>
                    <a:lstStyle/>
                    <a:p>
                      <a:pPr algn="l">
                        <a:spcAft>
                          <a:spcPts val="0"/>
                        </a:spcAft>
                      </a:pPr>
                      <a:r>
                        <a:rPr lang="en-US" sz="1200" kern="100">
                          <a:effectLst/>
                        </a:rPr>
                        <a:t>18</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学生代表与教师代表的错误</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结构</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8"/>
                  </a:ext>
                </a:extLst>
              </a:tr>
              <a:tr h="257071">
                <a:tc>
                  <a:txBody>
                    <a:bodyPr/>
                    <a:lstStyle/>
                    <a:p>
                      <a:pPr algn="l">
                        <a:spcAft>
                          <a:spcPts val="0"/>
                        </a:spcAft>
                      </a:pPr>
                      <a:r>
                        <a:rPr lang="en-US" sz="1200" kern="100">
                          <a:effectLst/>
                        </a:rPr>
                        <a:t>19</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未经允许的需求</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中</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任务</a:t>
                      </a:r>
                      <a:endParaRPr lang="zh-CN" sz="1200" kern="100">
                        <a:effectLst/>
                        <a:latin typeface="Calibri"/>
                        <a:ea typeface="宋体"/>
                        <a:cs typeface="Times New Roman"/>
                      </a:endParaRPr>
                    </a:p>
                  </a:txBody>
                  <a:tcPr marL="68580" marR="68580" marT="0" marB="0"/>
                </a:tc>
                <a:extLst>
                  <a:ext uri="{0D108BD9-81ED-4DB2-BD59-A6C34878D82A}">
                    <a16:rowId xmlns:a16="http://schemas.microsoft.com/office/drawing/2014/main" val="10019"/>
                  </a:ext>
                </a:extLst>
              </a:tr>
              <a:tr h="257071">
                <a:tc>
                  <a:txBody>
                    <a:bodyPr/>
                    <a:lstStyle/>
                    <a:p>
                      <a:pPr algn="l">
                        <a:spcAft>
                          <a:spcPts val="0"/>
                        </a:spcAft>
                      </a:pPr>
                      <a:r>
                        <a:rPr lang="en-US" sz="1200" kern="100">
                          <a:effectLst/>
                        </a:rPr>
                        <a:t>20</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界面原型不被认可</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高</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a:effectLst/>
                        </a:rPr>
                        <a:t>低</a:t>
                      </a:r>
                      <a:endParaRPr lang="zh-CN" sz="1200" kern="100">
                        <a:effectLst/>
                        <a:latin typeface="Calibri"/>
                        <a:ea typeface="宋体"/>
                        <a:cs typeface="Times New Roman"/>
                      </a:endParaRPr>
                    </a:p>
                  </a:txBody>
                  <a:tcPr marL="68580" marR="68580" marT="0" marB="0"/>
                </a:tc>
                <a:tc>
                  <a:txBody>
                    <a:bodyPr/>
                    <a:lstStyle/>
                    <a:p>
                      <a:pPr algn="l">
                        <a:spcAft>
                          <a:spcPts val="0"/>
                        </a:spcAft>
                      </a:pPr>
                      <a:r>
                        <a:rPr lang="zh-CN" sz="1200" kern="100" dirty="0">
                          <a:effectLst/>
                        </a:rPr>
                        <a:t>技术</a:t>
                      </a:r>
                      <a:endParaRPr lang="zh-CN" sz="120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410200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风险控制</a:t>
            </a:r>
          </a:p>
        </p:txBody>
      </p:sp>
      <p:graphicFrame>
        <p:nvGraphicFramePr>
          <p:cNvPr id="4" name="表格 3"/>
          <p:cNvGraphicFramePr>
            <a:graphicFrameLocks noGrp="1"/>
          </p:cNvGraphicFramePr>
          <p:nvPr>
            <p:extLst>
              <p:ext uri="{D42A27DB-BD31-4B8C-83A1-F6EECF244321}">
                <p14:modId xmlns:p14="http://schemas.microsoft.com/office/powerpoint/2010/main" val="124518352"/>
              </p:ext>
            </p:extLst>
          </p:nvPr>
        </p:nvGraphicFramePr>
        <p:xfrm>
          <a:off x="764932" y="1204540"/>
          <a:ext cx="9659580" cy="5536225"/>
        </p:xfrm>
        <a:graphic>
          <a:graphicData uri="http://schemas.openxmlformats.org/drawingml/2006/table">
            <a:tbl>
              <a:tblPr firstRow="1" firstCol="1" bandRow="1">
                <a:tableStyleId>{7DF18680-E054-41AD-8BC1-D1AEF772440D}</a:tableStyleId>
              </a:tblPr>
              <a:tblGrid>
                <a:gridCol w="912457">
                  <a:extLst>
                    <a:ext uri="{9D8B030D-6E8A-4147-A177-3AD203B41FA5}">
                      <a16:colId xmlns:a16="http://schemas.microsoft.com/office/drawing/2014/main" val="20000"/>
                    </a:ext>
                  </a:extLst>
                </a:gridCol>
                <a:gridCol w="2516342">
                  <a:extLst>
                    <a:ext uri="{9D8B030D-6E8A-4147-A177-3AD203B41FA5}">
                      <a16:colId xmlns:a16="http://schemas.microsoft.com/office/drawing/2014/main" val="20001"/>
                    </a:ext>
                  </a:extLst>
                </a:gridCol>
                <a:gridCol w="6230781">
                  <a:extLst>
                    <a:ext uri="{9D8B030D-6E8A-4147-A177-3AD203B41FA5}">
                      <a16:colId xmlns:a16="http://schemas.microsoft.com/office/drawing/2014/main" val="20002"/>
                    </a:ext>
                  </a:extLst>
                </a:gridCol>
              </a:tblGrid>
              <a:tr h="221449">
                <a:tc>
                  <a:txBody>
                    <a:bodyPr/>
                    <a:lstStyle/>
                    <a:p>
                      <a:pPr algn="l">
                        <a:spcAft>
                          <a:spcPts val="0"/>
                        </a:spcAft>
                      </a:pPr>
                      <a:r>
                        <a:rPr lang="zh-CN" sz="1100" kern="100">
                          <a:effectLst/>
                        </a:rPr>
                        <a:t>序号</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风险</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控制手段</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0"/>
                  </a:ext>
                </a:extLst>
              </a:tr>
              <a:tr h="221449">
                <a:tc>
                  <a:txBody>
                    <a:bodyPr/>
                    <a:lstStyle/>
                    <a:p>
                      <a:pPr algn="l">
                        <a:spcAft>
                          <a:spcPts val="0"/>
                        </a:spcAft>
                      </a:pPr>
                      <a:r>
                        <a:rPr lang="en-US" sz="1100" kern="100">
                          <a:effectLst/>
                        </a:rPr>
                        <a:t>1</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组员经验不足</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多咨询老师同学，以及上届学长</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1"/>
                  </a:ext>
                </a:extLst>
              </a:tr>
              <a:tr h="221449">
                <a:tc>
                  <a:txBody>
                    <a:bodyPr/>
                    <a:lstStyle/>
                    <a:p>
                      <a:pPr algn="l">
                        <a:spcAft>
                          <a:spcPts val="0"/>
                        </a:spcAft>
                      </a:pPr>
                      <a:r>
                        <a:rPr lang="en-US" sz="1100" kern="100">
                          <a:effectLst/>
                        </a:rPr>
                        <a:t>2</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组员有故请假</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组长及时对任务分配进行改变</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2"/>
                  </a:ext>
                </a:extLst>
              </a:tr>
              <a:tr h="221449">
                <a:tc>
                  <a:txBody>
                    <a:bodyPr/>
                    <a:lstStyle/>
                    <a:p>
                      <a:pPr algn="l">
                        <a:spcAft>
                          <a:spcPts val="0"/>
                        </a:spcAft>
                      </a:pPr>
                      <a:r>
                        <a:rPr lang="en-US" sz="1100" kern="100">
                          <a:effectLst/>
                        </a:rPr>
                        <a:t>3</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dirty="0">
                          <a:effectLst/>
                        </a:rPr>
                        <a:t>组员不能按时完成</a:t>
                      </a:r>
                      <a:endParaRPr lang="zh-CN" sz="1100" kern="100" dirty="0">
                        <a:effectLst/>
                        <a:latin typeface="Calibri"/>
                        <a:ea typeface="宋体"/>
                        <a:cs typeface="Times New Roman"/>
                      </a:endParaRPr>
                    </a:p>
                  </a:txBody>
                  <a:tcPr marL="62936" marR="62936" marT="0" marB="0"/>
                </a:tc>
                <a:tc>
                  <a:txBody>
                    <a:bodyPr/>
                    <a:lstStyle/>
                    <a:p>
                      <a:pPr algn="l">
                        <a:spcAft>
                          <a:spcPts val="0"/>
                        </a:spcAft>
                      </a:pPr>
                      <a:r>
                        <a:rPr lang="zh-CN" sz="1100" kern="100">
                          <a:effectLst/>
                        </a:rPr>
                        <a:t>对组员采取奖惩制度</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3"/>
                  </a:ext>
                </a:extLst>
              </a:tr>
              <a:tr h="221449">
                <a:tc>
                  <a:txBody>
                    <a:bodyPr/>
                    <a:lstStyle/>
                    <a:p>
                      <a:pPr algn="l">
                        <a:spcAft>
                          <a:spcPts val="0"/>
                        </a:spcAft>
                      </a:pPr>
                      <a:r>
                        <a:rPr lang="en-US" sz="1100" kern="100">
                          <a:effectLst/>
                        </a:rPr>
                        <a:t>4</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新技术的使用不当</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网上寻找教程以及询问大神</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4"/>
                  </a:ext>
                </a:extLst>
              </a:tr>
              <a:tr h="221449">
                <a:tc>
                  <a:txBody>
                    <a:bodyPr/>
                    <a:lstStyle/>
                    <a:p>
                      <a:pPr algn="l">
                        <a:spcAft>
                          <a:spcPts val="0"/>
                        </a:spcAft>
                      </a:pPr>
                      <a:r>
                        <a:rPr lang="en-US" sz="1100" kern="100">
                          <a:effectLst/>
                        </a:rPr>
                        <a:t>5</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用户需求不确定</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多次寻找客户访谈</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5"/>
                  </a:ext>
                </a:extLst>
              </a:tr>
              <a:tr h="221449">
                <a:tc>
                  <a:txBody>
                    <a:bodyPr/>
                    <a:lstStyle/>
                    <a:p>
                      <a:pPr algn="l">
                        <a:spcAft>
                          <a:spcPts val="0"/>
                        </a:spcAft>
                      </a:pPr>
                      <a:r>
                        <a:rPr lang="en-US" sz="1100" kern="100">
                          <a:effectLst/>
                        </a:rPr>
                        <a:t>6</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用户需求理解不当</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遇到歧义立马联系客户确定正确需求</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6"/>
                  </a:ext>
                </a:extLst>
              </a:tr>
              <a:tr h="221449">
                <a:tc>
                  <a:txBody>
                    <a:bodyPr/>
                    <a:lstStyle/>
                    <a:p>
                      <a:pPr algn="l">
                        <a:spcAft>
                          <a:spcPts val="0"/>
                        </a:spcAft>
                      </a:pPr>
                      <a:r>
                        <a:rPr lang="en-US" sz="1100" kern="100">
                          <a:effectLst/>
                        </a:rPr>
                        <a:t>7</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组员变动</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组长及时重新分配工作</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7"/>
                  </a:ext>
                </a:extLst>
              </a:tr>
              <a:tr h="221449">
                <a:tc>
                  <a:txBody>
                    <a:bodyPr/>
                    <a:lstStyle/>
                    <a:p>
                      <a:pPr algn="l">
                        <a:spcAft>
                          <a:spcPts val="0"/>
                        </a:spcAft>
                      </a:pPr>
                      <a:r>
                        <a:rPr lang="en-US" sz="1100" kern="100">
                          <a:effectLst/>
                        </a:rPr>
                        <a:t>8</a:t>
                      </a:r>
                      <a:endParaRPr lang="zh-CN" sz="1100" kern="100">
                        <a:effectLst/>
                        <a:latin typeface="Calibri"/>
                        <a:ea typeface="宋体"/>
                        <a:cs typeface="Times New Roman"/>
                      </a:endParaRPr>
                    </a:p>
                  </a:txBody>
                  <a:tcPr marL="62936" marR="62936" marT="0" marB="0"/>
                </a:tc>
                <a:tc>
                  <a:txBody>
                    <a:bodyPr/>
                    <a:lstStyle/>
                    <a:p>
                      <a:pPr algn="l">
                        <a:spcAft>
                          <a:spcPts val="0"/>
                        </a:spcAft>
                      </a:pPr>
                      <a:r>
                        <a:rPr lang="en-US" sz="1100" kern="100">
                          <a:effectLst/>
                        </a:rPr>
                        <a:t>Git</a:t>
                      </a:r>
                      <a:r>
                        <a:rPr lang="zh-CN" sz="1100" kern="100">
                          <a:effectLst/>
                        </a:rPr>
                        <a:t>工具崩溃</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及时发现，用本地版本去创建新的远端仓库</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8"/>
                  </a:ext>
                </a:extLst>
              </a:tr>
              <a:tr h="221449">
                <a:tc>
                  <a:txBody>
                    <a:bodyPr/>
                    <a:lstStyle/>
                    <a:p>
                      <a:pPr algn="l">
                        <a:spcAft>
                          <a:spcPts val="0"/>
                        </a:spcAft>
                      </a:pPr>
                      <a:r>
                        <a:rPr lang="en-US" sz="1100" kern="100">
                          <a:effectLst/>
                        </a:rPr>
                        <a:t>9</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组员之间不信任</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经常坐一起开会消除隔阂</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09"/>
                  </a:ext>
                </a:extLst>
              </a:tr>
              <a:tr h="442898">
                <a:tc>
                  <a:txBody>
                    <a:bodyPr/>
                    <a:lstStyle/>
                    <a:p>
                      <a:pPr algn="l">
                        <a:spcAft>
                          <a:spcPts val="0"/>
                        </a:spcAft>
                      </a:pPr>
                      <a:r>
                        <a:rPr lang="en-US" sz="1100" kern="100">
                          <a:effectLst/>
                        </a:rPr>
                        <a:t>10</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组员电脑崩溃遗失文件</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每次完成工作都要上传</a:t>
                      </a:r>
                      <a:r>
                        <a:rPr lang="en-US" sz="1100" kern="100">
                          <a:effectLst/>
                        </a:rPr>
                        <a:t>git</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0"/>
                  </a:ext>
                </a:extLst>
              </a:tr>
              <a:tr h="221449">
                <a:tc>
                  <a:txBody>
                    <a:bodyPr/>
                    <a:lstStyle/>
                    <a:p>
                      <a:pPr algn="l">
                        <a:spcAft>
                          <a:spcPts val="0"/>
                        </a:spcAft>
                      </a:pPr>
                      <a:r>
                        <a:rPr lang="en-US" sz="1100" kern="100">
                          <a:effectLst/>
                        </a:rPr>
                        <a:t>11</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需求变更巨大</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对干系人进行明确的沟通</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1"/>
                  </a:ext>
                </a:extLst>
              </a:tr>
              <a:tr h="221449">
                <a:tc>
                  <a:txBody>
                    <a:bodyPr/>
                    <a:lstStyle/>
                    <a:p>
                      <a:pPr algn="l">
                        <a:spcAft>
                          <a:spcPts val="0"/>
                        </a:spcAft>
                      </a:pPr>
                      <a:r>
                        <a:rPr lang="en-US" sz="1100" kern="100">
                          <a:effectLst/>
                        </a:rPr>
                        <a:t>12</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需求范围不断扩张</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实现优先级最高的，后续再迭代完善</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2"/>
                  </a:ext>
                </a:extLst>
              </a:tr>
              <a:tr h="221449">
                <a:tc>
                  <a:txBody>
                    <a:bodyPr/>
                    <a:lstStyle/>
                    <a:p>
                      <a:pPr algn="l">
                        <a:spcAft>
                          <a:spcPts val="0"/>
                        </a:spcAft>
                      </a:pPr>
                      <a:r>
                        <a:rPr lang="en-US" sz="1100" kern="100">
                          <a:effectLst/>
                        </a:rPr>
                        <a:t>13</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组员缺乏交流</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每周定时开会讨论</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3"/>
                  </a:ext>
                </a:extLst>
              </a:tr>
              <a:tr h="442898">
                <a:tc>
                  <a:txBody>
                    <a:bodyPr/>
                    <a:lstStyle/>
                    <a:p>
                      <a:pPr algn="l">
                        <a:spcAft>
                          <a:spcPts val="0"/>
                        </a:spcAft>
                      </a:pPr>
                      <a:r>
                        <a:rPr lang="en-US" sz="1100" kern="100">
                          <a:effectLst/>
                        </a:rPr>
                        <a:t>14</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组员回复信息的实时性</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记录组员多样联系方式</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4"/>
                  </a:ext>
                </a:extLst>
              </a:tr>
              <a:tr h="442898">
                <a:tc>
                  <a:txBody>
                    <a:bodyPr/>
                    <a:lstStyle/>
                    <a:p>
                      <a:pPr algn="l">
                        <a:spcAft>
                          <a:spcPts val="0"/>
                        </a:spcAft>
                      </a:pPr>
                      <a:r>
                        <a:rPr lang="en-US" sz="1100" kern="100">
                          <a:effectLst/>
                        </a:rPr>
                        <a:t>15</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审查文档的熟练度不够</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对审查人员进行培训，邀请外部顾问</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5"/>
                  </a:ext>
                </a:extLst>
              </a:tr>
              <a:tr h="221449">
                <a:tc>
                  <a:txBody>
                    <a:bodyPr/>
                    <a:lstStyle/>
                    <a:p>
                      <a:pPr algn="l">
                        <a:spcAft>
                          <a:spcPts val="0"/>
                        </a:spcAft>
                      </a:pPr>
                      <a:r>
                        <a:rPr lang="en-US" sz="1100" kern="100">
                          <a:effectLst/>
                        </a:rPr>
                        <a:t>16</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联系不到组员</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任务暂先分配给其他组员</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6"/>
                  </a:ext>
                </a:extLst>
              </a:tr>
              <a:tr h="221449">
                <a:tc>
                  <a:txBody>
                    <a:bodyPr/>
                    <a:lstStyle/>
                    <a:p>
                      <a:pPr algn="l">
                        <a:spcAft>
                          <a:spcPts val="0"/>
                        </a:spcAft>
                      </a:pPr>
                      <a:r>
                        <a:rPr lang="en-US" sz="1100" kern="100">
                          <a:effectLst/>
                        </a:rPr>
                        <a:t>17</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客户参与不够</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对客户进行多次访谈以及其他沟通</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7"/>
                  </a:ext>
                </a:extLst>
              </a:tr>
              <a:tr h="442898">
                <a:tc>
                  <a:txBody>
                    <a:bodyPr/>
                    <a:lstStyle/>
                    <a:p>
                      <a:pPr algn="l">
                        <a:spcAft>
                          <a:spcPts val="0"/>
                        </a:spcAft>
                      </a:pPr>
                      <a:r>
                        <a:rPr lang="en-US" sz="1100" kern="100">
                          <a:effectLst/>
                        </a:rPr>
                        <a:t>18</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学生代表与教师代表的错误</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选择靠谱的学生代表与教师代表</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8"/>
                  </a:ext>
                </a:extLst>
              </a:tr>
              <a:tr h="221449">
                <a:tc>
                  <a:txBody>
                    <a:bodyPr/>
                    <a:lstStyle/>
                    <a:p>
                      <a:pPr algn="l">
                        <a:spcAft>
                          <a:spcPts val="0"/>
                        </a:spcAft>
                      </a:pPr>
                      <a:r>
                        <a:rPr lang="en-US" sz="1100" kern="100">
                          <a:effectLst/>
                        </a:rPr>
                        <a:t>19</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未经允许的需求</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寻找客户确定需求</a:t>
                      </a:r>
                      <a:endParaRPr lang="zh-CN" sz="1100" kern="100">
                        <a:effectLst/>
                        <a:latin typeface="Calibri"/>
                        <a:ea typeface="宋体"/>
                        <a:cs typeface="Times New Roman"/>
                      </a:endParaRPr>
                    </a:p>
                  </a:txBody>
                  <a:tcPr marL="62936" marR="62936" marT="0" marB="0"/>
                </a:tc>
                <a:extLst>
                  <a:ext uri="{0D108BD9-81ED-4DB2-BD59-A6C34878D82A}">
                    <a16:rowId xmlns:a16="http://schemas.microsoft.com/office/drawing/2014/main" val="10019"/>
                  </a:ext>
                </a:extLst>
              </a:tr>
              <a:tr h="221449">
                <a:tc>
                  <a:txBody>
                    <a:bodyPr/>
                    <a:lstStyle/>
                    <a:p>
                      <a:pPr algn="l">
                        <a:spcAft>
                          <a:spcPts val="0"/>
                        </a:spcAft>
                      </a:pPr>
                      <a:r>
                        <a:rPr lang="en-US" sz="1100" kern="100">
                          <a:effectLst/>
                        </a:rPr>
                        <a:t>20</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a:effectLst/>
                        </a:rPr>
                        <a:t>界面原型不被认可</a:t>
                      </a:r>
                      <a:endParaRPr lang="zh-CN" sz="1100" kern="100">
                        <a:effectLst/>
                        <a:latin typeface="Calibri"/>
                        <a:ea typeface="宋体"/>
                        <a:cs typeface="Times New Roman"/>
                      </a:endParaRPr>
                    </a:p>
                  </a:txBody>
                  <a:tcPr marL="62936" marR="62936" marT="0" marB="0"/>
                </a:tc>
                <a:tc>
                  <a:txBody>
                    <a:bodyPr/>
                    <a:lstStyle/>
                    <a:p>
                      <a:pPr algn="l">
                        <a:spcAft>
                          <a:spcPts val="0"/>
                        </a:spcAft>
                      </a:pPr>
                      <a:r>
                        <a:rPr lang="zh-CN" sz="1100" kern="100" dirty="0">
                          <a:effectLst/>
                        </a:rPr>
                        <a:t>修改界面直至客户满意</a:t>
                      </a:r>
                      <a:endParaRPr lang="zh-CN" sz="1100" kern="100" dirty="0">
                        <a:effectLst/>
                        <a:latin typeface="Calibri"/>
                        <a:ea typeface="宋体"/>
                        <a:cs typeface="Times New Roman"/>
                      </a:endParaRPr>
                    </a:p>
                  </a:txBody>
                  <a:tcPr marL="62936" marR="62936" marT="0" marB="0"/>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032543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9632" y="899777"/>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8</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t>成本管理计划</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2868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221895181"/>
              </p:ext>
            </p:extLst>
          </p:nvPr>
        </p:nvGraphicFramePr>
        <p:xfrm>
          <a:off x="250928" y="2716821"/>
          <a:ext cx="10961600" cy="2593731"/>
        </p:xfrm>
        <a:graphic>
          <a:graphicData uri="http://schemas.openxmlformats.org/drawingml/2006/table">
            <a:tbl>
              <a:tblPr firstRow="1" firstCol="1" bandRow="1">
                <a:tableStyleId>{FABFCF23-3B69-468F-B69F-88F6DE6A72F2}</a:tableStyleId>
              </a:tblPr>
              <a:tblGrid>
                <a:gridCol w="5480800">
                  <a:extLst>
                    <a:ext uri="{9D8B030D-6E8A-4147-A177-3AD203B41FA5}">
                      <a16:colId xmlns:a16="http://schemas.microsoft.com/office/drawing/2014/main" val="20000"/>
                    </a:ext>
                  </a:extLst>
                </a:gridCol>
                <a:gridCol w="5480800">
                  <a:extLst>
                    <a:ext uri="{9D8B030D-6E8A-4147-A177-3AD203B41FA5}">
                      <a16:colId xmlns:a16="http://schemas.microsoft.com/office/drawing/2014/main" val="20001"/>
                    </a:ext>
                  </a:extLst>
                </a:gridCol>
              </a:tblGrid>
              <a:tr h="370533">
                <a:tc>
                  <a:txBody>
                    <a:bodyPr/>
                    <a:lstStyle/>
                    <a:p>
                      <a:pPr algn="l">
                        <a:spcAft>
                          <a:spcPts val="0"/>
                        </a:spcAft>
                      </a:pPr>
                      <a:r>
                        <a:rPr lang="zh-CN" sz="2400" kern="100" dirty="0">
                          <a:effectLst/>
                        </a:rPr>
                        <a:t>开发</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zh-CN" sz="2400" kern="100">
                          <a:effectLst/>
                        </a:rPr>
                        <a:t>经费（元）</a:t>
                      </a:r>
                      <a:endParaRPr lang="zh-CN" sz="2400" kern="100">
                        <a:effectLst/>
                        <a:latin typeface="Calibri"/>
                        <a:ea typeface="宋体"/>
                        <a:cs typeface="Times New Roman"/>
                      </a:endParaRPr>
                    </a:p>
                  </a:txBody>
                  <a:tcPr marL="138950" marR="138950" marT="0" marB="0"/>
                </a:tc>
                <a:extLst>
                  <a:ext uri="{0D108BD9-81ED-4DB2-BD59-A6C34878D82A}">
                    <a16:rowId xmlns:a16="http://schemas.microsoft.com/office/drawing/2014/main" val="10000"/>
                  </a:ext>
                </a:extLst>
              </a:tr>
              <a:tr h="370533">
                <a:tc>
                  <a:txBody>
                    <a:bodyPr/>
                    <a:lstStyle/>
                    <a:p>
                      <a:pPr algn="l">
                        <a:spcAft>
                          <a:spcPts val="0"/>
                        </a:spcAft>
                      </a:pPr>
                      <a:r>
                        <a:rPr lang="zh-CN" sz="2400" kern="100" dirty="0">
                          <a:effectLst/>
                        </a:rPr>
                        <a:t>吴思楠</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70.63</a:t>
                      </a:r>
                      <a:r>
                        <a:rPr lang="zh-CN" sz="2400" kern="100" dirty="0">
                          <a:effectLst/>
                        </a:rPr>
                        <a:t>小时</a:t>
                      </a:r>
                      <a:r>
                        <a:rPr lang="en-US" sz="2400" kern="100" dirty="0">
                          <a:effectLst/>
                        </a:rPr>
                        <a:t>*30</a:t>
                      </a:r>
                      <a:r>
                        <a:rPr lang="zh-CN" sz="2400" kern="100" dirty="0">
                          <a:effectLst/>
                        </a:rPr>
                        <a:t>元</a:t>
                      </a:r>
                      <a:r>
                        <a:rPr lang="en-US" sz="2400" kern="100" dirty="0">
                          <a:effectLst/>
                        </a:rPr>
                        <a:t>=2118.9</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1"/>
                  </a:ext>
                </a:extLst>
              </a:tr>
              <a:tr h="370533">
                <a:tc>
                  <a:txBody>
                    <a:bodyPr/>
                    <a:lstStyle/>
                    <a:p>
                      <a:pPr algn="l">
                        <a:spcAft>
                          <a:spcPts val="0"/>
                        </a:spcAft>
                      </a:pPr>
                      <a:r>
                        <a:rPr lang="zh-CN" sz="2400" kern="100" dirty="0">
                          <a:effectLst/>
                        </a:rPr>
                        <a:t>沈舸帆</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63.37</a:t>
                      </a:r>
                      <a:r>
                        <a:rPr lang="zh-CN" sz="2400" kern="100" dirty="0">
                          <a:effectLst/>
                        </a:rPr>
                        <a:t>小时</a:t>
                      </a:r>
                      <a:r>
                        <a:rPr lang="en-US" sz="2400" kern="100" dirty="0">
                          <a:effectLst/>
                        </a:rPr>
                        <a:t>*30</a:t>
                      </a:r>
                      <a:r>
                        <a:rPr lang="zh-CN" sz="2400" kern="100" dirty="0">
                          <a:effectLst/>
                        </a:rPr>
                        <a:t>元</a:t>
                      </a:r>
                      <a:r>
                        <a:rPr lang="en-US" sz="2400" kern="100" dirty="0">
                          <a:effectLst/>
                        </a:rPr>
                        <a:t>=1901.1</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2"/>
                  </a:ext>
                </a:extLst>
              </a:tr>
              <a:tr h="370533">
                <a:tc>
                  <a:txBody>
                    <a:bodyPr/>
                    <a:lstStyle/>
                    <a:p>
                      <a:pPr algn="l">
                        <a:spcAft>
                          <a:spcPts val="0"/>
                        </a:spcAft>
                      </a:pPr>
                      <a:r>
                        <a:rPr lang="zh-CN" sz="2400" kern="100" dirty="0">
                          <a:effectLst/>
                        </a:rPr>
                        <a:t>沈家豪</a:t>
                      </a:r>
                      <a:endParaRPr lang="zh-CN" sz="2400" kern="100" dirty="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74.4</a:t>
                      </a:r>
                      <a:r>
                        <a:rPr lang="zh-CN" sz="2400" kern="100" dirty="0">
                          <a:effectLst/>
                        </a:rPr>
                        <a:t>小时</a:t>
                      </a:r>
                      <a:r>
                        <a:rPr lang="en-US" sz="2400" kern="100" dirty="0">
                          <a:effectLst/>
                        </a:rPr>
                        <a:t>*30</a:t>
                      </a:r>
                      <a:r>
                        <a:rPr lang="zh-CN" sz="2400" kern="100" dirty="0">
                          <a:effectLst/>
                        </a:rPr>
                        <a:t>元</a:t>
                      </a:r>
                      <a:r>
                        <a:rPr lang="en-US" sz="2400" kern="100" dirty="0">
                          <a:effectLst/>
                        </a:rPr>
                        <a:t>=2232</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3"/>
                  </a:ext>
                </a:extLst>
              </a:tr>
              <a:tr h="370533">
                <a:tc>
                  <a:txBody>
                    <a:bodyPr/>
                    <a:lstStyle/>
                    <a:p>
                      <a:pPr algn="l">
                        <a:spcAft>
                          <a:spcPts val="0"/>
                        </a:spcAft>
                      </a:pPr>
                      <a:r>
                        <a:rPr lang="zh-CN" sz="2400" kern="100">
                          <a:effectLst/>
                        </a:rPr>
                        <a:t>汤志东</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60.48</a:t>
                      </a:r>
                      <a:r>
                        <a:rPr lang="zh-CN" sz="2400" kern="100" dirty="0">
                          <a:effectLst/>
                        </a:rPr>
                        <a:t>小时</a:t>
                      </a:r>
                      <a:r>
                        <a:rPr lang="en-US" sz="2400" kern="100" dirty="0">
                          <a:effectLst/>
                        </a:rPr>
                        <a:t>*30</a:t>
                      </a:r>
                      <a:r>
                        <a:rPr lang="zh-CN" sz="2400" kern="100" dirty="0">
                          <a:effectLst/>
                        </a:rPr>
                        <a:t>元</a:t>
                      </a:r>
                      <a:r>
                        <a:rPr lang="en-US" sz="2400" kern="100" dirty="0">
                          <a:effectLst/>
                        </a:rPr>
                        <a:t>=1814.4</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4"/>
                  </a:ext>
                </a:extLst>
              </a:tr>
              <a:tr h="370533">
                <a:tc>
                  <a:txBody>
                    <a:bodyPr/>
                    <a:lstStyle/>
                    <a:p>
                      <a:pPr algn="l">
                        <a:spcAft>
                          <a:spcPts val="0"/>
                        </a:spcAft>
                      </a:pPr>
                      <a:r>
                        <a:rPr lang="zh-CN" sz="2400" kern="100">
                          <a:effectLst/>
                        </a:rPr>
                        <a:t>姚天恒</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67.52</a:t>
                      </a:r>
                      <a:r>
                        <a:rPr lang="zh-CN" sz="2400" kern="100" dirty="0">
                          <a:effectLst/>
                        </a:rPr>
                        <a:t>小时</a:t>
                      </a:r>
                      <a:r>
                        <a:rPr lang="en-US" sz="2400" kern="100" dirty="0">
                          <a:effectLst/>
                        </a:rPr>
                        <a:t>*30</a:t>
                      </a:r>
                      <a:r>
                        <a:rPr lang="zh-CN" sz="2400" kern="100" dirty="0">
                          <a:effectLst/>
                        </a:rPr>
                        <a:t>元</a:t>
                      </a:r>
                      <a:r>
                        <a:rPr lang="en-US" sz="2400" kern="100" dirty="0">
                          <a:effectLst/>
                        </a:rPr>
                        <a:t>=2025.6</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5"/>
                  </a:ext>
                </a:extLst>
              </a:tr>
              <a:tr h="370533">
                <a:tc>
                  <a:txBody>
                    <a:bodyPr/>
                    <a:lstStyle/>
                    <a:p>
                      <a:pPr algn="l">
                        <a:spcAft>
                          <a:spcPts val="0"/>
                        </a:spcAft>
                      </a:pPr>
                      <a:r>
                        <a:rPr lang="zh-CN" sz="2400" kern="100">
                          <a:effectLst/>
                        </a:rPr>
                        <a:t>叶家威</a:t>
                      </a:r>
                      <a:endParaRPr lang="zh-CN" sz="2400" kern="100">
                        <a:effectLst/>
                        <a:latin typeface="Calibri"/>
                        <a:ea typeface="宋体"/>
                        <a:cs typeface="Times New Roman"/>
                      </a:endParaRPr>
                    </a:p>
                  </a:txBody>
                  <a:tcPr marL="138950" marR="138950" marT="0" marB="0"/>
                </a:tc>
                <a:tc>
                  <a:txBody>
                    <a:bodyPr/>
                    <a:lstStyle/>
                    <a:p>
                      <a:pPr algn="l">
                        <a:spcAft>
                          <a:spcPts val="0"/>
                        </a:spcAft>
                      </a:pPr>
                      <a:r>
                        <a:rPr lang="en-US" altLang="zh-CN" sz="2400" kern="100" dirty="0">
                          <a:effectLst/>
                        </a:rPr>
                        <a:t>69.37</a:t>
                      </a:r>
                      <a:r>
                        <a:rPr lang="zh-CN" sz="2400" kern="100" dirty="0">
                          <a:effectLst/>
                        </a:rPr>
                        <a:t>小时</a:t>
                      </a:r>
                      <a:r>
                        <a:rPr lang="en-US" sz="2400" kern="100" dirty="0">
                          <a:effectLst/>
                        </a:rPr>
                        <a:t>*30</a:t>
                      </a:r>
                      <a:r>
                        <a:rPr lang="zh-CN" sz="2400" kern="100" dirty="0">
                          <a:effectLst/>
                        </a:rPr>
                        <a:t>元</a:t>
                      </a:r>
                      <a:r>
                        <a:rPr lang="en-US" sz="2400" kern="100" dirty="0">
                          <a:effectLst/>
                        </a:rPr>
                        <a:t>=2081.1</a:t>
                      </a:r>
                      <a:endParaRPr lang="zh-CN" sz="2400" kern="100" dirty="0">
                        <a:effectLst/>
                        <a:latin typeface="Calibri"/>
                        <a:ea typeface="宋体"/>
                        <a:cs typeface="Times New Roman"/>
                      </a:endParaRPr>
                    </a:p>
                  </a:txBody>
                  <a:tcPr marL="138950" marR="138950" marT="0" marB="0"/>
                </a:tc>
                <a:extLst>
                  <a:ext uri="{0D108BD9-81ED-4DB2-BD59-A6C34878D82A}">
                    <a16:rowId xmlns:a16="http://schemas.microsoft.com/office/drawing/2014/main" val="10006"/>
                  </a:ext>
                </a:extLst>
              </a:tr>
            </a:tbl>
          </a:graphicData>
        </a:graphic>
      </p:graphicFrame>
      <p:sp>
        <p:nvSpPr>
          <p:cNvPr id="5" name="标题 1"/>
          <p:cNvSpPr>
            <a:spLocks noGrp="1"/>
          </p:cNvSpPr>
          <p:nvPr>
            <p:ph type="title"/>
          </p:nvPr>
        </p:nvSpPr>
        <p:spPr>
          <a:xfrm>
            <a:off x="232872" y="400502"/>
            <a:ext cx="9404723" cy="1400530"/>
          </a:xfrm>
        </p:spPr>
        <p:txBody>
          <a:bodyPr/>
          <a:lstStyle/>
          <a:p>
            <a:r>
              <a:rPr lang="zh-CN" altLang="en-US" dirty="0"/>
              <a:t>第八章 人力资源成本预算  </a:t>
            </a:r>
          </a:p>
        </p:txBody>
      </p:sp>
      <p:sp>
        <p:nvSpPr>
          <p:cNvPr id="6" name="TextBox 5"/>
          <p:cNvSpPr txBox="1"/>
          <p:nvPr/>
        </p:nvSpPr>
        <p:spPr>
          <a:xfrm>
            <a:off x="237392" y="5330307"/>
            <a:ext cx="7693270" cy="400110"/>
          </a:xfrm>
          <a:prstGeom prst="rect">
            <a:avLst/>
          </a:prstGeom>
          <a:noFill/>
        </p:spPr>
        <p:txBody>
          <a:bodyPr wrap="square" rtlCol="0">
            <a:spAutoFit/>
          </a:bodyPr>
          <a:lstStyle/>
          <a:p>
            <a:r>
              <a:rPr lang="zh-CN" altLang="en-US" sz="2000" b="1" dirty="0"/>
              <a:t>合计：</a:t>
            </a:r>
            <a:r>
              <a:rPr lang="en-US" altLang="zh-CN" sz="2000" b="1" dirty="0"/>
              <a:t>12173.1</a:t>
            </a:r>
            <a:r>
              <a:rPr lang="zh-CN" altLang="en-US" sz="2000" b="1" dirty="0"/>
              <a:t>元人民币</a:t>
            </a:r>
          </a:p>
        </p:txBody>
      </p:sp>
    </p:spTree>
    <p:extLst>
      <p:ext uri="{BB962C8B-B14F-4D97-AF65-F5344CB8AC3E}">
        <p14:creationId xmlns:p14="http://schemas.microsoft.com/office/powerpoint/2010/main" val="355108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331855"/>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9</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latin typeface="Microsoft YaHei UI" panose="020B0503020204020204" pitchFamily="34" charset="-122"/>
                <a:ea typeface="Microsoft YaHei UI" panose="020B0503020204020204" pitchFamily="34" charset="-122"/>
              </a:rPr>
            </a:br>
            <a:r>
              <a:rPr lang="zh-CN" altLang="en-US" sz="9600" dirty="0">
                <a:latin typeface="Microsoft YaHei UI" panose="020B0503020204020204" pitchFamily="34" charset="-122"/>
                <a:ea typeface="Microsoft YaHei UI" panose="020B0503020204020204" pitchFamily="34" charset="-122"/>
              </a:rPr>
              <a:t>配置系统管理指南</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99523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配置标志</a:t>
            </a:r>
          </a:p>
        </p:txBody>
      </p:sp>
      <p:sp>
        <p:nvSpPr>
          <p:cNvPr id="3" name="文本框 5"/>
          <p:cNvSpPr txBox="1"/>
          <p:nvPr/>
        </p:nvSpPr>
        <p:spPr>
          <a:xfrm>
            <a:off x="604615" y="2296962"/>
            <a:ext cx="10877266" cy="707886"/>
          </a:xfrm>
          <a:prstGeom prst="rect">
            <a:avLst/>
          </a:prstGeom>
          <a:noFill/>
        </p:spPr>
        <p:txBody>
          <a:bodyPr wrap="square" rtlCol="0">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软件项的标识基本按照</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软件配置标识命名规则</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进行。要通过标识能够确定软件项之间的相互联系。</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6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版本管理</a:t>
            </a:r>
          </a:p>
        </p:txBody>
      </p:sp>
      <p:sp>
        <p:nvSpPr>
          <p:cNvPr id="3" name="文本框 5"/>
          <p:cNvSpPr txBox="1"/>
          <p:nvPr/>
        </p:nvSpPr>
        <p:spPr>
          <a:xfrm>
            <a:off x="604615" y="1505674"/>
            <a:ext cx="10877266" cy="4401205"/>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首先在服务器上建立一个目录，作为项目配置数据库。在此目录下按照每个项目组建一个分目录，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PRD2017-G25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项目子目录的受控文档一般只有项目经理和属于该项目的开发人员和配置管理员能够访问到。配置管理员负责分配访问权限，一般项目经理对该目录具有较大的权限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读取、添加和更改；一般开发人员只有读取的权限。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——1.0</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等加以区别标识。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19556981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变更控制</a:t>
            </a:r>
            <a:br>
              <a:rPr lang="en-US" altLang="zh-CN" dirty="0"/>
            </a:br>
            <a:r>
              <a:rPr lang="zh-CN" altLang="zh-CN" sz="2400" dirty="0"/>
              <a:t>微小改正时的变更控制</a:t>
            </a:r>
            <a:endParaRPr lang="zh-CN" altLang="en-US" dirty="0"/>
          </a:p>
        </p:txBody>
      </p:sp>
      <p:sp>
        <p:nvSpPr>
          <p:cNvPr id="3" name="文本框 5"/>
          <p:cNvSpPr txBox="1"/>
          <p:nvPr/>
        </p:nvSpPr>
        <p:spPr>
          <a:xfrm>
            <a:off x="604615" y="1707890"/>
            <a:ext cx="10877266" cy="378565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在评审或测试后发现的问题由评审组组长或项目经理形成</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，并通知配置管理员。</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及修改后的源代码，通知配置管理员，配置管理员确定测试报告的完备性，并在核对软件修改内容和修改人员填写的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或</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源代码修改记录单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中的修改描述一致后，将文件登入项目配置数据库中，生成新版本。</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a:t>
            </a:r>
          </a:p>
        </p:txBody>
      </p:sp>
    </p:spTree>
    <p:extLst>
      <p:ext uri="{BB962C8B-B14F-4D97-AF65-F5344CB8AC3E}">
        <p14:creationId xmlns:p14="http://schemas.microsoft.com/office/powerpoint/2010/main" val="195569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1.2 </a:t>
            </a:r>
            <a:r>
              <a:rPr lang="zh-CN" altLang="en-US" dirty="0"/>
              <a:t>业务机遇</a:t>
            </a:r>
          </a:p>
        </p:txBody>
      </p:sp>
      <p:sp>
        <p:nvSpPr>
          <p:cNvPr id="3" name="矩形 2"/>
          <p:cNvSpPr>
            <a:spLocks noGrp="1"/>
          </p:cNvSpPr>
          <p:nvPr>
            <p:ph idx="1"/>
          </p:nvPr>
        </p:nvSpPr>
        <p:spPr/>
        <p:txBody>
          <a:bodyPr>
            <a:normAutofit fontScale="92500"/>
          </a:bodyPr>
          <a:lstStyle/>
          <a:p>
            <a:r>
              <a:rPr lang="en-US" altLang="zh-CN" dirty="0"/>
              <a:t>21</a:t>
            </a:r>
            <a:r>
              <a:rPr lang="zh-CN" altLang="en-US" dirty="0"/>
              <a:t>世纪是以网络的全面深入运用为特征的世纪。网络环境下的教育不仅是教育信息化的必然产物，也是教育改革发展的必然走向。通过因特网或其他数字化内容进行学习交流与教学的活动即网络化学习</a:t>
            </a:r>
            <a:r>
              <a:rPr lang="en-US" altLang="zh-CN" dirty="0"/>
              <a:t>(e-learning)</a:t>
            </a:r>
            <a:r>
              <a:rPr lang="zh-CN" altLang="en-US" dirty="0"/>
              <a:t>，可以充分利用现代信息技术所提供的、具有全新沟通机制与丰富资源的学习环境，实现一种全新的学习交流方式。这种学习交流方式将改变传统教学中教师的作用和师生之间的关系，从而根本改变教学结构和教育本质。美国教育部</a:t>
            </a:r>
            <a:r>
              <a:rPr lang="en-US" altLang="zh-CN" dirty="0"/>
              <a:t>2000</a:t>
            </a:r>
            <a:r>
              <a:rPr lang="zh-CN" altLang="en-US" dirty="0"/>
              <a:t>年</a:t>
            </a:r>
            <a:r>
              <a:rPr lang="en-US" altLang="zh-CN" dirty="0"/>
              <a:t>12</a:t>
            </a:r>
            <a:r>
              <a:rPr lang="zh-CN" altLang="en-US" dirty="0"/>
              <a:t>月向国会递交的“国家教育技术计划”中打算以网络化学习作为提高年青一代“</a:t>
            </a:r>
            <a:r>
              <a:rPr lang="en-US" altLang="zh-CN" dirty="0"/>
              <a:t>21</a:t>
            </a:r>
            <a:r>
              <a:rPr lang="zh-CN" altLang="en-US" dirty="0"/>
              <a:t>世纪能力素质”的根本措施。技术的教育应用成为教育改革和人才培养的重要途径之一。</a:t>
            </a:r>
          </a:p>
          <a:p>
            <a:r>
              <a:rPr lang="zh-CN" altLang="en-US" dirty="0"/>
              <a:t>         在这一大背景下，教学、学习、交流网站应运而生。超文本特性可实现对教学信息最有效的组织与管理。网络化的学习有利于充分实现交互与共享，有利于激发学生的学习兴趣和充分体现学习主体作用，有利于培养学习者的信息素养和信息能力。另一方面教师利用教学、学习、交流网站可以充分发挥网络特性，对教学进行更为有效的管理，同时也有了更为便利的信息发布手段。</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1505674"/>
            <a:ext cx="10877266" cy="4708981"/>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4.</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配置管理员在接到修改批准</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由项目经理或产品开发部经理或总工程师或技术总监签字同意的</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软件问题报告单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后才可将需修改的软件的备份从项目数据库中检出，开发人员执行修改。</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修改完毕后，交客户服务部进行测试和评审，测试和评审都通过后，交配置管理员处理。</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6.</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配置管理员检查测试报告和评审报告是否完备，核对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软件修改报告单</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中的修改描述和修改后的软件是否相符。核查结果符合要求，配置管理员将修改后的软件登入项目数据库中，生成新版本。</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配置管理员修改</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，以使其他相关开发人员及时了解软件变化情况对受影响的软件做出相应的修改。</a:t>
            </a:r>
          </a:p>
        </p:txBody>
      </p:sp>
      <p:sp>
        <p:nvSpPr>
          <p:cNvPr id="7" name="标题 1"/>
          <p:cNvSpPr>
            <a:spLocks noGrp="1"/>
          </p:cNvSpPr>
          <p:nvPr>
            <p:ph type="title"/>
          </p:nvPr>
        </p:nvSpPr>
        <p:spPr>
          <a:xfrm>
            <a:off x="619735" y="408758"/>
            <a:ext cx="9404723" cy="1400530"/>
          </a:xfrm>
        </p:spPr>
        <p:txBody>
          <a:bodyPr/>
          <a:lstStyle/>
          <a:p>
            <a:r>
              <a:rPr lang="zh-CN" altLang="en-US" dirty="0"/>
              <a:t>变更控制</a:t>
            </a:r>
            <a:br>
              <a:rPr lang="en-US" altLang="zh-CN" dirty="0"/>
            </a:br>
            <a:r>
              <a:rPr lang="zh-CN" altLang="zh-CN" sz="2400" dirty="0"/>
              <a:t>较大变动时的变更控制</a:t>
            </a:r>
            <a:endParaRPr lang="zh-CN" altLang="en-US" dirty="0"/>
          </a:p>
        </p:txBody>
      </p:sp>
    </p:spTree>
    <p:extLst>
      <p:ext uri="{BB962C8B-B14F-4D97-AF65-F5344CB8AC3E}">
        <p14:creationId xmlns:p14="http://schemas.microsoft.com/office/powerpoint/2010/main" val="3589046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604615" y="2261812"/>
            <a:ext cx="10877266" cy="1938992"/>
          </a:xfrm>
          <a:prstGeom prst="rect">
            <a:avLst/>
          </a:prstGeom>
          <a:noFill/>
        </p:spPr>
        <p:txBody>
          <a:bodyPr wrap="square" rtlCol="0">
            <a:spAutoFit/>
          </a:bodyPr>
          <a:lstStyle/>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1.</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两份配置状态报告</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和</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分别以电子表格的形式存放在项目分目录下，以便项目开发人员随时查询，了解软件的修改变化情况。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2.《</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软件配置状态表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由配置管理员负责填写，主要反映项目中各软件项的配置情况。开发人员通过查阅该表可及时全面的了解项目中软件项的配置使用情况。</a:t>
            </a:r>
          </a:p>
          <a:p>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3.《</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软件变更记录表</a:t>
            </a:r>
            <a:r>
              <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由配置管理员负责填写，主要记录软件开发过程中所有的修改情况，该表以修改时间排序，以便开发人员及时了解软件项最新的变化。</a:t>
            </a:r>
          </a:p>
        </p:txBody>
      </p:sp>
      <p:sp>
        <p:nvSpPr>
          <p:cNvPr id="7" name="标题 1"/>
          <p:cNvSpPr>
            <a:spLocks noGrp="1"/>
          </p:cNvSpPr>
          <p:nvPr>
            <p:ph type="title"/>
          </p:nvPr>
        </p:nvSpPr>
        <p:spPr>
          <a:xfrm>
            <a:off x="619735" y="408758"/>
            <a:ext cx="9404723" cy="1400530"/>
          </a:xfrm>
        </p:spPr>
        <p:txBody>
          <a:bodyPr/>
          <a:lstStyle/>
          <a:p>
            <a:r>
              <a:rPr lang="zh-CN" altLang="zh-CN" dirty="0"/>
              <a:t>配置状态报告</a:t>
            </a:r>
            <a:endParaRPr lang="zh-CN" altLang="en-US" dirty="0"/>
          </a:p>
        </p:txBody>
      </p:sp>
    </p:spTree>
    <p:extLst>
      <p:ext uri="{BB962C8B-B14F-4D97-AF65-F5344CB8AC3E}">
        <p14:creationId xmlns:p14="http://schemas.microsoft.com/office/powerpoint/2010/main" val="2900015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09487" y="1119554"/>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latin typeface="Microsoft YaHei UI" panose="020B0503020204020204" pitchFamily="34" charset="-122"/>
                <a:ea typeface="Microsoft YaHei UI" panose="020B0503020204020204" pitchFamily="34" charset="-122"/>
              </a:rPr>
              <a:t>10</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小组分工</a:t>
            </a:r>
            <a:br>
              <a:rPr lang="en-US" altLang="zh-CN" sz="9600" dirty="0"/>
            </a:br>
            <a:r>
              <a:rPr lang="zh-CN" altLang="en-US" sz="9600" dirty="0"/>
              <a:t>和绩效评定</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14912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6111" y="452718"/>
            <a:ext cx="9404723" cy="1400530"/>
          </a:xfrm>
        </p:spPr>
        <p:txBody>
          <a:bodyPr/>
          <a:lstStyle/>
          <a:p>
            <a:r>
              <a:rPr lang="zh-CN" altLang="en-US" dirty="0"/>
              <a:t>效绩评定</a:t>
            </a:r>
          </a:p>
        </p:txBody>
      </p:sp>
      <p:sp>
        <p:nvSpPr>
          <p:cNvPr id="4" name="文本框 3">
            <a:extLst>
              <a:ext uri="{FF2B5EF4-FFF2-40B4-BE49-F238E27FC236}">
                <a16:creationId xmlns:a16="http://schemas.microsoft.com/office/drawing/2014/main" id="{00BC4346-2A34-4211-89A7-4BB48D5913EA}"/>
              </a:ext>
            </a:extLst>
          </p:cNvPr>
          <p:cNvSpPr txBox="1"/>
          <p:nvPr/>
        </p:nvSpPr>
        <p:spPr>
          <a:xfrm>
            <a:off x="646111" y="1754878"/>
            <a:ext cx="8720920" cy="4031873"/>
          </a:xfrm>
          <a:prstGeom prst="rect">
            <a:avLst/>
          </a:prstGeom>
          <a:noFill/>
        </p:spPr>
        <p:txBody>
          <a:bodyPr wrap="square" rtlCol="0">
            <a:spAutoFit/>
          </a:bodyPr>
          <a:lstStyle/>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吴思楠：</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所有文档审核、任务分配、需求工程项目计划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制作</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姚天恒：</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8.5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绘制</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GANTT</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图、查找模板</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叶家威：</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7.6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会议记要、人力资源管理计划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沈舸帆：</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8.3 OBS</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表、风险预估</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沈家豪：</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8.1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可行性分析、配置管理计划</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a:p>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汤志东：</a:t>
            </a:r>
            <a:r>
              <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rPr>
              <a:t>7.8 </a:t>
            </a:r>
            <a:r>
              <a:rPr lang="zh-CN" altLang="en-US" sz="3200" b="1" dirty="0">
                <a:solidFill>
                  <a:schemeClr val="tx1">
                    <a:lumMod val="50000"/>
                    <a:lumOff val="50000"/>
                  </a:schemeClr>
                </a:solidFill>
                <a:latin typeface="微软雅黑" panose="020B0503020204020204" pitchFamily="34" charset="-122"/>
                <a:ea typeface="微软雅黑" panose="020B0503020204020204" pitchFamily="34" charset="-122"/>
              </a:rPr>
              <a:t>文档编辑、沟通管理、项目前景及范围文档</a:t>
            </a:r>
            <a:endParaRPr lang="en-US" altLang="zh-CN" sz="3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1596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a:latin typeface="Microsoft YaHei UI" panose="020B0503020204020204" pitchFamily="34" charset="-122"/>
                <a:ea typeface="Microsoft YaHei UI" panose="020B0503020204020204" pitchFamily="34" charset="-122"/>
              </a:rPr>
              <a:t>谢谢各位</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599370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p>
        </p:txBody>
      </p:sp>
      <p:sp>
        <p:nvSpPr>
          <p:cNvPr id="3" name="矩形 2"/>
          <p:cNvSpPr>
            <a:spLocks noGrp="1"/>
          </p:cNvSpPr>
          <p:nvPr>
            <p:ph idx="1"/>
          </p:nvPr>
        </p:nvSpPr>
        <p:spPr>
          <a:xfrm>
            <a:off x="1103312" y="2052918"/>
            <a:ext cx="9534208" cy="4576482"/>
          </a:xfrm>
        </p:spPr>
        <p:txBody>
          <a:bodyPr>
            <a:normAutofit/>
          </a:bodyPr>
          <a:lstStyle/>
          <a:p>
            <a:r>
              <a:rPr lang="zh-CN" altLang="en-US" sz="2400" dirty="0"/>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a:t>
            </a:r>
          </a:p>
          <a:p>
            <a:r>
              <a:rPr lang="zh-CN" altLang="en-US" sz="2400" dirty="0"/>
              <a:t>通过这三方提出的需求考虑，我们构思做一个软件工程系列课程教学、学习、交流的网站。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Grp="1"/>
          </p:cNvSpPr>
          <p:nvPr>
            <p:ph type="title"/>
          </p:nvPr>
        </p:nvSpPr>
        <p:spPr/>
        <p:txBody>
          <a:bodyPr/>
          <a:lstStyle/>
          <a:p>
            <a:r>
              <a:rPr lang="en-US" altLang="zh-CN" dirty="0"/>
              <a:t>1.3 </a:t>
            </a:r>
            <a:r>
              <a:rPr lang="zh-CN" altLang="en-US" dirty="0"/>
              <a:t>业务目标</a:t>
            </a:r>
            <a:endParaRPr lang="zh-CN" dirty="0"/>
          </a:p>
        </p:txBody>
      </p:sp>
      <p:sp>
        <p:nvSpPr>
          <p:cNvPr id="3" name="矩形 2"/>
          <p:cNvSpPr>
            <a:spLocks noGrp="1"/>
          </p:cNvSpPr>
          <p:nvPr>
            <p:ph idx="1"/>
          </p:nvPr>
        </p:nvSpPr>
        <p:spPr/>
        <p:txBody>
          <a:bodyPr/>
          <a:lstStyle/>
          <a:p>
            <a:r>
              <a:rPr lang="zh-CN" altLang="en-US" sz="2400" dirty="0"/>
              <a:t>教师可以批量检查，批改，点评学生作业。</a:t>
            </a:r>
            <a:endParaRPr lang="en-US" altLang="zh-CN" sz="2400" dirty="0"/>
          </a:p>
          <a:p>
            <a:r>
              <a:rPr lang="zh-CN" altLang="en-US" sz="2400" dirty="0"/>
              <a:t>统一的教师上课质量反馈。</a:t>
            </a:r>
            <a:endParaRPr lang="en-US" altLang="zh-CN" sz="2400" dirty="0"/>
          </a:p>
          <a:p>
            <a:r>
              <a:rPr lang="zh-CN" altLang="en-US" sz="2400" dirty="0"/>
              <a:t>提供更加方便的获取课堂的内容。</a:t>
            </a:r>
            <a:endParaRPr lang="en-US" altLang="zh-CN" sz="2400" dirty="0"/>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学生能够有针对性地进行补课，如果有缺课的话</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学生可以方便地向老师提出疑问 并且可以迅速的得到解答</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游客可以有机会了解这门课的情况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rPr>
              <a:t>教师的情况</a:t>
            </a: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zh-CN" sz="2400" dirty="0">
              <a:solidFill>
                <a:schemeClr val="tx1">
                  <a:lumMod val="65000"/>
                  <a:lumOff val="35000"/>
                </a:schemeClr>
              </a:solidFill>
              <a:latin typeface="微软雅黑" panose="020B0503020204020204" pitchFamily="34" charset="-122"/>
              <a:ea typeface="微软雅黑" panose="020B0503020204020204" pitchFamily="34" charset="-122"/>
            </a:endParaRPr>
          </a:p>
          <a:p>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Grp="1"/>
          </p:cNvSpPr>
          <p:nvPr>
            <p:ph type="title"/>
          </p:nvPr>
        </p:nvSpPr>
        <p:spPr/>
        <p:txBody>
          <a:bodyPr/>
          <a:lstStyle/>
          <a:p>
            <a:r>
              <a:rPr lang="en-US" altLang="zh-CN" dirty="0"/>
              <a:t>1.3 </a:t>
            </a:r>
            <a:r>
              <a:rPr lang="zh-CN" altLang="en-US" dirty="0"/>
              <a:t>业务内容</a:t>
            </a:r>
            <a:endParaRPr lang="zh-CN" dirty="0">
              <a:latin typeface="Microsoft YaHei UI" panose="020B0503020204020204" pitchFamily="34" charset="-122"/>
              <a:ea typeface="Microsoft YaHei UI" panose="020B0503020204020204" pitchFamily="34" charset="-122"/>
            </a:endParaRPr>
          </a:p>
        </p:txBody>
      </p:sp>
      <p:graphicFrame>
        <p:nvGraphicFramePr>
          <p:cNvPr id="2" name="内容占位符 1">
            <a:extLst>
              <a:ext uri="{FF2B5EF4-FFF2-40B4-BE49-F238E27FC236}">
                <a16:creationId xmlns:a16="http://schemas.microsoft.com/office/drawing/2014/main" id="{1792732B-F36A-4952-AF7E-75437F3E14A0}"/>
              </a:ext>
            </a:extLst>
          </p:cNvPr>
          <p:cNvGraphicFramePr>
            <a:graphicFrameLocks noGrp="1"/>
          </p:cNvGraphicFramePr>
          <p:nvPr>
            <p:ph idx="1"/>
            <p:extLst>
              <p:ext uri="{D42A27DB-BD31-4B8C-83A1-F6EECF244321}">
                <p14:modId xmlns:p14="http://schemas.microsoft.com/office/powerpoint/2010/main" val="1437672077"/>
              </p:ext>
            </p:extLst>
          </p:nvPr>
        </p:nvGraphicFramePr>
        <p:xfrm>
          <a:off x="646111" y="2524367"/>
          <a:ext cx="9338398" cy="2915852"/>
        </p:xfrm>
        <a:graphic>
          <a:graphicData uri="http://schemas.openxmlformats.org/drawingml/2006/table">
            <a:tbl>
              <a:tblPr firstRow="1" bandRow="1">
                <a:tableStyleId>{5C22544A-7EE6-4342-B048-85BDC9FD1C3A}</a:tableStyleId>
              </a:tblPr>
              <a:tblGrid>
                <a:gridCol w="1807912">
                  <a:extLst>
                    <a:ext uri="{9D8B030D-6E8A-4147-A177-3AD203B41FA5}">
                      <a16:colId xmlns:a16="http://schemas.microsoft.com/office/drawing/2014/main" val="2227733853"/>
                    </a:ext>
                  </a:extLst>
                </a:gridCol>
                <a:gridCol w="7530486">
                  <a:extLst>
                    <a:ext uri="{9D8B030D-6E8A-4147-A177-3AD203B41FA5}">
                      <a16:colId xmlns:a16="http://schemas.microsoft.com/office/drawing/2014/main" val="3685092207"/>
                    </a:ext>
                  </a:extLst>
                </a:gridCol>
              </a:tblGrid>
              <a:tr h="992835">
                <a:tc>
                  <a:txBody>
                    <a:bodyPr/>
                    <a:lstStyle/>
                    <a:p>
                      <a:r>
                        <a:rPr lang="zh-CN" altLang="en-US" dirty="0">
                          <a:solidFill>
                            <a:schemeClr val="tx1"/>
                          </a:solidFill>
                        </a:rPr>
                        <a:t>项目名称</a:t>
                      </a:r>
                    </a:p>
                  </a:txBody>
                  <a:tcPr>
                    <a:solidFill>
                      <a:schemeClr val="bg2"/>
                    </a:solidFill>
                  </a:tcPr>
                </a:tc>
                <a:tc>
                  <a:txBody>
                    <a:bodyPr/>
                    <a:lstStyle/>
                    <a:p>
                      <a:r>
                        <a:rPr lang="zh-CN" altLang="en-US" dirty="0">
                          <a:solidFill>
                            <a:schemeClr val="tx1"/>
                          </a:solidFill>
                        </a:rPr>
                        <a:t>软件工程系列课程教学辅助网站的开发与设计</a:t>
                      </a:r>
                    </a:p>
                  </a:txBody>
                  <a:tcPr>
                    <a:solidFill>
                      <a:schemeClr val="bg2"/>
                    </a:solidFill>
                  </a:tcPr>
                </a:tc>
                <a:extLst>
                  <a:ext uri="{0D108BD9-81ED-4DB2-BD59-A6C34878D82A}">
                    <a16:rowId xmlns:a16="http://schemas.microsoft.com/office/drawing/2014/main" val="2356995430"/>
                  </a:ext>
                </a:extLst>
              </a:tr>
              <a:tr h="992835">
                <a:tc>
                  <a:txBody>
                    <a:bodyPr/>
                    <a:lstStyle/>
                    <a:p>
                      <a:r>
                        <a:rPr lang="zh-CN" altLang="en-US" dirty="0">
                          <a:solidFill>
                            <a:schemeClr val="tx1"/>
                          </a:solidFill>
                        </a:rPr>
                        <a:t>提出者</a:t>
                      </a:r>
                    </a:p>
                  </a:txBody>
                  <a:tcPr>
                    <a:solidFill>
                      <a:schemeClr val="bg2"/>
                    </a:solidFill>
                  </a:tcPr>
                </a:tc>
                <a:tc>
                  <a:txBody>
                    <a:bodyPr/>
                    <a:lstStyle/>
                    <a:p>
                      <a:r>
                        <a:rPr lang="zh-CN" altLang="en-US" dirty="0">
                          <a:solidFill>
                            <a:schemeClr val="tx1"/>
                          </a:solidFill>
                        </a:rPr>
                        <a:t>杨枨 侯宏仑</a:t>
                      </a:r>
                    </a:p>
                  </a:txBody>
                  <a:tcPr>
                    <a:solidFill>
                      <a:schemeClr val="bg2"/>
                    </a:solidFill>
                  </a:tcPr>
                </a:tc>
                <a:extLst>
                  <a:ext uri="{0D108BD9-81ED-4DB2-BD59-A6C34878D82A}">
                    <a16:rowId xmlns:a16="http://schemas.microsoft.com/office/drawing/2014/main" val="898889344"/>
                  </a:ext>
                </a:extLst>
              </a:tr>
              <a:tr h="930182">
                <a:tc>
                  <a:txBody>
                    <a:bodyPr/>
                    <a:lstStyle/>
                    <a:p>
                      <a:r>
                        <a:rPr lang="zh-CN" altLang="en-US" dirty="0">
                          <a:solidFill>
                            <a:schemeClr val="tx1"/>
                          </a:solidFill>
                        </a:rPr>
                        <a:t>开发团队</a:t>
                      </a:r>
                    </a:p>
                  </a:txBody>
                  <a:tcPr>
                    <a:solidFill>
                      <a:schemeClr val="bg2"/>
                    </a:solidFill>
                  </a:tcPr>
                </a:tc>
                <a:tc>
                  <a:txBody>
                    <a:bodyPr/>
                    <a:lstStyle/>
                    <a:p>
                      <a:r>
                        <a:rPr lang="zh-CN" altLang="en-US" dirty="0">
                          <a:solidFill>
                            <a:schemeClr val="tx1"/>
                          </a:solidFill>
                        </a:rPr>
                        <a:t>组长：吴思楠</a:t>
                      </a:r>
                      <a:endParaRPr lang="en-US" altLang="zh-CN" dirty="0">
                        <a:solidFill>
                          <a:schemeClr val="tx1"/>
                        </a:solidFill>
                      </a:endParaRPr>
                    </a:p>
                    <a:p>
                      <a:r>
                        <a:rPr lang="zh-CN" altLang="en-US" dirty="0">
                          <a:solidFill>
                            <a:schemeClr val="tx1"/>
                          </a:solidFill>
                        </a:rPr>
                        <a:t>组员：沈舸帆 沈家豪 汤志东 姚天恒 叶家威</a:t>
                      </a:r>
                    </a:p>
                    <a:p>
                      <a:endParaRPr lang="zh-CN" altLang="en-US" dirty="0">
                        <a:solidFill>
                          <a:schemeClr val="tx1"/>
                        </a:solidFill>
                      </a:endParaRPr>
                    </a:p>
                  </a:txBody>
                  <a:tcPr>
                    <a:solidFill>
                      <a:schemeClr val="bg2"/>
                    </a:solidFill>
                  </a:tcPr>
                </a:tc>
                <a:extLst>
                  <a:ext uri="{0D108BD9-81ED-4DB2-BD59-A6C34878D82A}">
                    <a16:rowId xmlns:a16="http://schemas.microsoft.com/office/drawing/2014/main" val="16932433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74801" y="1952341"/>
            <a:ext cx="7863113" cy="2690416"/>
          </a:xfrm>
        </p:spPr>
        <p:txBody>
          <a:bodyPr/>
          <a:lstStyle/>
          <a:p>
            <a:r>
              <a:rPr lang="zh-CN" altLang="en-US" sz="9600" dirty="0">
                <a:latin typeface="Microsoft YaHei UI" panose="020B0503020204020204" pitchFamily="34" charset="-122"/>
                <a:ea typeface="Microsoft YaHei UI" panose="020B0503020204020204" pitchFamily="34" charset="-122"/>
              </a:rPr>
              <a:t>第</a:t>
            </a:r>
            <a:r>
              <a:rPr lang="en-US" altLang="zh-CN" sz="9600" dirty="0"/>
              <a:t>2</a:t>
            </a:r>
            <a:r>
              <a:rPr lang="zh-CN" altLang="en-US" sz="9600" dirty="0">
                <a:latin typeface="Microsoft YaHei UI" panose="020B0503020204020204" pitchFamily="34" charset="-122"/>
                <a:ea typeface="Microsoft YaHei UI" panose="020B0503020204020204" pitchFamily="34" charset="-122"/>
              </a:rPr>
              <a:t>章 </a:t>
            </a:r>
            <a:br>
              <a:rPr lang="en-US" altLang="zh-CN" sz="9600" dirty="0"/>
            </a:br>
            <a:r>
              <a:rPr lang="zh-CN" altLang="en-US" sz="9600" dirty="0"/>
              <a:t>参考资料</a:t>
            </a:r>
            <a:br>
              <a:rPr lang="zh-CN" altLang="en-US" sz="9600" dirty="0"/>
            </a:br>
            <a:endParaRPr lang="zh-CN" sz="96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063305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78CBB3-73F7-4AE4-8F66-D704F33A81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业务计划演示文稿（宽屏 Ion 绿色设计）</Template>
  <TotalTime>825</TotalTime>
  <Words>3823</Words>
  <Application>Microsoft Office PowerPoint</Application>
  <PresentationFormat>宽屏</PresentationFormat>
  <Paragraphs>589</Paragraphs>
  <Slides>54</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54</vt:i4>
      </vt:variant>
    </vt:vector>
  </HeadingPairs>
  <TitlesOfParts>
    <vt:vector size="64" baseType="lpstr">
      <vt:lpstr>Microsoft YaHei UI</vt:lpstr>
      <vt:lpstr>等线</vt:lpstr>
      <vt:lpstr>宋体</vt:lpstr>
      <vt:lpstr>微软雅黑</vt:lpstr>
      <vt:lpstr>Arial</vt:lpstr>
      <vt:lpstr>Calibri</vt:lpstr>
      <vt:lpstr>Century Gothic</vt:lpstr>
      <vt:lpstr>Times New Roman</vt:lpstr>
      <vt:lpstr>Wingdings 3</vt:lpstr>
      <vt:lpstr>离子</vt:lpstr>
      <vt:lpstr>需求工程项目计划</vt:lpstr>
      <vt:lpstr>目录</vt:lpstr>
      <vt:lpstr>第1章 引言</vt:lpstr>
      <vt:lpstr>1.1编写目的</vt:lpstr>
      <vt:lpstr>1.2 业务机遇</vt:lpstr>
      <vt:lpstr>1.3 业务目标</vt:lpstr>
      <vt:lpstr>1.3 业务目标</vt:lpstr>
      <vt:lpstr>1.3 业务内容</vt:lpstr>
      <vt:lpstr>第2章  参考资料 </vt:lpstr>
      <vt:lpstr>参考资料</vt:lpstr>
      <vt:lpstr>第3章  项目概述</vt:lpstr>
      <vt:lpstr>3.1 工作内容</vt:lpstr>
      <vt:lpstr>3.2 开发人员</vt:lpstr>
      <vt:lpstr>3.2.1 需要移交用户的文件</vt:lpstr>
      <vt:lpstr>3.4 验收标准</vt:lpstr>
      <vt:lpstr>3.5 项目相关信息</vt:lpstr>
      <vt:lpstr>第4章  时间管理计划 </vt:lpstr>
      <vt:lpstr>4.1工作任务的分配（1）</vt:lpstr>
      <vt:lpstr>4.1工作任务的分配（2）</vt:lpstr>
      <vt:lpstr>4.2工作任务的分解（1）</vt:lpstr>
      <vt:lpstr>4.2工作任务的分解（2）</vt:lpstr>
      <vt:lpstr>4.3WBS表</vt:lpstr>
      <vt:lpstr>4.3WBS表</vt:lpstr>
      <vt:lpstr>4.3WBS表</vt:lpstr>
      <vt:lpstr>4.4甘特图</vt:lpstr>
      <vt:lpstr>OBS图</vt:lpstr>
      <vt:lpstr>4.5里程碑</vt:lpstr>
      <vt:lpstr>第5章  质量管理计划</vt:lpstr>
      <vt:lpstr>5.1 教师(助教)需求</vt:lpstr>
      <vt:lpstr>5.2 管理员需求</vt:lpstr>
      <vt:lpstr>5.3 学生需求</vt:lpstr>
      <vt:lpstr>5.4建立开发项目质量管理责任制</vt:lpstr>
      <vt:lpstr>5.5质量保证</vt:lpstr>
      <vt:lpstr>第6章  沟通管理计划</vt:lpstr>
      <vt:lpstr>干系人联系</vt:lpstr>
      <vt:lpstr>干系人联系</vt:lpstr>
      <vt:lpstr>开发者与客户沟通计划</vt:lpstr>
      <vt:lpstr>开发者内部沟通计划</vt:lpstr>
      <vt:lpstr>第7章  风险管理计划 </vt:lpstr>
      <vt:lpstr> 风险分类</vt:lpstr>
      <vt:lpstr>风险概率与影响的定义</vt:lpstr>
      <vt:lpstr>风险评估</vt:lpstr>
      <vt:lpstr>风险控制</vt:lpstr>
      <vt:lpstr>第8章  成本管理计划 </vt:lpstr>
      <vt:lpstr>第八章 人力资源成本预算  </vt:lpstr>
      <vt:lpstr>第9章  配置系统管理指南 </vt:lpstr>
      <vt:lpstr>配置标志</vt:lpstr>
      <vt:lpstr>版本管理</vt:lpstr>
      <vt:lpstr>变更控制 微小改正时的变更控制</vt:lpstr>
      <vt:lpstr>变更控制 较大变动时的变更控制</vt:lpstr>
      <vt:lpstr>配置状态报告</vt:lpstr>
      <vt:lpstr>第10章  小组分工 和绩效评定 </vt:lpstr>
      <vt:lpstr>效绩评定</vt:lpstr>
      <vt:lpstr>谢谢各位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需求工程计划</dc:title>
  <dc:creator>吴思楠</dc:creator>
  <cp:lastModifiedBy>吴思楠</cp:lastModifiedBy>
  <cp:revision>100</cp:revision>
  <cp:lastPrinted>2012-08-15T21:38:02Z</cp:lastPrinted>
  <dcterms:created xsi:type="dcterms:W3CDTF">2017-10-25T13:05:14Z</dcterms:created>
  <dcterms:modified xsi:type="dcterms:W3CDTF">2017-11-08T18:27:13Z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TC034172229991</vt:lpwstr>
  </property>
</Properties>
</file>