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68"/>
  </p:notesMasterIdLst>
  <p:sldIdLst>
    <p:sldId id="256" r:id="rId3"/>
    <p:sldId id="362" r:id="rId4"/>
    <p:sldId id="363" r:id="rId5"/>
    <p:sldId id="364" r:id="rId6"/>
    <p:sldId id="365" r:id="rId7"/>
    <p:sldId id="366" r:id="rId8"/>
    <p:sldId id="367" r:id="rId9"/>
    <p:sldId id="368" r:id="rId10"/>
    <p:sldId id="369" r:id="rId11"/>
    <p:sldId id="370" r:id="rId12"/>
    <p:sldId id="371" r:id="rId13"/>
    <p:sldId id="426" r:id="rId14"/>
    <p:sldId id="417" r:id="rId15"/>
    <p:sldId id="372" r:id="rId16"/>
    <p:sldId id="425" r:id="rId17"/>
    <p:sldId id="373" r:id="rId18"/>
    <p:sldId id="374" r:id="rId19"/>
    <p:sldId id="375" r:id="rId20"/>
    <p:sldId id="376" r:id="rId21"/>
    <p:sldId id="424" r:id="rId22"/>
    <p:sldId id="377" r:id="rId23"/>
    <p:sldId id="378" r:id="rId24"/>
    <p:sldId id="379" r:id="rId25"/>
    <p:sldId id="380" r:id="rId26"/>
    <p:sldId id="420" r:id="rId27"/>
    <p:sldId id="421" r:id="rId28"/>
    <p:sldId id="381" r:id="rId29"/>
    <p:sldId id="382" r:id="rId30"/>
    <p:sldId id="383" r:id="rId31"/>
    <p:sldId id="428"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429" r:id="rId46"/>
    <p:sldId id="398" r:id="rId47"/>
    <p:sldId id="399" r:id="rId48"/>
    <p:sldId id="400" r:id="rId49"/>
    <p:sldId id="401" r:id="rId50"/>
    <p:sldId id="402" r:id="rId51"/>
    <p:sldId id="403" r:id="rId52"/>
    <p:sldId id="404" r:id="rId53"/>
    <p:sldId id="427" r:id="rId54"/>
    <p:sldId id="405" r:id="rId55"/>
    <p:sldId id="406" r:id="rId56"/>
    <p:sldId id="408" r:id="rId57"/>
    <p:sldId id="409" r:id="rId58"/>
    <p:sldId id="410" r:id="rId59"/>
    <p:sldId id="411" r:id="rId60"/>
    <p:sldId id="412" r:id="rId61"/>
    <p:sldId id="413" r:id="rId62"/>
    <p:sldId id="414" r:id="rId63"/>
    <p:sldId id="415" r:id="rId64"/>
    <p:sldId id="416" r:id="rId65"/>
    <p:sldId id="418" r:id="rId66"/>
    <p:sldId id="419" r:id="rId67"/>
  </p:sldIdLst>
  <p:sldSz cx="24377650" cy="13716000"/>
  <p:notesSz cx="6858000" cy="9144000"/>
  <p:embeddedFontLst>
    <p:embeddedFont>
      <p:font typeface="Montserrat" panose="02010600030101010101" charset="0"/>
      <p:regular r:id="rId69"/>
      <p:bold r:id="rId70"/>
    </p:embeddedFont>
    <p:embeddedFont>
      <p:font typeface="Lato" panose="02010600030101010101" charset="0"/>
      <p:regular r:id="rId71"/>
    </p:embeddedFont>
    <p:embeddedFont>
      <p:font typeface="等线" panose="02010600030101010101" pitchFamily="2" charset="-122"/>
      <p:regular r:id="rId72"/>
      <p:bold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AEA2B0-16F8-42A5-81C4-F566372FB005}" styleName="Table_0">
    <a:wholeTbl>
      <a:tcTxStyle>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6E6"/>
          </a:solidFill>
        </a:fill>
      </a:tcStyle>
    </a:wholeTbl>
    <a:band1H>
      <a:tcStyle>
        <a:tcBdr/>
        <a:fill>
          <a:solidFill>
            <a:srgbClr val="CACACA"/>
          </a:solidFill>
        </a:fill>
      </a:tcStyle>
    </a:band1H>
    <a:band1V>
      <a:tcStyle>
        <a:tcBdr/>
        <a:fill>
          <a:solidFill>
            <a:srgbClr val="CACACA"/>
          </a:solidFill>
        </a:fill>
      </a:tcStyle>
    </a:band1V>
    <a:lastCol>
      <a:tcTxStyle b="on">
        <a:schemeClr val="lt1"/>
      </a:tcTxStyle>
      <a:tcStyle>
        <a:tcBdr/>
        <a:fill>
          <a:solidFill>
            <a:schemeClr val="accent1"/>
          </a:solidFill>
        </a:fill>
      </a:tcStyle>
    </a:lastCol>
    <a:firstCol>
      <a:tcTxStyle b="on">
        <a:schemeClr val="lt1"/>
      </a:tcTxStyle>
      <a:tcStyle>
        <a:tcBdr/>
        <a:fill>
          <a:solidFill>
            <a:schemeClr val="accent1"/>
          </a:solidFill>
        </a:fill>
      </a:tcStyle>
    </a:firstCol>
    <a:lastRow>
      <a:tcTxStyle b="on">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31" autoAdjust="0"/>
  </p:normalViewPr>
  <p:slideViewPr>
    <p:cSldViewPr snapToGrid="0">
      <p:cViewPr>
        <p:scale>
          <a:sx n="40" d="100"/>
          <a:sy n="40" d="100"/>
        </p:scale>
        <p:origin x="3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2pPr>
            <a:lvl3pPr marL="1828165" marR="0" lvl="2"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3pPr>
            <a:lvl4pPr marL="2742565" marR="0" lvl="3"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4pPr>
            <a:lvl5pPr marL="3656965" marR="0" lvl="4" indent="-12065" algn="l" rtl="0">
              <a:spcBef>
                <a:spcPts val="0"/>
              </a:spcBef>
              <a:buNone/>
              <a:defRPr sz="24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5pPr>
            <a:lvl6pPr marL="4571365" marR="0" lvl="5" indent="-12065"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165" marR="0" lvl="2"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2565" marR="0" lvl="3"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6965" marR="0" lvl="4"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1365" marR="0" lvl="5" indent="-12065"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5130" marR="0" lvl="6"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399530" marR="0" lvl="7"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3930" marR="0" lvl="8" indent="-1143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rPr>
              <a:t>‹#›</a:t>
            </a:fld>
            <a:endParaRPr lang="en-US" sz="1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 name="Shape 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73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37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173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348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185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414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716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7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a:t>技术社交性论坛</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932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35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75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17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26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54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970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421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8793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116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gn="ctr">
              <a:lnSpc>
                <a:spcPct val="150000"/>
              </a:lnSpc>
              <a:buSzPct val="25000"/>
            </a:pP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1</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、易用性：保证网站的界面规划风格统一，不会干扰迷惑用户。网站的主要按钮功能描述清晰且能正常使用。网站下方有用户中心的联系方式，帮助用户解答困难。对于网站的错误能有规避和恢复。</a:t>
            </a:r>
          </a:p>
          <a:p>
            <a:pPr lvl="0" algn="ctr">
              <a:lnSpc>
                <a:spcPct val="150000"/>
              </a:lnSpc>
              <a:buSzPct val="25000"/>
            </a:pP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2</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、性能：本网站要求提供对外服务的能力</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保证至少 </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200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名用户并发执行，响应时间小于 </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1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秒。 下载速度满足 </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200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人同时下载的的传输速率保持在 </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1024KB/S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以上。</a:t>
            </a:r>
          </a:p>
          <a:p>
            <a:pPr lvl="0" algn="ctr">
              <a:lnSpc>
                <a:spcPct val="150000"/>
              </a:lnSpc>
              <a:buSzPct val="25000"/>
            </a:pP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3</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、保密性：要求网站的数据以及源代码对外保密</a:t>
            </a:r>
          </a:p>
          <a:p>
            <a:pPr lvl="0" algn="ctr">
              <a:lnSpc>
                <a:spcPct val="150000"/>
              </a:lnSpc>
              <a:buSzPct val="25000"/>
            </a:pP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4</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、安全性：服务器机房需由专人守护和密码保护，不能随便进入；服务器机房防火措施及灭火设施 完备；所有资料需要备份。</a:t>
            </a:r>
          </a:p>
          <a:p>
            <a:pPr lvl="0" algn="ctr">
              <a:lnSpc>
                <a:spcPct val="150000"/>
              </a:lnSpc>
              <a:buSzPct val="25000"/>
            </a:pP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网站需要用户实名制认证</a:t>
            </a:r>
          </a:p>
          <a:p>
            <a:pPr lvl="0" algn="ctr">
              <a:lnSpc>
                <a:spcPct val="150000"/>
              </a:lnSpc>
              <a:buSzPct val="25000"/>
            </a:pP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本网站系统须保证不易受到内部的或者外部的攻击，具体表现为，账号及密码不能被外 部获取，并且共享的资料不能丢失。可以以美国国防部可信计算机系统评估系统 </a:t>
            </a:r>
            <a:r>
              <a:rPr lang="en-US" altLang="zh-CN" sz="2400" dirty="0" err="1">
                <a:solidFill>
                  <a:schemeClr val="accent1"/>
                </a:solidFill>
                <a:latin typeface="Montserrat" panose="02000505000000020004"/>
                <a:ea typeface="Montserrat" panose="02000505000000020004"/>
                <a:cs typeface="Montserrat" panose="02000505000000020004"/>
                <a:sym typeface="Montserrat" panose="02000505000000020004"/>
              </a:rPr>
              <a:t>TcsEC</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中的 </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C1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安全级别定义。 </a:t>
            </a:r>
          </a:p>
          <a:p>
            <a:pPr lvl="0" algn="ctr">
              <a:lnSpc>
                <a:spcPct val="150000"/>
              </a:lnSpc>
              <a:buSzPct val="25000"/>
            </a:pP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C1 </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级称为选择性保护级（</a:t>
            </a:r>
            <a:r>
              <a:rPr lang="en-US" altLang="zh-CN" sz="2400" dirty="0" err="1">
                <a:solidFill>
                  <a:schemeClr val="accent1"/>
                </a:solidFill>
                <a:latin typeface="Montserrat" panose="02000505000000020004"/>
                <a:ea typeface="Montserrat" panose="02000505000000020004"/>
                <a:cs typeface="Montserrat" panose="02000505000000020004"/>
                <a:sym typeface="Montserrat" panose="02000505000000020004"/>
              </a:rPr>
              <a:t>Discrtionary</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 Security Protection</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）可以实现自主安全防护，对 用户和数据的分离，保护或限制用户权限的传播</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5294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ltLang="zh-CN" dirty="0"/>
              <a:t>QFD </a:t>
            </a:r>
            <a:r>
              <a:rPr lang="zh-CN" altLang="en-US" dirty="0"/>
              <a:t>：</a:t>
            </a:r>
            <a:r>
              <a:rPr lang="en-US" altLang="zh-CN" dirty="0"/>
              <a:t>quality Function Deployment</a:t>
            </a:r>
            <a:r>
              <a:rPr lang="zh-CN" altLang="en-US" dirty="0"/>
              <a:t>质量功能展开</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706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353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3624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818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391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108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1982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547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6201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6598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201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331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28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99" name="Shape 99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2400" b="0" i="0" u="none" strike="noStrike" cap="none" dirty="0">
              <a:solidFill>
                <a:schemeClr val="dk1"/>
              </a:solidFill>
              <a:latin typeface="Montserrat" panose="02000505000000020004"/>
              <a:ea typeface="Montserrat" panose="02000505000000020004"/>
              <a:cs typeface="Montserrat" panose="02000505000000020004"/>
              <a:sym typeface="Montserrat" panose="02000505000000020004"/>
            </a:endParaRPr>
          </a:p>
        </p:txBody>
      </p:sp>
      <p:sp>
        <p:nvSpPr>
          <p:cNvPr id="1000" name="Shape 100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a:solidFill>
                  <a:schemeClr val="dk1"/>
                </a:solidFill>
                <a:latin typeface="Montserrat" panose="02000505000000020004"/>
                <a:ea typeface="Montserrat" panose="02000505000000020004"/>
                <a:cs typeface="Montserrat" panose="02000505000000020004"/>
                <a:sym typeface="Montserrat" panose="02000505000000020004"/>
              </a:rPr>
              <a:t>4</a:t>
            </a:fld>
            <a:endParaRPr lang="en-US" sz="1200" b="0" i="0">
              <a:solidFill>
                <a:schemeClr val="dk1"/>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33451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a:t>边际</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60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61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433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164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8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12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386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a:t>进行授权</a:t>
            </a:r>
            <a:endParaRPr lang="en-US" altLang="zh-CN" dirty="0"/>
          </a:p>
          <a:p>
            <a:pPr lvl="0" rtl="0">
              <a:spcBef>
                <a:spcPts val="0"/>
              </a:spcBef>
              <a:buNone/>
            </a:pPr>
            <a:r>
              <a:rPr lang="en-US" altLang="zh-CN" dirty="0"/>
              <a:t>Change Control Board</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23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51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618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7963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729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a:t>所有的拍成一列</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57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1407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275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86978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222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4221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5452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zh-CN" altLang="en-US" dirty="0"/>
              <a:t>注意需求管理工具</a:t>
            </a: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2577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11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85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064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63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487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rot="-5400000">
            <a:off x="22733267" y="767871"/>
            <a:ext cx="521206" cy="523914"/>
          </a:xfrm>
          <a:prstGeom prst="ellipse">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36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11" name="Shape 11"/>
          <p:cNvSpPr txBox="1">
            <a:spLocks noGrp="1"/>
          </p:cNvSpPr>
          <p:nvPr>
            <p:ph type="body" idx="1"/>
          </p:nvPr>
        </p:nvSpPr>
        <p:spPr>
          <a:xfrm>
            <a:off x="1675964" y="3651250"/>
            <a:ext cx="21025723" cy="8702676"/>
          </a:xfrm>
          <a:prstGeom prst="rect">
            <a:avLst/>
          </a:prstGeom>
          <a:noFill/>
          <a:ln>
            <a:noFill/>
          </a:ln>
        </p:spPr>
        <p:txBody>
          <a:bodyPr lIns="91425" tIns="91425" rIns="91425" bIns="91425" anchor="t" anchorCtr="0"/>
          <a:lstStyle>
            <a:lvl1pPr marL="0" marR="0" lvl="0" indent="0" algn="l" rtl="0">
              <a:lnSpc>
                <a:spcPct val="90000"/>
              </a:lnSpc>
              <a:spcBef>
                <a:spcPts val="2000"/>
              </a:spcBef>
              <a:buClr>
                <a:schemeClr val="dk1"/>
              </a:buClr>
              <a:buFont typeface="Arial" panose="020B0604020202020204"/>
              <a:buNone/>
              <a:defRPr sz="48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lnSpc>
                <a:spcPct val="90000"/>
              </a:lnSpc>
              <a:spcBef>
                <a:spcPts val="1000"/>
              </a:spcBef>
              <a:buClr>
                <a:schemeClr val="dk1"/>
              </a:buClr>
              <a:buFont typeface="Arial" panose="020B0604020202020204"/>
              <a:buNone/>
              <a:defRPr sz="4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2pPr>
            <a:lvl3pPr marL="1828165" marR="0" lvl="2" indent="-12065" algn="l" rtl="0">
              <a:lnSpc>
                <a:spcPct val="90000"/>
              </a:lnSpc>
              <a:spcBef>
                <a:spcPts val="1000"/>
              </a:spcBef>
              <a:buClr>
                <a:schemeClr val="dk1"/>
              </a:buClr>
              <a:buFont typeface="Arial" panose="020B0604020202020204"/>
              <a:buNone/>
              <a:defRPr sz="36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3pPr>
            <a:lvl4pPr marL="2742565" marR="0" lvl="3" indent="-12065" algn="l" rtl="0">
              <a:lnSpc>
                <a:spcPct val="90000"/>
              </a:lnSpc>
              <a:spcBef>
                <a:spcPts val="1000"/>
              </a:spcBef>
              <a:buClr>
                <a:schemeClr val="dk1"/>
              </a:buClr>
              <a:buFont typeface="Arial" panose="020B06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4pPr>
            <a:lvl5pPr marL="3656965" marR="0" lvl="4" indent="-12065" algn="l" rtl="0">
              <a:lnSpc>
                <a:spcPct val="90000"/>
              </a:lnSpc>
              <a:spcBef>
                <a:spcPts val="1000"/>
              </a:spcBef>
              <a:buClr>
                <a:schemeClr val="dk1"/>
              </a:buClr>
              <a:buFont typeface="Arial" panose="020B06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5pPr>
            <a:lvl6pPr marL="5027930" marR="0" lvl="5" indent="-240030" algn="l" rtl="0">
              <a:lnSpc>
                <a:spcPct val="90000"/>
              </a:lnSpc>
              <a:spcBef>
                <a:spcPts val="1000"/>
              </a:spcBef>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5942330" marR="0" lvl="6" indent="-240030" algn="l" rtl="0">
              <a:lnSpc>
                <a:spcPct val="90000"/>
              </a:lnSpc>
              <a:spcBef>
                <a:spcPts val="1000"/>
              </a:spcBef>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6856730" marR="0" lvl="7" indent="-240030" algn="l" rtl="0">
              <a:lnSpc>
                <a:spcPct val="90000"/>
              </a:lnSpc>
              <a:spcBef>
                <a:spcPts val="1000"/>
              </a:spcBef>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7771130" marR="0" lvl="8" indent="-240030" algn="l" rtl="0">
              <a:lnSpc>
                <a:spcPct val="90000"/>
              </a:lnSpc>
              <a:spcBef>
                <a:spcPts val="1000"/>
              </a:spcBef>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
        <p:nvSpPr>
          <p:cNvPr id="12" name="Shape 12"/>
          <p:cNvSpPr txBox="1"/>
          <p:nvPr/>
        </p:nvSpPr>
        <p:spPr>
          <a:xfrm>
            <a:off x="22587451" y="769885"/>
            <a:ext cx="786000" cy="461700"/>
          </a:xfrm>
          <a:prstGeom prst="rect">
            <a:avLst/>
          </a:prstGeom>
          <a:noFill/>
          <a:ln>
            <a:noFill/>
          </a:ln>
        </p:spPr>
        <p:txBody>
          <a:bodyPr lIns="182825" tIns="91400" rIns="182825" bIns="91400" anchor="t" anchorCtr="0">
            <a:noAutofit/>
          </a:bodyPr>
          <a:lstStyle/>
          <a:p>
            <a:pPr marL="0" marR="0" lvl="0" indent="0" algn="ctr" rtl="0">
              <a:spcBef>
                <a:spcPts val="0"/>
              </a:spcBef>
              <a:buSzPct val="25000"/>
              <a:buNone/>
            </a:pPr>
            <a:fld id="{00000000-1234-1234-1234-123412341234}" type="slidenum">
              <a:rPr lang="en-US" sz="18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rPr>
              <a:t>‹#›</a:t>
            </a:fld>
            <a:r>
              <a:rPr lang="en-US" sz="18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rPr>
              <a:t>  </a:t>
            </a:r>
          </a:p>
        </p:txBody>
      </p:sp>
      <p:sp>
        <p:nvSpPr>
          <p:cNvPr id="13" name="Shape 13"/>
          <p:cNvSpPr txBox="1">
            <a:spLocks noGrp="1"/>
          </p:cNvSpPr>
          <p:nvPr>
            <p:ph type="title"/>
          </p:nvPr>
        </p:nvSpPr>
        <p:spPr>
          <a:xfrm>
            <a:off x="1676400" y="730250"/>
            <a:ext cx="21024849" cy="2651125"/>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Montserrat" panose="02000505000000020004"/>
              <a:buNone/>
              <a:defRPr sz="6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2"/>
        </a:solidFill>
        <a:effectLst/>
      </p:bgPr>
    </p:bg>
    <p:spTree>
      <p:nvGrpSpPr>
        <p:cNvPr id="1" name="Shape 15"/>
        <p:cNvGrpSpPr/>
        <p:nvPr/>
      </p:nvGrpSpPr>
      <p:grpSpPr>
        <a:xfrm>
          <a:off x="0" y="0"/>
          <a:ext cx="0" cy="0"/>
          <a:chOff x="0" y="0"/>
          <a:chExt cx="0" cy="0"/>
        </a:xfrm>
      </p:grpSpPr>
      <p:sp>
        <p:nvSpPr>
          <p:cNvPr id="16" name="Shape 16"/>
          <p:cNvSpPr/>
          <p:nvPr/>
        </p:nvSpPr>
        <p:spPr>
          <a:xfrm rot="-5400000">
            <a:off x="22199862" y="666379"/>
            <a:ext cx="521100" cy="523800"/>
          </a:xfrm>
          <a:prstGeom prst="ellipse">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36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17" name="Shape 17"/>
          <p:cNvSpPr txBox="1">
            <a:spLocks noGrp="1"/>
          </p:cNvSpPr>
          <p:nvPr>
            <p:ph type="body" idx="1"/>
          </p:nvPr>
        </p:nvSpPr>
        <p:spPr>
          <a:xfrm>
            <a:off x="1675964" y="3651250"/>
            <a:ext cx="21025800" cy="8702700"/>
          </a:xfrm>
          <a:prstGeom prst="rect">
            <a:avLst/>
          </a:prstGeom>
          <a:noFill/>
          <a:ln>
            <a:noFill/>
          </a:ln>
        </p:spPr>
        <p:txBody>
          <a:bodyPr lIns="91425" tIns="91425" rIns="91425" bIns="91425" anchor="t" anchorCtr="0"/>
          <a:lstStyle>
            <a:lvl1pPr marL="0" marR="0" lvl="0" indent="0" algn="l" rtl="0">
              <a:lnSpc>
                <a:spcPct val="90000"/>
              </a:lnSpc>
              <a:spcBef>
                <a:spcPts val="2000"/>
              </a:spcBef>
              <a:spcAft>
                <a:spcPts val="0"/>
              </a:spcAft>
              <a:buClr>
                <a:schemeClr val="dk1"/>
              </a:buClr>
              <a:buFont typeface="Arial" panose="020B0604020202020204"/>
              <a:buNone/>
              <a:defRPr sz="48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marL="914400" marR="0" lvl="1" indent="-12700" algn="l" rtl="0">
              <a:lnSpc>
                <a:spcPct val="90000"/>
              </a:lnSpc>
              <a:spcBef>
                <a:spcPts val="1000"/>
              </a:spcBef>
              <a:spcAft>
                <a:spcPts val="0"/>
              </a:spcAft>
              <a:buClr>
                <a:schemeClr val="dk1"/>
              </a:buClr>
              <a:buFont typeface="Arial" panose="020B0604020202020204"/>
              <a:buNone/>
              <a:defRPr sz="4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2pPr>
            <a:lvl3pPr marL="1828165" marR="0" lvl="2" indent="-12065" algn="l" rtl="0">
              <a:lnSpc>
                <a:spcPct val="90000"/>
              </a:lnSpc>
              <a:spcBef>
                <a:spcPts val="1000"/>
              </a:spcBef>
              <a:spcAft>
                <a:spcPts val="0"/>
              </a:spcAft>
              <a:buClr>
                <a:schemeClr val="dk1"/>
              </a:buClr>
              <a:buFont typeface="Arial" panose="020B0604020202020204"/>
              <a:buNone/>
              <a:defRPr sz="36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3pPr>
            <a:lvl4pPr marL="2742565" marR="0" lvl="3" indent="-12065" algn="l" rtl="0">
              <a:lnSpc>
                <a:spcPct val="90000"/>
              </a:lnSpc>
              <a:spcBef>
                <a:spcPts val="1000"/>
              </a:spcBef>
              <a:spcAft>
                <a:spcPts val="0"/>
              </a:spcAft>
              <a:buClr>
                <a:schemeClr val="dk1"/>
              </a:buClr>
              <a:buFont typeface="Arial" panose="020B06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4pPr>
            <a:lvl5pPr marL="3656965" marR="0" lvl="4" indent="-12065" algn="l" rtl="0">
              <a:lnSpc>
                <a:spcPct val="90000"/>
              </a:lnSpc>
              <a:spcBef>
                <a:spcPts val="1000"/>
              </a:spcBef>
              <a:spcAft>
                <a:spcPts val="0"/>
              </a:spcAft>
              <a:buClr>
                <a:schemeClr val="dk1"/>
              </a:buClr>
              <a:buFont typeface="Arial" panose="020B0604020202020204"/>
              <a:buNone/>
              <a:defRPr sz="32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5pPr>
            <a:lvl6pPr marL="5027930" marR="0" lvl="5" indent="217170" algn="l" rtl="0">
              <a:lnSpc>
                <a:spcPct val="90000"/>
              </a:lnSpc>
              <a:spcBef>
                <a:spcPts val="1000"/>
              </a:spcBef>
              <a:spcAft>
                <a:spcPts val="0"/>
              </a:spcAft>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5942330" marR="0" lvl="6" indent="217170" algn="l" rtl="0">
              <a:lnSpc>
                <a:spcPct val="90000"/>
              </a:lnSpc>
              <a:spcBef>
                <a:spcPts val="1000"/>
              </a:spcBef>
              <a:spcAft>
                <a:spcPts val="0"/>
              </a:spcAft>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6856730" marR="0" lvl="7" indent="217170" algn="l" rtl="0">
              <a:lnSpc>
                <a:spcPct val="90000"/>
              </a:lnSpc>
              <a:spcBef>
                <a:spcPts val="1000"/>
              </a:spcBef>
              <a:spcAft>
                <a:spcPts val="0"/>
              </a:spcAft>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7771130" marR="0" lvl="8" indent="217170" algn="l" rtl="0">
              <a:lnSpc>
                <a:spcPct val="90000"/>
              </a:lnSpc>
              <a:spcBef>
                <a:spcPts val="1000"/>
              </a:spcBef>
              <a:spcAft>
                <a:spcPts val="0"/>
              </a:spcAft>
              <a:buClr>
                <a:schemeClr val="dk1"/>
              </a:buClr>
              <a:buSzPct val="100000"/>
              <a:buFont typeface="Arial" panose="020B0604020202020204"/>
              <a:buChar char="•"/>
              <a:defRPr sz="36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a:endParaRPr/>
          </a:p>
        </p:txBody>
      </p:sp>
      <p:sp>
        <p:nvSpPr>
          <p:cNvPr id="18" name="Shape 18"/>
          <p:cNvSpPr txBox="1"/>
          <p:nvPr/>
        </p:nvSpPr>
        <p:spPr>
          <a:xfrm>
            <a:off x="22054051" y="668285"/>
            <a:ext cx="786000" cy="461700"/>
          </a:xfrm>
          <a:prstGeom prst="rect">
            <a:avLst/>
          </a:prstGeom>
          <a:noFill/>
          <a:ln>
            <a:noFill/>
          </a:ln>
        </p:spPr>
        <p:txBody>
          <a:bodyPr lIns="182825" tIns="91400" rIns="182825" bIns="91400" anchor="t" anchorCtr="0">
            <a:noAutofit/>
          </a:bodyPr>
          <a:lstStyle/>
          <a:p>
            <a:pPr marL="0" marR="0" lvl="0" indent="0" algn="ctr" rtl="0">
              <a:lnSpc>
                <a:spcPct val="100000"/>
              </a:lnSpc>
              <a:spcBef>
                <a:spcPts val="0"/>
              </a:spcBef>
              <a:spcAft>
                <a:spcPts val="0"/>
              </a:spcAft>
              <a:buClr>
                <a:schemeClr val="lt1"/>
              </a:buClr>
              <a:buSzPct val="25000"/>
              <a:buFont typeface="Montserrat" panose="02000505000000020004"/>
              <a:buNone/>
            </a:pPr>
            <a:fld id="{00000000-1234-1234-1234-123412341234}" type="slidenum">
              <a:rPr lang="en-US" sz="18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rPr>
              <a:t>‹#›</a:t>
            </a:fld>
            <a:r>
              <a:rPr lang="en-US" sz="18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rPr>
              <a:t>  </a:t>
            </a:r>
          </a:p>
        </p:txBody>
      </p:sp>
      <p:sp>
        <p:nvSpPr>
          <p:cNvPr id="19" name="Shape 19"/>
          <p:cNvSpPr txBox="1">
            <a:spLocks noGrp="1"/>
          </p:cNvSpPr>
          <p:nvPr>
            <p:ph type="title"/>
          </p:nvPr>
        </p:nvSpPr>
        <p:spPr>
          <a:xfrm>
            <a:off x="1676400" y="730250"/>
            <a:ext cx="19947600" cy="2651100"/>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Montserrat" panose="02000505000000020004"/>
              <a:buNone/>
              <a:defRPr sz="6000" b="0" i="0" u="none" strike="noStrike" cap="none">
                <a:solidFill>
                  <a:schemeClr val="dk1"/>
                </a:solidFill>
                <a:latin typeface="Montserrat" panose="02000505000000020004"/>
                <a:ea typeface="Montserrat" panose="02000505000000020004"/>
                <a:cs typeface="Montserrat" panose="02000505000000020004"/>
                <a:sym typeface="Montserrat" panose="02000505000000020004"/>
              </a:defRPr>
            </a:lvl1pPr>
            <a:lvl2pPr lvl="1" indent="0" rtl="0">
              <a:spcBef>
                <a:spcPts val="0"/>
              </a:spcBef>
              <a:buFont typeface="Arial" panose="020B0604020202020204"/>
              <a:buNone/>
              <a:defRPr sz="1800"/>
            </a:lvl2pPr>
            <a:lvl3pPr lvl="2" indent="0" rtl="0">
              <a:spcBef>
                <a:spcPts val="0"/>
              </a:spcBef>
              <a:buFont typeface="Arial" panose="020B0604020202020204"/>
              <a:buNone/>
              <a:defRPr sz="1800"/>
            </a:lvl3pPr>
            <a:lvl4pPr lvl="3" indent="0" rtl="0">
              <a:spcBef>
                <a:spcPts val="0"/>
              </a:spcBef>
              <a:buFont typeface="Arial" panose="020B0604020202020204"/>
              <a:buNone/>
              <a:defRPr sz="1800"/>
            </a:lvl4pPr>
            <a:lvl5pPr lvl="4" indent="0" rtl="0">
              <a:spcBef>
                <a:spcPts val="0"/>
              </a:spcBef>
              <a:buFont typeface="Arial" panose="020B0604020202020204"/>
              <a:buNone/>
              <a:defRPr sz="1800"/>
            </a:lvl5pPr>
            <a:lvl6pPr lvl="5" indent="0" rtl="0">
              <a:spcBef>
                <a:spcPts val="0"/>
              </a:spcBef>
              <a:buFont typeface="Arial" panose="020B0604020202020204"/>
              <a:buNone/>
              <a:defRPr sz="1800"/>
            </a:lvl6pPr>
            <a:lvl7pPr lvl="6" indent="0" rtl="0">
              <a:spcBef>
                <a:spcPts val="0"/>
              </a:spcBef>
              <a:buFont typeface="Arial" panose="020B0604020202020204"/>
              <a:buNone/>
              <a:defRPr sz="1800"/>
            </a:lvl7pPr>
            <a:lvl8pPr lvl="7" indent="0" rtl="0">
              <a:spcBef>
                <a:spcPts val="0"/>
              </a:spcBef>
              <a:buFont typeface="Arial" panose="020B0604020202020204"/>
              <a:buNone/>
              <a:defRPr sz="1800"/>
            </a:lvl8pPr>
            <a:lvl9pPr lvl="8" indent="0" rtl="0">
              <a:spcBef>
                <a:spcPts val="0"/>
              </a:spcBef>
              <a:buFont typeface="Arial" panose="020B0604020202020204"/>
              <a:buNone/>
              <a:defRPr sz="1800"/>
            </a:lvl9pPr>
          </a:lstStyle>
          <a:p>
            <a:endParaRPr/>
          </a:p>
        </p:txBody>
      </p:sp>
    </p:spTree>
  </p:cSld>
  <p:clrMap bg1="lt1" tx1="dk1" bg2="dk2" tx2="lt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Documents/PRD-G25/&#36719;&#20214;&#24037;&#31243;&#31995;&#21015;&#35838;&#31243;&#25945;&#23398;&#36741;&#21161;&#32593;&#31449;/&#21463;&#25511;&#25991;&#26723;/&#20998;&#26512;&#35774;&#35745;/4%20&#36719;&#20214;&#38656;&#27714;&#35268;&#26684;&#35828;&#26126;&#20070;SRS/&#32452;&#20869;&#35780;&#23457;&#35760;&#24405;/&#32452;&#20869;&#35780;&#23457;&#35760;&#24405;.docx" TargetMode="External"/><Relationship Id="rId5" Type="http://schemas.openxmlformats.org/officeDocument/2006/relationships/image" Target="../media/image16.png"/><Relationship Id="rId4" Type="http://schemas.openxmlformats.org/officeDocument/2006/relationships/hyperlink" Target="../Documents/PRD-G25/&#36719;&#20214;&#24037;&#31243;&#31995;&#21015;&#35838;&#31243;&#25945;&#23398;&#36741;&#21161;&#32593;&#31449;/&#21463;&#25511;&#25991;&#26723;/&#20998;&#26512;&#35774;&#35745;/5%20&#38656;&#27714;&#21464;&#26356;&#25511;&#21046;/&#38656;&#27714;&#21464;&#26356;&#20869;&#37096;&#35780;&#23457;.do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5.png"/><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hyperlink" Target="../Documents/PRD-G25/&#36719;&#20214;&#24037;&#31243;&#31995;&#21015;&#35838;&#31243;&#25945;&#23398;&#36741;&#21161;&#32593;&#31449;/&#21463;&#25511;&#25991;&#26723;/&#20998;&#26512;&#35774;&#35745;/3%20&#33539;&#22260;&#21644;&#24895;&#26223;/PRD-2017-G25-&#24895;&#26223;&#19982;&#33539;&#22260;1.0.doc" TargetMode="Externa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Documents/PRD-G25/&#36719;&#20214;&#24037;&#31243;&#31995;&#21015;&#35838;&#31243;&#25945;&#23398;&#36741;&#21161;&#32593;&#31449;/&#21463;&#25511;&#25991;&#26723;/&#20998;&#26512;&#35774;&#35745;/4%20&#36719;&#20214;&#38656;&#27714;&#35268;&#26684;&#35828;&#26126;&#20070;SRS/&#20248;&#20808;&#32423;&#35780;&#20998;/PRD-2017-G25-&#20248;&#20808;&#32423;&#35780;&#20998;&#27719;&#24635;&#34920;.xls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6.emf"/></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hyperlink" Target="../Documents/PRD-G25/&#36719;&#20214;&#24037;&#31243;&#31995;&#21015;&#35838;&#31243;&#25945;&#23398;&#36741;&#21161;&#32593;&#31449;/&#21463;&#25511;&#25991;&#26723;/&#20998;&#26512;&#35774;&#35745;/4%20&#36719;&#20214;&#38656;&#27714;&#35268;&#26684;&#35828;&#26126;&#20070;SRS/&#27979;&#35797;&#29992;&#20363;/PRD-2017-G25-&#27979;&#35797;&#29992;&#20363;1.01.docx" TargetMode="Externa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hyperlink" Target="../Documents/PRD-G25/&#36719;&#20214;&#24037;&#31243;&#31995;&#21015;&#35838;&#31243;&#25945;&#23398;&#36741;&#21161;&#32593;&#31449;/&#21463;&#25511;&#25991;&#26723;/&#20998;&#26512;&#35774;&#35745;/6%20&#39033;&#30446;&#24635;&#32467;/&#39033;&#30446;&#24635;&#32467;&#25253;&#21578;.doc"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Documents/PRD-G25/&#36719;&#20214;&#24037;&#31243;&#31995;&#21015;&#35838;&#31243;&#25945;&#23398;&#36741;&#21161;&#32593;&#31449;/&#21463;&#25511;&#25991;&#26723;/&#20998;&#26512;&#35774;&#35745;/1%20&#39033;&#30446;&#31456;&#31243;/PRD-2017-G25-&#39033;&#30446;&#31456;&#31243;V1.0.doc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Documents/PRD-G25/&#36719;&#20214;&#24037;&#31243;&#31995;&#21015;&#35838;&#31243;&#25945;&#23398;&#36741;&#21161;&#32593;&#31449;/&#21463;&#25511;&#25991;&#26723;/&#20998;&#26512;&#35774;&#35745;/2%20&#39033;&#30446;&#38656;&#27714;&#35745;&#21010;/PRD-2017-G25-&#38656;&#27714;&#24037;&#31243;&#39033;&#30446;&#35745;&#21010;2.0.doc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8" name="PA_形状 3674"/>
          <p:cNvSpPr/>
          <p:nvPr>
            <p:custDataLst>
              <p:tags r:id="rId1"/>
            </p:custDataLst>
          </p:nvPr>
        </p:nvSpPr>
        <p:spPr>
          <a:xfrm>
            <a:off x="-38100" y="38100"/>
            <a:ext cx="24415749" cy="13716000"/>
          </a:xfrm>
          <a:prstGeom prst="rect">
            <a:avLst/>
          </a:prstGeom>
          <a:blipFill>
            <a:blip r:embed="rId7"/>
            <a:stretch>
              <a:fillRect/>
            </a:stretch>
          </a:blipFill>
          <a:ln>
            <a:noFill/>
          </a:ln>
        </p:spPr>
        <p:txBody>
          <a:bodyPr lIns="91425" tIns="45700" rIns="91425" bIns="45700" anchor="ctr" anchorCtr="0">
            <a:noAutofit/>
          </a:bodyPr>
          <a:lstStyle/>
          <a:p>
            <a:pPr marL="0" marR="0" lvl="0" indent="0" algn="ctr" rtl="0">
              <a:spcBef>
                <a:spcPts val="0"/>
              </a:spcBef>
              <a:buNone/>
            </a:pPr>
            <a:endParaRPr sz="4800">
              <a:solidFill>
                <a:schemeClr val="lt1"/>
              </a:solidFill>
              <a:latin typeface="Montserrat" panose="02000505000000020004"/>
              <a:ea typeface="Montserrat" panose="02000505000000020004"/>
              <a:cs typeface="Montserrat" panose="02000505000000020004"/>
              <a:sym typeface="Montserrat" panose="02000505000000020004"/>
            </a:endParaRPr>
          </a:p>
        </p:txBody>
      </p:sp>
      <p:pic>
        <p:nvPicPr>
          <p:cNvPr id="25" name="PA_形状 25"/>
          <p:cNvPicPr preferRelativeResize="0"/>
          <p:nvPr>
            <p:custDataLst>
              <p:tags r:id="rId2"/>
            </p:custDataLst>
          </p:nvPr>
        </p:nvPicPr>
        <p:blipFill rotWithShape="1">
          <a:blip r:embed="rId8"/>
          <a:srcRect t="7223" b="7222"/>
          <a:stretch>
            <a:fillRect/>
          </a:stretch>
        </p:blipFill>
        <p:spPr>
          <a:xfrm>
            <a:off x="0" y="0"/>
            <a:ext cx="24377649" cy="13716000"/>
          </a:xfrm>
          <a:prstGeom prst="rect">
            <a:avLst/>
          </a:prstGeom>
          <a:noFill/>
          <a:ln>
            <a:noFill/>
          </a:ln>
        </p:spPr>
      </p:pic>
      <p:sp>
        <p:nvSpPr>
          <p:cNvPr id="26" name="PA_形状 26"/>
          <p:cNvSpPr/>
          <p:nvPr>
            <p:custDataLst>
              <p:tags r:id="rId3"/>
            </p:custDataLst>
          </p:nvPr>
        </p:nvSpPr>
        <p:spPr>
          <a:xfrm>
            <a:off x="0" y="0"/>
            <a:ext cx="24377649" cy="13716000"/>
          </a:xfrm>
          <a:prstGeom prst="rect">
            <a:avLst/>
          </a:prstGeom>
          <a:solidFill>
            <a:schemeClr val="lt1">
              <a:alpha val="80000"/>
            </a:schemeClr>
          </a:solidFill>
          <a:ln>
            <a:noFill/>
          </a:ln>
        </p:spPr>
        <p:txBody>
          <a:bodyPr lIns="91425" tIns="45700" rIns="91425" bIns="45700" anchor="ctr" anchorCtr="0">
            <a:noAutofit/>
          </a:bodyPr>
          <a:lstStyle/>
          <a:p>
            <a:pPr marL="0" marR="0" lvl="0" indent="0" algn="ctr" rtl="0">
              <a:spcBef>
                <a:spcPts val="0"/>
              </a:spcBef>
              <a:buNone/>
            </a:pPr>
            <a:endParaRPr sz="4800" b="0" i="0" u="none" strike="noStrike" cap="none">
              <a:solidFill>
                <a:schemeClr val="lt1"/>
              </a:solidFill>
              <a:latin typeface="Montserrat" panose="02000505000000020004"/>
              <a:ea typeface="Montserrat" panose="02000505000000020004"/>
              <a:cs typeface="Montserrat" panose="02000505000000020004"/>
              <a:sym typeface="Montserrat" panose="02000505000000020004"/>
            </a:endParaRPr>
          </a:p>
        </p:txBody>
      </p:sp>
      <p:grpSp>
        <p:nvGrpSpPr>
          <p:cNvPr id="27" name="PA_形状 27"/>
          <p:cNvGrpSpPr/>
          <p:nvPr>
            <p:custDataLst>
              <p:tags r:id="rId4"/>
            </p:custDataLst>
          </p:nvPr>
        </p:nvGrpSpPr>
        <p:grpSpPr>
          <a:xfrm>
            <a:off x="7347521" y="3741948"/>
            <a:ext cx="10387780" cy="5530855"/>
            <a:chOff x="6196423" y="3081764"/>
            <a:chExt cx="12844433" cy="6838875"/>
          </a:xfrm>
        </p:grpSpPr>
        <p:sp>
          <p:nvSpPr>
            <p:cNvPr id="28" name="Shape 28"/>
            <p:cNvSpPr txBox="1"/>
            <p:nvPr/>
          </p:nvSpPr>
          <p:spPr>
            <a:xfrm>
              <a:off x="6196423" y="7180577"/>
              <a:ext cx="12844433" cy="2740061"/>
            </a:xfrm>
            <a:prstGeom prst="rect">
              <a:avLst/>
            </a:prstGeom>
            <a:noFill/>
            <a:ln>
              <a:noFill/>
            </a:ln>
          </p:spPr>
          <p:txBody>
            <a:bodyPr lIns="91425" tIns="45700" rIns="91425" bIns="45700" anchor="t" anchorCtr="0">
              <a:noAutofit/>
            </a:bodyPr>
            <a:lstStyle/>
            <a:p>
              <a:pPr lvl="0" algn="ctr">
                <a:buSzPct val="25000"/>
              </a:pPr>
              <a:r>
                <a:rPr lang="zh-CN" altLang="en-US" sz="13800" b="0" i="0" u="none" strike="noStrike" cap="none" dirty="0">
                  <a:solidFill>
                    <a:srgbClr val="0E0E0E"/>
                  </a:solidFill>
                  <a:latin typeface="Montserrat" panose="02000505000000020004"/>
                  <a:ea typeface="Montserrat" panose="02000505000000020004"/>
                  <a:cs typeface="Montserrat" panose="02000505000000020004"/>
                  <a:sym typeface="Montserrat" panose="02000505000000020004"/>
                </a:rPr>
                <a:t>最终评审</a:t>
              </a:r>
              <a:endParaRPr lang="en-US" sz="13800" b="0" i="0" u="none" strike="noStrike" cap="none" dirty="0">
                <a:solidFill>
                  <a:srgbClr val="0E0E0E"/>
                </a:solidFill>
                <a:latin typeface="Montserrat" panose="02000505000000020004"/>
                <a:ea typeface="Montserrat" panose="02000505000000020004"/>
                <a:cs typeface="Montserrat" panose="02000505000000020004"/>
                <a:sym typeface="Montserrat" panose="02000505000000020004"/>
              </a:endParaRPr>
            </a:p>
          </p:txBody>
        </p:sp>
        <p:sp>
          <p:nvSpPr>
            <p:cNvPr id="29" name="Shape 29"/>
            <p:cNvSpPr txBox="1"/>
            <p:nvPr/>
          </p:nvSpPr>
          <p:spPr>
            <a:xfrm>
              <a:off x="8843332" y="6566100"/>
              <a:ext cx="6662248" cy="418620"/>
            </a:xfrm>
            <a:prstGeom prst="rect">
              <a:avLst/>
            </a:prstGeom>
            <a:noFill/>
            <a:ln>
              <a:noFill/>
            </a:ln>
          </p:spPr>
          <p:txBody>
            <a:bodyPr lIns="91425" tIns="45700" rIns="91425" bIns="45700" anchor="t" anchorCtr="0">
              <a:noAutofit/>
            </a:bodyPr>
            <a:lstStyle/>
            <a:p>
              <a:pPr lvl="0" algn="ctr">
                <a:buSzPct val="25000"/>
              </a:pPr>
              <a:r>
                <a:rPr lang="en-US" sz="1600" b="0" i="0" u="none" strike="noStrike" cap="none" dirty="0">
                  <a:solidFill>
                    <a:srgbClr val="0E0E0E"/>
                  </a:solidFill>
                  <a:latin typeface="Montserrat" panose="02000505000000020004"/>
                  <a:ea typeface="Montserrat" panose="02000505000000020004"/>
                  <a:cs typeface="Montserrat" panose="02000505000000020004"/>
                  <a:sym typeface="Montserrat" panose="02000505000000020004"/>
                </a:rPr>
                <a:t>T     H     I     S         I     S</a:t>
              </a:r>
              <a:r>
                <a:rPr lang="en-US" altLang="zh-CN" sz="1600" dirty="0">
                  <a:solidFill>
                    <a:srgbClr val="0E0E0E"/>
                  </a:solidFill>
                  <a:latin typeface="Montserrat" panose="02000505000000020004"/>
                  <a:ea typeface="Montserrat" panose="02000505000000020004"/>
                  <a:cs typeface="Montserrat" panose="02000505000000020004"/>
                  <a:sym typeface="Montserrat" panose="02000505000000020004"/>
                </a:rPr>
                <a:t>           G  2  5</a:t>
              </a:r>
              <a:endParaRPr lang="en-US" sz="1600" b="0" i="0" u="none" strike="noStrike" cap="none" dirty="0">
                <a:solidFill>
                  <a:srgbClr val="0E0E0E"/>
                </a:solidFill>
                <a:latin typeface="Montserrat" panose="02000505000000020004"/>
                <a:ea typeface="Montserrat" panose="02000505000000020004"/>
                <a:cs typeface="Montserrat" panose="02000505000000020004"/>
                <a:sym typeface="Montserrat" panose="02000505000000020004"/>
              </a:endParaRPr>
            </a:p>
          </p:txBody>
        </p:sp>
        <p:sp>
          <p:nvSpPr>
            <p:cNvPr id="30" name="Shape 30"/>
            <p:cNvSpPr/>
            <p:nvPr/>
          </p:nvSpPr>
          <p:spPr>
            <a:xfrm>
              <a:off x="11480142" y="3081764"/>
              <a:ext cx="1469390" cy="2693755"/>
            </a:xfrm>
            <a:custGeom>
              <a:avLst/>
              <a:gdLst/>
              <a:ahLst/>
              <a:cxnLst/>
              <a:rect l="0" t="0" r="0" b="0"/>
              <a:pathLst>
                <a:path w="120000" h="120000" extrusionOk="0">
                  <a:moveTo>
                    <a:pt x="52816" y="103616"/>
                  </a:moveTo>
                  <a:lnTo>
                    <a:pt x="59972" y="68483"/>
                  </a:lnTo>
                  <a:lnTo>
                    <a:pt x="59894" y="68477"/>
                  </a:lnTo>
                  <a:cubicBezTo>
                    <a:pt x="59916" y="68372"/>
                    <a:pt x="60000" y="68288"/>
                    <a:pt x="60000" y="68183"/>
                  </a:cubicBezTo>
                  <a:cubicBezTo>
                    <a:pt x="60000" y="66672"/>
                    <a:pt x="57766" y="65455"/>
                    <a:pt x="55000" y="65455"/>
                  </a:cubicBezTo>
                  <a:lnTo>
                    <a:pt x="11938" y="65455"/>
                  </a:lnTo>
                  <a:lnTo>
                    <a:pt x="48605" y="5455"/>
                  </a:lnTo>
                  <a:lnTo>
                    <a:pt x="88055" y="5455"/>
                  </a:lnTo>
                  <a:lnTo>
                    <a:pt x="63533" y="45500"/>
                  </a:lnTo>
                  <a:lnTo>
                    <a:pt x="63594" y="45511"/>
                  </a:lnTo>
                  <a:cubicBezTo>
                    <a:pt x="63427" y="45783"/>
                    <a:pt x="63283" y="46061"/>
                    <a:pt x="63283" y="46361"/>
                  </a:cubicBezTo>
                  <a:cubicBezTo>
                    <a:pt x="63283" y="47872"/>
                    <a:pt x="65522" y="49088"/>
                    <a:pt x="68283" y="49088"/>
                  </a:cubicBezTo>
                  <a:lnTo>
                    <a:pt x="106638" y="49088"/>
                  </a:lnTo>
                  <a:cubicBezTo>
                    <a:pt x="106638" y="49088"/>
                    <a:pt x="52816" y="103616"/>
                    <a:pt x="52816" y="103616"/>
                  </a:cubicBezTo>
                  <a:close/>
                  <a:moveTo>
                    <a:pt x="120000" y="46361"/>
                  </a:moveTo>
                  <a:cubicBezTo>
                    <a:pt x="120000" y="44855"/>
                    <a:pt x="117761" y="43638"/>
                    <a:pt x="115000" y="43638"/>
                  </a:cubicBezTo>
                  <a:lnTo>
                    <a:pt x="75227" y="43638"/>
                  </a:lnTo>
                  <a:lnTo>
                    <a:pt x="99744" y="3588"/>
                  </a:lnTo>
                  <a:lnTo>
                    <a:pt x="99688" y="3577"/>
                  </a:lnTo>
                  <a:cubicBezTo>
                    <a:pt x="99855" y="3305"/>
                    <a:pt x="100000" y="3027"/>
                    <a:pt x="100000" y="2727"/>
                  </a:cubicBezTo>
                  <a:cubicBezTo>
                    <a:pt x="100000" y="1222"/>
                    <a:pt x="97766" y="0"/>
                    <a:pt x="95000" y="0"/>
                  </a:cubicBezTo>
                  <a:lnTo>
                    <a:pt x="45005" y="0"/>
                  </a:lnTo>
                  <a:cubicBezTo>
                    <a:pt x="42794" y="0"/>
                    <a:pt x="40977" y="794"/>
                    <a:pt x="40316" y="1872"/>
                  </a:cubicBezTo>
                  <a:lnTo>
                    <a:pt x="40255" y="1861"/>
                  </a:lnTo>
                  <a:lnTo>
                    <a:pt x="261" y="67316"/>
                  </a:lnTo>
                  <a:lnTo>
                    <a:pt x="316" y="67333"/>
                  </a:lnTo>
                  <a:cubicBezTo>
                    <a:pt x="150" y="67600"/>
                    <a:pt x="0" y="67877"/>
                    <a:pt x="0" y="68183"/>
                  </a:cubicBezTo>
                  <a:cubicBezTo>
                    <a:pt x="0" y="69688"/>
                    <a:pt x="2238" y="70911"/>
                    <a:pt x="5000" y="70911"/>
                  </a:cubicBezTo>
                  <a:lnTo>
                    <a:pt x="49416" y="70911"/>
                  </a:lnTo>
                  <a:lnTo>
                    <a:pt x="40033" y="116972"/>
                  </a:lnTo>
                  <a:lnTo>
                    <a:pt x="40111" y="116977"/>
                  </a:lnTo>
                  <a:cubicBezTo>
                    <a:pt x="40088" y="117077"/>
                    <a:pt x="40000" y="117166"/>
                    <a:pt x="40000" y="117272"/>
                  </a:cubicBezTo>
                  <a:cubicBezTo>
                    <a:pt x="40000" y="118777"/>
                    <a:pt x="42238" y="120000"/>
                    <a:pt x="45005" y="120000"/>
                  </a:cubicBezTo>
                  <a:cubicBezTo>
                    <a:pt x="47022" y="120000"/>
                    <a:pt x="48672" y="119333"/>
                    <a:pt x="49444" y="118388"/>
                  </a:cubicBezTo>
                  <a:lnTo>
                    <a:pt x="49544" y="118416"/>
                  </a:lnTo>
                  <a:lnTo>
                    <a:pt x="119538" y="47505"/>
                  </a:lnTo>
                  <a:lnTo>
                    <a:pt x="119516" y="47500"/>
                  </a:lnTo>
                  <a:cubicBezTo>
                    <a:pt x="119816" y="47150"/>
                    <a:pt x="120000" y="46772"/>
                    <a:pt x="120000" y="46361"/>
                  </a:cubicBezTo>
                </a:path>
              </a:pathLst>
            </a:custGeom>
            <a:solidFill>
              <a:srgbClr val="0E0E0E"/>
            </a:solidFill>
            <a:ln>
              <a:noFill/>
            </a:ln>
          </p:spPr>
          <p:txBody>
            <a:bodyPr lIns="38075" tIns="38075" rIns="38075" bIns="38075" anchor="ctr" anchorCtr="0">
              <a:noAutofit/>
            </a:bodyPr>
            <a:lstStyle/>
            <a:p>
              <a:pPr marL="0" marR="0" lvl="0" indent="0" algn="l" rtl="0">
                <a:spcBef>
                  <a:spcPts val="0"/>
                </a:spcBef>
                <a:buNone/>
              </a:pPr>
              <a:endParaRPr sz="2000" b="0" i="0" u="none" strike="noStrike" cap="none">
                <a:solidFill>
                  <a:srgbClr val="0E0E0E"/>
                </a:solidFill>
                <a:latin typeface="Lato" panose="020F0502020204030203"/>
                <a:ea typeface="Lato" panose="020F0502020204030203"/>
                <a:cs typeface="Lato" panose="020F0502020204030203"/>
                <a:sym typeface="Lato" panose="020F0502020204030203"/>
              </a:endParaRPr>
            </a:p>
          </p:txBody>
        </p:sp>
      </p:grpSp>
      <p:pic>
        <p:nvPicPr>
          <p:cNvPr id="10" name="图片 2">
            <a:extLst>
              <a:ext uri="{FF2B5EF4-FFF2-40B4-BE49-F238E27FC236}">
                <a16:creationId xmlns:a16="http://schemas.microsoft.com/office/drawing/2014/main" id="{60608D78-DBF6-4D1D-9D61-C2C07129AD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1168" y="1347844"/>
            <a:ext cx="3193303" cy="23941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dirty="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382815" y="4618545"/>
            <a:ext cx="15229488" cy="923330"/>
          </a:xfrm>
          <a:prstGeom prst="rect">
            <a:avLst/>
          </a:prstGeom>
        </p:spPr>
        <p:txBody>
          <a:bodyPr wrap="square">
            <a:spAutoFit/>
          </a:bodyPr>
          <a:lstStyle/>
          <a:p>
            <a:pPr lvl="0" algn="dist">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是否在各个里程碑都有内部的评审记录？是否有针对评审后的修改和完善？</a:t>
            </a:r>
          </a:p>
        </p:txBody>
      </p:sp>
      <p:pic>
        <p:nvPicPr>
          <p:cNvPr id="2" name="图片 1">
            <a:hlinkClick r:id="rId4" action="ppaction://hlinkfile"/>
            <a:extLst>
              <a:ext uri="{FF2B5EF4-FFF2-40B4-BE49-F238E27FC236}">
                <a16:creationId xmlns:a16="http://schemas.microsoft.com/office/drawing/2014/main" id="{ECEDA159-5ACF-40B5-BAA8-DF95394B1007}"/>
              </a:ext>
            </a:extLst>
          </p:cNvPr>
          <p:cNvPicPr>
            <a:picLocks noChangeAspect="1"/>
          </p:cNvPicPr>
          <p:nvPr/>
        </p:nvPicPr>
        <p:blipFill>
          <a:blip r:embed="rId5"/>
          <a:stretch>
            <a:fillRect/>
          </a:stretch>
        </p:blipFill>
        <p:spPr>
          <a:xfrm>
            <a:off x="4382814" y="6312077"/>
            <a:ext cx="6429113" cy="923330"/>
          </a:xfrm>
          <a:prstGeom prst="rect">
            <a:avLst/>
          </a:prstGeom>
        </p:spPr>
      </p:pic>
      <p:pic>
        <p:nvPicPr>
          <p:cNvPr id="4" name="图片 3">
            <a:hlinkClick r:id="rId6" action="ppaction://hlinkfile"/>
            <a:extLst>
              <a:ext uri="{FF2B5EF4-FFF2-40B4-BE49-F238E27FC236}">
                <a16:creationId xmlns:a16="http://schemas.microsoft.com/office/drawing/2014/main" id="{71CE807E-956A-4224-B268-6BBCE25BD3B6}"/>
              </a:ext>
            </a:extLst>
          </p:cNvPr>
          <p:cNvPicPr>
            <a:picLocks noChangeAspect="1"/>
          </p:cNvPicPr>
          <p:nvPr/>
        </p:nvPicPr>
        <p:blipFill>
          <a:blip r:embed="rId7"/>
          <a:stretch>
            <a:fillRect/>
          </a:stretch>
        </p:blipFill>
        <p:spPr>
          <a:xfrm>
            <a:off x="4382814" y="7323823"/>
            <a:ext cx="5821840" cy="882097"/>
          </a:xfrm>
          <a:prstGeom prst="rect">
            <a:avLst/>
          </a:prstGeom>
        </p:spPr>
      </p:pic>
      <p:sp>
        <p:nvSpPr>
          <p:cNvPr id="5" name="文本框 4">
            <a:extLst>
              <a:ext uri="{FF2B5EF4-FFF2-40B4-BE49-F238E27FC236}">
                <a16:creationId xmlns:a16="http://schemas.microsoft.com/office/drawing/2014/main" id="{9EFB32F5-E68A-4771-9BF3-577B79228BD0}"/>
              </a:ext>
            </a:extLst>
          </p:cNvPr>
          <p:cNvSpPr txBox="1"/>
          <p:nvPr/>
        </p:nvSpPr>
        <p:spPr>
          <a:xfrm>
            <a:off x="4276654" y="8440738"/>
            <a:ext cx="4747030" cy="523220"/>
          </a:xfrm>
          <a:prstGeom prst="rect">
            <a:avLst/>
          </a:prstGeom>
          <a:noFill/>
        </p:spPr>
        <p:txBody>
          <a:bodyPr wrap="square" rtlCol="0">
            <a:spAutoFit/>
          </a:bodyPr>
          <a:lstStyle/>
          <a:p>
            <a:r>
              <a:rPr lang="zh-CN" altLang="en-US" sz="2800" dirty="0"/>
              <a:t>第</a:t>
            </a:r>
            <a:r>
              <a:rPr lang="en-US" altLang="zh-CN" sz="2800" dirty="0"/>
              <a:t>15</a:t>
            </a:r>
            <a:r>
              <a:rPr lang="zh-CN" altLang="en-US" sz="2800" dirty="0"/>
              <a:t>次会议</a:t>
            </a:r>
          </a:p>
        </p:txBody>
      </p:sp>
    </p:spTree>
    <p:extLst>
      <p:ext uri="{BB962C8B-B14F-4D97-AF65-F5344CB8AC3E}">
        <p14:creationId xmlns:p14="http://schemas.microsoft.com/office/powerpoint/2010/main" val="9084357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75" y="2516019"/>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75" y="2049292"/>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3279288" y="3719547"/>
            <a:ext cx="16616855" cy="1015663"/>
          </a:xfrm>
          <a:prstGeom prst="rect">
            <a:avLst/>
          </a:prstGeom>
        </p:spPr>
        <p:txBody>
          <a:bodyPr wrap="square">
            <a:spAutoFit/>
          </a:bodyPr>
          <a:lstStyle/>
          <a:p>
            <a:pPr lvl="0" algn="dist">
              <a:lnSpc>
                <a:spcPct val="150000"/>
              </a:lnSpc>
              <a:buSzPct val="25000"/>
            </a:pPr>
            <a:r>
              <a:rPr lang="zh-CN" altLang="en-US" sz="4000" dirty="0">
                <a:solidFill>
                  <a:schemeClr val="accent1"/>
                </a:solidFill>
                <a:latin typeface="Montserrat" panose="02000505000000020004"/>
                <a:ea typeface="Montserrat" panose="02000505000000020004"/>
                <a:cs typeface="Montserrat" panose="02000505000000020004"/>
                <a:sym typeface="Montserrat" panose="02000505000000020004"/>
              </a:rPr>
              <a:t>是否采用了配置管理工具进行文档的版本管理？效果如何？</a:t>
            </a:r>
          </a:p>
        </p:txBody>
      </p:sp>
      <p:pic>
        <p:nvPicPr>
          <p:cNvPr id="2" name="图片 1">
            <a:extLst>
              <a:ext uri="{FF2B5EF4-FFF2-40B4-BE49-F238E27FC236}">
                <a16:creationId xmlns:a16="http://schemas.microsoft.com/office/drawing/2014/main" id="{0C7F35B2-E18F-4CCB-8C35-E94B5269E7DC}"/>
              </a:ext>
            </a:extLst>
          </p:cNvPr>
          <p:cNvPicPr>
            <a:picLocks noChangeAspect="1"/>
          </p:cNvPicPr>
          <p:nvPr/>
        </p:nvPicPr>
        <p:blipFill>
          <a:blip r:embed="rId4"/>
          <a:stretch>
            <a:fillRect/>
          </a:stretch>
        </p:blipFill>
        <p:spPr>
          <a:xfrm>
            <a:off x="4803866" y="4779879"/>
            <a:ext cx="13011150" cy="7010400"/>
          </a:xfrm>
          <a:prstGeom prst="rect">
            <a:avLst/>
          </a:prstGeom>
        </p:spPr>
      </p:pic>
    </p:spTree>
    <p:extLst>
      <p:ext uri="{BB962C8B-B14F-4D97-AF65-F5344CB8AC3E}">
        <p14:creationId xmlns:p14="http://schemas.microsoft.com/office/powerpoint/2010/main" val="4439280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1CE562-DA7C-4A4B-9188-39CCA5F78935}"/>
              </a:ext>
            </a:extLst>
          </p:cNvPr>
          <p:cNvPicPr>
            <a:picLocks noChangeAspect="1"/>
          </p:cNvPicPr>
          <p:nvPr/>
        </p:nvPicPr>
        <p:blipFill>
          <a:blip r:embed="rId2"/>
          <a:stretch>
            <a:fillRect/>
          </a:stretch>
        </p:blipFill>
        <p:spPr>
          <a:xfrm>
            <a:off x="1424070" y="2751220"/>
            <a:ext cx="10852283" cy="2903621"/>
          </a:xfrm>
          <a:prstGeom prst="rect">
            <a:avLst/>
          </a:prstGeom>
        </p:spPr>
      </p:pic>
      <p:pic>
        <p:nvPicPr>
          <p:cNvPr id="3" name="图片 2">
            <a:extLst>
              <a:ext uri="{FF2B5EF4-FFF2-40B4-BE49-F238E27FC236}">
                <a16:creationId xmlns:a16="http://schemas.microsoft.com/office/drawing/2014/main" id="{4EA86E65-03AA-4A09-88AE-235EA858E0F1}"/>
              </a:ext>
            </a:extLst>
          </p:cNvPr>
          <p:cNvPicPr>
            <a:picLocks noChangeAspect="1"/>
          </p:cNvPicPr>
          <p:nvPr/>
        </p:nvPicPr>
        <p:blipFill>
          <a:blip r:embed="rId3"/>
          <a:stretch>
            <a:fillRect/>
          </a:stretch>
        </p:blipFill>
        <p:spPr>
          <a:xfrm>
            <a:off x="1707564" y="5401427"/>
            <a:ext cx="10568789" cy="2765464"/>
          </a:xfrm>
          <a:prstGeom prst="rect">
            <a:avLst/>
          </a:prstGeom>
        </p:spPr>
      </p:pic>
      <p:pic>
        <p:nvPicPr>
          <p:cNvPr id="4" name="图片 3">
            <a:extLst>
              <a:ext uri="{FF2B5EF4-FFF2-40B4-BE49-F238E27FC236}">
                <a16:creationId xmlns:a16="http://schemas.microsoft.com/office/drawing/2014/main" id="{2E4F2917-2F97-4B0D-B036-D3038B027382}"/>
              </a:ext>
            </a:extLst>
          </p:cNvPr>
          <p:cNvPicPr>
            <a:picLocks noChangeAspect="1"/>
          </p:cNvPicPr>
          <p:nvPr/>
        </p:nvPicPr>
        <p:blipFill>
          <a:blip r:embed="rId4"/>
          <a:stretch>
            <a:fillRect/>
          </a:stretch>
        </p:blipFill>
        <p:spPr>
          <a:xfrm>
            <a:off x="1707564" y="8061160"/>
            <a:ext cx="13948914" cy="2755938"/>
          </a:xfrm>
          <a:prstGeom prst="rect">
            <a:avLst/>
          </a:prstGeom>
        </p:spPr>
      </p:pic>
      <p:pic>
        <p:nvPicPr>
          <p:cNvPr id="5" name="图片 4">
            <a:extLst>
              <a:ext uri="{FF2B5EF4-FFF2-40B4-BE49-F238E27FC236}">
                <a16:creationId xmlns:a16="http://schemas.microsoft.com/office/drawing/2014/main" id="{63EBC328-7CB6-4076-BCCB-3CD360C8DCAD}"/>
              </a:ext>
            </a:extLst>
          </p:cNvPr>
          <p:cNvPicPr>
            <a:picLocks noChangeAspect="1"/>
          </p:cNvPicPr>
          <p:nvPr/>
        </p:nvPicPr>
        <p:blipFill>
          <a:blip r:embed="rId5"/>
          <a:stretch>
            <a:fillRect/>
          </a:stretch>
        </p:blipFill>
        <p:spPr>
          <a:xfrm>
            <a:off x="12766067" y="2486523"/>
            <a:ext cx="10187513" cy="6336633"/>
          </a:xfrm>
          <a:prstGeom prst="rect">
            <a:avLst/>
          </a:prstGeom>
        </p:spPr>
      </p:pic>
    </p:spTree>
    <p:extLst>
      <p:ext uri="{BB962C8B-B14F-4D97-AF65-F5344CB8AC3E}">
        <p14:creationId xmlns:p14="http://schemas.microsoft.com/office/powerpoint/2010/main" val="28458403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099034" y="4659168"/>
            <a:ext cx="16585325" cy="923330"/>
          </a:xfrm>
          <a:prstGeom prst="rect">
            <a:avLst/>
          </a:prstGeom>
        </p:spPr>
        <p:txBody>
          <a:bodyPr wrap="square">
            <a:spAutoFit/>
          </a:bodyPr>
          <a:lstStyle/>
          <a:p>
            <a:pPr lvl="0" algn="dist">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是否及时根据项目的进展情况，进行相关文档的更新？并能追溯相关历史信息？</a:t>
            </a:r>
          </a:p>
        </p:txBody>
      </p:sp>
      <p:pic>
        <p:nvPicPr>
          <p:cNvPr id="4" name="图片 3">
            <a:extLst>
              <a:ext uri="{FF2B5EF4-FFF2-40B4-BE49-F238E27FC236}">
                <a16:creationId xmlns:a16="http://schemas.microsoft.com/office/drawing/2014/main" id="{545FE317-33E9-480F-96F9-4B524FD55CA0}"/>
              </a:ext>
            </a:extLst>
          </p:cNvPr>
          <p:cNvPicPr>
            <a:picLocks noChangeAspect="1"/>
          </p:cNvPicPr>
          <p:nvPr/>
        </p:nvPicPr>
        <p:blipFill>
          <a:blip r:embed="rId4"/>
          <a:stretch>
            <a:fillRect/>
          </a:stretch>
        </p:blipFill>
        <p:spPr>
          <a:xfrm>
            <a:off x="4795529" y="6176962"/>
            <a:ext cx="8798233" cy="4264906"/>
          </a:xfrm>
          <a:prstGeom prst="rect">
            <a:avLst/>
          </a:prstGeom>
        </p:spPr>
      </p:pic>
    </p:spTree>
    <p:extLst>
      <p:ext uri="{BB962C8B-B14F-4D97-AF65-F5344CB8AC3E}">
        <p14:creationId xmlns:p14="http://schemas.microsoft.com/office/powerpoint/2010/main" val="38610732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924165" y="1629524"/>
            <a:ext cx="21759300" cy="13121187"/>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542745" y="4659168"/>
            <a:ext cx="132920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需求项目计划的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WBS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结构是否合理？是否涵盖项目的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5</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个阶段、需求工程的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2</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个阶段？</a:t>
            </a:r>
          </a:p>
        </p:txBody>
      </p:sp>
      <p:sp>
        <p:nvSpPr>
          <p:cNvPr id="2" name="Rectangle 2">
            <a:extLst>
              <a:ext uri="{FF2B5EF4-FFF2-40B4-BE49-F238E27FC236}">
                <a16:creationId xmlns:a16="http://schemas.microsoft.com/office/drawing/2014/main" id="{F4509878-1A34-4C9E-B8DF-8A24CC99A35C}"/>
              </a:ext>
            </a:extLst>
          </p:cNvPr>
          <p:cNvSpPr>
            <a:spLocks noChangeArrowheads="1"/>
          </p:cNvSpPr>
          <p:nvPr/>
        </p:nvSpPr>
        <p:spPr bwMode="auto">
          <a:xfrm flipV="1">
            <a:off x="-8423229" y="7856207"/>
            <a:ext cx="44085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39">
            <a:extLst>
              <a:ext uri="{FF2B5EF4-FFF2-40B4-BE49-F238E27FC236}">
                <a16:creationId xmlns:a16="http://schemas.microsoft.com/office/drawing/2014/main" id="{B8193A21-D9C6-4C37-94EC-10E9322CB1F7}"/>
              </a:ext>
            </a:extLst>
          </p:cNvPr>
          <p:cNvSpPr>
            <a:spLocks noChangeArrowheads="1"/>
          </p:cNvSpPr>
          <p:nvPr/>
        </p:nvSpPr>
        <p:spPr bwMode="auto">
          <a:xfrm>
            <a:off x="0" y="0"/>
            <a:ext cx="24377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423607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DFE2CBA-47C6-43FE-A15C-046D98B98F4D}"/>
              </a:ext>
            </a:extLst>
          </p:cNvPr>
          <p:cNvSpPr>
            <a:spLocks noChangeArrowheads="1"/>
          </p:cNvSpPr>
          <p:nvPr/>
        </p:nvSpPr>
        <p:spPr bwMode="auto">
          <a:xfrm>
            <a:off x="3970421" y="168442"/>
            <a:ext cx="4324334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22E6A343-574A-479D-A9CB-3577255348C1}"/>
              </a:ext>
            </a:extLst>
          </p:cNvPr>
          <p:cNvSpPr>
            <a:spLocks noChangeArrowheads="1"/>
          </p:cNvSpPr>
          <p:nvPr/>
        </p:nvSpPr>
        <p:spPr bwMode="auto">
          <a:xfrm flipV="1">
            <a:off x="22715009" y="-216571"/>
            <a:ext cx="10421570" cy="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A4A3D70-D6DC-40F0-AC05-3377849AFF32}"/>
              </a:ext>
            </a:extLst>
          </p:cNvPr>
          <p:cNvGraphicFramePr>
            <a:graphicFrameLocks noChangeAspect="1"/>
          </p:cNvGraphicFramePr>
          <p:nvPr>
            <p:extLst>
              <p:ext uri="{D42A27DB-BD31-4B8C-83A1-F6EECF244321}">
                <p14:modId xmlns:p14="http://schemas.microsoft.com/office/powerpoint/2010/main" val="2218288809"/>
              </p:ext>
            </p:extLst>
          </p:nvPr>
        </p:nvGraphicFramePr>
        <p:xfrm>
          <a:off x="3200399" y="452856"/>
          <a:ext cx="8988426" cy="12196633"/>
        </p:xfrm>
        <a:graphic>
          <a:graphicData uri="http://schemas.openxmlformats.org/presentationml/2006/ole">
            <mc:AlternateContent xmlns:mc="http://schemas.openxmlformats.org/markup-compatibility/2006">
              <mc:Choice xmlns:v="urn:schemas-microsoft-com:vml" Requires="v">
                <p:oleObj spid="_x0000_s2077" name="Visio" r:id="rId3" imgW="9077209" imgH="14754421" progId="Visio.Drawing.15">
                  <p:embed/>
                </p:oleObj>
              </mc:Choice>
              <mc:Fallback>
                <p:oleObj name="Visio" r:id="rId3" imgW="9077209" imgH="14754421"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399" y="452856"/>
                        <a:ext cx="8988426" cy="12196633"/>
                      </a:xfrm>
                      <a:prstGeom prst="rect">
                        <a:avLst/>
                      </a:prstGeom>
                      <a:noFill/>
                    </p:spPr>
                  </p:pic>
                </p:oleObj>
              </mc:Fallback>
            </mc:AlternateContent>
          </a:graphicData>
        </a:graphic>
      </p:graphicFrame>
      <p:pic>
        <p:nvPicPr>
          <p:cNvPr id="6" name="图片 5">
            <a:extLst>
              <a:ext uri="{FF2B5EF4-FFF2-40B4-BE49-F238E27FC236}">
                <a16:creationId xmlns:a16="http://schemas.microsoft.com/office/drawing/2014/main" id="{ADD38E49-02F5-4029-809E-D4626574B019}"/>
              </a:ext>
            </a:extLst>
          </p:cNvPr>
          <p:cNvPicPr>
            <a:picLocks noChangeAspect="1"/>
          </p:cNvPicPr>
          <p:nvPr/>
        </p:nvPicPr>
        <p:blipFill>
          <a:blip r:embed="rId5"/>
          <a:stretch>
            <a:fillRect/>
          </a:stretch>
        </p:blipFill>
        <p:spPr>
          <a:xfrm>
            <a:off x="15591004" y="4280713"/>
            <a:ext cx="6595228" cy="5891111"/>
          </a:xfrm>
          <a:prstGeom prst="rect">
            <a:avLst/>
          </a:prstGeom>
        </p:spPr>
      </p:pic>
    </p:spTree>
    <p:extLst>
      <p:ext uri="{BB962C8B-B14F-4D97-AF65-F5344CB8AC3E}">
        <p14:creationId xmlns:p14="http://schemas.microsoft.com/office/powerpoint/2010/main" val="27648227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247720" y="4659168"/>
            <a:ext cx="98820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需求计划中是否明确的给每个组员分配了任务？分配是否合理？</a:t>
            </a:r>
          </a:p>
        </p:txBody>
      </p:sp>
      <p:graphicFrame>
        <p:nvGraphicFramePr>
          <p:cNvPr id="5" name="表格 4">
            <a:extLst>
              <a:ext uri="{FF2B5EF4-FFF2-40B4-BE49-F238E27FC236}">
                <a16:creationId xmlns:a16="http://schemas.microsoft.com/office/drawing/2014/main" id="{3F06937B-9F98-47B5-A87B-2F2EA3C1105E}"/>
              </a:ext>
            </a:extLst>
          </p:cNvPr>
          <p:cNvGraphicFramePr>
            <a:graphicFrameLocks noGrp="1"/>
          </p:cNvGraphicFramePr>
          <p:nvPr>
            <p:extLst>
              <p:ext uri="{D42A27DB-BD31-4B8C-83A1-F6EECF244321}">
                <p14:modId xmlns:p14="http://schemas.microsoft.com/office/powerpoint/2010/main" val="2083970191"/>
              </p:ext>
            </p:extLst>
          </p:nvPr>
        </p:nvGraphicFramePr>
        <p:xfrm>
          <a:off x="13499431" y="7323823"/>
          <a:ext cx="9197519" cy="2773680"/>
        </p:xfrm>
        <a:graphic>
          <a:graphicData uri="http://schemas.openxmlformats.org/drawingml/2006/table">
            <a:tbl>
              <a:tblPr firstRow="1" bandRow="1">
                <a:tableStyleId>{5C22544A-7EE6-4342-B048-85BDC9FD1C3A}</a:tableStyleId>
              </a:tblPr>
              <a:tblGrid>
                <a:gridCol w="2342372">
                  <a:extLst>
                    <a:ext uri="{9D8B030D-6E8A-4147-A177-3AD203B41FA5}">
                      <a16:colId xmlns:a16="http://schemas.microsoft.com/office/drawing/2014/main" val="1219802365"/>
                    </a:ext>
                  </a:extLst>
                </a:gridCol>
                <a:gridCol w="6855147">
                  <a:extLst>
                    <a:ext uri="{9D8B030D-6E8A-4147-A177-3AD203B41FA5}">
                      <a16:colId xmlns:a16="http://schemas.microsoft.com/office/drawing/2014/main" val="3342705714"/>
                    </a:ext>
                  </a:extLst>
                </a:gridCol>
              </a:tblGrid>
              <a:tr h="379328">
                <a:tc>
                  <a:txBody>
                    <a:bodyPr/>
                    <a:lstStyle/>
                    <a:p>
                      <a:endParaRPr lang="zh-CN" altLang="en-US" sz="2000" b="1" dirty="0"/>
                    </a:p>
                  </a:txBody>
                  <a:tcPr/>
                </a:tc>
                <a:tc>
                  <a:txBody>
                    <a:bodyPr/>
                    <a:lstStyle/>
                    <a:p>
                      <a:endParaRPr lang="zh-CN" altLang="en-US" sz="2000" b="1" dirty="0"/>
                    </a:p>
                  </a:txBody>
                  <a:tcPr/>
                </a:tc>
                <a:extLst>
                  <a:ext uri="{0D108BD9-81ED-4DB2-BD59-A6C34878D82A}">
                    <a16:rowId xmlns:a16="http://schemas.microsoft.com/office/drawing/2014/main" val="3097533779"/>
                  </a:ext>
                </a:extLst>
              </a:tr>
              <a:tr h="379328">
                <a:tc>
                  <a:txBody>
                    <a:bodyPr/>
                    <a:lstStyle/>
                    <a:p>
                      <a:r>
                        <a:rPr lang="zh-CN" altLang="en-US" sz="2000" b="1" dirty="0"/>
                        <a:t>姚天恒</a:t>
                      </a:r>
                    </a:p>
                  </a:txBody>
                  <a:tcPr/>
                </a:tc>
                <a:tc>
                  <a:txBody>
                    <a:bodyPr/>
                    <a:lstStyle/>
                    <a:p>
                      <a:r>
                        <a:rPr lang="zh-CN" altLang="en-US" sz="2000" b="1" dirty="0"/>
                        <a:t>项目经理，文档整合，甘特图更新，联系组织访谈会议</a:t>
                      </a:r>
                    </a:p>
                  </a:txBody>
                  <a:tcPr/>
                </a:tc>
                <a:extLst>
                  <a:ext uri="{0D108BD9-81ED-4DB2-BD59-A6C34878D82A}">
                    <a16:rowId xmlns:a16="http://schemas.microsoft.com/office/drawing/2014/main" val="405905449"/>
                  </a:ext>
                </a:extLst>
              </a:tr>
              <a:tr h="379328">
                <a:tc>
                  <a:txBody>
                    <a:bodyPr/>
                    <a:lstStyle/>
                    <a:p>
                      <a:r>
                        <a:rPr lang="zh-CN" altLang="en-US" sz="2000" b="1" dirty="0"/>
                        <a:t>吴思楠</a:t>
                      </a:r>
                    </a:p>
                  </a:txBody>
                  <a:tcPr/>
                </a:tc>
                <a:tc>
                  <a:txBody>
                    <a:bodyPr/>
                    <a:lstStyle/>
                    <a:p>
                      <a:r>
                        <a:rPr lang="en-US" altLang="zh-CN" sz="2000" b="1" dirty="0"/>
                        <a:t>UML</a:t>
                      </a:r>
                      <a:r>
                        <a:rPr lang="zh-CN" altLang="en-US" sz="2000" b="1" dirty="0"/>
                        <a:t>翻转课堂讲解</a:t>
                      </a:r>
                    </a:p>
                  </a:txBody>
                  <a:tcPr/>
                </a:tc>
                <a:extLst>
                  <a:ext uri="{0D108BD9-81ED-4DB2-BD59-A6C34878D82A}">
                    <a16:rowId xmlns:a16="http://schemas.microsoft.com/office/drawing/2014/main" val="2980241963"/>
                  </a:ext>
                </a:extLst>
              </a:tr>
              <a:tr h="379328">
                <a:tc>
                  <a:txBody>
                    <a:bodyPr/>
                    <a:lstStyle/>
                    <a:p>
                      <a:r>
                        <a:rPr lang="zh-CN" altLang="en-US" sz="2000" b="1" dirty="0"/>
                        <a:t>沈舸帆</a:t>
                      </a:r>
                    </a:p>
                  </a:txBody>
                  <a:tcPr/>
                </a:tc>
                <a:tc>
                  <a:txBody>
                    <a:bodyPr/>
                    <a:lstStyle/>
                    <a:p>
                      <a:r>
                        <a:rPr lang="zh-CN" altLang="en-US" sz="2000" b="1" dirty="0"/>
                        <a:t>界面原型设计，用户手册</a:t>
                      </a:r>
                    </a:p>
                  </a:txBody>
                  <a:tcPr/>
                </a:tc>
                <a:extLst>
                  <a:ext uri="{0D108BD9-81ED-4DB2-BD59-A6C34878D82A}">
                    <a16:rowId xmlns:a16="http://schemas.microsoft.com/office/drawing/2014/main" val="1051338294"/>
                  </a:ext>
                </a:extLst>
              </a:tr>
              <a:tr h="379328">
                <a:tc>
                  <a:txBody>
                    <a:bodyPr/>
                    <a:lstStyle/>
                    <a:p>
                      <a:r>
                        <a:rPr lang="zh-CN" altLang="en-US" sz="2000" b="1" dirty="0"/>
                        <a:t>沈家豪</a:t>
                      </a:r>
                    </a:p>
                  </a:txBody>
                  <a:tcPr/>
                </a:tc>
                <a:tc>
                  <a:txBody>
                    <a:bodyPr/>
                    <a:lstStyle/>
                    <a:p>
                      <a:r>
                        <a:rPr lang="zh-CN" altLang="en-US" sz="2000" b="1" dirty="0"/>
                        <a:t>文档编写，绘制顺序状态图</a:t>
                      </a:r>
                    </a:p>
                  </a:txBody>
                  <a:tcPr/>
                </a:tc>
                <a:extLst>
                  <a:ext uri="{0D108BD9-81ED-4DB2-BD59-A6C34878D82A}">
                    <a16:rowId xmlns:a16="http://schemas.microsoft.com/office/drawing/2014/main" val="1234862210"/>
                  </a:ext>
                </a:extLst>
              </a:tr>
              <a:tr h="379328">
                <a:tc>
                  <a:txBody>
                    <a:bodyPr/>
                    <a:lstStyle/>
                    <a:p>
                      <a:r>
                        <a:rPr lang="zh-CN" altLang="en-US" sz="2000" b="1" dirty="0"/>
                        <a:t>汤志东</a:t>
                      </a:r>
                    </a:p>
                  </a:txBody>
                  <a:tcPr/>
                </a:tc>
                <a:tc>
                  <a:txBody>
                    <a:bodyPr/>
                    <a:lstStyle/>
                    <a:p>
                      <a:r>
                        <a:rPr lang="zh-CN" altLang="en-US" sz="2000" b="1" dirty="0"/>
                        <a:t>用例编写</a:t>
                      </a:r>
                    </a:p>
                  </a:txBody>
                  <a:tcPr/>
                </a:tc>
                <a:extLst>
                  <a:ext uri="{0D108BD9-81ED-4DB2-BD59-A6C34878D82A}">
                    <a16:rowId xmlns:a16="http://schemas.microsoft.com/office/drawing/2014/main" val="986095008"/>
                  </a:ext>
                </a:extLst>
              </a:tr>
              <a:tr h="379328">
                <a:tc>
                  <a:txBody>
                    <a:bodyPr/>
                    <a:lstStyle/>
                    <a:p>
                      <a:r>
                        <a:rPr lang="zh-CN" altLang="en-US" sz="2000" b="1" dirty="0"/>
                        <a:t>叶家威</a:t>
                      </a:r>
                    </a:p>
                  </a:txBody>
                  <a:tcPr/>
                </a:tc>
                <a:tc>
                  <a:txBody>
                    <a:bodyPr/>
                    <a:lstStyle/>
                    <a:p>
                      <a:r>
                        <a:rPr lang="zh-CN" altLang="en-US" sz="2000" b="1" dirty="0"/>
                        <a:t>会议记录，负责补漏</a:t>
                      </a:r>
                    </a:p>
                  </a:txBody>
                  <a:tcPr/>
                </a:tc>
                <a:extLst>
                  <a:ext uri="{0D108BD9-81ED-4DB2-BD59-A6C34878D82A}">
                    <a16:rowId xmlns:a16="http://schemas.microsoft.com/office/drawing/2014/main" val="339772733"/>
                  </a:ext>
                </a:extLst>
              </a:tr>
            </a:tbl>
          </a:graphicData>
        </a:graphic>
      </p:graphicFrame>
      <p:pic>
        <p:nvPicPr>
          <p:cNvPr id="11" name="图片 10" descr="IMG_256">
            <a:extLst>
              <a:ext uri="{FF2B5EF4-FFF2-40B4-BE49-F238E27FC236}">
                <a16:creationId xmlns:a16="http://schemas.microsoft.com/office/drawing/2014/main" id="{273F18CE-8049-4E46-AE07-804A8B48AA2D}"/>
              </a:ext>
            </a:extLst>
          </p:cNvPr>
          <p:cNvPicPr/>
          <p:nvPr/>
        </p:nvPicPr>
        <p:blipFill rotWithShape="1">
          <a:blip r:embed="rId4"/>
          <a:srcRect l="2057" t="19469" r="4114" b="13426"/>
          <a:stretch/>
        </p:blipFill>
        <p:spPr bwMode="auto">
          <a:xfrm>
            <a:off x="1680700" y="6354038"/>
            <a:ext cx="8882075" cy="392826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30100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75" y="243706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81" y="197692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714136" y="3822098"/>
            <a:ext cx="149493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是否采用了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Project</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工具绘制了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GANTT</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图？是否准确？在相应的网络图中，是否明确了里程碑？</a:t>
            </a:r>
          </a:p>
        </p:txBody>
      </p:sp>
      <p:pic>
        <p:nvPicPr>
          <p:cNvPr id="4" name="图片 3">
            <a:extLst>
              <a:ext uri="{FF2B5EF4-FFF2-40B4-BE49-F238E27FC236}">
                <a16:creationId xmlns:a16="http://schemas.microsoft.com/office/drawing/2014/main" id="{B3BB861C-82CE-41DF-8480-DEC4E621242D}"/>
              </a:ext>
            </a:extLst>
          </p:cNvPr>
          <p:cNvPicPr>
            <a:picLocks noChangeAspect="1"/>
          </p:cNvPicPr>
          <p:nvPr/>
        </p:nvPicPr>
        <p:blipFill>
          <a:blip r:embed="rId4"/>
          <a:stretch>
            <a:fillRect/>
          </a:stretch>
        </p:blipFill>
        <p:spPr>
          <a:xfrm>
            <a:off x="2816986" y="4520913"/>
            <a:ext cx="5481041" cy="7081541"/>
          </a:xfrm>
          <a:prstGeom prst="rect">
            <a:avLst/>
          </a:prstGeom>
        </p:spPr>
      </p:pic>
      <p:pic>
        <p:nvPicPr>
          <p:cNvPr id="6" name="图片 5">
            <a:extLst>
              <a:ext uri="{FF2B5EF4-FFF2-40B4-BE49-F238E27FC236}">
                <a16:creationId xmlns:a16="http://schemas.microsoft.com/office/drawing/2014/main" id="{2A5DD6FC-146F-4E96-B138-DB65A5B50ABA}"/>
              </a:ext>
            </a:extLst>
          </p:cNvPr>
          <p:cNvPicPr>
            <a:picLocks noChangeAspect="1"/>
          </p:cNvPicPr>
          <p:nvPr/>
        </p:nvPicPr>
        <p:blipFill>
          <a:blip r:embed="rId5"/>
          <a:stretch>
            <a:fillRect/>
          </a:stretch>
        </p:blipFill>
        <p:spPr>
          <a:xfrm>
            <a:off x="9805785" y="4789580"/>
            <a:ext cx="11297604" cy="7133532"/>
          </a:xfrm>
          <a:prstGeom prst="rect">
            <a:avLst/>
          </a:prstGeom>
        </p:spPr>
      </p:pic>
    </p:spTree>
    <p:extLst>
      <p:ext uri="{BB962C8B-B14F-4D97-AF65-F5344CB8AC3E}">
        <p14:creationId xmlns:p14="http://schemas.microsoft.com/office/powerpoint/2010/main" val="25629782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0"/>
            <a:ext cx="21759300" cy="1363360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695145" y="4659168"/>
            <a:ext cx="129872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需求计划中是否包含了项目计划的必要子计划？比如：风险、人力资源、预算等等</a:t>
            </a:r>
          </a:p>
        </p:txBody>
      </p:sp>
      <p:pic>
        <p:nvPicPr>
          <p:cNvPr id="4" name="图片 3">
            <a:extLst>
              <a:ext uri="{FF2B5EF4-FFF2-40B4-BE49-F238E27FC236}">
                <a16:creationId xmlns:a16="http://schemas.microsoft.com/office/drawing/2014/main" id="{7E5FE8FE-33EB-4F0B-8ECD-87FE1CAD2333}"/>
              </a:ext>
            </a:extLst>
          </p:cNvPr>
          <p:cNvPicPr>
            <a:picLocks noChangeAspect="1"/>
          </p:cNvPicPr>
          <p:nvPr/>
        </p:nvPicPr>
        <p:blipFill>
          <a:blip r:embed="rId4"/>
          <a:stretch>
            <a:fillRect/>
          </a:stretch>
        </p:blipFill>
        <p:spPr>
          <a:xfrm>
            <a:off x="4579109" y="5519270"/>
            <a:ext cx="4709270" cy="8061632"/>
          </a:xfrm>
          <a:prstGeom prst="rect">
            <a:avLst/>
          </a:prstGeom>
        </p:spPr>
      </p:pic>
      <p:pic>
        <p:nvPicPr>
          <p:cNvPr id="5" name="图片 4">
            <a:extLst>
              <a:ext uri="{FF2B5EF4-FFF2-40B4-BE49-F238E27FC236}">
                <a16:creationId xmlns:a16="http://schemas.microsoft.com/office/drawing/2014/main" id="{8888E99D-99B2-4767-8087-1FAB26B5112A}"/>
              </a:ext>
            </a:extLst>
          </p:cNvPr>
          <p:cNvPicPr>
            <a:picLocks noChangeAspect="1"/>
          </p:cNvPicPr>
          <p:nvPr/>
        </p:nvPicPr>
        <p:blipFill>
          <a:blip r:embed="rId5"/>
          <a:stretch>
            <a:fillRect/>
          </a:stretch>
        </p:blipFill>
        <p:spPr>
          <a:xfrm>
            <a:off x="11926386" y="5444648"/>
            <a:ext cx="4965951" cy="8339445"/>
          </a:xfrm>
          <a:prstGeom prst="rect">
            <a:avLst/>
          </a:prstGeom>
        </p:spPr>
      </p:pic>
    </p:spTree>
    <p:extLst>
      <p:ext uri="{BB962C8B-B14F-4D97-AF65-F5344CB8AC3E}">
        <p14:creationId xmlns:p14="http://schemas.microsoft.com/office/powerpoint/2010/main" val="3868612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109" y="1035320"/>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3657600" y="4659168"/>
            <a:ext cx="17909628" cy="830997"/>
          </a:xfrm>
          <a:prstGeom prst="rect">
            <a:avLst/>
          </a:prstGeom>
        </p:spPr>
        <p:txBody>
          <a:bodyPr wrap="square">
            <a:spAutoFit/>
          </a:bodyPr>
          <a:lstStyle/>
          <a:p>
            <a:pPr lvl="0" algn="dist">
              <a:lnSpc>
                <a:spcPct val="150000"/>
              </a:lnSpc>
              <a:buSzPct val="25000"/>
            </a:pP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最终的计划中是否存在与实际情况的偏差？是否有资源分配不平均或人员过载的情况？为什么？</a:t>
            </a:r>
          </a:p>
        </p:txBody>
      </p:sp>
      <p:sp>
        <p:nvSpPr>
          <p:cNvPr id="2" name="文本框 1">
            <a:extLst>
              <a:ext uri="{FF2B5EF4-FFF2-40B4-BE49-F238E27FC236}">
                <a16:creationId xmlns:a16="http://schemas.microsoft.com/office/drawing/2014/main" id="{8B06A99E-6A78-4143-80A7-5D28B503886B}"/>
              </a:ext>
            </a:extLst>
          </p:cNvPr>
          <p:cNvSpPr txBox="1"/>
          <p:nvPr/>
        </p:nvSpPr>
        <p:spPr>
          <a:xfrm>
            <a:off x="3657600" y="9227512"/>
            <a:ext cx="14793686" cy="584775"/>
          </a:xfrm>
          <a:prstGeom prst="rect">
            <a:avLst/>
          </a:prstGeom>
          <a:noFill/>
        </p:spPr>
        <p:txBody>
          <a:bodyPr wrap="square" rtlCol="0">
            <a:spAutoFit/>
          </a:bodyPr>
          <a:lstStyle/>
          <a:p>
            <a:r>
              <a:rPr lang="zh-CN" altLang="en-US" sz="3200" dirty="0"/>
              <a:t>出现了计划和实际情况的偏差</a:t>
            </a:r>
          </a:p>
        </p:txBody>
      </p:sp>
      <p:pic>
        <p:nvPicPr>
          <p:cNvPr id="5" name="图片 4">
            <a:extLst>
              <a:ext uri="{FF2B5EF4-FFF2-40B4-BE49-F238E27FC236}">
                <a16:creationId xmlns:a16="http://schemas.microsoft.com/office/drawing/2014/main" id="{E1CDC80D-09B4-4A7B-8950-0ED0B9E8FB98}"/>
              </a:ext>
            </a:extLst>
          </p:cNvPr>
          <p:cNvPicPr>
            <a:picLocks noChangeAspect="1"/>
          </p:cNvPicPr>
          <p:nvPr/>
        </p:nvPicPr>
        <p:blipFill>
          <a:blip r:embed="rId4"/>
          <a:stretch>
            <a:fillRect/>
          </a:stretch>
        </p:blipFill>
        <p:spPr>
          <a:xfrm>
            <a:off x="12996806" y="7905716"/>
            <a:ext cx="8020468" cy="3004914"/>
          </a:xfrm>
          <a:prstGeom prst="rect">
            <a:avLst/>
          </a:prstGeom>
        </p:spPr>
      </p:pic>
      <p:pic>
        <p:nvPicPr>
          <p:cNvPr id="6" name="图片 5">
            <a:extLst>
              <a:ext uri="{FF2B5EF4-FFF2-40B4-BE49-F238E27FC236}">
                <a16:creationId xmlns:a16="http://schemas.microsoft.com/office/drawing/2014/main" id="{1184C480-196D-425C-9896-3E69658A88D9}"/>
              </a:ext>
            </a:extLst>
          </p:cNvPr>
          <p:cNvPicPr>
            <a:picLocks noChangeAspect="1"/>
          </p:cNvPicPr>
          <p:nvPr/>
        </p:nvPicPr>
        <p:blipFill>
          <a:blip r:embed="rId5"/>
          <a:stretch>
            <a:fillRect/>
          </a:stretch>
        </p:blipFill>
        <p:spPr>
          <a:xfrm>
            <a:off x="2617948" y="5519271"/>
            <a:ext cx="7130244" cy="3615907"/>
          </a:xfrm>
          <a:prstGeom prst="rect">
            <a:avLst/>
          </a:prstGeom>
        </p:spPr>
      </p:pic>
    </p:spTree>
    <p:extLst>
      <p:ext uri="{BB962C8B-B14F-4D97-AF65-F5344CB8AC3E}">
        <p14:creationId xmlns:p14="http://schemas.microsoft.com/office/powerpoint/2010/main" val="5148092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56" name="Shape 456"/>
          <p:cNvPicPr preferRelativeResize="0"/>
          <p:nvPr/>
        </p:nvPicPr>
        <p:blipFill>
          <a:blip r:embed="rId3">
            <a:extLst>
              <a:ext uri="{28A0092B-C50C-407E-A947-70E740481C1C}">
                <a14:useLocalDpi xmlns:a14="http://schemas.microsoft.com/office/drawing/2010/main" val="0"/>
              </a:ext>
            </a:extLst>
          </a:blip>
          <a:stretch>
            <a:fillRect/>
          </a:stretch>
        </p:blipFill>
        <p:spPr>
          <a:xfrm>
            <a:off x="-120625" y="-2118056"/>
            <a:ext cx="24618900" cy="18464176"/>
          </a:xfrm>
          <a:prstGeom prst="rect">
            <a:avLst/>
          </a:prstGeom>
          <a:noFill/>
          <a:ln>
            <a:noFill/>
          </a:ln>
        </p:spPr>
      </p:pic>
      <p:sp>
        <p:nvSpPr>
          <p:cNvPr id="443" name="Shape 443"/>
          <p:cNvSpPr>
            <a:spLocks noChangeAspect="1"/>
          </p:cNvSpPr>
          <p:nvPr/>
        </p:nvSpPr>
        <p:spPr>
          <a:xfrm>
            <a:off x="-723900" y="-894949"/>
            <a:ext cx="26441400" cy="15038831"/>
          </a:xfrm>
          <a:prstGeom prst="rect">
            <a:avLst/>
          </a:prstGeom>
          <a:solidFill>
            <a:schemeClr val="lt1">
              <a:alpha val="70980"/>
            </a:schemeClr>
          </a:solidFill>
          <a:ln>
            <a:noFill/>
          </a:ln>
        </p:spPr>
        <p:txBody>
          <a:bodyPr lIns="91425" tIns="45700" rIns="91425" bIns="45700" anchor="ctr" anchorCtr="0">
            <a:noAutofit/>
          </a:bodyPr>
          <a:lstStyle/>
          <a:p>
            <a:pPr marL="0" marR="0" lvl="0" indent="0" algn="ctr" rtl="0">
              <a:spcBef>
                <a:spcPts val="0"/>
              </a:spcBef>
              <a:buNone/>
            </a:pPr>
            <a:endParaRPr sz="4800" dirty="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445" name="Shape 445"/>
          <p:cNvSpPr txBox="1"/>
          <p:nvPr/>
        </p:nvSpPr>
        <p:spPr>
          <a:xfrm>
            <a:off x="15597830" y="4018119"/>
            <a:ext cx="2865135" cy="6191822"/>
          </a:xfrm>
          <a:prstGeom prst="rect">
            <a:avLst/>
          </a:prstGeom>
          <a:noFill/>
          <a:ln>
            <a:noFill/>
          </a:ln>
        </p:spPr>
        <p:txBody>
          <a:bodyPr lIns="91425" tIns="45700" rIns="91425" bIns="45700" anchor="t" anchorCtr="0">
            <a:noAutofit/>
          </a:bodyPr>
          <a:lstStyle/>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沈舸帆</a:t>
            </a:r>
          </a:p>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沈家豪</a:t>
            </a:r>
          </a:p>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汤志东</a:t>
            </a:r>
          </a:p>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吴思楠</a:t>
            </a:r>
          </a:p>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姚天恒</a:t>
            </a:r>
          </a:p>
          <a:p>
            <a:pPr lvl="0">
              <a:buSzPct val="25000"/>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叶家威</a:t>
            </a:r>
          </a:p>
        </p:txBody>
      </p:sp>
      <p:sp>
        <p:nvSpPr>
          <p:cNvPr id="453" name="Shape 453"/>
          <p:cNvSpPr txBox="1"/>
          <p:nvPr/>
        </p:nvSpPr>
        <p:spPr>
          <a:xfrm>
            <a:off x="6644052" y="6624466"/>
            <a:ext cx="3823482" cy="9791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CN" altLang="en-US" sz="6600" dirty="0">
                <a:solidFill>
                  <a:srgbClr val="0E0E0E"/>
                </a:solidFill>
                <a:latin typeface="Montserrat" panose="02000505000000020004"/>
                <a:ea typeface="Montserrat" panose="02000505000000020004"/>
                <a:cs typeface="Montserrat" panose="02000505000000020004"/>
                <a:sym typeface="Montserrat" panose="02000505000000020004"/>
              </a:rPr>
              <a:t>组员</a:t>
            </a:r>
            <a:endParaRPr lang="en-US" sz="6600" dirty="0">
              <a:solidFill>
                <a:srgbClr val="0E0E0E"/>
              </a:solidFill>
              <a:latin typeface="Montserrat" panose="02000505000000020004"/>
              <a:ea typeface="Montserrat" panose="02000505000000020004"/>
              <a:cs typeface="Montserrat" panose="02000505000000020004"/>
              <a:sym typeface="Montserrat" panose="02000505000000020004"/>
            </a:endParaRPr>
          </a:p>
        </p:txBody>
      </p:sp>
      <p:sp>
        <p:nvSpPr>
          <p:cNvPr id="454" name="Shape 454"/>
          <p:cNvSpPr txBox="1"/>
          <p:nvPr/>
        </p:nvSpPr>
        <p:spPr>
          <a:xfrm>
            <a:off x="5914685" y="6285912"/>
            <a:ext cx="5282215" cy="338554"/>
          </a:xfrm>
          <a:prstGeom prst="rect">
            <a:avLst/>
          </a:prstGeom>
          <a:noFill/>
          <a:ln>
            <a:noFill/>
          </a:ln>
        </p:spPr>
        <p:txBody>
          <a:bodyPr lIns="91425" tIns="45700" rIns="91425" bIns="45700" anchor="t" anchorCtr="0">
            <a:noAutofit/>
          </a:bodyPr>
          <a:lstStyle/>
          <a:p>
            <a:pPr lvl="0" algn="ctr" rtl="0">
              <a:spcBef>
                <a:spcPts val="0"/>
              </a:spcBef>
              <a:buClr>
                <a:schemeClr val="dk2"/>
              </a:buClr>
              <a:buSzPct val="25000"/>
              <a:buFont typeface="Arial" panose="020B0604020202020204"/>
              <a:buNone/>
            </a:pPr>
            <a:r>
              <a:rPr lang="en-US" sz="1600" dirty="0">
                <a:solidFill>
                  <a:schemeClr val="dk2"/>
                </a:solidFill>
                <a:latin typeface="Montserrat" panose="02000505000000020004"/>
                <a:ea typeface="Montserrat" panose="02000505000000020004"/>
                <a:cs typeface="Montserrat" panose="02000505000000020004"/>
                <a:sym typeface="Montserrat" panose="02000505000000020004"/>
              </a:rPr>
              <a:t>M E M B E R S</a:t>
            </a:r>
          </a:p>
          <a:p>
            <a:pPr marL="0" marR="0" lvl="0" indent="0" algn="ctr" rtl="0">
              <a:spcBef>
                <a:spcPts val="0"/>
              </a:spcBef>
              <a:buNone/>
            </a:pPr>
            <a:endParaRPr sz="1600" dirty="0">
              <a:solidFill>
                <a:srgbClr val="0E0E0E"/>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30702955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EEF325-2640-4773-8883-4F4D2EC3AAE1}"/>
              </a:ext>
            </a:extLst>
          </p:cNvPr>
          <p:cNvPicPr>
            <a:picLocks noChangeAspect="1"/>
          </p:cNvPicPr>
          <p:nvPr/>
        </p:nvPicPr>
        <p:blipFill>
          <a:blip r:embed="rId2"/>
          <a:stretch>
            <a:fillRect/>
          </a:stretch>
        </p:blipFill>
        <p:spPr>
          <a:xfrm>
            <a:off x="3044917" y="3101641"/>
            <a:ext cx="18605664" cy="7341770"/>
          </a:xfrm>
          <a:prstGeom prst="rect">
            <a:avLst/>
          </a:prstGeom>
        </p:spPr>
      </p:pic>
    </p:spTree>
    <p:extLst>
      <p:ext uri="{BB962C8B-B14F-4D97-AF65-F5344CB8AC3E}">
        <p14:creationId xmlns:p14="http://schemas.microsoft.com/office/powerpoint/2010/main" val="35085253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780870" y="4659168"/>
            <a:ext cx="128157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是否提交了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Vision &amp; Scope</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文档？是否采用了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Context Diagram</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？内容是否完整？</a:t>
            </a:r>
          </a:p>
        </p:txBody>
      </p:sp>
      <p:pic>
        <p:nvPicPr>
          <p:cNvPr id="2051" name="图片 116">
            <a:extLst>
              <a:ext uri="{FF2B5EF4-FFF2-40B4-BE49-F238E27FC236}">
                <a16:creationId xmlns:a16="http://schemas.microsoft.com/office/drawing/2014/main" id="{37FD0744-9E19-493C-A657-10981A4294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024" y="5519271"/>
            <a:ext cx="9814621" cy="666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hlinkClick r:id="rId5" action="ppaction://hlinkfile"/>
            <a:extLst>
              <a:ext uri="{FF2B5EF4-FFF2-40B4-BE49-F238E27FC236}">
                <a16:creationId xmlns:a16="http://schemas.microsoft.com/office/drawing/2014/main" id="{6586A558-F7A5-4CAC-B70D-F803920E745E}"/>
              </a:ext>
            </a:extLst>
          </p:cNvPr>
          <p:cNvPicPr>
            <a:picLocks noChangeAspect="1"/>
          </p:cNvPicPr>
          <p:nvPr/>
        </p:nvPicPr>
        <p:blipFill>
          <a:blip r:embed="rId6"/>
          <a:stretch>
            <a:fillRect/>
          </a:stretch>
        </p:blipFill>
        <p:spPr>
          <a:xfrm>
            <a:off x="2200608" y="6074693"/>
            <a:ext cx="6761249" cy="975812"/>
          </a:xfrm>
          <a:prstGeom prst="rect">
            <a:avLst/>
          </a:prstGeom>
        </p:spPr>
      </p:pic>
    </p:spTree>
    <p:extLst>
      <p:ext uri="{BB962C8B-B14F-4D97-AF65-F5344CB8AC3E}">
        <p14:creationId xmlns:p14="http://schemas.microsoft.com/office/powerpoint/2010/main" val="23683134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594978" y="1339049"/>
            <a:ext cx="21759300" cy="1119785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69" y="2399464"/>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75" y="1939325"/>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16133720" y="4791169"/>
            <a:ext cx="4318673" cy="2031325"/>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是否识别了用户群？找到了相关的用户代表？明确了相关职责？</a:t>
            </a:r>
          </a:p>
        </p:txBody>
      </p:sp>
      <p:graphicFrame>
        <p:nvGraphicFramePr>
          <p:cNvPr id="8" name="内容占位符 3">
            <a:extLst>
              <a:ext uri="{FF2B5EF4-FFF2-40B4-BE49-F238E27FC236}">
                <a16:creationId xmlns:a16="http://schemas.microsoft.com/office/drawing/2014/main" id="{1FC79167-4988-44F4-97FC-C09F31DBEE93}"/>
              </a:ext>
            </a:extLst>
          </p:cNvPr>
          <p:cNvGraphicFramePr>
            <a:graphicFrameLocks/>
          </p:cNvGraphicFramePr>
          <p:nvPr>
            <p:extLst>
              <p:ext uri="{D42A27DB-BD31-4B8C-83A1-F6EECF244321}">
                <p14:modId xmlns:p14="http://schemas.microsoft.com/office/powerpoint/2010/main" val="3531242645"/>
              </p:ext>
            </p:extLst>
          </p:nvPr>
        </p:nvGraphicFramePr>
        <p:xfrm>
          <a:off x="2530295" y="3526907"/>
          <a:ext cx="11062607" cy="9144000"/>
        </p:xfrm>
        <a:graphic>
          <a:graphicData uri="http://schemas.openxmlformats.org/drawingml/2006/table">
            <a:tbl>
              <a:tblPr>
                <a:tableStyleId>{5C22544A-7EE6-4342-B048-85BDC9FD1C3A}</a:tableStyleId>
              </a:tblPr>
              <a:tblGrid>
                <a:gridCol w="805222">
                  <a:extLst>
                    <a:ext uri="{9D8B030D-6E8A-4147-A177-3AD203B41FA5}">
                      <a16:colId xmlns:a16="http://schemas.microsoft.com/office/drawing/2014/main" val="167961833"/>
                    </a:ext>
                  </a:extLst>
                </a:gridCol>
                <a:gridCol w="1337634">
                  <a:extLst>
                    <a:ext uri="{9D8B030D-6E8A-4147-A177-3AD203B41FA5}">
                      <a16:colId xmlns:a16="http://schemas.microsoft.com/office/drawing/2014/main" val="3737930746"/>
                    </a:ext>
                  </a:extLst>
                </a:gridCol>
                <a:gridCol w="1873818">
                  <a:extLst>
                    <a:ext uri="{9D8B030D-6E8A-4147-A177-3AD203B41FA5}">
                      <a16:colId xmlns:a16="http://schemas.microsoft.com/office/drawing/2014/main" val="3536987306"/>
                    </a:ext>
                  </a:extLst>
                </a:gridCol>
                <a:gridCol w="1873818">
                  <a:extLst>
                    <a:ext uri="{9D8B030D-6E8A-4147-A177-3AD203B41FA5}">
                      <a16:colId xmlns:a16="http://schemas.microsoft.com/office/drawing/2014/main" val="3963283394"/>
                    </a:ext>
                  </a:extLst>
                </a:gridCol>
                <a:gridCol w="2184390">
                  <a:extLst>
                    <a:ext uri="{9D8B030D-6E8A-4147-A177-3AD203B41FA5}">
                      <a16:colId xmlns:a16="http://schemas.microsoft.com/office/drawing/2014/main" val="3942346973"/>
                    </a:ext>
                  </a:extLst>
                </a:gridCol>
                <a:gridCol w="2184390">
                  <a:extLst>
                    <a:ext uri="{9D8B030D-6E8A-4147-A177-3AD203B41FA5}">
                      <a16:colId xmlns:a16="http://schemas.microsoft.com/office/drawing/2014/main" val="2862813208"/>
                    </a:ext>
                  </a:extLst>
                </a:gridCol>
                <a:gridCol w="803335">
                  <a:extLst>
                    <a:ext uri="{9D8B030D-6E8A-4147-A177-3AD203B41FA5}">
                      <a16:colId xmlns:a16="http://schemas.microsoft.com/office/drawing/2014/main" val="2854900489"/>
                    </a:ext>
                  </a:extLst>
                </a:gridCol>
              </a:tblGrid>
              <a:tr h="0">
                <a:tc>
                  <a:txBody>
                    <a:bodyPr/>
                    <a:lstStyle/>
                    <a:p>
                      <a:pPr algn="ctr">
                        <a:spcAft>
                          <a:spcPts val="0"/>
                        </a:spcAft>
                      </a:pPr>
                      <a:r>
                        <a:rPr lang="zh-CN" sz="2000" kern="0">
                          <a:effectLst/>
                        </a:rPr>
                        <a:t>用户群分类</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用户角色</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用户描述</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选择理由</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用户代表</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联系方式</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办公地点</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3267480604"/>
                  </a:ext>
                </a:extLst>
              </a:tr>
              <a:tr h="1583610">
                <a:tc>
                  <a:txBody>
                    <a:bodyPr/>
                    <a:lstStyle/>
                    <a:p>
                      <a:pPr algn="ctr">
                        <a:spcAft>
                          <a:spcPts val="0"/>
                        </a:spcAft>
                      </a:pPr>
                      <a:r>
                        <a:rPr lang="zh-CN" sz="2000" kern="0">
                          <a:effectLst/>
                        </a:rPr>
                        <a:t>客户</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项目发起人</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项目的发起方</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作为项目发起方对项目有深刻的理解</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杨枨</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邮箱</a:t>
                      </a:r>
                      <a:r>
                        <a:rPr lang="en-US" sz="2000" kern="100" dirty="0">
                          <a:effectLst/>
                        </a:rPr>
                        <a:t>yangc@zucc.edu.cn</a:t>
                      </a:r>
                      <a:endParaRPr lang="zh-CN" sz="1800" kern="100" dirty="0">
                        <a:effectLst/>
                      </a:endParaRPr>
                    </a:p>
                    <a:p>
                      <a:pPr algn="ctr">
                        <a:spcAft>
                          <a:spcPts val="0"/>
                        </a:spcAft>
                      </a:pPr>
                      <a:r>
                        <a:rPr lang="zh-CN" sz="2000" kern="0" dirty="0">
                          <a:effectLst/>
                        </a:rPr>
                        <a:t>电话</a:t>
                      </a:r>
                      <a:r>
                        <a:rPr lang="en-US" sz="2000" kern="100" dirty="0">
                          <a:effectLst/>
                        </a:rPr>
                        <a:t>13357</a:t>
                      </a:r>
                      <a:r>
                        <a:rPr lang="en-US" sz="2000" kern="0" dirty="0">
                          <a:effectLst/>
                        </a:rPr>
                        <a:t> </a:t>
                      </a:r>
                      <a:r>
                        <a:rPr lang="en-US" sz="2000" kern="100" dirty="0">
                          <a:effectLst/>
                        </a:rPr>
                        <a:t>102333</a:t>
                      </a:r>
                      <a:endParaRPr lang="zh-CN" sz="1800" kern="100" dirty="0">
                        <a:effectLst/>
                      </a:endParaRPr>
                    </a:p>
                    <a:p>
                      <a:pPr algn="ctr">
                        <a:spcAft>
                          <a:spcPts val="0"/>
                        </a:spcAft>
                      </a:pPr>
                      <a:r>
                        <a:rPr lang="zh-CN" sz="2000" kern="0" dirty="0">
                          <a:effectLst/>
                        </a:rPr>
                        <a:t>微信</a:t>
                      </a:r>
                      <a:r>
                        <a:rPr lang="en-US" sz="2000" kern="100" dirty="0" err="1">
                          <a:effectLst/>
                        </a:rPr>
                        <a:t>HolleyYang</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100">
                          <a:effectLst/>
                        </a:rPr>
                        <a:t>理</a:t>
                      </a:r>
                      <a:r>
                        <a:rPr lang="en-US" sz="2000" kern="100">
                          <a:effectLst/>
                        </a:rPr>
                        <a:t>4-506</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717902906"/>
                  </a:ext>
                </a:extLst>
              </a:tr>
              <a:tr h="1319675">
                <a:tc rowSpan="4">
                  <a:txBody>
                    <a:bodyPr/>
                    <a:lstStyle/>
                    <a:p>
                      <a:pPr algn="ctr">
                        <a:spcAft>
                          <a:spcPts val="0"/>
                        </a:spcAft>
                      </a:pPr>
                      <a:r>
                        <a:rPr lang="zh-CN" sz="2000" kern="0">
                          <a:effectLst/>
                        </a:rPr>
                        <a:t>直接用户</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教师</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软件需求分析课程授课教师</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拥有多年教学经验，参与过相关项目开发，能提出建设性意见</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杨枨</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邮箱</a:t>
                      </a:r>
                      <a:r>
                        <a:rPr lang="en-US" sz="2000" kern="100">
                          <a:effectLst/>
                        </a:rPr>
                        <a:t>yangc@zucc.edu.cn</a:t>
                      </a:r>
                      <a:endParaRPr lang="zh-CN" sz="1800" kern="100">
                        <a:effectLst/>
                      </a:endParaRPr>
                    </a:p>
                    <a:p>
                      <a:pPr algn="ctr">
                        <a:spcAft>
                          <a:spcPts val="0"/>
                        </a:spcAft>
                      </a:pPr>
                      <a:r>
                        <a:rPr lang="en-US" sz="2000" kern="100">
                          <a:effectLst/>
                        </a:rPr>
                        <a:t>13357102333</a:t>
                      </a:r>
                      <a:endParaRPr lang="zh-CN" sz="1800" kern="100">
                        <a:effectLst/>
                      </a:endParaRPr>
                    </a:p>
                    <a:p>
                      <a:pPr algn="ctr">
                        <a:spcAft>
                          <a:spcPts val="0"/>
                        </a:spcAft>
                      </a:pPr>
                      <a:r>
                        <a:rPr lang="en-US" sz="2000" kern="100">
                          <a:effectLst/>
                        </a:rPr>
                        <a:t>HolleyYang</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100">
                          <a:effectLst/>
                        </a:rPr>
                        <a:t>理</a:t>
                      </a:r>
                      <a:r>
                        <a:rPr lang="en-US" sz="2000" kern="100">
                          <a:effectLst/>
                        </a:rPr>
                        <a:t>4-506</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4250697867"/>
                  </a:ext>
                </a:extLst>
              </a:tr>
              <a:tr h="1583610">
                <a:tc vMerge="1">
                  <a:txBody>
                    <a:bodyPr/>
                    <a:lstStyle/>
                    <a:p>
                      <a:endParaRPr lang="zh-CN" altLang="en-US"/>
                    </a:p>
                  </a:txBody>
                  <a:tcPr/>
                </a:tc>
                <a:tc>
                  <a:txBody>
                    <a:bodyPr/>
                    <a:lstStyle/>
                    <a:p>
                      <a:pPr algn="ctr">
                        <a:spcAft>
                          <a:spcPts val="0"/>
                        </a:spcAft>
                      </a:pPr>
                      <a:r>
                        <a:rPr lang="zh-CN" sz="2000" kern="0">
                          <a:effectLst/>
                        </a:rPr>
                        <a:t>学生</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选择软件需求分析课程的学生</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学习认真，对网站相关课程感兴趣</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沈观聪</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邮箱</a:t>
                      </a:r>
                      <a:r>
                        <a:rPr lang="en-US" sz="2000" kern="0">
                          <a:effectLst/>
                        </a:rPr>
                        <a:t>31501375@stu.zuc.edu.cn</a:t>
                      </a:r>
                      <a:endParaRPr lang="zh-CN" sz="1800" kern="100">
                        <a:effectLst/>
                      </a:endParaRPr>
                    </a:p>
                    <a:p>
                      <a:pPr algn="ctr">
                        <a:spcAft>
                          <a:spcPts val="0"/>
                        </a:spcAft>
                      </a:pPr>
                      <a:r>
                        <a:rPr lang="zh-CN" sz="2000" kern="0">
                          <a:effectLst/>
                        </a:rPr>
                        <a:t>电话</a:t>
                      </a:r>
                      <a:r>
                        <a:rPr lang="en-US" sz="2000" kern="0">
                          <a:effectLst/>
                        </a:rPr>
                        <a:t>15988454788</a:t>
                      </a:r>
                      <a:endParaRPr lang="zh-CN" sz="1800" kern="100">
                        <a:effectLst/>
                      </a:endParaRPr>
                    </a:p>
                    <a:p>
                      <a:pPr algn="ctr">
                        <a:spcAft>
                          <a:spcPts val="0"/>
                        </a:spcAft>
                      </a:pPr>
                      <a:r>
                        <a:rPr lang="en-US" sz="2000" kern="0">
                          <a:effectLst/>
                        </a:rPr>
                        <a:t>QQ 1270994965</a:t>
                      </a:r>
                      <a:endParaRPr lang="zh-CN" sz="1800" kern="100">
                        <a:effectLst/>
                      </a:endParaRPr>
                    </a:p>
                    <a:p>
                      <a:pPr algn="ctr">
                        <a:spcAft>
                          <a:spcPts val="0"/>
                        </a:spcAft>
                      </a:pPr>
                      <a:r>
                        <a:rPr lang="zh-CN" sz="2000" kern="0">
                          <a:effectLst/>
                        </a:rPr>
                        <a:t>微信</a:t>
                      </a:r>
                      <a:r>
                        <a:rPr lang="en-US" sz="2000" kern="0">
                          <a:effectLst/>
                        </a:rPr>
                        <a:t>Szqo815</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求真</a:t>
                      </a:r>
                      <a:r>
                        <a:rPr lang="en-US" sz="2000" kern="0">
                          <a:effectLst/>
                        </a:rPr>
                        <a:t>1-602</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3901901295"/>
                  </a:ext>
                </a:extLst>
              </a:tr>
              <a:tr h="1319675">
                <a:tc vMerge="1">
                  <a:txBody>
                    <a:bodyPr/>
                    <a:lstStyle/>
                    <a:p>
                      <a:endParaRPr lang="zh-CN" altLang="en-US"/>
                    </a:p>
                  </a:txBody>
                  <a:tcPr/>
                </a:tc>
                <a:tc>
                  <a:txBody>
                    <a:bodyPr/>
                    <a:lstStyle/>
                    <a:p>
                      <a:pPr algn="ctr">
                        <a:spcAft>
                          <a:spcPts val="0"/>
                        </a:spcAft>
                      </a:pPr>
                      <a:r>
                        <a:rPr lang="zh-CN" sz="2000" kern="0">
                          <a:effectLst/>
                        </a:rPr>
                        <a:t>管理员</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负责网站后台维护，主内、内容审核以及身份认证的工作人员</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有担任管理员的经历，能提供宝贵意见和建议</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altLang="en-US" sz="2000" kern="0" dirty="0">
                          <a:effectLst/>
                        </a:rPr>
                        <a:t>李泽龙</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邮箱</a:t>
                      </a:r>
                      <a:r>
                        <a:rPr lang="en-US" sz="2000" kern="0">
                          <a:effectLst/>
                        </a:rPr>
                        <a:t>Kurisu_l@163.com</a:t>
                      </a:r>
                      <a:endParaRPr lang="zh-CN" sz="1800" kern="100">
                        <a:effectLst/>
                      </a:endParaRPr>
                    </a:p>
                    <a:p>
                      <a:pPr algn="ctr">
                        <a:spcAft>
                          <a:spcPts val="0"/>
                        </a:spcAft>
                      </a:pPr>
                      <a:r>
                        <a:rPr lang="zh-CN" sz="2000" kern="0">
                          <a:effectLst/>
                        </a:rPr>
                        <a:t>电话</a:t>
                      </a:r>
                      <a:r>
                        <a:rPr lang="en-US" sz="2000" kern="0">
                          <a:effectLst/>
                        </a:rPr>
                        <a:t>18258871339</a:t>
                      </a:r>
                      <a:endParaRPr lang="zh-CN" sz="1800" kern="100">
                        <a:effectLst/>
                      </a:endParaRPr>
                    </a:p>
                    <a:p>
                      <a:pPr algn="ctr">
                        <a:spcAft>
                          <a:spcPts val="0"/>
                        </a:spcAft>
                      </a:pPr>
                      <a:r>
                        <a:rPr lang="zh-CN" sz="2000" kern="0">
                          <a:effectLst/>
                        </a:rPr>
                        <a:t>微信</a:t>
                      </a:r>
                      <a:r>
                        <a:rPr lang="en-US" sz="2000" kern="0">
                          <a:effectLst/>
                        </a:rPr>
                        <a:t>KurisuL</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理四</a:t>
                      </a:r>
                      <a:r>
                        <a:rPr lang="en-US" sz="2000" kern="0">
                          <a:effectLst/>
                        </a:rPr>
                        <a:t>-504</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2011579906"/>
                  </a:ext>
                </a:extLst>
              </a:tr>
              <a:tr h="1319675">
                <a:tc vMerge="1">
                  <a:txBody>
                    <a:bodyPr/>
                    <a:lstStyle/>
                    <a:p>
                      <a:endParaRPr lang="zh-CN" altLang="en-US"/>
                    </a:p>
                  </a:txBody>
                  <a:tcPr/>
                </a:tc>
                <a:tc>
                  <a:txBody>
                    <a:bodyPr/>
                    <a:lstStyle/>
                    <a:p>
                      <a:pPr algn="ctr">
                        <a:spcAft>
                          <a:spcPts val="0"/>
                        </a:spcAft>
                      </a:pPr>
                      <a:r>
                        <a:rPr lang="zh-CN" sz="2000" kern="0">
                          <a:effectLst/>
                        </a:rPr>
                        <a:t>游客</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未注册网站的浏览者</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对项目有兴趣</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陈泓见</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a:effectLst/>
                        </a:rPr>
                        <a:t>邮箱</a:t>
                      </a:r>
                      <a:r>
                        <a:rPr lang="en-US" sz="2000" kern="0">
                          <a:effectLst/>
                        </a:rPr>
                        <a:t>31501362@stu.zucc.edu.cn</a:t>
                      </a:r>
                      <a:endParaRPr lang="zh-CN" sz="1800" kern="100">
                        <a:effectLst/>
                      </a:endParaRPr>
                    </a:p>
                    <a:p>
                      <a:pPr algn="ctr">
                        <a:spcAft>
                          <a:spcPts val="0"/>
                        </a:spcAft>
                      </a:pPr>
                      <a:r>
                        <a:rPr lang="en-US" sz="2000" kern="0">
                          <a:effectLst/>
                        </a:rPr>
                        <a:t>QQ1525903816</a:t>
                      </a:r>
                      <a:endParaRPr lang="zh-CN" sz="1800" kern="100">
                        <a:effectLst/>
                      </a:endParaRPr>
                    </a:p>
                    <a:p>
                      <a:pPr algn="ctr">
                        <a:spcAft>
                          <a:spcPts val="0"/>
                        </a:spcAft>
                      </a:pPr>
                      <a:r>
                        <a:rPr lang="en-US" sz="2000" kern="0">
                          <a:effectLst/>
                        </a:rPr>
                        <a:t> </a:t>
                      </a:r>
                      <a:endParaRPr lang="zh-CN" sz="1800" kern="100">
                        <a:effectLst/>
                        <a:latin typeface="Times New Roman" panose="02020603050405020304" pitchFamily="18" charset="0"/>
                        <a:ea typeface="宋体" panose="02010600030101010101" pitchFamily="2" charset="-122"/>
                      </a:endParaRPr>
                    </a:p>
                  </a:txBody>
                  <a:tcPr marL="56019" marR="56019" marT="0" marB="0" anchor="ctr"/>
                </a:tc>
                <a:tc>
                  <a:txBody>
                    <a:bodyPr/>
                    <a:lstStyle/>
                    <a:p>
                      <a:pPr algn="ctr">
                        <a:spcAft>
                          <a:spcPts val="0"/>
                        </a:spcAft>
                      </a:pPr>
                      <a:r>
                        <a:rPr lang="zh-CN" sz="2000" kern="0" dirty="0">
                          <a:effectLst/>
                        </a:rPr>
                        <a:t>求真</a:t>
                      </a:r>
                      <a:r>
                        <a:rPr lang="en-US" sz="2000" kern="0" dirty="0">
                          <a:effectLst/>
                        </a:rPr>
                        <a:t>1-530</a:t>
                      </a:r>
                      <a:endParaRPr lang="zh-CN" sz="1800" kern="100" dirty="0">
                        <a:effectLst/>
                        <a:latin typeface="Times New Roman" panose="02020603050405020304" pitchFamily="18" charset="0"/>
                        <a:ea typeface="宋体" panose="02010600030101010101" pitchFamily="2" charset="-122"/>
                      </a:endParaRPr>
                    </a:p>
                  </a:txBody>
                  <a:tcPr marL="56019" marR="56019" marT="0" marB="0" anchor="ctr"/>
                </a:tc>
                <a:extLst>
                  <a:ext uri="{0D108BD9-81ED-4DB2-BD59-A6C34878D82A}">
                    <a16:rowId xmlns:a16="http://schemas.microsoft.com/office/drawing/2014/main" val="1237992628"/>
                  </a:ext>
                </a:extLst>
              </a:tr>
            </a:tbl>
          </a:graphicData>
        </a:graphic>
      </p:graphicFrame>
      <p:graphicFrame>
        <p:nvGraphicFramePr>
          <p:cNvPr id="9" name="内容占位符 3">
            <a:extLst>
              <a:ext uri="{FF2B5EF4-FFF2-40B4-BE49-F238E27FC236}">
                <a16:creationId xmlns:a16="http://schemas.microsoft.com/office/drawing/2014/main" id="{C27A18BE-3E3C-480B-B1A9-63C360C8217F}"/>
              </a:ext>
            </a:extLst>
          </p:cNvPr>
          <p:cNvGraphicFramePr>
            <a:graphicFrameLocks/>
          </p:cNvGraphicFramePr>
          <p:nvPr>
            <p:extLst>
              <p:ext uri="{D42A27DB-BD31-4B8C-83A1-F6EECF244321}">
                <p14:modId xmlns:p14="http://schemas.microsoft.com/office/powerpoint/2010/main" val="2559335407"/>
              </p:ext>
            </p:extLst>
          </p:nvPr>
        </p:nvGraphicFramePr>
        <p:xfrm>
          <a:off x="13865308" y="7266960"/>
          <a:ext cx="8855496" cy="4389120"/>
        </p:xfrm>
        <a:graphic>
          <a:graphicData uri="http://schemas.openxmlformats.org/drawingml/2006/table">
            <a:tbl>
              <a:tblPr firstRow="1" firstCol="1" bandRow="1">
                <a:tableStyleId>{5C22544A-7EE6-4342-B048-85BDC9FD1C3A}</a:tableStyleId>
              </a:tblPr>
              <a:tblGrid>
                <a:gridCol w="3317792">
                  <a:extLst>
                    <a:ext uri="{9D8B030D-6E8A-4147-A177-3AD203B41FA5}">
                      <a16:colId xmlns:a16="http://schemas.microsoft.com/office/drawing/2014/main" val="2329855872"/>
                    </a:ext>
                  </a:extLst>
                </a:gridCol>
                <a:gridCol w="5537704">
                  <a:extLst>
                    <a:ext uri="{9D8B030D-6E8A-4147-A177-3AD203B41FA5}">
                      <a16:colId xmlns:a16="http://schemas.microsoft.com/office/drawing/2014/main" val="3949091979"/>
                    </a:ext>
                  </a:extLst>
                </a:gridCol>
              </a:tblGrid>
              <a:tr h="325071">
                <a:tc>
                  <a:txBody>
                    <a:bodyPr/>
                    <a:lstStyle/>
                    <a:p>
                      <a:pPr algn="just">
                        <a:spcAft>
                          <a:spcPts val="0"/>
                        </a:spcAft>
                      </a:pPr>
                      <a:r>
                        <a:rPr lang="zh-CN" sz="2400" kern="100">
                          <a:effectLst/>
                        </a:rPr>
                        <a:t>用户类型</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用户职责</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2665610"/>
                  </a:ext>
                </a:extLst>
              </a:tr>
              <a:tr h="650142">
                <a:tc>
                  <a:txBody>
                    <a:bodyPr/>
                    <a:lstStyle/>
                    <a:p>
                      <a:pPr algn="just">
                        <a:spcAft>
                          <a:spcPts val="0"/>
                        </a:spcAft>
                      </a:pPr>
                      <a:r>
                        <a:rPr lang="zh-CN" sz="2400" kern="100">
                          <a:effectLst/>
                        </a:rPr>
                        <a:t>教师</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开设管理自己的课程，上传管理课程资料，管理自己的课程答疑</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72407185"/>
                  </a:ext>
                </a:extLst>
              </a:tr>
              <a:tr h="975213">
                <a:tc>
                  <a:txBody>
                    <a:bodyPr/>
                    <a:lstStyle/>
                    <a:p>
                      <a:pPr algn="just">
                        <a:spcAft>
                          <a:spcPts val="0"/>
                        </a:spcAft>
                      </a:pPr>
                      <a:r>
                        <a:rPr lang="zh-CN" sz="2400" kern="100" dirty="0">
                          <a:effectLst/>
                        </a:rPr>
                        <a:t>学生</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dirty="0">
                          <a:effectLst/>
                        </a:rPr>
                        <a:t>关注自己感兴趣的课程，浏览下载课程资料，参与答疑并可以浏览下载答疑记录</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80067401"/>
                  </a:ext>
                </a:extLst>
              </a:tr>
              <a:tr h="1300283">
                <a:tc>
                  <a:txBody>
                    <a:bodyPr/>
                    <a:lstStyle/>
                    <a:p>
                      <a:pPr algn="just">
                        <a:spcAft>
                          <a:spcPts val="0"/>
                        </a:spcAft>
                      </a:pPr>
                      <a:r>
                        <a:rPr lang="zh-CN" sz="2400" kern="100" dirty="0">
                          <a:effectLst/>
                        </a:rPr>
                        <a:t>管理员</a:t>
                      </a:r>
                      <a:endParaRPr lang="zh-CN" sz="1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拥有该网站的最高权限，管理网站总论坛、课程、用户等，管理网站备份以及操作记录，能够对网站内容进行控制管理</a:t>
                      </a:r>
                      <a:endParaRPr lang="zh-CN" sz="18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13355596"/>
                  </a:ext>
                </a:extLst>
              </a:tr>
              <a:tr h="650142">
                <a:tc>
                  <a:txBody>
                    <a:bodyPr/>
                    <a:lstStyle/>
                    <a:p>
                      <a:pPr algn="just">
                        <a:spcAft>
                          <a:spcPts val="0"/>
                        </a:spcAft>
                      </a:pPr>
                      <a:r>
                        <a:rPr lang="zh-CN" sz="2400" kern="100">
                          <a:effectLst/>
                        </a:rPr>
                        <a:t>游客</a:t>
                      </a:r>
                      <a:endParaRPr lang="zh-CN" sz="18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dirty="0">
                          <a:effectLst/>
                        </a:rPr>
                        <a:t>外来的未注册人员，能够浏览首页，进行注册</a:t>
                      </a:r>
                      <a:endParaRPr lang="zh-CN" sz="18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25993314"/>
                  </a:ext>
                </a:extLst>
              </a:tr>
            </a:tbl>
          </a:graphicData>
        </a:graphic>
      </p:graphicFrame>
    </p:spTree>
    <p:extLst>
      <p:ext uri="{BB962C8B-B14F-4D97-AF65-F5344CB8AC3E}">
        <p14:creationId xmlns:p14="http://schemas.microsoft.com/office/powerpoint/2010/main" val="30542201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9228920" y="4659168"/>
            <a:ext cx="59196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是否对用户群和用户代表进行了分类？</a:t>
            </a:r>
          </a:p>
        </p:txBody>
      </p:sp>
      <p:sp>
        <p:nvSpPr>
          <p:cNvPr id="7" name="矩形 6">
            <a:extLst>
              <a:ext uri="{FF2B5EF4-FFF2-40B4-BE49-F238E27FC236}">
                <a16:creationId xmlns:a16="http://schemas.microsoft.com/office/drawing/2014/main" id="{E96B2158-495A-44FA-AE9F-924E6D96BA39}"/>
              </a:ext>
            </a:extLst>
          </p:cNvPr>
          <p:cNvSpPr/>
          <p:nvPr/>
        </p:nvSpPr>
        <p:spPr>
          <a:xfrm>
            <a:off x="6286963" y="9291980"/>
            <a:ext cx="10857663" cy="1480149"/>
          </a:xfrm>
          <a:prstGeom prst="rect">
            <a:avLst/>
          </a:prstGeom>
        </p:spPr>
        <p:txBody>
          <a:bodyPr wrap="square">
            <a:spAutoFit/>
          </a:bodyPr>
          <a:lstStyle/>
          <a:p>
            <a:pPr lvl="0" algn="ctr">
              <a:lnSpc>
                <a:spcPct val="150000"/>
              </a:lnSpc>
              <a:buSzPct val="25000"/>
            </a:pP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校内教师和校外的教师</a:t>
            </a:r>
          </a:p>
          <a:p>
            <a:pPr lvl="0" algn="ctr">
              <a:lnSpc>
                <a:spcPct val="150000"/>
              </a:lnSpc>
              <a:buSzPct val="25000"/>
            </a:pP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校内的学生，和由游客转来的学生</a:t>
            </a:r>
          </a:p>
        </p:txBody>
      </p:sp>
      <p:sp>
        <p:nvSpPr>
          <p:cNvPr id="2" name="文本框 1">
            <a:extLst>
              <a:ext uri="{FF2B5EF4-FFF2-40B4-BE49-F238E27FC236}">
                <a16:creationId xmlns:a16="http://schemas.microsoft.com/office/drawing/2014/main" id="{8844A5E6-6964-4F4D-81B2-D41B06CF2F9A}"/>
              </a:ext>
            </a:extLst>
          </p:cNvPr>
          <p:cNvSpPr txBox="1"/>
          <p:nvPr/>
        </p:nvSpPr>
        <p:spPr>
          <a:xfrm>
            <a:off x="6526924" y="6243145"/>
            <a:ext cx="11351173" cy="646331"/>
          </a:xfrm>
          <a:prstGeom prst="rect">
            <a:avLst/>
          </a:prstGeom>
          <a:noFill/>
        </p:spPr>
        <p:txBody>
          <a:bodyPr wrap="square" rtlCol="0">
            <a:spAutoFit/>
          </a:bodyPr>
          <a:lstStyle/>
          <a:p>
            <a:pPr algn="ctr"/>
            <a:r>
              <a:rPr lang="zh-CN" altLang="en-US" sz="3600" dirty="0"/>
              <a:t>教师，学生，管理员。游客</a:t>
            </a:r>
          </a:p>
        </p:txBody>
      </p:sp>
    </p:spTree>
    <p:extLst>
      <p:ext uri="{BB962C8B-B14F-4D97-AF65-F5344CB8AC3E}">
        <p14:creationId xmlns:p14="http://schemas.microsoft.com/office/powerpoint/2010/main" val="41736804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505020" y="4659168"/>
            <a:ext cx="73674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是否对每个用户代表都进行了需求获取和确认？</a:t>
            </a:r>
          </a:p>
        </p:txBody>
      </p:sp>
      <p:pic>
        <p:nvPicPr>
          <p:cNvPr id="7" name="图片 6">
            <a:extLst>
              <a:ext uri="{FF2B5EF4-FFF2-40B4-BE49-F238E27FC236}">
                <a16:creationId xmlns:a16="http://schemas.microsoft.com/office/drawing/2014/main" id="{C6A6C2F5-13F8-4C1C-B1E4-EC21BFBD232F}"/>
              </a:ext>
            </a:extLst>
          </p:cNvPr>
          <p:cNvPicPr>
            <a:picLocks noChangeAspect="1"/>
          </p:cNvPicPr>
          <p:nvPr/>
        </p:nvPicPr>
        <p:blipFill>
          <a:blip r:embed="rId4"/>
          <a:stretch>
            <a:fillRect/>
          </a:stretch>
        </p:blipFill>
        <p:spPr>
          <a:xfrm>
            <a:off x="4922009" y="5519271"/>
            <a:ext cx="14878250" cy="5111147"/>
          </a:xfrm>
          <a:prstGeom prst="rect">
            <a:avLst/>
          </a:prstGeom>
        </p:spPr>
      </p:pic>
    </p:spTree>
    <p:extLst>
      <p:ext uri="{BB962C8B-B14F-4D97-AF65-F5344CB8AC3E}">
        <p14:creationId xmlns:p14="http://schemas.microsoft.com/office/powerpoint/2010/main" val="1998151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505020" y="4659168"/>
            <a:ext cx="73674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是否对每个用户代表都进行了需求获取和确认？</a:t>
            </a:r>
          </a:p>
        </p:txBody>
      </p:sp>
      <p:pic>
        <p:nvPicPr>
          <p:cNvPr id="8" name="图片 7">
            <a:extLst>
              <a:ext uri="{FF2B5EF4-FFF2-40B4-BE49-F238E27FC236}">
                <a16:creationId xmlns:a16="http://schemas.microsoft.com/office/drawing/2014/main" id="{F385660B-DDBA-4CC3-9AF5-5558AD516A11}"/>
              </a:ext>
            </a:extLst>
          </p:cNvPr>
          <p:cNvPicPr>
            <a:picLocks noChangeAspect="1"/>
          </p:cNvPicPr>
          <p:nvPr/>
        </p:nvPicPr>
        <p:blipFill>
          <a:blip r:embed="rId4"/>
          <a:stretch>
            <a:fillRect/>
          </a:stretch>
        </p:blipFill>
        <p:spPr>
          <a:xfrm>
            <a:off x="5552213" y="5880405"/>
            <a:ext cx="13273224" cy="4646286"/>
          </a:xfrm>
          <a:prstGeom prst="rect">
            <a:avLst/>
          </a:prstGeom>
        </p:spPr>
      </p:pic>
    </p:spTree>
    <p:extLst>
      <p:ext uri="{BB962C8B-B14F-4D97-AF65-F5344CB8AC3E}">
        <p14:creationId xmlns:p14="http://schemas.microsoft.com/office/powerpoint/2010/main" val="25420611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505020" y="4659168"/>
            <a:ext cx="73674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是否对每个用户代表都进行了需求获取和确认？</a:t>
            </a:r>
          </a:p>
        </p:txBody>
      </p:sp>
      <p:pic>
        <p:nvPicPr>
          <p:cNvPr id="8" name="内容占位符 5">
            <a:extLst>
              <a:ext uri="{FF2B5EF4-FFF2-40B4-BE49-F238E27FC236}">
                <a16:creationId xmlns:a16="http://schemas.microsoft.com/office/drawing/2014/main" id="{7BE52659-9CE2-49C1-9A6D-FF0A89BA6AEC}"/>
              </a:ext>
            </a:extLst>
          </p:cNvPr>
          <p:cNvPicPr>
            <a:picLocks noChangeAspect="1"/>
          </p:cNvPicPr>
          <p:nvPr/>
        </p:nvPicPr>
        <p:blipFill>
          <a:blip r:embed="rId4"/>
          <a:stretch>
            <a:fillRect/>
          </a:stretch>
        </p:blipFill>
        <p:spPr>
          <a:xfrm>
            <a:off x="3208895" y="5635226"/>
            <a:ext cx="17757632" cy="5626332"/>
          </a:xfrm>
          <a:prstGeom prst="rect">
            <a:avLst/>
          </a:prstGeom>
        </p:spPr>
      </p:pic>
    </p:spTree>
    <p:extLst>
      <p:ext uri="{BB962C8B-B14F-4D97-AF65-F5344CB8AC3E}">
        <p14:creationId xmlns:p14="http://schemas.microsoft.com/office/powerpoint/2010/main" val="19727209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190445" y="4659168"/>
            <a:ext cx="119966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是否制定了相关原型来辅助获取过程？原型制作是否采用了工具？效果如何？</a:t>
            </a:r>
          </a:p>
        </p:txBody>
      </p:sp>
      <p:sp>
        <p:nvSpPr>
          <p:cNvPr id="7" name="矩形 6">
            <a:extLst>
              <a:ext uri="{FF2B5EF4-FFF2-40B4-BE49-F238E27FC236}">
                <a16:creationId xmlns:a16="http://schemas.microsoft.com/office/drawing/2014/main" id="{124D5B5C-45A7-465E-AD69-7FEB7F34EB1F}"/>
              </a:ext>
            </a:extLst>
          </p:cNvPr>
          <p:cNvSpPr/>
          <p:nvPr/>
        </p:nvSpPr>
        <p:spPr>
          <a:xfrm>
            <a:off x="6759927" y="5519271"/>
            <a:ext cx="10857663" cy="583878"/>
          </a:xfrm>
          <a:prstGeom prst="rect">
            <a:avLst/>
          </a:prstGeom>
        </p:spPr>
        <p:txBody>
          <a:bodyPr wrap="square">
            <a:spAutoFit/>
          </a:bodyPr>
          <a:lstStyle/>
          <a:p>
            <a:pPr lvl="0" algn="ctr">
              <a:lnSpc>
                <a:spcPct val="150000"/>
              </a:lnSpc>
              <a:buSzPct val="25000"/>
            </a:pP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使用</a:t>
            </a:r>
            <a:r>
              <a:rPr lang="en-US" altLang="zh-CN" sz="2400" dirty="0">
                <a:solidFill>
                  <a:schemeClr val="accent1"/>
                </a:solidFill>
                <a:latin typeface="Montserrat" panose="02000505000000020004"/>
                <a:ea typeface="Montserrat" panose="02000505000000020004"/>
                <a:cs typeface="Montserrat" panose="02000505000000020004"/>
                <a:sym typeface="Montserrat" panose="02000505000000020004"/>
              </a:rPr>
              <a:t>Azure</a:t>
            </a:r>
            <a:r>
              <a:rPr lang="zh-CN" altLang="en-US" sz="2400" dirty="0">
                <a:solidFill>
                  <a:schemeClr val="accent1"/>
                </a:solidFill>
                <a:latin typeface="Montserrat" panose="02000505000000020004"/>
                <a:ea typeface="Montserrat" panose="02000505000000020004"/>
                <a:cs typeface="Montserrat" panose="02000505000000020004"/>
                <a:sym typeface="Montserrat" panose="02000505000000020004"/>
              </a:rPr>
              <a:t>来制作原型</a:t>
            </a:r>
          </a:p>
        </p:txBody>
      </p:sp>
      <p:pic>
        <p:nvPicPr>
          <p:cNvPr id="2" name="图片 1">
            <a:extLst>
              <a:ext uri="{FF2B5EF4-FFF2-40B4-BE49-F238E27FC236}">
                <a16:creationId xmlns:a16="http://schemas.microsoft.com/office/drawing/2014/main" id="{7D9037D1-B477-488C-90DB-61816D55C255}"/>
              </a:ext>
            </a:extLst>
          </p:cNvPr>
          <p:cNvPicPr>
            <a:picLocks noChangeAspect="1"/>
          </p:cNvPicPr>
          <p:nvPr/>
        </p:nvPicPr>
        <p:blipFill>
          <a:blip r:embed="rId4"/>
          <a:stretch>
            <a:fillRect/>
          </a:stretch>
        </p:blipFill>
        <p:spPr>
          <a:xfrm>
            <a:off x="6827009" y="6103149"/>
            <a:ext cx="9124950" cy="6115050"/>
          </a:xfrm>
          <a:prstGeom prst="rect">
            <a:avLst/>
          </a:prstGeom>
        </p:spPr>
      </p:pic>
    </p:spTree>
    <p:extLst>
      <p:ext uri="{BB962C8B-B14F-4D97-AF65-F5344CB8AC3E}">
        <p14:creationId xmlns:p14="http://schemas.microsoft.com/office/powerpoint/2010/main" val="31079069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561920" y="4659168"/>
            <a:ext cx="112536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是否将每个用户的需求描述为用例文档？是否采用模版？模版是否合适？</a:t>
            </a:r>
          </a:p>
        </p:txBody>
      </p:sp>
      <p:pic>
        <p:nvPicPr>
          <p:cNvPr id="4" name="图片 3">
            <a:extLst>
              <a:ext uri="{FF2B5EF4-FFF2-40B4-BE49-F238E27FC236}">
                <a16:creationId xmlns:a16="http://schemas.microsoft.com/office/drawing/2014/main" id="{E86BDA89-6769-4792-9CD4-336F6039F6AB}"/>
              </a:ext>
            </a:extLst>
          </p:cNvPr>
          <p:cNvPicPr>
            <a:picLocks noChangeAspect="1"/>
          </p:cNvPicPr>
          <p:nvPr/>
        </p:nvPicPr>
        <p:blipFill>
          <a:blip r:embed="rId4"/>
          <a:stretch>
            <a:fillRect/>
          </a:stretch>
        </p:blipFill>
        <p:spPr>
          <a:xfrm>
            <a:off x="9533021" y="6181725"/>
            <a:ext cx="5311476" cy="3024591"/>
          </a:xfrm>
          <a:prstGeom prst="rect">
            <a:avLst/>
          </a:prstGeom>
        </p:spPr>
      </p:pic>
    </p:spTree>
    <p:extLst>
      <p:ext uri="{BB962C8B-B14F-4D97-AF65-F5344CB8AC3E}">
        <p14:creationId xmlns:p14="http://schemas.microsoft.com/office/powerpoint/2010/main" val="37147548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475945" y="4659168"/>
            <a:ext cx="154256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用例文档是否包含了用例图、用例场景说明、界面原型、</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DM</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？采用了那些工具？是否合适、有效？</a:t>
            </a:r>
          </a:p>
        </p:txBody>
      </p:sp>
      <p:graphicFrame>
        <p:nvGraphicFramePr>
          <p:cNvPr id="8" name="内容占位符 6">
            <a:extLst>
              <a:ext uri="{FF2B5EF4-FFF2-40B4-BE49-F238E27FC236}">
                <a16:creationId xmlns:a16="http://schemas.microsoft.com/office/drawing/2014/main" id="{B801A183-243C-45D4-A846-97D104C36092}"/>
              </a:ext>
            </a:extLst>
          </p:cNvPr>
          <p:cNvGraphicFramePr>
            <a:graphicFrameLocks/>
          </p:cNvGraphicFramePr>
          <p:nvPr>
            <p:extLst>
              <p:ext uri="{D42A27DB-BD31-4B8C-83A1-F6EECF244321}">
                <p14:modId xmlns:p14="http://schemas.microsoft.com/office/powerpoint/2010/main" val="4130578388"/>
              </p:ext>
            </p:extLst>
          </p:nvPr>
        </p:nvGraphicFramePr>
        <p:xfrm>
          <a:off x="5567081" y="5766584"/>
          <a:ext cx="12778070" cy="6112703"/>
        </p:xfrm>
        <a:graphic>
          <a:graphicData uri="http://schemas.openxmlformats.org/drawingml/2006/table">
            <a:tbl>
              <a:tblPr firstRow="1" firstCol="1" bandRow="1">
                <a:tableStyleId>{5940675A-B579-460E-94D1-54222C63F5DA}</a:tableStyleId>
              </a:tblPr>
              <a:tblGrid>
                <a:gridCol w="6124065">
                  <a:extLst>
                    <a:ext uri="{9D8B030D-6E8A-4147-A177-3AD203B41FA5}">
                      <a16:colId xmlns:a16="http://schemas.microsoft.com/office/drawing/2014/main" val="38328038"/>
                    </a:ext>
                  </a:extLst>
                </a:gridCol>
                <a:gridCol w="2041354">
                  <a:extLst>
                    <a:ext uri="{9D8B030D-6E8A-4147-A177-3AD203B41FA5}">
                      <a16:colId xmlns:a16="http://schemas.microsoft.com/office/drawing/2014/main" val="2161005913"/>
                    </a:ext>
                  </a:extLst>
                </a:gridCol>
                <a:gridCol w="857099">
                  <a:extLst>
                    <a:ext uri="{9D8B030D-6E8A-4147-A177-3AD203B41FA5}">
                      <a16:colId xmlns:a16="http://schemas.microsoft.com/office/drawing/2014/main" val="2693199845"/>
                    </a:ext>
                  </a:extLst>
                </a:gridCol>
                <a:gridCol w="857099">
                  <a:extLst>
                    <a:ext uri="{9D8B030D-6E8A-4147-A177-3AD203B41FA5}">
                      <a16:colId xmlns:a16="http://schemas.microsoft.com/office/drawing/2014/main" val="793207050"/>
                    </a:ext>
                  </a:extLst>
                </a:gridCol>
                <a:gridCol w="857099">
                  <a:extLst>
                    <a:ext uri="{9D8B030D-6E8A-4147-A177-3AD203B41FA5}">
                      <a16:colId xmlns:a16="http://schemas.microsoft.com/office/drawing/2014/main" val="3021254089"/>
                    </a:ext>
                  </a:extLst>
                </a:gridCol>
                <a:gridCol w="2041354">
                  <a:extLst>
                    <a:ext uri="{9D8B030D-6E8A-4147-A177-3AD203B41FA5}">
                      <a16:colId xmlns:a16="http://schemas.microsoft.com/office/drawing/2014/main" val="3117285730"/>
                    </a:ext>
                  </a:extLst>
                </a:gridCol>
              </a:tblGrid>
              <a:tr h="289694">
                <a:tc gridSpan="6">
                  <a:txBody>
                    <a:bodyPr/>
                    <a:lstStyle/>
                    <a:p>
                      <a:pPr algn="ctr">
                        <a:spcAft>
                          <a:spcPts val="0"/>
                        </a:spcAft>
                      </a:pPr>
                      <a:r>
                        <a:rPr lang="zh-CN" sz="2400" kern="100" dirty="0">
                          <a:effectLst/>
                        </a:rPr>
                        <a:t>用例场景描述</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6187884"/>
                  </a:ext>
                </a:extLst>
              </a:tr>
              <a:tr h="289694">
                <a:tc gridSpan="3">
                  <a:txBody>
                    <a:bodyPr/>
                    <a:lstStyle/>
                    <a:p>
                      <a:pPr algn="just">
                        <a:spcAft>
                          <a:spcPts val="0"/>
                        </a:spcAft>
                      </a:pPr>
                      <a:r>
                        <a:rPr lang="zh-CN" sz="2400" kern="100" dirty="0">
                          <a:effectLst/>
                        </a:rPr>
                        <a:t>场景名字</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just">
                        <a:spcAft>
                          <a:spcPts val="0"/>
                        </a:spcAft>
                      </a:pPr>
                      <a:r>
                        <a:rPr lang="en-US" sz="2400" kern="100">
                          <a:effectLst/>
                        </a:rPr>
                        <a:t>ID</a:t>
                      </a:r>
                      <a:r>
                        <a:rPr lang="zh-CN"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09907388"/>
                  </a:ext>
                </a:extLst>
              </a:tr>
              <a:tr h="289694">
                <a:tc gridSpan="2">
                  <a:txBody>
                    <a:bodyPr/>
                    <a:lstStyle/>
                    <a:p>
                      <a:pPr algn="just">
                        <a:spcAft>
                          <a:spcPts val="0"/>
                        </a:spcAft>
                      </a:pPr>
                      <a:r>
                        <a:rPr lang="en-US" sz="2400" kern="100">
                          <a:effectLst/>
                        </a:rPr>
                        <a:t>Trigger</a:t>
                      </a:r>
                      <a:r>
                        <a:rPr lang="zh-CN" sz="2400" kern="100">
                          <a:effectLst/>
                        </a:rPr>
                        <a:t>（引发、触发）：</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gridSpan="4">
                  <a:txBody>
                    <a:bodyPr/>
                    <a:lstStyle/>
                    <a:p>
                      <a:pPr algn="just">
                        <a:spcAft>
                          <a:spcPts val="0"/>
                        </a:spcAft>
                      </a:pPr>
                      <a:r>
                        <a:rPr lang="zh-CN" sz="2400" kern="100">
                          <a:effectLst/>
                        </a:rPr>
                        <a:t>优先级：</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48085043"/>
                  </a:ext>
                </a:extLst>
              </a:tr>
              <a:tr h="289694">
                <a:tc gridSpan="6">
                  <a:txBody>
                    <a:bodyPr/>
                    <a:lstStyle/>
                    <a:p>
                      <a:pPr algn="just">
                        <a:spcAft>
                          <a:spcPts val="0"/>
                        </a:spcAft>
                      </a:pPr>
                      <a:r>
                        <a:rPr lang="zh-CN" sz="2400" kern="100" dirty="0">
                          <a:effectLst/>
                        </a:rPr>
                        <a:t>类型：外在</a:t>
                      </a:r>
                      <a:r>
                        <a:rPr lang="en-US" sz="2400" kern="100" dirty="0">
                          <a:effectLst/>
                        </a:rPr>
                        <a:t>/</a:t>
                      </a:r>
                      <a:r>
                        <a:rPr lang="zh-CN" sz="2400" kern="100" dirty="0">
                          <a:effectLst/>
                        </a:rPr>
                        <a:t>暂时</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7118634"/>
                  </a:ext>
                </a:extLst>
              </a:tr>
              <a:tr h="579386">
                <a:tc gridSpan="2">
                  <a:txBody>
                    <a:bodyPr/>
                    <a:lstStyle/>
                    <a:p>
                      <a:pPr algn="just">
                        <a:spcAft>
                          <a:spcPts val="0"/>
                        </a:spcAft>
                      </a:pPr>
                      <a:r>
                        <a:rPr lang="en-US" sz="2400" kern="100" dirty="0">
                          <a:effectLst/>
                        </a:rPr>
                        <a:t>Major Input</a:t>
                      </a:r>
                      <a:r>
                        <a:rPr lang="zh-CN" sz="2400" kern="100" dirty="0">
                          <a:effectLst/>
                        </a:rPr>
                        <a:t>（主要输入）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gridSpan="4">
                  <a:txBody>
                    <a:bodyPr/>
                    <a:lstStyle/>
                    <a:p>
                      <a:pPr algn="just">
                        <a:spcAft>
                          <a:spcPts val="0"/>
                        </a:spcAft>
                      </a:pPr>
                      <a:r>
                        <a:rPr lang="en-US" sz="2400" kern="100">
                          <a:effectLst/>
                        </a:rPr>
                        <a:t>Major Output</a:t>
                      </a:r>
                      <a:r>
                        <a:rPr lang="zh-CN" sz="2400" kern="100">
                          <a:effectLst/>
                        </a:rPr>
                        <a:t>（主要输出）</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94256513"/>
                  </a:ext>
                </a:extLst>
              </a:tr>
              <a:tr h="289694">
                <a:tc>
                  <a:txBody>
                    <a:bodyPr/>
                    <a:lstStyle/>
                    <a:p>
                      <a:pPr algn="just">
                        <a:spcAft>
                          <a:spcPts val="0"/>
                        </a:spcAft>
                      </a:pPr>
                      <a:r>
                        <a:rPr lang="zh-CN" sz="2400" kern="100" dirty="0">
                          <a:effectLst/>
                        </a:rPr>
                        <a:t>描述</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起源</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2400" kern="100">
                          <a:effectLst/>
                        </a:rPr>
                        <a:t>描述</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400" kern="100">
                          <a:effectLst/>
                        </a:rPr>
                        <a:t>起源</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03797097"/>
                  </a:ext>
                </a:extLst>
              </a:tr>
              <a:tr h="289694">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55113506"/>
                  </a:ext>
                </a:extLst>
              </a:tr>
              <a:tr h="289694">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62065354"/>
                  </a:ext>
                </a:extLst>
              </a:tr>
              <a:tr h="289694">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7818402"/>
                  </a:ext>
                </a:extLst>
              </a:tr>
              <a:tr h="2607237">
                <a:tc gridSpan="4">
                  <a:txBody>
                    <a:bodyPr/>
                    <a:lstStyle/>
                    <a:p>
                      <a:pPr algn="just">
                        <a:spcAft>
                          <a:spcPts val="0"/>
                        </a:spcAft>
                      </a:pPr>
                      <a:r>
                        <a:rPr lang="en-US" sz="2400" kern="100" dirty="0">
                          <a:effectLst/>
                        </a:rPr>
                        <a:t>Major Steps Performed(</a:t>
                      </a:r>
                      <a:r>
                        <a:rPr lang="zh-CN" sz="2400" kern="100" dirty="0">
                          <a:effectLst/>
                        </a:rPr>
                        <a:t>主要步骤执行</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2400" kern="100" dirty="0">
                          <a:effectLst/>
                        </a:rPr>
                        <a:t>Informational for Steps</a:t>
                      </a:r>
                      <a:r>
                        <a:rPr lang="zh-CN" sz="2400" kern="100" dirty="0">
                          <a:effectLst/>
                        </a:rPr>
                        <a:t>（步骤的信息）</a:t>
                      </a: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2727557496"/>
                  </a:ext>
                </a:extLst>
              </a:tr>
            </a:tbl>
          </a:graphicData>
        </a:graphic>
      </p:graphicFrame>
    </p:spTree>
    <p:extLst>
      <p:ext uri="{BB962C8B-B14F-4D97-AF65-F5344CB8AC3E}">
        <p14:creationId xmlns:p14="http://schemas.microsoft.com/office/powerpoint/2010/main" val="18090471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41" name="Shape 41"/>
          <p:cNvPicPr preferRelativeResize="0"/>
          <p:nvPr/>
        </p:nvPicPr>
        <p:blipFill>
          <a:blip r:embed="rId3">
            <a:extLst>
              <a:ext uri="{28A0092B-C50C-407E-A947-70E740481C1C}">
                <a14:useLocalDpi xmlns:a14="http://schemas.microsoft.com/office/drawing/2010/main" val="0"/>
              </a:ext>
            </a:extLst>
          </a:blip>
          <a:stretch>
            <a:fillRect/>
          </a:stretch>
        </p:blipFill>
        <p:spPr>
          <a:xfrm>
            <a:off x="13167401" y="0"/>
            <a:ext cx="20574003" cy="13716000"/>
          </a:xfrm>
          <a:prstGeom prst="rect">
            <a:avLst/>
          </a:prstGeom>
          <a:noFill/>
          <a:ln>
            <a:noFill/>
          </a:ln>
        </p:spPr>
      </p:pic>
      <p:sp>
        <p:nvSpPr>
          <p:cNvPr id="35" name="Shape 35"/>
          <p:cNvSpPr txBox="1"/>
          <p:nvPr/>
        </p:nvSpPr>
        <p:spPr>
          <a:xfrm>
            <a:off x="2535174" y="2966848"/>
            <a:ext cx="1878076" cy="69584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CN" altLang="en-US" sz="6600" b="0" i="0" u="none" strike="noStrike" cap="none" dirty="0">
                <a:solidFill>
                  <a:schemeClr val="dk2"/>
                </a:solidFill>
                <a:latin typeface="Montserrat" panose="02000505000000020004"/>
                <a:ea typeface="Montserrat" panose="02000505000000020004"/>
                <a:cs typeface="Montserrat" panose="02000505000000020004"/>
                <a:sym typeface="Montserrat" panose="02000505000000020004"/>
              </a:rPr>
              <a:t>目录</a:t>
            </a:r>
            <a:endParaRPr lang="en-US" sz="6600" b="0" i="0" u="none" strike="noStrike" cap="none"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36" name="Shape 36"/>
          <p:cNvSpPr txBox="1"/>
          <p:nvPr/>
        </p:nvSpPr>
        <p:spPr>
          <a:xfrm>
            <a:off x="2706623" y="2628294"/>
            <a:ext cx="2179010" cy="338554"/>
          </a:xfrm>
          <a:prstGeom prst="rect">
            <a:avLst/>
          </a:prstGeom>
          <a:noFill/>
          <a:ln>
            <a:noFill/>
          </a:ln>
        </p:spPr>
        <p:txBody>
          <a:bodyPr lIns="91425" tIns="45700" rIns="91425" bIns="45700" anchor="t" anchorCtr="0">
            <a:noAutofit/>
          </a:bodyPr>
          <a:lstStyle/>
          <a:p>
            <a:pPr lvl="0" algn="ctr">
              <a:buSzPct val="25000"/>
            </a:pPr>
            <a:r>
              <a:rPr lang="en-US" altLang="zh-CN" sz="1600" dirty="0">
                <a:solidFill>
                  <a:schemeClr val="dk2"/>
                </a:solidFill>
                <a:latin typeface="Montserrat" panose="02000505000000020004"/>
                <a:sym typeface="Montserrat" panose="02000505000000020004"/>
              </a:rPr>
              <a:t>D I R E C T O R I E S</a:t>
            </a:r>
            <a:endParaRPr lang="en-US" altLang="zh-CN" dirty="0"/>
          </a:p>
        </p:txBody>
      </p:sp>
      <p:sp>
        <p:nvSpPr>
          <p:cNvPr id="37" name="Shape 37"/>
          <p:cNvSpPr txBox="1"/>
          <p:nvPr/>
        </p:nvSpPr>
        <p:spPr>
          <a:xfrm>
            <a:off x="2706623" y="4145967"/>
            <a:ext cx="9055885" cy="6192969"/>
          </a:xfrm>
          <a:prstGeom prst="rect">
            <a:avLst/>
          </a:prstGeom>
          <a:noFill/>
          <a:ln>
            <a:noFill/>
          </a:ln>
        </p:spPr>
        <p:style>
          <a:lnRef idx="0">
            <a:scrgbClr r="0" g="0" b="0"/>
          </a:lnRef>
          <a:fillRef idx="0">
            <a:scrgbClr r="0" g="0" b="0"/>
          </a:fillRef>
          <a:effectRef idx="0">
            <a:scrgbClr r="0" g="0" b="0"/>
          </a:effectRef>
          <a:fontRef idx="minor">
            <a:schemeClr val="dk1"/>
          </a:fontRef>
        </p:style>
        <p:txBody>
          <a:bodyPr lIns="91425" tIns="45700" rIns="91425" bIns="45700" anchor="t" anchorCtr="0">
            <a:noAutofit/>
          </a:bodyPr>
          <a:lstStyle/>
          <a:p>
            <a:pPr marL="0" marR="0" lvl="0" indent="0" rtl="0">
              <a:lnSpc>
                <a:spcPct val="150000"/>
              </a:lnSpc>
              <a:spcBef>
                <a:spcPts val="0"/>
              </a:spcBef>
              <a:buSzPct val="25000"/>
              <a:buNone/>
            </a:pPr>
            <a:r>
              <a:rPr lang="zh-CN" altLang="en-US" sz="4400" dirty="0">
                <a:solidFill>
                  <a:schemeClr val="bg2"/>
                </a:solidFill>
                <a:latin typeface="Montserrat" panose="02000505000000020004"/>
                <a:ea typeface="Montserrat" panose="02000505000000020004"/>
                <a:cs typeface="Montserrat" panose="02000505000000020004"/>
                <a:sym typeface="Montserrat" panose="02000505000000020004"/>
              </a:rPr>
              <a:t>评审条目</a:t>
            </a:r>
          </a:p>
          <a:p>
            <a:pPr lvl="0">
              <a:lnSpc>
                <a:spcPct val="150000"/>
              </a:lnSpc>
              <a:buSzPct val="25000"/>
            </a:pPr>
            <a:endParaRPr lang="en-US" altLang="zh-CN" sz="4400" dirty="0">
              <a:solidFill>
                <a:schemeClr val="bg2"/>
              </a:solidFill>
              <a:latin typeface="Montserrat" panose="02000505000000020004"/>
              <a:ea typeface="Montserrat" panose="02000505000000020004"/>
              <a:cs typeface="Montserrat" panose="02000505000000020004"/>
              <a:sym typeface="Montserrat" panose="02000505000000020004"/>
            </a:endParaRPr>
          </a:p>
        </p:txBody>
      </p:sp>
      <p:sp>
        <p:nvSpPr>
          <p:cNvPr id="39" name="Shape 39"/>
          <p:cNvSpPr txBox="1"/>
          <p:nvPr/>
        </p:nvSpPr>
        <p:spPr>
          <a:xfrm>
            <a:off x="4157525" y="10338936"/>
            <a:ext cx="4099200" cy="4617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a:solidFill>
                  <a:schemeClr val="lt2"/>
                </a:solidFill>
                <a:latin typeface="Montserrat" panose="02000505000000020004"/>
                <a:ea typeface="Montserrat" panose="02000505000000020004"/>
                <a:cs typeface="Montserrat" panose="02000505000000020004"/>
                <a:sym typeface="Montserrat" panose="02000505000000020004"/>
              </a:rPr>
              <a:t>LEARN MORE</a:t>
            </a:r>
          </a:p>
        </p:txBody>
      </p:sp>
      <p:sp>
        <p:nvSpPr>
          <p:cNvPr id="7" name="Shape 443">
            <a:extLst>
              <a:ext uri="{FF2B5EF4-FFF2-40B4-BE49-F238E27FC236}">
                <a16:creationId xmlns:a16="http://schemas.microsoft.com/office/drawing/2014/main" id="{8AE075C6-3322-4FA9-A62B-58E96DAF6429}"/>
              </a:ext>
            </a:extLst>
          </p:cNvPr>
          <p:cNvSpPr>
            <a:spLocks noChangeAspect="1"/>
          </p:cNvSpPr>
          <p:nvPr/>
        </p:nvSpPr>
        <p:spPr>
          <a:xfrm>
            <a:off x="12188825" y="-661416"/>
            <a:ext cx="26441400" cy="15038831"/>
          </a:xfrm>
          <a:prstGeom prst="rect">
            <a:avLst/>
          </a:prstGeom>
          <a:solidFill>
            <a:schemeClr val="lt1">
              <a:alpha val="70980"/>
            </a:schemeClr>
          </a:solidFill>
          <a:ln>
            <a:noFill/>
          </a:ln>
        </p:spPr>
        <p:txBody>
          <a:bodyPr lIns="91425" tIns="45700" rIns="91425" bIns="45700" anchor="ctr" anchorCtr="0">
            <a:noAutofit/>
          </a:bodyPr>
          <a:lstStyle/>
          <a:p>
            <a:pPr marL="0" marR="0" lvl="0" indent="0" algn="ctr" rtl="0">
              <a:spcBef>
                <a:spcPts val="0"/>
              </a:spcBef>
              <a:buNone/>
            </a:pPr>
            <a:endParaRPr sz="4800" dirty="0">
              <a:solidFill>
                <a:schemeClr val="lt1"/>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39679941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4">
            <a:extLst>
              <a:ext uri="{FF2B5EF4-FFF2-40B4-BE49-F238E27FC236}">
                <a16:creationId xmlns:a16="http://schemas.microsoft.com/office/drawing/2014/main" id="{424B161A-455D-4737-81A3-190529B36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3174"/>
            <a:ext cx="17309447" cy="1060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4778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952570" y="4659168"/>
            <a:ext cx="84723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是否记录了每个用户的非功能性需求？描述是否正确？</a:t>
            </a:r>
          </a:p>
        </p:txBody>
      </p:sp>
      <p:sp>
        <p:nvSpPr>
          <p:cNvPr id="9" name="矩形 8">
            <a:extLst>
              <a:ext uri="{FF2B5EF4-FFF2-40B4-BE49-F238E27FC236}">
                <a16:creationId xmlns:a16="http://schemas.microsoft.com/office/drawing/2014/main" id="{FEA8F2BD-1A0E-4E75-881A-213727D6BC2A}"/>
              </a:ext>
            </a:extLst>
          </p:cNvPr>
          <p:cNvSpPr/>
          <p:nvPr/>
        </p:nvSpPr>
        <p:spPr>
          <a:xfrm>
            <a:off x="1863659" y="5519271"/>
            <a:ext cx="20650200" cy="2957476"/>
          </a:xfrm>
          <a:prstGeom prst="rect">
            <a:avLst/>
          </a:prstGeom>
        </p:spPr>
        <p:txBody>
          <a:bodyPr wrap="square">
            <a:spAutoFit/>
          </a:bodyPr>
          <a:lstStyle/>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1</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、易用性</a:t>
            </a: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2</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、性能</a:t>
            </a:r>
            <a:endPar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endParaRP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3</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、保密性</a:t>
            </a: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4</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、安全性</a:t>
            </a:r>
          </a:p>
        </p:txBody>
      </p:sp>
    </p:spTree>
    <p:extLst>
      <p:ext uri="{BB962C8B-B14F-4D97-AF65-F5344CB8AC3E}">
        <p14:creationId xmlns:p14="http://schemas.microsoft.com/office/powerpoint/2010/main" val="23791991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152220" y="4659168"/>
            <a:ext cx="140730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是否对每个用户的需求进行了优先级打分和排序？具体的量化方法是什么？合适、有效吗？</a:t>
            </a:r>
          </a:p>
        </p:txBody>
      </p:sp>
      <p:sp>
        <p:nvSpPr>
          <p:cNvPr id="7" name="矩形 6">
            <a:extLst>
              <a:ext uri="{FF2B5EF4-FFF2-40B4-BE49-F238E27FC236}">
                <a16:creationId xmlns:a16="http://schemas.microsoft.com/office/drawing/2014/main" id="{0AFF95B3-74ED-4806-9050-4D71DA60EACA}"/>
              </a:ext>
            </a:extLst>
          </p:cNvPr>
          <p:cNvSpPr/>
          <p:nvPr/>
        </p:nvSpPr>
        <p:spPr>
          <a:xfrm>
            <a:off x="1863659" y="5519271"/>
            <a:ext cx="20650200" cy="1953035"/>
          </a:xfrm>
          <a:prstGeom prst="rect">
            <a:avLst/>
          </a:prstGeom>
        </p:spPr>
        <p:txBody>
          <a:bodyPr wrap="square">
            <a:spAutoFit/>
          </a:bodyPr>
          <a:lstStyle/>
          <a:p>
            <a:pPr lvl="0" algn="ctr">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三层分级法：将优先级分为：高、中、低三类。</a:t>
            </a:r>
          </a:p>
          <a:p>
            <a:pPr lvl="0" algn="ctr">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从重要性和紧急性两个维度考虑。高优先级：用户很需要这个需求并很紧急。中优先级：需求是重要的，但是不紧急。低优先级：指需求既不重要也不紧张。另有一类可能出于某些原因不能施行，因此我们在这里不做讨论</a:t>
            </a:r>
          </a:p>
        </p:txBody>
      </p:sp>
      <p:graphicFrame>
        <p:nvGraphicFramePr>
          <p:cNvPr id="8" name="内容占位符 5">
            <a:extLst>
              <a:ext uri="{FF2B5EF4-FFF2-40B4-BE49-F238E27FC236}">
                <a16:creationId xmlns:a16="http://schemas.microsoft.com/office/drawing/2014/main" id="{7D0BEB11-A6EF-4411-9148-F400720FBEEF}"/>
              </a:ext>
            </a:extLst>
          </p:cNvPr>
          <p:cNvGraphicFramePr>
            <a:graphicFrameLocks/>
          </p:cNvGraphicFramePr>
          <p:nvPr>
            <p:extLst>
              <p:ext uri="{D42A27DB-BD31-4B8C-83A1-F6EECF244321}">
                <p14:modId xmlns:p14="http://schemas.microsoft.com/office/powerpoint/2010/main" val="3727407158"/>
              </p:ext>
            </p:extLst>
          </p:nvPr>
        </p:nvGraphicFramePr>
        <p:xfrm>
          <a:off x="5390147" y="7593745"/>
          <a:ext cx="13835151" cy="4507280"/>
        </p:xfrm>
        <a:graphic>
          <a:graphicData uri="http://schemas.openxmlformats.org/drawingml/2006/table">
            <a:tbl>
              <a:tblPr firstRow="1" bandRow="1">
                <a:tableStyleId>{5C22544A-7EE6-4342-B048-85BDC9FD1C3A}</a:tableStyleId>
              </a:tblPr>
              <a:tblGrid>
                <a:gridCol w="1976450">
                  <a:extLst>
                    <a:ext uri="{9D8B030D-6E8A-4147-A177-3AD203B41FA5}">
                      <a16:colId xmlns:a16="http://schemas.microsoft.com/office/drawing/2014/main" val="3164612449"/>
                    </a:ext>
                  </a:extLst>
                </a:gridCol>
                <a:gridCol w="1976450">
                  <a:extLst>
                    <a:ext uri="{9D8B030D-6E8A-4147-A177-3AD203B41FA5}">
                      <a16:colId xmlns:a16="http://schemas.microsoft.com/office/drawing/2014/main" val="912272941"/>
                    </a:ext>
                  </a:extLst>
                </a:gridCol>
                <a:gridCol w="1976450">
                  <a:extLst>
                    <a:ext uri="{9D8B030D-6E8A-4147-A177-3AD203B41FA5}">
                      <a16:colId xmlns:a16="http://schemas.microsoft.com/office/drawing/2014/main" val="373159091"/>
                    </a:ext>
                  </a:extLst>
                </a:gridCol>
                <a:gridCol w="1976450">
                  <a:extLst>
                    <a:ext uri="{9D8B030D-6E8A-4147-A177-3AD203B41FA5}">
                      <a16:colId xmlns:a16="http://schemas.microsoft.com/office/drawing/2014/main" val="3384328407"/>
                    </a:ext>
                  </a:extLst>
                </a:gridCol>
                <a:gridCol w="1976450">
                  <a:extLst>
                    <a:ext uri="{9D8B030D-6E8A-4147-A177-3AD203B41FA5}">
                      <a16:colId xmlns:a16="http://schemas.microsoft.com/office/drawing/2014/main" val="1573351938"/>
                    </a:ext>
                  </a:extLst>
                </a:gridCol>
                <a:gridCol w="3952901">
                  <a:extLst>
                    <a:ext uri="{9D8B030D-6E8A-4147-A177-3AD203B41FA5}">
                      <a16:colId xmlns:a16="http://schemas.microsoft.com/office/drawing/2014/main" val="171135891"/>
                    </a:ext>
                  </a:extLst>
                </a:gridCol>
              </a:tblGrid>
              <a:tr h="547379">
                <a:tc gridSpan="6">
                  <a:txBody>
                    <a:bodyPr/>
                    <a:lstStyle/>
                    <a:p>
                      <a:pPr algn="ctr"/>
                      <a:r>
                        <a:rPr lang="zh-CN" altLang="en-US" sz="2000" dirty="0"/>
                        <a:t>教师用例优先级评分表</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898572835"/>
                  </a:ext>
                </a:extLst>
              </a:tr>
              <a:tr h="547379">
                <a:tc>
                  <a:txBody>
                    <a:bodyPr/>
                    <a:lstStyle/>
                    <a:p>
                      <a:r>
                        <a:rPr lang="zh-CN" altLang="en-US" sz="2000" dirty="0"/>
                        <a:t>相对权重</a:t>
                      </a:r>
                    </a:p>
                  </a:txBody>
                  <a:tcPr/>
                </a:tc>
                <a:tc>
                  <a:txBody>
                    <a:bodyPr/>
                    <a:lstStyle/>
                    <a:p>
                      <a:r>
                        <a:rPr lang="en-US" altLang="zh-CN" sz="2000" dirty="0"/>
                        <a:t>1</a:t>
                      </a:r>
                      <a:endParaRPr lang="zh-CN" altLang="en-US" sz="2000" dirty="0"/>
                    </a:p>
                  </a:txBody>
                  <a:tcPr/>
                </a:tc>
                <a:tc>
                  <a:txBody>
                    <a:bodyPr/>
                    <a:lstStyle/>
                    <a:p>
                      <a:r>
                        <a:rPr lang="en-US" altLang="zh-CN" sz="2000" dirty="0"/>
                        <a:t>2</a:t>
                      </a:r>
                      <a:endParaRPr lang="zh-CN" altLang="en-US" sz="2000" dirty="0"/>
                    </a:p>
                  </a:txBody>
                  <a:tcPr/>
                </a:tc>
                <a:tc>
                  <a:txBody>
                    <a:bodyPr/>
                    <a:lstStyle/>
                    <a:p>
                      <a:r>
                        <a:rPr lang="en-US" altLang="zh-CN" sz="2000" dirty="0"/>
                        <a:t>0.5</a:t>
                      </a:r>
                      <a:endParaRPr lang="zh-CN" altLang="en-US" sz="2000" dirty="0"/>
                    </a:p>
                  </a:txBody>
                  <a:tcPr/>
                </a:tc>
                <a:tc>
                  <a:txBody>
                    <a:bodyPr/>
                    <a:lstStyle/>
                    <a:p>
                      <a:r>
                        <a:rPr lang="en-US" altLang="zh-CN" sz="2000" dirty="0"/>
                        <a:t>1</a:t>
                      </a:r>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583769128"/>
                  </a:ext>
                </a:extLst>
              </a:tr>
              <a:tr h="547379">
                <a:tc>
                  <a:txBody>
                    <a:bodyPr/>
                    <a:lstStyle/>
                    <a:p>
                      <a:r>
                        <a:rPr lang="zh-CN" altLang="en-US" sz="2000" dirty="0"/>
                        <a:t>特性</a:t>
                      </a:r>
                    </a:p>
                  </a:txBody>
                  <a:tcPr/>
                </a:tc>
                <a:tc>
                  <a:txBody>
                    <a:bodyPr/>
                    <a:lstStyle/>
                    <a:p>
                      <a:r>
                        <a:rPr lang="zh-CN" altLang="en-US" sz="2000" dirty="0"/>
                        <a:t>相对损失</a:t>
                      </a:r>
                    </a:p>
                  </a:txBody>
                  <a:tcPr/>
                </a:tc>
                <a:tc>
                  <a:txBody>
                    <a:bodyPr/>
                    <a:lstStyle/>
                    <a:p>
                      <a:r>
                        <a:rPr lang="zh-CN" altLang="en-US" sz="2000" dirty="0"/>
                        <a:t>相对收益</a:t>
                      </a:r>
                    </a:p>
                  </a:txBody>
                  <a:tcPr/>
                </a:tc>
                <a:tc>
                  <a:txBody>
                    <a:bodyPr/>
                    <a:lstStyle/>
                    <a:p>
                      <a:r>
                        <a:rPr lang="zh-CN" altLang="en-US" sz="2000" dirty="0"/>
                        <a:t>相对风险</a:t>
                      </a:r>
                    </a:p>
                  </a:txBody>
                  <a:tcPr/>
                </a:tc>
                <a:tc>
                  <a:txBody>
                    <a:bodyPr/>
                    <a:lstStyle/>
                    <a:p>
                      <a:r>
                        <a:rPr lang="zh-CN" altLang="en-US" sz="2000" dirty="0"/>
                        <a:t>相对成本</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优先级</a:t>
                      </a:r>
                    </a:p>
                  </a:txBody>
                  <a:tcPr/>
                </a:tc>
                <a:extLst>
                  <a:ext uri="{0D108BD9-81ED-4DB2-BD59-A6C34878D82A}">
                    <a16:rowId xmlns:a16="http://schemas.microsoft.com/office/drawing/2014/main" val="2562794572"/>
                  </a:ext>
                </a:extLst>
              </a:tr>
              <a:tr h="449901">
                <a:tc>
                  <a:txBody>
                    <a:bodyPr/>
                    <a:lstStyle/>
                    <a:p>
                      <a:endParaRPr lang="en-US" altLang="zh-CN"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2349449783"/>
                  </a:ext>
                </a:extLst>
              </a:tr>
              <a:tr h="449901">
                <a:tc>
                  <a:txBody>
                    <a:bodyPr/>
                    <a:lstStyle/>
                    <a:p>
                      <a:endParaRPr lang="en-US" altLang="zh-CN"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1534959841"/>
                  </a:ext>
                </a:extLst>
              </a:tr>
              <a:tr h="485352">
                <a:tc>
                  <a:txBody>
                    <a:bodyPr/>
                    <a:lstStyle/>
                    <a:p>
                      <a:endParaRPr lang="en-US" altLang="zh-CN" sz="2000" dirty="0"/>
                    </a:p>
                  </a:txBody>
                  <a:tcPr/>
                </a:tc>
                <a:tc>
                  <a:txBody>
                    <a:bodyPr/>
                    <a:lstStyle/>
                    <a:p>
                      <a:endParaRPr lang="zh-CN" altLang="en-US" sz="28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2745030045"/>
                  </a:ext>
                </a:extLst>
              </a:tr>
              <a:tr h="449901">
                <a:tc>
                  <a:txBody>
                    <a:bodyPr/>
                    <a:lstStyle/>
                    <a:p>
                      <a:endParaRPr lang="en-US" altLang="zh-CN"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2420227034"/>
                  </a:ext>
                </a:extLst>
              </a:tr>
              <a:tr h="449901">
                <a:tc>
                  <a:txBody>
                    <a:bodyPr/>
                    <a:lstStyle/>
                    <a:p>
                      <a:endParaRPr lang="en-US" altLang="zh-CN"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2301113064"/>
                  </a:ext>
                </a:extLst>
              </a:tr>
              <a:tr h="547379">
                <a:tc>
                  <a:txBody>
                    <a:bodyPr/>
                    <a:lstStyle/>
                    <a:p>
                      <a:r>
                        <a:rPr lang="zh-CN" altLang="en-US" sz="2000" dirty="0"/>
                        <a:t>合计</a:t>
                      </a:r>
                    </a:p>
                  </a:txBody>
                  <a:tcPr/>
                </a:tc>
                <a:tc>
                  <a:txBody>
                    <a:bodyPr/>
                    <a:lstStyle/>
                    <a:p>
                      <a:endParaRPr lang="zh-CN" altLang="en-US" sz="2000"/>
                    </a:p>
                  </a:txBody>
                  <a:tcPr/>
                </a:tc>
                <a:tc>
                  <a:txBody>
                    <a:bodyPr/>
                    <a:lstStyle/>
                    <a:p>
                      <a:endParaRPr lang="zh-CN" altLang="en-US" sz="2000"/>
                    </a:p>
                  </a:txBody>
                  <a:tcPr/>
                </a:tc>
                <a:tc>
                  <a:txBody>
                    <a:bodyPr/>
                    <a:lstStyle/>
                    <a:p>
                      <a:endParaRPr lang="zh-CN" altLang="en-US" sz="2000" dirty="0"/>
                    </a:p>
                  </a:txBody>
                  <a:tcPr/>
                </a:tc>
                <a:tc>
                  <a:txBody>
                    <a:bodyPr/>
                    <a:lstStyle/>
                    <a:p>
                      <a:endParaRPr lang="zh-CN" altLang="en-US" sz="2000" dirty="0"/>
                    </a:p>
                  </a:txBody>
                  <a:tcPr/>
                </a:tc>
                <a:tc>
                  <a:txBody>
                    <a:bodyPr/>
                    <a:lstStyle/>
                    <a:p>
                      <a:endParaRPr lang="zh-CN" altLang="en-US" sz="2000" dirty="0"/>
                    </a:p>
                  </a:txBody>
                  <a:tcPr/>
                </a:tc>
                <a:extLst>
                  <a:ext uri="{0D108BD9-81ED-4DB2-BD59-A6C34878D82A}">
                    <a16:rowId xmlns:a16="http://schemas.microsoft.com/office/drawing/2014/main" val="2570133969"/>
                  </a:ext>
                </a:extLst>
              </a:tr>
            </a:tbl>
          </a:graphicData>
        </a:graphic>
      </p:graphicFrame>
    </p:spTree>
    <p:extLst>
      <p:ext uri="{BB962C8B-B14F-4D97-AF65-F5344CB8AC3E}">
        <p14:creationId xmlns:p14="http://schemas.microsoft.com/office/powerpoint/2010/main" val="9233196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866595" y="4659168"/>
            <a:ext cx="126443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是否讨论、分析、论证了每个需求的可行性？是否存在不可行的需求？有记录吗？</a:t>
            </a:r>
          </a:p>
        </p:txBody>
      </p:sp>
      <p:sp>
        <p:nvSpPr>
          <p:cNvPr id="10" name="矩形 9">
            <a:extLst>
              <a:ext uri="{FF2B5EF4-FFF2-40B4-BE49-F238E27FC236}">
                <a16:creationId xmlns:a16="http://schemas.microsoft.com/office/drawing/2014/main" id="{8DF0D497-9B22-4411-8E4A-B1EDC5053B79}"/>
              </a:ext>
            </a:extLst>
          </p:cNvPr>
          <p:cNvSpPr/>
          <p:nvPr/>
        </p:nvSpPr>
        <p:spPr>
          <a:xfrm>
            <a:off x="2965405" y="5746058"/>
            <a:ext cx="8270941" cy="3046988"/>
          </a:xfrm>
          <a:prstGeom prst="rect">
            <a:avLst/>
          </a:prstGeom>
        </p:spPr>
        <p:txBody>
          <a:bodyPr wrap="square">
            <a:spAutoFit/>
          </a:bodyPr>
          <a:lstStyle/>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1</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、需求之间是否会相互冲突</a:t>
            </a: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2</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、需求在技术上是否可行</a:t>
            </a: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3</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、需求是否会违反法律道德底线</a:t>
            </a:r>
            <a:endPar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endParaRPr>
          </a:p>
          <a:p>
            <a:pPr lvl="0" algn="ctr">
              <a:lnSpc>
                <a:spcPct val="150000"/>
              </a:lnSpc>
              <a:buSzPct val="25000"/>
            </a:pP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4</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、需求是否在实际情况下可行</a:t>
            </a:r>
          </a:p>
        </p:txBody>
      </p:sp>
      <p:sp>
        <p:nvSpPr>
          <p:cNvPr id="4" name="文本框 3">
            <a:extLst>
              <a:ext uri="{FF2B5EF4-FFF2-40B4-BE49-F238E27FC236}">
                <a16:creationId xmlns:a16="http://schemas.microsoft.com/office/drawing/2014/main" id="{4AD2512E-E088-4870-BC1D-F8FBB8D9AB53}"/>
              </a:ext>
            </a:extLst>
          </p:cNvPr>
          <p:cNvSpPr txBox="1"/>
          <p:nvPr/>
        </p:nvSpPr>
        <p:spPr>
          <a:xfrm>
            <a:off x="13470596" y="5807844"/>
            <a:ext cx="6833937" cy="1200329"/>
          </a:xfrm>
          <a:prstGeom prst="rect">
            <a:avLst/>
          </a:prstGeom>
          <a:noFill/>
        </p:spPr>
        <p:txBody>
          <a:bodyPr wrap="square" rtlCol="0">
            <a:spAutoFit/>
          </a:bodyPr>
          <a:lstStyle/>
          <a:p>
            <a:r>
              <a:rPr lang="zh-CN" altLang="en-US" sz="2400" dirty="0"/>
              <a:t>不可行的需求：系统服务时间为</a:t>
            </a:r>
            <a:r>
              <a:rPr lang="en-US" altLang="zh-CN" sz="2400" dirty="0"/>
              <a:t>7</a:t>
            </a:r>
            <a:r>
              <a:rPr lang="zh-CN" altLang="en-US" sz="2400" dirty="0"/>
              <a:t>*</a:t>
            </a:r>
            <a:r>
              <a:rPr lang="en-US" altLang="zh-CN" sz="2400" dirty="0"/>
              <a:t>24</a:t>
            </a:r>
            <a:r>
              <a:rPr lang="zh-CN" altLang="en-US" sz="2400" dirty="0"/>
              <a:t>小时</a:t>
            </a:r>
            <a:endParaRPr lang="en-US" altLang="zh-CN" sz="2400" dirty="0"/>
          </a:p>
          <a:p>
            <a:r>
              <a:rPr lang="zh-CN" altLang="en-US" sz="2400" dirty="0"/>
              <a:t>改为</a:t>
            </a:r>
            <a:r>
              <a:rPr lang="en-US" altLang="zh-CN" sz="2400" dirty="0"/>
              <a:t>7</a:t>
            </a:r>
            <a:r>
              <a:rPr lang="zh-CN" altLang="en-US" sz="2400" dirty="0"/>
              <a:t>*</a:t>
            </a:r>
            <a:r>
              <a:rPr lang="en-US" altLang="zh-CN" sz="2400" dirty="0"/>
              <a:t>18</a:t>
            </a:r>
            <a:r>
              <a:rPr lang="zh-CN" altLang="en-US" sz="2400" dirty="0"/>
              <a:t>小时</a:t>
            </a:r>
            <a:endParaRPr lang="en-US" altLang="zh-CN" sz="2400" dirty="0"/>
          </a:p>
          <a:p>
            <a:r>
              <a:rPr lang="zh-CN" altLang="en-US" sz="2400" dirty="0"/>
              <a:t>移动端额外制作界面原型</a:t>
            </a:r>
          </a:p>
        </p:txBody>
      </p:sp>
    </p:spTree>
    <p:extLst>
      <p:ext uri="{BB962C8B-B14F-4D97-AF65-F5344CB8AC3E}">
        <p14:creationId xmlns:p14="http://schemas.microsoft.com/office/powerpoint/2010/main" val="2374812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276295" y="4659168"/>
            <a:ext cx="98249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是否召开了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JAD</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会议？有没有会议记录？内容是否完整、有效？</a:t>
            </a:r>
          </a:p>
        </p:txBody>
      </p:sp>
      <p:graphicFrame>
        <p:nvGraphicFramePr>
          <p:cNvPr id="7" name="内容占位符 3">
            <a:extLst>
              <a:ext uri="{FF2B5EF4-FFF2-40B4-BE49-F238E27FC236}">
                <a16:creationId xmlns:a16="http://schemas.microsoft.com/office/drawing/2014/main" id="{293F0F06-D4B3-49B5-A495-54CED41D786E}"/>
              </a:ext>
            </a:extLst>
          </p:cNvPr>
          <p:cNvGraphicFramePr>
            <a:graphicFrameLocks/>
          </p:cNvGraphicFramePr>
          <p:nvPr>
            <p:extLst>
              <p:ext uri="{D42A27DB-BD31-4B8C-83A1-F6EECF244321}">
                <p14:modId xmlns:p14="http://schemas.microsoft.com/office/powerpoint/2010/main" val="2800758835"/>
              </p:ext>
            </p:extLst>
          </p:nvPr>
        </p:nvGraphicFramePr>
        <p:xfrm>
          <a:off x="5433889" y="5766584"/>
          <a:ext cx="13509740" cy="5384456"/>
        </p:xfrm>
        <a:graphic>
          <a:graphicData uri="http://schemas.openxmlformats.org/drawingml/2006/table">
            <a:tbl>
              <a:tblPr firstRow="1" firstCol="1" bandRow="1">
                <a:tableStyleId>{5940675A-B579-460E-94D1-54222C63F5DA}</a:tableStyleId>
              </a:tblPr>
              <a:tblGrid>
                <a:gridCol w="3376643">
                  <a:extLst>
                    <a:ext uri="{9D8B030D-6E8A-4147-A177-3AD203B41FA5}">
                      <a16:colId xmlns:a16="http://schemas.microsoft.com/office/drawing/2014/main" val="926184097"/>
                    </a:ext>
                  </a:extLst>
                </a:gridCol>
                <a:gridCol w="3376643">
                  <a:extLst>
                    <a:ext uri="{9D8B030D-6E8A-4147-A177-3AD203B41FA5}">
                      <a16:colId xmlns:a16="http://schemas.microsoft.com/office/drawing/2014/main" val="1169521827"/>
                    </a:ext>
                  </a:extLst>
                </a:gridCol>
                <a:gridCol w="3378227">
                  <a:extLst>
                    <a:ext uri="{9D8B030D-6E8A-4147-A177-3AD203B41FA5}">
                      <a16:colId xmlns:a16="http://schemas.microsoft.com/office/drawing/2014/main" val="3138882256"/>
                    </a:ext>
                  </a:extLst>
                </a:gridCol>
                <a:gridCol w="3378227">
                  <a:extLst>
                    <a:ext uri="{9D8B030D-6E8A-4147-A177-3AD203B41FA5}">
                      <a16:colId xmlns:a16="http://schemas.microsoft.com/office/drawing/2014/main" val="3873754807"/>
                    </a:ext>
                  </a:extLst>
                </a:gridCol>
              </a:tblGrid>
              <a:tr h="868532">
                <a:tc gridSpan="4">
                  <a:txBody>
                    <a:bodyPr/>
                    <a:lstStyle/>
                    <a:p>
                      <a:pPr algn="ctr">
                        <a:spcAft>
                          <a:spcPts val="0"/>
                        </a:spcAft>
                      </a:pPr>
                      <a:r>
                        <a:rPr lang="en-US" sz="2800" kern="100" dirty="0">
                          <a:effectLst/>
                        </a:rPr>
                        <a:t>JAD</a:t>
                      </a:r>
                      <a:r>
                        <a:rPr lang="zh-CN" sz="2800" kern="100" dirty="0">
                          <a:effectLst/>
                        </a:rPr>
                        <a:t>会议记录</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17797778"/>
                  </a:ext>
                </a:extLst>
              </a:tr>
              <a:tr h="868532">
                <a:tc>
                  <a:txBody>
                    <a:bodyPr/>
                    <a:lstStyle/>
                    <a:p>
                      <a:pPr algn="ctr">
                        <a:spcAft>
                          <a:spcPts val="0"/>
                        </a:spcAft>
                      </a:pPr>
                      <a:r>
                        <a:rPr lang="zh-CN" sz="2800" kern="100" dirty="0">
                          <a:effectLst/>
                        </a:rPr>
                        <a:t>时间</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800" kern="100" dirty="0">
                          <a:effectLst/>
                        </a:rPr>
                        <a:t>2017-12-22 10</a:t>
                      </a:r>
                      <a:r>
                        <a:rPr lang="zh-CN" sz="2800" kern="100" dirty="0">
                          <a:effectLst/>
                        </a:rPr>
                        <a:t>：</a:t>
                      </a:r>
                      <a:r>
                        <a:rPr lang="en-US" sz="2800" kern="100" dirty="0">
                          <a:effectLst/>
                        </a:rPr>
                        <a:t>30</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地点</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400" kern="100">
                          <a:effectLst/>
                        </a:rPr>
                        <a:t>理四</a:t>
                      </a:r>
                      <a:r>
                        <a:rPr lang="en-US" sz="2400" kern="100">
                          <a:effectLst/>
                        </a:rPr>
                        <a:t>506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99969038"/>
                  </a:ext>
                </a:extLst>
              </a:tr>
              <a:tr h="868532">
                <a:tc>
                  <a:txBody>
                    <a:bodyPr/>
                    <a:lstStyle/>
                    <a:p>
                      <a:pPr algn="ctr">
                        <a:spcAft>
                          <a:spcPts val="0"/>
                        </a:spcAft>
                      </a:pPr>
                      <a:r>
                        <a:rPr lang="zh-CN" sz="2800" kern="100" dirty="0">
                          <a:effectLst/>
                        </a:rPr>
                        <a:t>人员出勤情况</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l">
                        <a:spcAft>
                          <a:spcPts val="0"/>
                        </a:spcAft>
                      </a:pPr>
                      <a:r>
                        <a:rPr lang="zh-CN" sz="2800" kern="100" dirty="0">
                          <a:effectLst/>
                        </a:rPr>
                        <a:t>杨枨、管理员、游客代表、姚天恒、沈舸帆、沈家豪、汤志东、吴思楠、叶家威</a:t>
                      </a:r>
                      <a:endParaRPr lang="en-US" altLang="zh-CN" sz="2800" kern="100" dirty="0">
                        <a:effectLst/>
                      </a:endParaRPr>
                    </a:p>
                    <a:p>
                      <a:pPr algn="l">
                        <a:spcAft>
                          <a:spcPts val="0"/>
                        </a:spcAft>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开发人员</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72961890"/>
                  </a:ext>
                </a:extLst>
              </a:tr>
              <a:tr h="2367232">
                <a:tc gridSpan="4">
                  <a:txBody>
                    <a:bodyPr/>
                    <a:lstStyle/>
                    <a:p>
                      <a:pPr algn="l">
                        <a:spcAft>
                          <a:spcPts val="0"/>
                        </a:spcAft>
                      </a:pPr>
                      <a:r>
                        <a:rPr lang="zh-CN" sz="2800" kern="100" dirty="0">
                          <a:effectLst/>
                        </a:rPr>
                        <a:t>会议内容：</a:t>
                      </a:r>
                    </a:p>
                    <a:p>
                      <a:pPr algn="just">
                        <a:spcAft>
                          <a:spcPts val="0"/>
                        </a:spcAft>
                      </a:pPr>
                      <a:r>
                        <a:rPr lang="zh-CN" sz="2800" kern="100" dirty="0">
                          <a:effectLst/>
                        </a:rPr>
                        <a:t>首页界面上做的更加详细：让游客看到更多的信息，吸引游客进行注册。</a:t>
                      </a:r>
                    </a:p>
                    <a:p>
                      <a:pPr algn="just">
                        <a:spcAft>
                          <a:spcPts val="0"/>
                        </a:spcAft>
                      </a:pPr>
                      <a:r>
                        <a:rPr lang="zh-CN" sz="2800" kern="100" dirty="0">
                          <a:effectLst/>
                        </a:rPr>
                        <a:t>课程可以由教师自由增删。</a:t>
                      </a:r>
                    </a:p>
                    <a:p>
                      <a:pPr algn="just">
                        <a:spcAft>
                          <a:spcPts val="0"/>
                        </a:spcAft>
                      </a:pPr>
                      <a:r>
                        <a:rPr lang="zh-CN" sz="2800" kern="100" dirty="0">
                          <a:effectLst/>
                        </a:rPr>
                        <a:t>管理员有改用户信息的能力，但不会乱用</a:t>
                      </a:r>
                    </a:p>
                    <a:p>
                      <a:pPr algn="just">
                        <a:spcAft>
                          <a:spcPts val="0"/>
                        </a:spcAft>
                      </a:pPr>
                      <a:r>
                        <a:rPr lang="zh-CN" sz="2800" kern="100" dirty="0">
                          <a:effectLst/>
                        </a:rPr>
                        <a:t>开发者代表：</a:t>
                      </a:r>
                      <a:r>
                        <a:rPr lang="zh-CN" altLang="en-US" sz="2800" kern="100" dirty="0">
                          <a:effectLst/>
                        </a:rPr>
                        <a:t>大致的功能都能达到</a:t>
                      </a:r>
                      <a:r>
                        <a:rPr lang="en-US" sz="2800" kern="100" dirty="0">
                          <a:effectLst/>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74462841"/>
                  </a:ext>
                </a:extLst>
              </a:tr>
            </a:tbl>
          </a:graphicData>
        </a:graphic>
      </p:graphicFrame>
    </p:spTree>
    <p:extLst>
      <p:ext uri="{BB962C8B-B14F-4D97-AF65-F5344CB8AC3E}">
        <p14:creationId xmlns:p14="http://schemas.microsoft.com/office/powerpoint/2010/main" val="42007231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304745" y="4659168"/>
            <a:ext cx="1176802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是否清晰地定义了需求，可以移交给另一小组设计、实现而依然理解正确？</a:t>
            </a:r>
          </a:p>
        </p:txBody>
      </p:sp>
    </p:spTree>
    <p:extLst>
      <p:ext uri="{BB962C8B-B14F-4D97-AF65-F5344CB8AC3E}">
        <p14:creationId xmlns:p14="http://schemas.microsoft.com/office/powerpoint/2010/main" val="32566102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323670" y="4618545"/>
            <a:ext cx="13730178"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提交的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在内容上是否完整？是否考虑了功能和非功能的需求？是否达到要求的下限？</a:t>
            </a:r>
          </a:p>
        </p:txBody>
      </p:sp>
      <p:pic>
        <p:nvPicPr>
          <p:cNvPr id="2" name="图片 1">
            <a:extLst>
              <a:ext uri="{FF2B5EF4-FFF2-40B4-BE49-F238E27FC236}">
                <a16:creationId xmlns:a16="http://schemas.microsoft.com/office/drawing/2014/main" id="{A37C88AF-0275-47B0-B831-9C52CECCAA00}"/>
              </a:ext>
            </a:extLst>
          </p:cNvPr>
          <p:cNvPicPr>
            <a:picLocks noChangeAspect="1"/>
          </p:cNvPicPr>
          <p:nvPr/>
        </p:nvPicPr>
        <p:blipFill>
          <a:blip r:embed="rId4"/>
          <a:stretch>
            <a:fillRect/>
          </a:stretch>
        </p:blipFill>
        <p:spPr>
          <a:xfrm>
            <a:off x="5323670" y="6381750"/>
            <a:ext cx="7808130" cy="3943500"/>
          </a:xfrm>
          <a:prstGeom prst="rect">
            <a:avLst/>
          </a:prstGeom>
        </p:spPr>
      </p:pic>
    </p:spTree>
    <p:extLst>
      <p:ext uri="{BB962C8B-B14F-4D97-AF65-F5344CB8AC3E}">
        <p14:creationId xmlns:p14="http://schemas.microsoft.com/office/powerpoint/2010/main" val="23291708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352620" y="4659168"/>
            <a:ext cx="7672278" cy="738664"/>
          </a:xfrm>
          <a:prstGeom prst="rect">
            <a:avLst/>
          </a:prstGeom>
        </p:spPr>
        <p:txBody>
          <a:bodyPr wrap="square">
            <a:spAutoFit/>
          </a:bodyPr>
          <a:lstStyle/>
          <a:p>
            <a:pPr lvl="0" algn="dist">
              <a:lnSpc>
                <a:spcPct val="150000"/>
              </a:lnSpc>
              <a:buSzPct val="25000"/>
            </a:pP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中是否对全部用户的需求进行了优先级排序？</a:t>
            </a:r>
          </a:p>
        </p:txBody>
      </p:sp>
      <p:pic>
        <p:nvPicPr>
          <p:cNvPr id="2" name="图片 1">
            <a:hlinkClick r:id="rId4" action="ppaction://hlinkfile"/>
            <a:extLst>
              <a:ext uri="{FF2B5EF4-FFF2-40B4-BE49-F238E27FC236}">
                <a16:creationId xmlns:a16="http://schemas.microsoft.com/office/drawing/2014/main" id="{6EDBFA6A-1B7E-488A-BDF8-F8DB123B0B14}"/>
              </a:ext>
            </a:extLst>
          </p:cNvPr>
          <p:cNvPicPr>
            <a:picLocks noChangeAspect="1"/>
          </p:cNvPicPr>
          <p:nvPr/>
        </p:nvPicPr>
        <p:blipFill>
          <a:blip r:embed="rId5"/>
          <a:stretch>
            <a:fillRect/>
          </a:stretch>
        </p:blipFill>
        <p:spPr>
          <a:xfrm>
            <a:off x="8076063" y="6598566"/>
            <a:ext cx="8225524" cy="1348986"/>
          </a:xfrm>
          <a:prstGeom prst="rect">
            <a:avLst/>
          </a:prstGeom>
        </p:spPr>
      </p:pic>
    </p:spTree>
    <p:extLst>
      <p:ext uri="{BB962C8B-B14F-4D97-AF65-F5344CB8AC3E}">
        <p14:creationId xmlns:p14="http://schemas.microsoft.com/office/powerpoint/2010/main" val="27066022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endParaRPr lang="zh-CN" altLang="en-US" sz="3600" dirty="0"/>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125569" y="4659168"/>
            <a:ext cx="141263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需求优先级排序是否考虑了用户群的分类？是否存在需求冲突？怎样解决可能的需求冲突？</a:t>
            </a:r>
          </a:p>
        </p:txBody>
      </p:sp>
      <p:pic>
        <p:nvPicPr>
          <p:cNvPr id="2" name="图片 1">
            <a:extLst>
              <a:ext uri="{FF2B5EF4-FFF2-40B4-BE49-F238E27FC236}">
                <a16:creationId xmlns:a16="http://schemas.microsoft.com/office/drawing/2014/main" id="{1218D223-1E7B-4385-9E13-12108D5EDB38}"/>
              </a:ext>
            </a:extLst>
          </p:cNvPr>
          <p:cNvPicPr>
            <a:picLocks noChangeAspect="1"/>
          </p:cNvPicPr>
          <p:nvPr/>
        </p:nvPicPr>
        <p:blipFill>
          <a:blip r:embed="rId4"/>
          <a:stretch>
            <a:fillRect/>
          </a:stretch>
        </p:blipFill>
        <p:spPr>
          <a:xfrm>
            <a:off x="6638939" y="6634162"/>
            <a:ext cx="6840524" cy="1186364"/>
          </a:xfrm>
          <a:prstGeom prst="rect">
            <a:avLst/>
          </a:prstGeom>
        </p:spPr>
      </p:pic>
      <p:sp>
        <p:nvSpPr>
          <p:cNvPr id="4" name="文本框 3">
            <a:extLst>
              <a:ext uri="{FF2B5EF4-FFF2-40B4-BE49-F238E27FC236}">
                <a16:creationId xmlns:a16="http://schemas.microsoft.com/office/drawing/2014/main" id="{1B2B4B91-CE67-4E88-AF51-AD2CCA785521}"/>
              </a:ext>
            </a:extLst>
          </p:cNvPr>
          <p:cNvSpPr txBox="1"/>
          <p:nvPr/>
        </p:nvSpPr>
        <p:spPr>
          <a:xfrm>
            <a:off x="4836695" y="8807116"/>
            <a:ext cx="13836316" cy="1077218"/>
          </a:xfrm>
          <a:prstGeom prst="rect">
            <a:avLst/>
          </a:prstGeom>
          <a:noFill/>
        </p:spPr>
        <p:txBody>
          <a:bodyPr wrap="square" rtlCol="0">
            <a:spAutoFit/>
          </a:bodyPr>
          <a:lstStyle/>
          <a:p>
            <a:r>
              <a:rPr lang="zh-CN" altLang="en-US" sz="3200"/>
              <a:t>管理员希望教师的开课和关课能由他们自己决定，不需要管理员自己决定</a:t>
            </a:r>
            <a:endParaRPr lang="en-US" altLang="zh-CN" sz="3200"/>
          </a:p>
          <a:p>
            <a:r>
              <a:rPr lang="zh-CN" altLang="en-US" sz="3200"/>
              <a:t>游客希望能在没有登陆前浏览到更多的教师信息</a:t>
            </a:r>
            <a:endParaRPr lang="zh-CN" altLang="en-US" sz="3200" dirty="0"/>
          </a:p>
        </p:txBody>
      </p:sp>
    </p:spTree>
    <p:extLst>
      <p:ext uri="{BB962C8B-B14F-4D97-AF65-F5344CB8AC3E}">
        <p14:creationId xmlns:p14="http://schemas.microsoft.com/office/powerpoint/2010/main" val="3956487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10488144" y="4780607"/>
            <a:ext cx="11592730" cy="738664"/>
          </a:xfrm>
          <a:prstGeom prst="rect">
            <a:avLst/>
          </a:prstGeom>
        </p:spPr>
        <p:txBody>
          <a:bodyPr wrap="square">
            <a:spAutoFit/>
          </a:bodyPr>
          <a:lstStyle/>
          <a:p>
            <a:pPr lvl="0" algn="dist">
              <a:lnSpc>
                <a:spcPct val="150000"/>
              </a:lnSpc>
              <a:buSzPct val="25000"/>
            </a:pP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中是否包含了数据字典？定义的方法是否正确？内容是否完整、准确？</a:t>
            </a:r>
          </a:p>
        </p:txBody>
      </p:sp>
      <p:pic>
        <p:nvPicPr>
          <p:cNvPr id="4" name="图片 3">
            <a:extLst>
              <a:ext uri="{FF2B5EF4-FFF2-40B4-BE49-F238E27FC236}">
                <a16:creationId xmlns:a16="http://schemas.microsoft.com/office/drawing/2014/main" id="{4F9B68CC-1D7D-4E57-B023-21C529E32C8F}"/>
              </a:ext>
            </a:extLst>
          </p:cNvPr>
          <p:cNvPicPr>
            <a:picLocks noChangeAspect="1"/>
          </p:cNvPicPr>
          <p:nvPr/>
        </p:nvPicPr>
        <p:blipFill>
          <a:blip r:embed="rId4"/>
          <a:stretch>
            <a:fillRect/>
          </a:stretch>
        </p:blipFill>
        <p:spPr>
          <a:xfrm>
            <a:off x="2682273" y="2190595"/>
            <a:ext cx="7373255" cy="8711412"/>
          </a:xfrm>
          <a:prstGeom prst="rect">
            <a:avLst/>
          </a:prstGeom>
        </p:spPr>
      </p:pic>
    </p:spTree>
    <p:extLst>
      <p:ext uri="{BB962C8B-B14F-4D97-AF65-F5344CB8AC3E}">
        <p14:creationId xmlns:p14="http://schemas.microsoft.com/office/powerpoint/2010/main" val="11931262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pic>
        <p:nvPicPr>
          <p:cNvPr id="1006" name="Shape 1006"/>
          <p:cNvPicPr preferRelativeResize="0"/>
          <p:nvPr/>
        </p:nvPicPr>
        <p:blipFill>
          <a:blip r:embed="rId3">
            <a:extLst>
              <a:ext uri="{28A0092B-C50C-407E-A947-70E740481C1C}">
                <a14:useLocalDpi xmlns:a14="http://schemas.microsoft.com/office/drawing/2010/main" val="0"/>
              </a:ext>
            </a:extLst>
          </a:blip>
          <a:stretch>
            <a:fillRect/>
          </a:stretch>
        </p:blipFill>
        <p:spPr>
          <a:xfrm>
            <a:off x="-1149498" y="-2030927"/>
            <a:ext cx="28217179" cy="18811453"/>
          </a:xfrm>
          <a:prstGeom prst="rect">
            <a:avLst/>
          </a:prstGeom>
          <a:noFill/>
          <a:ln>
            <a:noFill/>
          </a:ln>
        </p:spPr>
      </p:pic>
      <p:sp>
        <p:nvSpPr>
          <p:cNvPr id="1002" name="Shape 1002"/>
          <p:cNvSpPr/>
          <p:nvPr/>
        </p:nvSpPr>
        <p:spPr>
          <a:xfrm>
            <a:off x="0" y="0"/>
            <a:ext cx="24377649" cy="13716000"/>
          </a:xfrm>
          <a:prstGeom prst="rect">
            <a:avLst/>
          </a:prstGeom>
          <a:solidFill>
            <a:schemeClr val="lt1">
              <a:alpha val="15686"/>
            </a:schemeClr>
          </a:solidFill>
          <a:ln>
            <a:noFill/>
          </a:ln>
        </p:spPr>
        <p:txBody>
          <a:bodyPr lIns="91425" tIns="45700" rIns="91425" bIns="45700" anchor="ctr" anchorCtr="0">
            <a:noAutofit/>
          </a:bodyPr>
          <a:lstStyle/>
          <a:p>
            <a:pPr marL="0" marR="0" lvl="0" indent="0" algn="ctr" rtl="0">
              <a:spcBef>
                <a:spcPts val="0"/>
              </a:spcBef>
              <a:buNone/>
            </a:pPr>
            <a:endParaRPr sz="48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1003" name="Shape 1003"/>
          <p:cNvSpPr/>
          <p:nvPr/>
        </p:nvSpPr>
        <p:spPr>
          <a:xfrm>
            <a:off x="8750064" y="2695339"/>
            <a:ext cx="6801323" cy="6801323"/>
          </a:xfrm>
          <a:prstGeom prst="donut">
            <a:avLst>
              <a:gd name="adj" fmla="val 25000"/>
            </a:avLst>
          </a:prstGeom>
          <a:noFill/>
          <a:ln w="1016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200">
              <a:solidFill>
                <a:srgbClr val="0E0E0E"/>
              </a:solidFill>
              <a:latin typeface="Montserrat" panose="02000505000000020004"/>
              <a:ea typeface="Montserrat" panose="02000505000000020004"/>
              <a:cs typeface="Montserrat" panose="02000505000000020004"/>
              <a:sym typeface="Montserrat" panose="02000505000000020004"/>
            </a:endParaRPr>
          </a:p>
        </p:txBody>
      </p:sp>
      <p:sp>
        <p:nvSpPr>
          <p:cNvPr id="1004" name="Shape 1004"/>
          <p:cNvSpPr txBox="1"/>
          <p:nvPr/>
        </p:nvSpPr>
        <p:spPr>
          <a:xfrm>
            <a:off x="7028846" y="10239275"/>
            <a:ext cx="10269157" cy="830996"/>
          </a:xfrm>
          <a:prstGeom prst="rect">
            <a:avLst/>
          </a:prstGeom>
          <a:noFill/>
          <a:ln>
            <a:noFill/>
          </a:ln>
        </p:spPr>
        <p:txBody>
          <a:bodyPr lIns="91425" tIns="45700" rIns="91425" bIns="45700" anchor="t" anchorCtr="0">
            <a:noAutofit/>
          </a:bodyPr>
          <a:lstStyle/>
          <a:p>
            <a:pPr lvl="0" algn="ctr">
              <a:buSzPct val="25000"/>
            </a:pPr>
            <a:r>
              <a:rPr lang="zh-CN" altLang="en-US" sz="4800" dirty="0">
                <a:solidFill>
                  <a:srgbClr val="0E0E0E"/>
                </a:solidFill>
                <a:latin typeface="Montserrat" panose="02000505000000020004"/>
                <a:ea typeface="Montserrat" panose="02000505000000020004"/>
                <a:cs typeface="Montserrat" panose="02000505000000020004"/>
                <a:sym typeface="Montserrat" panose="02000505000000020004"/>
              </a:rPr>
              <a:t>评审条目</a:t>
            </a:r>
          </a:p>
        </p:txBody>
      </p:sp>
      <p:sp>
        <p:nvSpPr>
          <p:cNvPr id="1005" name="Shape 1005"/>
          <p:cNvSpPr/>
          <p:nvPr/>
        </p:nvSpPr>
        <p:spPr>
          <a:xfrm>
            <a:off x="11371664" y="5460275"/>
            <a:ext cx="1587428" cy="1298804"/>
          </a:xfrm>
          <a:custGeom>
            <a:avLst/>
            <a:gdLst/>
            <a:ahLst/>
            <a:cxnLst/>
            <a:rect l="0" t="0" r="0" b="0"/>
            <a:pathLst>
              <a:path w="120000" h="120000" extrusionOk="0">
                <a:moveTo>
                  <a:pt x="33200" y="113333"/>
                </a:moveTo>
                <a:lnTo>
                  <a:pt x="60000" y="75122"/>
                </a:lnTo>
                <a:lnTo>
                  <a:pt x="86794" y="113333"/>
                </a:lnTo>
                <a:cubicBezTo>
                  <a:pt x="86794" y="113333"/>
                  <a:pt x="33200" y="113333"/>
                  <a:pt x="33200" y="113333"/>
                </a:cubicBezTo>
                <a:close/>
                <a:moveTo>
                  <a:pt x="94794" y="114500"/>
                </a:moveTo>
                <a:lnTo>
                  <a:pt x="62066" y="67833"/>
                </a:lnTo>
                <a:lnTo>
                  <a:pt x="62044" y="67855"/>
                </a:lnTo>
                <a:cubicBezTo>
                  <a:pt x="61544" y="67144"/>
                  <a:pt x="60827" y="66666"/>
                  <a:pt x="60000" y="66666"/>
                </a:cubicBezTo>
                <a:cubicBezTo>
                  <a:pt x="59172" y="66666"/>
                  <a:pt x="58450" y="67144"/>
                  <a:pt x="57955" y="67855"/>
                </a:cubicBezTo>
                <a:lnTo>
                  <a:pt x="57927" y="67833"/>
                </a:lnTo>
                <a:lnTo>
                  <a:pt x="25200" y="114500"/>
                </a:lnTo>
                <a:lnTo>
                  <a:pt x="25222" y="114522"/>
                </a:lnTo>
                <a:cubicBezTo>
                  <a:pt x="24816" y="115105"/>
                  <a:pt x="24544" y="115838"/>
                  <a:pt x="24544" y="116666"/>
                </a:cubicBezTo>
                <a:cubicBezTo>
                  <a:pt x="24544" y="118511"/>
                  <a:pt x="25766" y="120000"/>
                  <a:pt x="27272" y="120000"/>
                </a:cubicBezTo>
                <a:lnTo>
                  <a:pt x="92727" y="120000"/>
                </a:lnTo>
                <a:cubicBezTo>
                  <a:pt x="94233" y="120000"/>
                  <a:pt x="95455" y="118511"/>
                  <a:pt x="95455" y="116666"/>
                </a:cubicBezTo>
                <a:cubicBezTo>
                  <a:pt x="95455" y="115838"/>
                  <a:pt x="95183" y="115105"/>
                  <a:pt x="94772" y="114522"/>
                </a:cubicBezTo>
                <a:cubicBezTo>
                  <a:pt x="94772" y="114522"/>
                  <a:pt x="94794" y="114500"/>
                  <a:pt x="94794" y="114500"/>
                </a:cubicBezTo>
                <a:close/>
                <a:moveTo>
                  <a:pt x="117272" y="0"/>
                </a:moveTo>
                <a:lnTo>
                  <a:pt x="2727" y="0"/>
                </a:lnTo>
                <a:cubicBezTo>
                  <a:pt x="1222" y="0"/>
                  <a:pt x="0" y="1494"/>
                  <a:pt x="0" y="3333"/>
                </a:cubicBezTo>
                <a:lnTo>
                  <a:pt x="0" y="96666"/>
                </a:lnTo>
                <a:cubicBezTo>
                  <a:pt x="0" y="98511"/>
                  <a:pt x="1222" y="100000"/>
                  <a:pt x="2727" y="100000"/>
                </a:cubicBezTo>
                <a:lnTo>
                  <a:pt x="24544" y="100000"/>
                </a:lnTo>
                <a:cubicBezTo>
                  <a:pt x="26050" y="100000"/>
                  <a:pt x="27272" y="98511"/>
                  <a:pt x="27272" y="96666"/>
                </a:cubicBezTo>
                <a:cubicBezTo>
                  <a:pt x="27272" y="94822"/>
                  <a:pt x="26050" y="93333"/>
                  <a:pt x="24544" y="93333"/>
                </a:cubicBezTo>
                <a:lnTo>
                  <a:pt x="5455" y="93333"/>
                </a:lnTo>
                <a:lnTo>
                  <a:pt x="5455" y="6666"/>
                </a:lnTo>
                <a:lnTo>
                  <a:pt x="114544" y="6666"/>
                </a:lnTo>
                <a:lnTo>
                  <a:pt x="114544" y="93333"/>
                </a:lnTo>
                <a:lnTo>
                  <a:pt x="95455" y="93333"/>
                </a:lnTo>
                <a:cubicBezTo>
                  <a:pt x="93950" y="93333"/>
                  <a:pt x="92727" y="94822"/>
                  <a:pt x="92727" y="96666"/>
                </a:cubicBezTo>
                <a:cubicBezTo>
                  <a:pt x="92727" y="98511"/>
                  <a:pt x="93950" y="100000"/>
                  <a:pt x="95455" y="100000"/>
                </a:cubicBezTo>
                <a:lnTo>
                  <a:pt x="117272" y="100000"/>
                </a:lnTo>
                <a:cubicBezTo>
                  <a:pt x="118777" y="100000"/>
                  <a:pt x="120000" y="98511"/>
                  <a:pt x="120000" y="96666"/>
                </a:cubicBezTo>
                <a:lnTo>
                  <a:pt x="120000" y="3333"/>
                </a:lnTo>
                <a:cubicBezTo>
                  <a:pt x="120000" y="1494"/>
                  <a:pt x="118777" y="0"/>
                  <a:pt x="117272" y="0"/>
                </a:cubicBezTo>
              </a:path>
            </a:pathLst>
          </a:custGeom>
          <a:solidFill>
            <a:srgbClr val="0E0E0E"/>
          </a:solidFill>
          <a:ln>
            <a:no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Lato" panose="020F0502020204030203"/>
              <a:ea typeface="Lato" panose="020F0502020204030203"/>
              <a:cs typeface="Lato" panose="020F0502020204030203"/>
              <a:sym typeface="Lato" panose="020F0502020204030203"/>
            </a:endParaRPr>
          </a:p>
        </p:txBody>
      </p:sp>
      <p:sp>
        <p:nvSpPr>
          <p:cNvPr id="2" name="矩形 1">
            <a:extLst>
              <a:ext uri="{FF2B5EF4-FFF2-40B4-BE49-F238E27FC236}">
                <a16:creationId xmlns:a16="http://schemas.microsoft.com/office/drawing/2014/main" id="{47B98D87-87E3-4972-89F4-04397A873475}"/>
              </a:ext>
            </a:extLst>
          </p:cNvPr>
          <p:cNvSpPr/>
          <p:nvPr/>
        </p:nvSpPr>
        <p:spPr>
          <a:xfrm>
            <a:off x="11737420" y="6650251"/>
            <a:ext cx="902811" cy="415498"/>
          </a:xfrm>
          <a:prstGeom prst="rect">
            <a:avLst/>
          </a:prstGeom>
        </p:spPr>
        <p:txBody>
          <a:bodyPr wrap="none">
            <a:spAutoFit/>
          </a:bodyPr>
          <a:lstStyle/>
          <a:p>
            <a:pPr lvl="0">
              <a:lnSpc>
                <a:spcPct val="150000"/>
              </a:lnSpc>
              <a:buSzPct val="25000"/>
            </a:pPr>
            <a:r>
              <a:rPr lang="zh-CN" altLang="en-US" dirty="0">
                <a:solidFill>
                  <a:schemeClr val="bg2"/>
                </a:solidFill>
                <a:latin typeface="Montserrat" panose="02000505000000020004"/>
                <a:ea typeface="Montserrat" panose="02000505000000020004"/>
                <a:cs typeface="Montserrat" panose="02000505000000020004"/>
                <a:sym typeface="Montserrat" panose="02000505000000020004"/>
              </a:rPr>
              <a:t>评审条目</a:t>
            </a:r>
            <a:endParaRPr lang="en-US" altLang="zh-CN" dirty="0">
              <a:solidFill>
                <a:schemeClr val="bg2"/>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3531100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0"/>
            <a:ext cx="21759300" cy="1328225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411694" y="4659168"/>
            <a:ext cx="75541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是否在数据字典的基础上定义了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ER</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图？准确吗？</a:t>
            </a:r>
          </a:p>
        </p:txBody>
      </p:sp>
      <p:pic>
        <p:nvPicPr>
          <p:cNvPr id="7" name="内容占位符 3">
            <a:extLst>
              <a:ext uri="{FF2B5EF4-FFF2-40B4-BE49-F238E27FC236}">
                <a16:creationId xmlns:a16="http://schemas.microsoft.com/office/drawing/2014/main" id="{6542515B-5A0A-4716-BCDD-58BE932A5F8B}"/>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7010" y="5519270"/>
            <a:ext cx="15087601" cy="8196729"/>
          </a:xfrm>
          <a:prstGeom prst="rect">
            <a:avLst/>
          </a:prstGeom>
          <a:noFill/>
          <a:ln>
            <a:noFill/>
          </a:ln>
        </p:spPr>
      </p:pic>
    </p:spTree>
    <p:extLst>
      <p:ext uri="{BB962C8B-B14F-4D97-AF65-F5344CB8AC3E}">
        <p14:creationId xmlns:p14="http://schemas.microsoft.com/office/powerpoint/2010/main" val="41735100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0"/>
            <a:ext cx="21759300" cy="1236785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8352620" y="4659168"/>
            <a:ext cx="7672278" cy="660374"/>
          </a:xfrm>
          <a:prstGeom prst="rect">
            <a:avLst/>
          </a:prstGeom>
        </p:spPr>
        <p:txBody>
          <a:bodyPr wrap="square">
            <a:spAutoFit/>
          </a:bodyPr>
          <a:lstStyle/>
          <a:p>
            <a:pPr lvl="0" algn="dist">
              <a:lnSpc>
                <a:spcPct val="150000"/>
              </a:lnSpc>
              <a:buSzPct val="25000"/>
            </a:pP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中是否对定义了系统的实现环境？运行环境？</a:t>
            </a:r>
          </a:p>
        </p:txBody>
      </p:sp>
      <p:pic>
        <p:nvPicPr>
          <p:cNvPr id="2" name="图片 1">
            <a:extLst>
              <a:ext uri="{FF2B5EF4-FFF2-40B4-BE49-F238E27FC236}">
                <a16:creationId xmlns:a16="http://schemas.microsoft.com/office/drawing/2014/main" id="{4F655943-A268-428D-AA1D-74934198E25B}"/>
              </a:ext>
            </a:extLst>
          </p:cNvPr>
          <p:cNvPicPr>
            <a:picLocks noChangeAspect="1"/>
          </p:cNvPicPr>
          <p:nvPr/>
        </p:nvPicPr>
        <p:blipFill>
          <a:blip r:embed="rId4"/>
          <a:stretch>
            <a:fillRect/>
          </a:stretch>
        </p:blipFill>
        <p:spPr>
          <a:xfrm>
            <a:off x="2685149" y="5766583"/>
            <a:ext cx="9503676" cy="7432192"/>
          </a:xfrm>
          <a:prstGeom prst="rect">
            <a:avLst/>
          </a:prstGeom>
        </p:spPr>
      </p:pic>
      <p:pic>
        <p:nvPicPr>
          <p:cNvPr id="9" name="图片 8">
            <a:extLst>
              <a:ext uri="{FF2B5EF4-FFF2-40B4-BE49-F238E27FC236}">
                <a16:creationId xmlns:a16="http://schemas.microsoft.com/office/drawing/2014/main" id="{D2D8E232-4486-46C5-A8B3-D3A3A0575DF5}"/>
              </a:ext>
            </a:extLst>
          </p:cNvPr>
          <p:cNvPicPr>
            <a:picLocks noChangeAspect="1"/>
          </p:cNvPicPr>
          <p:nvPr/>
        </p:nvPicPr>
        <p:blipFill>
          <a:blip r:embed="rId5"/>
          <a:stretch>
            <a:fillRect/>
          </a:stretch>
        </p:blipFill>
        <p:spPr>
          <a:xfrm>
            <a:off x="12414337" y="5319542"/>
            <a:ext cx="10723500" cy="8177921"/>
          </a:xfrm>
          <a:prstGeom prst="rect">
            <a:avLst/>
          </a:prstGeom>
        </p:spPr>
      </p:pic>
    </p:spTree>
    <p:extLst>
      <p:ext uri="{BB962C8B-B14F-4D97-AF65-F5344CB8AC3E}">
        <p14:creationId xmlns:p14="http://schemas.microsoft.com/office/powerpoint/2010/main" val="8545244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996543" y="4659168"/>
            <a:ext cx="14050216" cy="738664"/>
          </a:xfrm>
          <a:prstGeom prst="rect">
            <a:avLst/>
          </a:prstGeom>
        </p:spPr>
        <p:txBody>
          <a:bodyPr wrap="square">
            <a:spAutoFit/>
          </a:bodyPr>
          <a:lstStyle/>
          <a:p>
            <a:pPr lvl="0" algn="dist">
              <a:lnSpc>
                <a:spcPct val="150000"/>
              </a:lnSpc>
              <a:buSzPct val="25000"/>
            </a:pP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中是否对各类用户的需求表明了来源？各部分之间是否建立了链接关系或索引关系？</a:t>
            </a:r>
          </a:p>
        </p:txBody>
      </p:sp>
      <p:graphicFrame>
        <p:nvGraphicFramePr>
          <p:cNvPr id="2" name="表格 1">
            <a:extLst>
              <a:ext uri="{FF2B5EF4-FFF2-40B4-BE49-F238E27FC236}">
                <a16:creationId xmlns:a16="http://schemas.microsoft.com/office/drawing/2014/main" id="{94D30D02-1EDD-4523-AAA7-5DA8ABAFCAB0}"/>
              </a:ext>
            </a:extLst>
          </p:cNvPr>
          <p:cNvGraphicFramePr>
            <a:graphicFrameLocks noGrp="1"/>
          </p:cNvGraphicFramePr>
          <p:nvPr>
            <p:extLst>
              <p:ext uri="{D42A27DB-BD31-4B8C-83A1-F6EECF244321}">
                <p14:modId xmlns:p14="http://schemas.microsoft.com/office/powerpoint/2010/main" val="2713356180"/>
              </p:ext>
            </p:extLst>
          </p:nvPr>
        </p:nvGraphicFramePr>
        <p:xfrm>
          <a:off x="2051745" y="5652507"/>
          <a:ext cx="12778070" cy="6112703"/>
        </p:xfrm>
        <a:graphic>
          <a:graphicData uri="http://schemas.openxmlformats.org/drawingml/2006/table">
            <a:tbl>
              <a:tblPr firstRow="1" firstCol="1" bandRow="1">
                <a:tableStyleId>{5940675A-B579-460E-94D1-54222C63F5DA}</a:tableStyleId>
              </a:tblPr>
              <a:tblGrid>
                <a:gridCol w="6124065">
                  <a:extLst>
                    <a:ext uri="{9D8B030D-6E8A-4147-A177-3AD203B41FA5}">
                      <a16:colId xmlns:a16="http://schemas.microsoft.com/office/drawing/2014/main" val="61047098"/>
                    </a:ext>
                  </a:extLst>
                </a:gridCol>
                <a:gridCol w="2041354">
                  <a:extLst>
                    <a:ext uri="{9D8B030D-6E8A-4147-A177-3AD203B41FA5}">
                      <a16:colId xmlns:a16="http://schemas.microsoft.com/office/drawing/2014/main" val="4235411330"/>
                    </a:ext>
                  </a:extLst>
                </a:gridCol>
                <a:gridCol w="857099">
                  <a:extLst>
                    <a:ext uri="{9D8B030D-6E8A-4147-A177-3AD203B41FA5}">
                      <a16:colId xmlns:a16="http://schemas.microsoft.com/office/drawing/2014/main" val="574306850"/>
                    </a:ext>
                  </a:extLst>
                </a:gridCol>
                <a:gridCol w="857099">
                  <a:extLst>
                    <a:ext uri="{9D8B030D-6E8A-4147-A177-3AD203B41FA5}">
                      <a16:colId xmlns:a16="http://schemas.microsoft.com/office/drawing/2014/main" val="2419686405"/>
                    </a:ext>
                  </a:extLst>
                </a:gridCol>
                <a:gridCol w="857099">
                  <a:extLst>
                    <a:ext uri="{9D8B030D-6E8A-4147-A177-3AD203B41FA5}">
                      <a16:colId xmlns:a16="http://schemas.microsoft.com/office/drawing/2014/main" val="2161219386"/>
                    </a:ext>
                  </a:extLst>
                </a:gridCol>
                <a:gridCol w="2041354">
                  <a:extLst>
                    <a:ext uri="{9D8B030D-6E8A-4147-A177-3AD203B41FA5}">
                      <a16:colId xmlns:a16="http://schemas.microsoft.com/office/drawing/2014/main" val="3388656532"/>
                    </a:ext>
                  </a:extLst>
                </a:gridCol>
              </a:tblGrid>
              <a:tr h="289694">
                <a:tc gridSpan="6">
                  <a:txBody>
                    <a:bodyPr/>
                    <a:lstStyle/>
                    <a:p>
                      <a:pPr algn="ctr">
                        <a:spcAft>
                          <a:spcPts val="0"/>
                        </a:spcAft>
                      </a:pPr>
                      <a:r>
                        <a:rPr lang="zh-CN" sz="2400" kern="100" dirty="0">
                          <a:effectLst/>
                        </a:rPr>
                        <a:t>用例场景描述</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1241745"/>
                  </a:ext>
                </a:extLst>
              </a:tr>
              <a:tr h="289694">
                <a:tc gridSpan="3">
                  <a:txBody>
                    <a:bodyPr/>
                    <a:lstStyle/>
                    <a:p>
                      <a:pPr algn="just">
                        <a:spcAft>
                          <a:spcPts val="0"/>
                        </a:spcAft>
                      </a:pPr>
                      <a:r>
                        <a:rPr lang="zh-CN" sz="2400" kern="100" dirty="0">
                          <a:effectLst/>
                        </a:rPr>
                        <a:t>场景名字</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gridSpan="3">
                  <a:txBody>
                    <a:bodyPr/>
                    <a:lstStyle/>
                    <a:p>
                      <a:pPr algn="just">
                        <a:spcAft>
                          <a:spcPts val="0"/>
                        </a:spcAft>
                      </a:pPr>
                      <a:r>
                        <a:rPr lang="en-US" sz="2400" kern="100">
                          <a:effectLst/>
                        </a:rPr>
                        <a:t>ID</a:t>
                      </a:r>
                      <a:r>
                        <a:rPr lang="zh-CN"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522478"/>
                  </a:ext>
                </a:extLst>
              </a:tr>
              <a:tr h="289694">
                <a:tc gridSpan="2">
                  <a:txBody>
                    <a:bodyPr/>
                    <a:lstStyle/>
                    <a:p>
                      <a:pPr algn="just">
                        <a:spcAft>
                          <a:spcPts val="0"/>
                        </a:spcAft>
                      </a:pPr>
                      <a:r>
                        <a:rPr lang="en-US" sz="2400" kern="100">
                          <a:effectLst/>
                        </a:rPr>
                        <a:t>Trigger</a:t>
                      </a:r>
                      <a:r>
                        <a:rPr lang="zh-CN" sz="2400" kern="100">
                          <a:effectLst/>
                        </a:rPr>
                        <a:t>（引发、触发）：</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gridSpan="4">
                  <a:txBody>
                    <a:bodyPr/>
                    <a:lstStyle/>
                    <a:p>
                      <a:pPr algn="just">
                        <a:spcAft>
                          <a:spcPts val="0"/>
                        </a:spcAft>
                      </a:pPr>
                      <a:r>
                        <a:rPr lang="zh-CN" sz="2400" kern="100">
                          <a:effectLst/>
                        </a:rPr>
                        <a:t>优先级：</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8114907"/>
                  </a:ext>
                </a:extLst>
              </a:tr>
              <a:tr h="289694">
                <a:tc gridSpan="6">
                  <a:txBody>
                    <a:bodyPr/>
                    <a:lstStyle/>
                    <a:p>
                      <a:pPr algn="just">
                        <a:spcAft>
                          <a:spcPts val="0"/>
                        </a:spcAft>
                      </a:pPr>
                      <a:r>
                        <a:rPr lang="zh-CN" sz="2400" kern="100" dirty="0">
                          <a:effectLst/>
                        </a:rPr>
                        <a:t>类型：外在</a:t>
                      </a:r>
                      <a:r>
                        <a:rPr lang="en-US" sz="2400" kern="100" dirty="0">
                          <a:effectLst/>
                        </a:rPr>
                        <a:t>/</a:t>
                      </a:r>
                      <a:r>
                        <a:rPr lang="zh-CN" sz="2400" kern="100" dirty="0">
                          <a:effectLst/>
                        </a:rPr>
                        <a:t>暂时</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5132615"/>
                  </a:ext>
                </a:extLst>
              </a:tr>
              <a:tr h="579386">
                <a:tc gridSpan="2">
                  <a:txBody>
                    <a:bodyPr/>
                    <a:lstStyle/>
                    <a:p>
                      <a:pPr algn="just">
                        <a:spcAft>
                          <a:spcPts val="0"/>
                        </a:spcAft>
                      </a:pPr>
                      <a:r>
                        <a:rPr lang="en-US" sz="2400" kern="100" dirty="0">
                          <a:effectLst/>
                        </a:rPr>
                        <a:t>Major Input</a:t>
                      </a:r>
                      <a:r>
                        <a:rPr lang="zh-CN" sz="2400" kern="100" dirty="0">
                          <a:effectLst/>
                        </a:rPr>
                        <a:t>（主要输入）</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gridSpan="4">
                  <a:txBody>
                    <a:bodyPr/>
                    <a:lstStyle/>
                    <a:p>
                      <a:pPr algn="just">
                        <a:spcAft>
                          <a:spcPts val="0"/>
                        </a:spcAft>
                      </a:pPr>
                      <a:r>
                        <a:rPr lang="en-US" sz="2400" kern="100">
                          <a:effectLst/>
                        </a:rPr>
                        <a:t>Major Output</a:t>
                      </a:r>
                      <a:r>
                        <a:rPr lang="zh-CN" sz="2400" kern="100">
                          <a:effectLst/>
                        </a:rPr>
                        <a:t>（主要输出）</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70650154"/>
                  </a:ext>
                </a:extLst>
              </a:tr>
              <a:tr h="289694">
                <a:tc>
                  <a:txBody>
                    <a:bodyPr/>
                    <a:lstStyle/>
                    <a:p>
                      <a:pPr algn="just">
                        <a:spcAft>
                          <a:spcPts val="0"/>
                        </a:spcAft>
                      </a:pPr>
                      <a:r>
                        <a:rPr lang="zh-CN" sz="2400" kern="100">
                          <a:effectLst/>
                        </a:rPr>
                        <a:t>描述</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起源</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zh-CN" sz="2400" kern="100">
                          <a:effectLst/>
                        </a:rPr>
                        <a:t>描述</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400" kern="100">
                          <a:effectLst/>
                        </a:rPr>
                        <a:t>起源</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1393565"/>
                  </a:ext>
                </a:extLst>
              </a:tr>
              <a:tr h="289694">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380800"/>
                  </a:ext>
                </a:extLst>
              </a:tr>
              <a:tr h="289694">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7671984"/>
                  </a:ext>
                </a:extLst>
              </a:tr>
              <a:tr h="289694">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gridSpan="3">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8780949"/>
                  </a:ext>
                </a:extLst>
              </a:tr>
              <a:tr h="2607237">
                <a:tc gridSpan="4">
                  <a:txBody>
                    <a:bodyPr/>
                    <a:lstStyle/>
                    <a:p>
                      <a:pPr algn="just">
                        <a:spcAft>
                          <a:spcPts val="0"/>
                        </a:spcAft>
                      </a:pPr>
                      <a:r>
                        <a:rPr lang="en-US" sz="2400" kern="100" dirty="0">
                          <a:effectLst/>
                        </a:rPr>
                        <a:t>Major Steps Performed(</a:t>
                      </a:r>
                      <a:r>
                        <a:rPr lang="zh-CN" sz="2400" kern="100" dirty="0">
                          <a:effectLst/>
                        </a:rPr>
                        <a:t>主要步骤执行</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just">
                        <a:spcAft>
                          <a:spcPts val="0"/>
                        </a:spcAft>
                      </a:pPr>
                      <a:r>
                        <a:rPr lang="en-US" sz="2400" kern="100" dirty="0">
                          <a:effectLst/>
                        </a:rPr>
                        <a:t>Informational for Steps</a:t>
                      </a:r>
                      <a:r>
                        <a:rPr lang="zh-CN" sz="2400" kern="100" dirty="0">
                          <a:effectLst/>
                        </a:rPr>
                        <a:t>（步骤的信息）</a:t>
                      </a: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endParaRPr>
                    </a:p>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extLst>
                  <a:ext uri="{0D108BD9-81ED-4DB2-BD59-A6C34878D82A}">
                    <a16:rowId xmlns:a16="http://schemas.microsoft.com/office/drawing/2014/main" val="3007189347"/>
                  </a:ext>
                </a:extLst>
              </a:tr>
            </a:tbl>
          </a:graphicData>
        </a:graphic>
      </p:graphicFrame>
      <p:sp>
        <p:nvSpPr>
          <p:cNvPr id="4" name="文本框 3">
            <a:extLst>
              <a:ext uri="{FF2B5EF4-FFF2-40B4-BE49-F238E27FC236}">
                <a16:creationId xmlns:a16="http://schemas.microsoft.com/office/drawing/2014/main" id="{4B3B8DE8-52EC-4E13-9208-D60F86BE88EB}"/>
              </a:ext>
            </a:extLst>
          </p:cNvPr>
          <p:cNvSpPr txBox="1"/>
          <p:nvPr/>
        </p:nvSpPr>
        <p:spPr>
          <a:xfrm>
            <a:off x="15929811" y="7122695"/>
            <a:ext cx="5558589" cy="461665"/>
          </a:xfrm>
          <a:prstGeom prst="rect">
            <a:avLst/>
          </a:prstGeom>
          <a:noFill/>
        </p:spPr>
        <p:txBody>
          <a:bodyPr wrap="square" rtlCol="0">
            <a:spAutoFit/>
          </a:bodyPr>
          <a:lstStyle/>
          <a:p>
            <a:r>
              <a:rPr lang="zh-CN" altLang="en-US" sz="2400" dirty="0"/>
              <a:t>链接见统御</a:t>
            </a:r>
          </a:p>
        </p:txBody>
      </p:sp>
    </p:spTree>
    <p:extLst>
      <p:ext uri="{BB962C8B-B14F-4D97-AF65-F5344CB8AC3E}">
        <p14:creationId xmlns:p14="http://schemas.microsoft.com/office/powerpoint/2010/main" val="42413399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3505200" y="4659168"/>
            <a:ext cx="15938500" cy="830997"/>
          </a:xfrm>
          <a:prstGeom prst="rect">
            <a:avLst/>
          </a:prstGeom>
        </p:spPr>
        <p:txBody>
          <a:bodyPr wrap="square">
            <a:spAutoFit/>
          </a:bodyPr>
          <a:lstStyle/>
          <a:p>
            <a:pPr lvl="0" algn="dist">
              <a:lnSpc>
                <a:spcPct val="150000"/>
              </a:lnSpc>
              <a:buSzPct val="25000"/>
            </a:pP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针对需求的复杂关节，是否使用了</a:t>
            </a:r>
            <a:r>
              <a:rPr lang="en-US" altLang="zh-CN" sz="3200" dirty="0">
                <a:solidFill>
                  <a:schemeClr val="accent1"/>
                </a:solidFill>
                <a:latin typeface="Montserrat" panose="02000505000000020004"/>
                <a:ea typeface="Montserrat" panose="02000505000000020004"/>
                <a:cs typeface="Montserrat" panose="02000505000000020004"/>
                <a:sym typeface="Montserrat" panose="02000505000000020004"/>
              </a:rPr>
              <a:t>UML</a:t>
            </a: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工具进行了进一步的需求分析说明？具体是什么？</a:t>
            </a:r>
          </a:p>
        </p:txBody>
      </p:sp>
      <p:sp>
        <p:nvSpPr>
          <p:cNvPr id="2" name="文本框 1">
            <a:extLst>
              <a:ext uri="{FF2B5EF4-FFF2-40B4-BE49-F238E27FC236}">
                <a16:creationId xmlns:a16="http://schemas.microsoft.com/office/drawing/2014/main" id="{3F946124-6BE2-4F32-8AEB-747416FA0559}"/>
              </a:ext>
            </a:extLst>
          </p:cNvPr>
          <p:cNvSpPr txBox="1"/>
          <p:nvPr/>
        </p:nvSpPr>
        <p:spPr>
          <a:xfrm>
            <a:off x="4803321" y="7719335"/>
            <a:ext cx="14184649" cy="584775"/>
          </a:xfrm>
          <a:prstGeom prst="rect">
            <a:avLst/>
          </a:prstGeom>
          <a:noFill/>
        </p:spPr>
        <p:txBody>
          <a:bodyPr wrap="square" rtlCol="0">
            <a:spAutoFit/>
          </a:bodyPr>
          <a:lstStyle/>
          <a:p>
            <a:r>
              <a:rPr lang="zh-CN" altLang="en-US" sz="3200" dirty="0"/>
              <a:t>顺序图和状态图</a:t>
            </a:r>
            <a:r>
              <a:rPr lang="en-US" altLang="zh-CN" sz="1600" dirty="0"/>
              <a:t> </a:t>
            </a:r>
            <a:endParaRPr lang="zh-CN" altLang="en-US" sz="1600" dirty="0"/>
          </a:p>
        </p:txBody>
      </p:sp>
      <p:sp>
        <p:nvSpPr>
          <p:cNvPr id="8" name="矩形 7">
            <a:extLst>
              <a:ext uri="{FF2B5EF4-FFF2-40B4-BE49-F238E27FC236}">
                <a16:creationId xmlns:a16="http://schemas.microsoft.com/office/drawing/2014/main" id="{5ED556AD-0770-48E6-8DBE-8559B3D6FBE2}"/>
              </a:ext>
            </a:extLst>
          </p:cNvPr>
          <p:cNvSpPr/>
          <p:nvPr/>
        </p:nvSpPr>
        <p:spPr>
          <a:xfrm>
            <a:off x="3505200" y="5587690"/>
            <a:ext cx="117451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对描述需求所使用的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UML</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图例是否与需求对象合适、匹配？描述是否准确？</a:t>
            </a:r>
          </a:p>
        </p:txBody>
      </p:sp>
      <p:pic>
        <p:nvPicPr>
          <p:cNvPr id="4" name="图片 3">
            <a:extLst>
              <a:ext uri="{FF2B5EF4-FFF2-40B4-BE49-F238E27FC236}">
                <a16:creationId xmlns:a16="http://schemas.microsoft.com/office/drawing/2014/main" id="{A62A07B6-AE21-4736-AC25-66C8A98ECD90}"/>
              </a:ext>
            </a:extLst>
          </p:cNvPr>
          <p:cNvPicPr>
            <a:picLocks noChangeAspect="1"/>
          </p:cNvPicPr>
          <p:nvPr/>
        </p:nvPicPr>
        <p:blipFill>
          <a:blip r:embed="rId4"/>
          <a:stretch>
            <a:fillRect/>
          </a:stretch>
        </p:blipFill>
        <p:spPr>
          <a:xfrm>
            <a:off x="12188825" y="6875201"/>
            <a:ext cx="8769216" cy="5804835"/>
          </a:xfrm>
          <a:prstGeom prst="rect">
            <a:avLst/>
          </a:prstGeom>
        </p:spPr>
      </p:pic>
    </p:spTree>
    <p:extLst>
      <p:ext uri="{BB962C8B-B14F-4D97-AF65-F5344CB8AC3E}">
        <p14:creationId xmlns:p14="http://schemas.microsoft.com/office/powerpoint/2010/main" val="21401107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1FE7BA-4E61-4353-AEC2-03E2F56A9A25}"/>
              </a:ext>
            </a:extLst>
          </p:cNvPr>
          <p:cNvPicPr>
            <a:picLocks noChangeAspect="1"/>
          </p:cNvPicPr>
          <p:nvPr/>
        </p:nvPicPr>
        <p:blipFill>
          <a:blip r:embed="rId2"/>
          <a:stretch>
            <a:fillRect/>
          </a:stretch>
        </p:blipFill>
        <p:spPr>
          <a:xfrm>
            <a:off x="2660316" y="3806741"/>
            <a:ext cx="6243052" cy="8023788"/>
          </a:xfrm>
          <a:prstGeom prst="rect">
            <a:avLst/>
          </a:prstGeom>
        </p:spPr>
      </p:pic>
    </p:spTree>
    <p:extLst>
      <p:ext uri="{BB962C8B-B14F-4D97-AF65-F5344CB8AC3E}">
        <p14:creationId xmlns:p14="http://schemas.microsoft.com/office/powerpoint/2010/main" val="25980712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dirty="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10488144" y="4709352"/>
            <a:ext cx="123166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是否可以独立地测试和验证每个需求？是否提交了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Test Case</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？是否采用模版？</a:t>
            </a:r>
          </a:p>
        </p:txBody>
      </p:sp>
      <p:pic>
        <p:nvPicPr>
          <p:cNvPr id="4" name="图片 3">
            <a:extLst>
              <a:ext uri="{FF2B5EF4-FFF2-40B4-BE49-F238E27FC236}">
                <a16:creationId xmlns:a16="http://schemas.microsoft.com/office/drawing/2014/main" id="{09254CE3-AECF-40A6-AAF8-907D2D04A264}"/>
              </a:ext>
            </a:extLst>
          </p:cNvPr>
          <p:cNvPicPr>
            <a:picLocks noChangeAspect="1"/>
          </p:cNvPicPr>
          <p:nvPr/>
        </p:nvPicPr>
        <p:blipFill>
          <a:blip r:embed="rId4"/>
          <a:stretch>
            <a:fillRect/>
          </a:stretch>
        </p:blipFill>
        <p:spPr>
          <a:xfrm>
            <a:off x="2451117" y="2697804"/>
            <a:ext cx="7756411" cy="8204203"/>
          </a:xfrm>
          <a:prstGeom prst="rect">
            <a:avLst/>
          </a:prstGeom>
        </p:spPr>
      </p:pic>
      <p:sp>
        <p:nvSpPr>
          <p:cNvPr id="2" name="文本框 1">
            <a:extLst>
              <a:ext uri="{FF2B5EF4-FFF2-40B4-BE49-F238E27FC236}">
                <a16:creationId xmlns:a16="http://schemas.microsoft.com/office/drawing/2014/main" id="{DDD4B1BE-81A2-4C0E-99A9-7C99BFF6B9DD}"/>
              </a:ext>
            </a:extLst>
          </p:cNvPr>
          <p:cNvSpPr txBox="1"/>
          <p:nvPr/>
        </p:nvSpPr>
        <p:spPr>
          <a:xfrm>
            <a:off x="14534148" y="7683210"/>
            <a:ext cx="4427621" cy="584775"/>
          </a:xfrm>
          <a:prstGeom prst="rect">
            <a:avLst/>
          </a:prstGeom>
          <a:noFill/>
        </p:spPr>
        <p:txBody>
          <a:bodyPr wrap="square" rtlCol="0">
            <a:spAutoFit/>
          </a:bodyPr>
          <a:lstStyle/>
          <a:p>
            <a:r>
              <a:rPr lang="zh-CN" altLang="en-US" sz="3200" dirty="0">
                <a:hlinkClick r:id="rId5" action="ppaction://hlinkfile"/>
              </a:rPr>
              <a:t>测试用例</a:t>
            </a:r>
            <a:endParaRPr lang="zh-CN" altLang="en-US" sz="3200" dirty="0"/>
          </a:p>
        </p:txBody>
      </p:sp>
    </p:spTree>
    <p:extLst>
      <p:ext uri="{BB962C8B-B14F-4D97-AF65-F5344CB8AC3E}">
        <p14:creationId xmlns:p14="http://schemas.microsoft.com/office/powerpoint/2010/main" val="25623089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135344" y="4659168"/>
            <a:ext cx="10106830" cy="738664"/>
          </a:xfrm>
          <a:prstGeom prst="rect">
            <a:avLst/>
          </a:prstGeom>
        </p:spPr>
        <p:txBody>
          <a:bodyPr wrap="square">
            <a:spAutoFit/>
          </a:bodyPr>
          <a:lstStyle/>
          <a:p>
            <a:pPr lvl="0" algn="dist">
              <a:lnSpc>
                <a:spcPct val="150000"/>
              </a:lnSpc>
              <a:buSzPct val="25000"/>
            </a:pP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Test Case</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的设计采用的是什么方法？数量多少？够吗？有效吗？</a:t>
            </a:r>
          </a:p>
        </p:txBody>
      </p:sp>
      <p:sp>
        <p:nvSpPr>
          <p:cNvPr id="2" name="文本框 1">
            <a:extLst>
              <a:ext uri="{FF2B5EF4-FFF2-40B4-BE49-F238E27FC236}">
                <a16:creationId xmlns:a16="http://schemas.microsoft.com/office/drawing/2014/main" id="{0D871798-F9D8-4277-A22D-96D58DB0D34A}"/>
              </a:ext>
            </a:extLst>
          </p:cNvPr>
          <p:cNvSpPr txBox="1"/>
          <p:nvPr/>
        </p:nvSpPr>
        <p:spPr>
          <a:xfrm>
            <a:off x="7135344" y="6858000"/>
            <a:ext cx="3524635" cy="646331"/>
          </a:xfrm>
          <a:prstGeom prst="rect">
            <a:avLst/>
          </a:prstGeom>
          <a:noFill/>
        </p:spPr>
        <p:txBody>
          <a:bodyPr wrap="square" rtlCol="0">
            <a:spAutoFit/>
          </a:bodyPr>
          <a:lstStyle/>
          <a:p>
            <a:r>
              <a:rPr lang="zh-CN" altLang="en-US" sz="3600" dirty="0"/>
              <a:t>黑盒测试</a:t>
            </a:r>
          </a:p>
        </p:txBody>
      </p:sp>
      <p:sp>
        <p:nvSpPr>
          <p:cNvPr id="4" name="文本框 3">
            <a:extLst>
              <a:ext uri="{FF2B5EF4-FFF2-40B4-BE49-F238E27FC236}">
                <a16:creationId xmlns:a16="http://schemas.microsoft.com/office/drawing/2014/main" id="{39C60150-2518-4769-8458-E958FE27062A}"/>
              </a:ext>
            </a:extLst>
          </p:cNvPr>
          <p:cNvSpPr txBox="1"/>
          <p:nvPr/>
        </p:nvSpPr>
        <p:spPr>
          <a:xfrm>
            <a:off x="14829815" y="7053857"/>
            <a:ext cx="3115561" cy="523220"/>
          </a:xfrm>
          <a:prstGeom prst="rect">
            <a:avLst/>
          </a:prstGeom>
          <a:noFill/>
        </p:spPr>
        <p:txBody>
          <a:bodyPr wrap="square" rtlCol="0">
            <a:spAutoFit/>
          </a:bodyPr>
          <a:lstStyle/>
          <a:p>
            <a:r>
              <a:rPr lang="zh-CN" altLang="en-US" sz="2800" dirty="0"/>
              <a:t>大致在</a:t>
            </a:r>
            <a:r>
              <a:rPr lang="en-US" altLang="zh-CN" sz="2800" dirty="0"/>
              <a:t>180</a:t>
            </a:r>
            <a:r>
              <a:rPr lang="zh-CN" altLang="en-US" sz="2800" dirty="0"/>
              <a:t>个</a:t>
            </a:r>
          </a:p>
        </p:txBody>
      </p:sp>
    </p:spTree>
    <p:extLst>
      <p:ext uri="{BB962C8B-B14F-4D97-AF65-F5344CB8AC3E}">
        <p14:creationId xmlns:p14="http://schemas.microsoft.com/office/powerpoint/2010/main" val="28884700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205503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630394" y="4659168"/>
            <a:ext cx="131167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为便于</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的理解和评审，是否提交了初步的</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User Manual</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？描述是否正确、有效？</a:t>
            </a:r>
          </a:p>
        </p:txBody>
      </p:sp>
      <p:pic>
        <p:nvPicPr>
          <p:cNvPr id="2" name="图片 1">
            <a:extLst>
              <a:ext uri="{FF2B5EF4-FFF2-40B4-BE49-F238E27FC236}">
                <a16:creationId xmlns:a16="http://schemas.microsoft.com/office/drawing/2014/main" id="{5CDD379C-A2CF-4A41-B6F9-B3641311D950}"/>
              </a:ext>
            </a:extLst>
          </p:cNvPr>
          <p:cNvPicPr>
            <a:picLocks noChangeAspect="1"/>
          </p:cNvPicPr>
          <p:nvPr/>
        </p:nvPicPr>
        <p:blipFill>
          <a:blip r:embed="rId4"/>
          <a:stretch>
            <a:fillRect/>
          </a:stretch>
        </p:blipFill>
        <p:spPr>
          <a:xfrm>
            <a:off x="5856953" y="5870243"/>
            <a:ext cx="8412949" cy="7532936"/>
          </a:xfrm>
          <a:prstGeom prst="rect">
            <a:avLst/>
          </a:prstGeom>
        </p:spPr>
      </p:pic>
    </p:spTree>
    <p:extLst>
      <p:ext uri="{BB962C8B-B14F-4D97-AF65-F5344CB8AC3E}">
        <p14:creationId xmlns:p14="http://schemas.microsoft.com/office/powerpoint/2010/main" val="13103304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0"/>
            <a:ext cx="21759300" cy="12704743"/>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69" y="2468735"/>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75" y="2008596"/>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954554" y="3853771"/>
            <a:ext cx="84685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进行了正式的内部评审？是否有评审记录？</a:t>
            </a:r>
          </a:p>
        </p:txBody>
      </p:sp>
      <p:pic>
        <p:nvPicPr>
          <p:cNvPr id="7" name="图片 6">
            <a:extLst>
              <a:ext uri="{FF2B5EF4-FFF2-40B4-BE49-F238E27FC236}">
                <a16:creationId xmlns:a16="http://schemas.microsoft.com/office/drawing/2014/main" id="{6B91866B-524A-4E14-99B1-3CA0972DD2B1}"/>
              </a:ext>
            </a:extLst>
          </p:cNvPr>
          <p:cNvPicPr>
            <a:picLocks noChangeAspect="1"/>
          </p:cNvPicPr>
          <p:nvPr/>
        </p:nvPicPr>
        <p:blipFill>
          <a:blip r:embed="rId4"/>
          <a:stretch>
            <a:fillRect/>
          </a:stretch>
        </p:blipFill>
        <p:spPr>
          <a:xfrm>
            <a:off x="1309122" y="5397832"/>
            <a:ext cx="10421457" cy="8193403"/>
          </a:xfrm>
          <a:prstGeom prst="rect">
            <a:avLst/>
          </a:prstGeom>
        </p:spPr>
      </p:pic>
      <p:pic>
        <p:nvPicPr>
          <p:cNvPr id="9" name="图片 8">
            <a:extLst>
              <a:ext uri="{FF2B5EF4-FFF2-40B4-BE49-F238E27FC236}">
                <a16:creationId xmlns:a16="http://schemas.microsoft.com/office/drawing/2014/main" id="{8D93D003-F7F1-4EC7-99E4-D6FD9CD486B7}"/>
              </a:ext>
            </a:extLst>
          </p:cNvPr>
          <p:cNvPicPr>
            <a:picLocks noChangeAspect="1"/>
          </p:cNvPicPr>
          <p:nvPr/>
        </p:nvPicPr>
        <p:blipFill>
          <a:blip r:embed="rId5"/>
          <a:stretch>
            <a:fillRect/>
          </a:stretch>
        </p:blipFill>
        <p:spPr>
          <a:xfrm>
            <a:off x="12044713" y="5345744"/>
            <a:ext cx="10723500" cy="8297579"/>
          </a:xfrm>
          <a:prstGeom prst="rect">
            <a:avLst/>
          </a:prstGeom>
        </p:spPr>
      </p:pic>
    </p:spTree>
    <p:extLst>
      <p:ext uri="{BB962C8B-B14F-4D97-AF65-F5344CB8AC3E}">
        <p14:creationId xmlns:p14="http://schemas.microsoft.com/office/powerpoint/2010/main" val="18947531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268694" y="4659168"/>
            <a:ext cx="98401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是否对评审中要求修改和改进的部分进行了完善？是否有记录？</a:t>
            </a:r>
          </a:p>
        </p:txBody>
      </p:sp>
      <p:pic>
        <p:nvPicPr>
          <p:cNvPr id="2" name="图片 1">
            <a:extLst>
              <a:ext uri="{FF2B5EF4-FFF2-40B4-BE49-F238E27FC236}">
                <a16:creationId xmlns:a16="http://schemas.microsoft.com/office/drawing/2014/main" id="{426AEC64-F408-424B-875E-6B5C1B721525}"/>
              </a:ext>
            </a:extLst>
          </p:cNvPr>
          <p:cNvPicPr>
            <a:picLocks noChangeAspect="1"/>
          </p:cNvPicPr>
          <p:nvPr/>
        </p:nvPicPr>
        <p:blipFill>
          <a:blip r:embed="rId4"/>
          <a:stretch>
            <a:fillRect/>
          </a:stretch>
        </p:blipFill>
        <p:spPr>
          <a:xfrm>
            <a:off x="2614807" y="6782868"/>
            <a:ext cx="16624523" cy="951749"/>
          </a:xfrm>
          <a:prstGeom prst="rect">
            <a:avLst/>
          </a:prstGeom>
        </p:spPr>
      </p:pic>
    </p:spTree>
    <p:extLst>
      <p:ext uri="{BB962C8B-B14F-4D97-AF65-F5344CB8AC3E}">
        <p14:creationId xmlns:p14="http://schemas.microsoft.com/office/powerpoint/2010/main" val="10513926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067503" y="4659168"/>
            <a:ext cx="15923173" cy="830997"/>
          </a:xfrm>
          <a:prstGeom prst="rect">
            <a:avLst/>
          </a:prstGeom>
        </p:spPr>
        <p:txBody>
          <a:bodyPr wrap="square">
            <a:spAutoFit/>
          </a:bodyPr>
          <a:lstStyle/>
          <a:p>
            <a:pPr lvl="0" algn="dist">
              <a:lnSpc>
                <a:spcPct val="150000"/>
              </a:lnSpc>
              <a:buSzPct val="25000"/>
            </a:pPr>
            <a:r>
              <a:rPr lang="zh-CN" altLang="en-US" sz="3200" dirty="0">
                <a:solidFill>
                  <a:schemeClr val="accent1"/>
                </a:solidFill>
                <a:latin typeface="Montserrat" panose="02000505000000020004"/>
                <a:ea typeface="Montserrat" panose="02000505000000020004"/>
                <a:cs typeface="Montserrat" panose="02000505000000020004"/>
                <a:sym typeface="Montserrat" panose="02000505000000020004"/>
              </a:rPr>
              <a:t>是否在每个里程碑阶段都准备了相关的演示材料？格式是否符合要求？整体效果如何？</a:t>
            </a:r>
          </a:p>
        </p:txBody>
      </p:sp>
      <p:pic>
        <p:nvPicPr>
          <p:cNvPr id="6" name="图片 5">
            <a:extLst>
              <a:ext uri="{FF2B5EF4-FFF2-40B4-BE49-F238E27FC236}">
                <a16:creationId xmlns:a16="http://schemas.microsoft.com/office/drawing/2014/main" id="{1678898A-9D42-40F4-86A1-AD3558A5600C}"/>
              </a:ext>
            </a:extLst>
          </p:cNvPr>
          <p:cNvPicPr>
            <a:picLocks noChangeAspect="1"/>
          </p:cNvPicPr>
          <p:nvPr/>
        </p:nvPicPr>
        <p:blipFill>
          <a:blip r:embed="rId4"/>
          <a:stretch>
            <a:fillRect/>
          </a:stretch>
        </p:blipFill>
        <p:spPr>
          <a:xfrm>
            <a:off x="8315190" y="6283992"/>
            <a:ext cx="7747135" cy="2607944"/>
          </a:xfrm>
          <a:prstGeom prst="rect">
            <a:avLst/>
          </a:prstGeom>
        </p:spPr>
      </p:pic>
    </p:spTree>
    <p:extLst>
      <p:ext uri="{BB962C8B-B14F-4D97-AF65-F5344CB8AC3E}">
        <p14:creationId xmlns:p14="http://schemas.microsoft.com/office/powerpoint/2010/main" val="12997837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175" y="1380798"/>
            <a:ext cx="21759300" cy="1318428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7276558" y="2261760"/>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997264" y="1801621"/>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489393" y="3646796"/>
            <a:ext cx="142978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针对</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 Baseline</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，是否进行了正式的发布？是否定义了基准版本号？是否提交配置系统？</a:t>
            </a:r>
          </a:p>
        </p:txBody>
      </p:sp>
      <p:pic>
        <p:nvPicPr>
          <p:cNvPr id="2" name="图片 1">
            <a:extLst>
              <a:ext uri="{FF2B5EF4-FFF2-40B4-BE49-F238E27FC236}">
                <a16:creationId xmlns:a16="http://schemas.microsoft.com/office/drawing/2014/main" id="{1F895F7A-FE92-404E-8249-22BB9D6533EE}"/>
              </a:ext>
            </a:extLst>
          </p:cNvPr>
          <p:cNvPicPr>
            <a:picLocks noChangeAspect="1"/>
          </p:cNvPicPr>
          <p:nvPr/>
        </p:nvPicPr>
        <p:blipFill>
          <a:blip r:embed="rId4"/>
          <a:stretch>
            <a:fillRect/>
          </a:stretch>
        </p:blipFill>
        <p:spPr>
          <a:xfrm>
            <a:off x="2778693" y="4438975"/>
            <a:ext cx="14353832" cy="10126111"/>
          </a:xfrm>
          <a:prstGeom prst="rect">
            <a:avLst/>
          </a:prstGeom>
        </p:spPr>
      </p:pic>
    </p:spTree>
    <p:extLst>
      <p:ext uri="{BB962C8B-B14F-4D97-AF65-F5344CB8AC3E}">
        <p14:creationId xmlns:p14="http://schemas.microsoft.com/office/powerpoint/2010/main" val="5989749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439769" y="4659168"/>
            <a:ext cx="154979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针对需求的管理，是否采用了需求管理工具？是否把全部需求录入工具？是否建立了跟踪链接矩阵？</a:t>
            </a:r>
          </a:p>
        </p:txBody>
      </p:sp>
      <p:sp>
        <p:nvSpPr>
          <p:cNvPr id="7" name="矩形 6">
            <a:extLst>
              <a:ext uri="{FF2B5EF4-FFF2-40B4-BE49-F238E27FC236}">
                <a16:creationId xmlns:a16="http://schemas.microsoft.com/office/drawing/2014/main" id="{A45B5911-B724-41C4-B84F-E68EA40FF7FF}"/>
              </a:ext>
            </a:extLst>
          </p:cNvPr>
          <p:cNvSpPr/>
          <p:nvPr/>
        </p:nvSpPr>
        <p:spPr>
          <a:xfrm>
            <a:off x="5858994" y="5587690"/>
            <a:ext cx="126595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是否采用了需求管理工具对用户的需求变化进行了需求变更影响分析？效果如何？</a:t>
            </a:r>
          </a:p>
        </p:txBody>
      </p:sp>
      <p:sp>
        <p:nvSpPr>
          <p:cNvPr id="8" name="文本框 7">
            <a:extLst>
              <a:ext uri="{FF2B5EF4-FFF2-40B4-BE49-F238E27FC236}">
                <a16:creationId xmlns:a16="http://schemas.microsoft.com/office/drawing/2014/main" id="{7A0C6202-B33B-44DF-B477-DBA88239A581}"/>
              </a:ext>
            </a:extLst>
          </p:cNvPr>
          <p:cNvSpPr txBox="1"/>
          <p:nvPr/>
        </p:nvSpPr>
        <p:spPr>
          <a:xfrm>
            <a:off x="4785937" y="7097259"/>
            <a:ext cx="4082143" cy="584775"/>
          </a:xfrm>
          <a:prstGeom prst="rect">
            <a:avLst/>
          </a:prstGeom>
          <a:noFill/>
        </p:spPr>
        <p:txBody>
          <a:bodyPr wrap="square" rtlCol="0">
            <a:spAutoFit/>
          </a:bodyPr>
          <a:lstStyle/>
          <a:p>
            <a:r>
              <a:rPr lang="zh-CN" altLang="en-US" sz="3200" dirty="0"/>
              <a:t>统御</a:t>
            </a:r>
          </a:p>
        </p:txBody>
      </p:sp>
      <p:pic>
        <p:nvPicPr>
          <p:cNvPr id="2" name="图片 1">
            <a:extLst>
              <a:ext uri="{FF2B5EF4-FFF2-40B4-BE49-F238E27FC236}">
                <a16:creationId xmlns:a16="http://schemas.microsoft.com/office/drawing/2014/main" id="{DD4FF9E9-6F90-411E-9E05-46B51A12FCDF}"/>
              </a:ext>
            </a:extLst>
          </p:cNvPr>
          <p:cNvPicPr>
            <a:picLocks noChangeAspect="1"/>
          </p:cNvPicPr>
          <p:nvPr/>
        </p:nvPicPr>
        <p:blipFill>
          <a:blip r:embed="rId4"/>
          <a:stretch>
            <a:fillRect/>
          </a:stretch>
        </p:blipFill>
        <p:spPr>
          <a:xfrm>
            <a:off x="6208946" y="6452798"/>
            <a:ext cx="5979879" cy="5915061"/>
          </a:xfrm>
          <a:prstGeom prst="rect">
            <a:avLst/>
          </a:prstGeom>
        </p:spPr>
      </p:pic>
    </p:spTree>
    <p:extLst>
      <p:ext uri="{BB962C8B-B14F-4D97-AF65-F5344CB8AC3E}">
        <p14:creationId xmlns:p14="http://schemas.microsoft.com/office/powerpoint/2010/main" val="31776398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3C1B2C-FF4E-4935-A265-F857A0E92EE3}"/>
              </a:ext>
            </a:extLst>
          </p:cNvPr>
          <p:cNvPicPr>
            <a:picLocks noChangeAspect="1"/>
          </p:cNvPicPr>
          <p:nvPr/>
        </p:nvPicPr>
        <p:blipFill>
          <a:blip r:embed="rId2"/>
          <a:stretch>
            <a:fillRect/>
          </a:stretch>
        </p:blipFill>
        <p:spPr>
          <a:xfrm>
            <a:off x="2385514" y="4375485"/>
            <a:ext cx="19958527" cy="7247020"/>
          </a:xfrm>
          <a:prstGeom prst="rect">
            <a:avLst/>
          </a:prstGeom>
        </p:spPr>
      </p:pic>
    </p:spTree>
    <p:extLst>
      <p:ext uri="{BB962C8B-B14F-4D97-AF65-F5344CB8AC3E}">
        <p14:creationId xmlns:p14="http://schemas.microsoft.com/office/powerpoint/2010/main" val="6417499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231229" y="4659168"/>
            <a:ext cx="95353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针对项目的需求变化，是否建议了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CCB</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组织和人选？为什么？</a:t>
            </a:r>
          </a:p>
        </p:txBody>
      </p:sp>
      <p:sp>
        <p:nvSpPr>
          <p:cNvPr id="7" name="Shape 91">
            <a:extLst>
              <a:ext uri="{FF2B5EF4-FFF2-40B4-BE49-F238E27FC236}">
                <a16:creationId xmlns:a16="http://schemas.microsoft.com/office/drawing/2014/main" id="{0D79924A-E09F-4EB9-B08E-AE8D3F28F12B}"/>
              </a:ext>
            </a:extLst>
          </p:cNvPr>
          <p:cNvSpPr txBox="1"/>
          <p:nvPr/>
        </p:nvSpPr>
        <p:spPr>
          <a:xfrm>
            <a:off x="6637144" y="5200123"/>
            <a:ext cx="10723500" cy="21237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altLang="zh-CN" sz="2800" dirty="0">
                <a:solidFill>
                  <a:schemeClr val="dk2"/>
                </a:solidFill>
                <a:latin typeface="Montserrat" panose="02010600030101010101" charset="0"/>
                <a:ea typeface="+mn-ea"/>
                <a:cs typeface="Montserrat" panose="02000505000000020004"/>
                <a:sym typeface="Montserrat" panose="02000505000000020004"/>
              </a:rPr>
              <a:t>CCB</a:t>
            </a:r>
            <a:r>
              <a:rPr lang="zh-CN" altLang="en-US" sz="2800" dirty="0">
                <a:solidFill>
                  <a:schemeClr val="dk2"/>
                </a:solidFill>
                <a:latin typeface="Montserrat" panose="02010600030101010101" charset="0"/>
                <a:ea typeface="+mn-ea"/>
                <a:cs typeface="Montserrat" panose="02000505000000020004"/>
                <a:sym typeface="Montserrat" panose="02000505000000020004"/>
              </a:rPr>
              <a:t>组织以及人选</a:t>
            </a:r>
          </a:p>
        </p:txBody>
      </p:sp>
      <p:sp>
        <p:nvSpPr>
          <p:cNvPr id="8" name="Shape 93">
            <a:extLst>
              <a:ext uri="{FF2B5EF4-FFF2-40B4-BE49-F238E27FC236}">
                <a16:creationId xmlns:a16="http://schemas.microsoft.com/office/drawing/2014/main" id="{1E53678C-01C3-4B18-AD47-71098EF630AD}"/>
              </a:ext>
            </a:extLst>
          </p:cNvPr>
          <p:cNvSpPr txBox="1"/>
          <p:nvPr/>
        </p:nvSpPr>
        <p:spPr>
          <a:xfrm>
            <a:off x="4405765" y="6215307"/>
            <a:ext cx="8696400" cy="1938900"/>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en-US" altLang="zh-CN" sz="2800" dirty="0">
                <a:solidFill>
                  <a:schemeClr val="accent1"/>
                </a:solidFill>
                <a:latin typeface="Montserrat" panose="02010600030101010101" charset="0"/>
                <a:ea typeface="+mn-ea"/>
                <a:cs typeface="Montserrat" panose="02000505000000020004"/>
                <a:sym typeface="Montserrat" panose="02000505000000020004"/>
              </a:rPr>
              <a:t>CCB</a:t>
            </a:r>
            <a:r>
              <a:rPr lang="zh-CN" altLang="en-US" sz="2800" dirty="0">
                <a:solidFill>
                  <a:schemeClr val="accent1"/>
                </a:solidFill>
                <a:latin typeface="Montserrat" panose="02010600030101010101" charset="0"/>
                <a:ea typeface="+mn-ea"/>
                <a:cs typeface="Montserrat" panose="02000505000000020004"/>
                <a:sym typeface="Montserrat" panose="02000505000000020004"/>
              </a:rPr>
              <a:t>人选：</a:t>
            </a:r>
          </a:p>
        </p:txBody>
      </p:sp>
      <p:graphicFrame>
        <p:nvGraphicFramePr>
          <p:cNvPr id="9" name="表格 8">
            <a:extLst>
              <a:ext uri="{FF2B5EF4-FFF2-40B4-BE49-F238E27FC236}">
                <a16:creationId xmlns:a16="http://schemas.microsoft.com/office/drawing/2014/main" id="{0FD2D54B-D9A7-49EC-9EC7-DEE2152158E9}"/>
              </a:ext>
            </a:extLst>
          </p:cNvPr>
          <p:cNvGraphicFramePr>
            <a:graphicFrameLocks noGrp="1"/>
          </p:cNvGraphicFramePr>
          <p:nvPr>
            <p:extLst>
              <p:ext uri="{D42A27DB-BD31-4B8C-83A1-F6EECF244321}">
                <p14:modId xmlns:p14="http://schemas.microsoft.com/office/powerpoint/2010/main" val="2572963867"/>
              </p:ext>
            </p:extLst>
          </p:nvPr>
        </p:nvGraphicFramePr>
        <p:xfrm>
          <a:off x="6311277" y="6201680"/>
          <a:ext cx="12205323" cy="2622549"/>
        </p:xfrm>
        <a:graphic>
          <a:graphicData uri="http://schemas.openxmlformats.org/drawingml/2006/table">
            <a:tbl>
              <a:tblPr firstRow="1" firstCol="1" bandRow="1">
                <a:tableStyleId>{BDBED569-4797-4DF1-A0F4-6AAB3CD982D8}</a:tableStyleId>
              </a:tblPr>
              <a:tblGrid>
                <a:gridCol w="6209071">
                  <a:extLst>
                    <a:ext uri="{9D8B030D-6E8A-4147-A177-3AD203B41FA5}">
                      <a16:colId xmlns:a16="http://schemas.microsoft.com/office/drawing/2014/main" val="835206793"/>
                    </a:ext>
                  </a:extLst>
                </a:gridCol>
                <a:gridCol w="5996252">
                  <a:extLst>
                    <a:ext uri="{9D8B030D-6E8A-4147-A177-3AD203B41FA5}">
                      <a16:colId xmlns:a16="http://schemas.microsoft.com/office/drawing/2014/main" val="1687901627"/>
                    </a:ext>
                  </a:extLst>
                </a:gridCol>
              </a:tblGrid>
              <a:tr h="307526">
                <a:tc>
                  <a:txBody>
                    <a:bodyPr/>
                    <a:lstStyle/>
                    <a:p>
                      <a:pPr algn="ctr">
                        <a:spcAft>
                          <a:spcPts val="0"/>
                        </a:spcAft>
                      </a:pPr>
                      <a:r>
                        <a:rPr lang="zh-CN" sz="3600" kern="100" dirty="0">
                          <a:effectLst/>
                        </a:rPr>
                        <a:t>角色</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3600" kern="100" dirty="0">
                          <a:effectLst/>
                        </a:rPr>
                        <a:t>人员</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8249640"/>
                  </a:ext>
                </a:extLst>
              </a:tr>
              <a:tr h="976629">
                <a:tc>
                  <a:txBody>
                    <a:bodyPr/>
                    <a:lstStyle/>
                    <a:p>
                      <a:pPr algn="just">
                        <a:spcAft>
                          <a:spcPts val="0"/>
                        </a:spcAft>
                      </a:pPr>
                      <a:r>
                        <a:rPr lang="zh-CN" sz="3600" kern="100" dirty="0">
                          <a:effectLst/>
                        </a:rPr>
                        <a:t>变更控制委员会主席</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zh-CN" sz="3600" kern="100" dirty="0">
                          <a:effectLst/>
                        </a:rPr>
                        <a:t>余倩</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2570196"/>
                  </a:ext>
                </a:extLst>
              </a:tr>
              <a:tr h="0">
                <a:tc>
                  <a:txBody>
                    <a:bodyPr/>
                    <a:lstStyle/>
                    <a:p>
                      <a:pPr algn="just">
                        <a:spcAft>
                          <a:spcPts val="0"/>
                        </a:spcAft>
                      </a:pPr>
                      <a:r>
                        <a:rPr lang="zh-CN" sz="3600" kern="100" dirty="0">
                          <a:effectLst/>
                        </a:rPr>
                        <a:t>变更控制委员会</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sz="3600" kern="100" dirty="0">
                          <a:effectLst/>
                        </a:rPr>
                        <a:t>于欣汝、徐洁岑、</a:t>
                      </a:r>
                      <a:r>
                        <a:rPr lang="zh-CN" altLang="zh-CN" sz="3600" kern="100" dirty="0">
                          <a:effectLst/>
                        </a:rPr>
                        <a:t>陈泓见</a:t>
                      </a:r>
                      <a:endPar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sz="3600" kern="100" dirty="0">
                          <a:effectLst/>
                        </a:rPr>
                        <a:t>、黄枭帅</a:t>
                      </a:r>
                      <a:endParaRPr lang="zh-CN" sz="3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3117736"/>
                  </a:ext>
                </a:extLst>
              </a:tr>
            </a:tbl>
          </a:graphicData>
        </a:graphic>
      </p:graphicFrame>
      <p:sp>
        <p:nvSpPr>
          <p:cNvPr id="10" name="文本框 9">
            <a:extLst>
              <a:ext uri="{FF2B5EF4-FFF2-40B4-BE49-F238E27FC236}">
                <a16:creationId xmlns:a16="http://schemas.microsoft.com/office/drawing/2014/main" id="{97DB8B29-5E18-4D3A-98A2-1E21CED4E226}"/>
              </a:ext>
            </a:extLst>
          </p:cNvPr>
          <p:cNvSpPr txBox="1"/>
          <p:nvPr/>
        </p:nvSpPr>
        <p:spPr>
          <a:xfrm>
            <a:off x="4902134" y="9151023"/>
            <a:ext cx="14573250" cy="954107"/>
          </a:xfrm>
          <a:prstGeom prst="rect">
            <a:avLst/>
          </a:prstGeom>
          <a:noFill/>
        </p:spPr>
        <p:txBody>
          <a:bodyPr wrap="square" rtlCol="0">
            <a:spAutoFit/>
          </a:bodyPr>
          <a:lstStyle/>
          <a:p>
            <a:r>
              <a:rPr lang="zh-CN" altLang="en-US" sz="2800" dirty="0">
                <a:latin typeface="Montserrat" panose="02010600030101010101" charset="0"/>
                <a:ea typeface="+mn-ea"/>
              </a:rPr>
              <a:t>理由：助教作为统一管理所有小组，对于这个项目有着更加深的了解，可以敏锐地更具影响报告判断出需求的变更是否可行</a:t>
            </a:r>
          </a:p>
        </p:txBody>
      </p:sp>
    </p:spTree>
    <p:extLst>
      <p:ext uri="{BB962C8B-B14F-4D97-AF65-F5344CB8AC3E}">
        <p14:creationId xmlns:p14="http://schemas.microsoft.com/office/powerpoint/2010/main" val="18751895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38084" y="1348139"/>
            <a:ext cx="21759300" cy="13065691"/>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55985" y="2237049"/>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76691" y="1776910"/>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764270" y="3622085"/>
            <a:ext cx="109069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针对用户的需求变化，是否提交了需求变更申请报告？内容是否完整？</a:t>
            </a:r>
          </a:p>
        </p:txBody>
      </p:sp>
      <p:sp>
        <p:nvSpPr>
          <p:cNvPr id="7" name="Shape 96">
            <a:extLst>
              <a:ext uri="{FF2B5EF4-FFF2-40B4-BE49-F238E27FC236}">
                <a16:creationId xmlns:a16="http://schemas.microsoft.com/office/drawing/2014/main" id="{280414A7-7DD8-4D49-9244-AC1E875BC842}"/>
              </a:ext>
            </a:extLst>
          </p:cNvPr>
          <p:cNvSpPr txBox="1"/>
          <p:nvPr/>
        </p:nvSpPr>
        <p:spPr>
          <a:xfrm>
            <a:off x="4090737" y="5897763"/>
            <a:ext cx="6087980" cy="36793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zh-CN" altLang="en-US" sz="3200" b="1" dirty="0">
                <a:solidFill>
                  <a:schemeClr val="accent1"/>
                </a:solidFill>
                <a:latin typeface="Montserrat" panose="02010600030101010101" charset="0"/>
                <a:ea typeface="+mn-ea"/>
                <a:cs typeface="Montserrat" panose="02000505000000020004"/>
                <a:sym typeface="Montserrat" panose="02000505000000020004"/>
              </a:rPr>
              <a:t>申请报告主要内容包括：</a:t>
            </a:r>
            <a:r>
              <a:rPr lang="zh-CN" altLang="en-US" sz="3200" dirty="0">
                <a:solidFill>
                  <a:schemeClr val="accent1"/>
                </a:solidFill>
                <a:latin typeface="Montserrat" panose="02010600030101010101" charset="0"/>
                <a:ea typeface="+mn-ea"/>
                <a:cs typeface="Montserrat" panose="02000505000000020004"/>
                <a:sym typeface="Montserrat" panose="02000505000000020004"/>
              </a:rPr>
              <a:t>项目名称，变更的内容，变更原因，变更影响评估，审批意见，变更实施情况等</a:t>
            </a:r>
          </a:p>
        </p:txBody>
      </p:sp>
      <p:pic>
        <p:nvPicPr>
          <p:cNvPr id="2" name="图片 1">
            <a:extLst>
              <a:ext uri="{FF2B5EF4-FFF2-40B4-BE49-F238E27FC236}">
                <a16:creationId xmlns:a16="http://schemas.microsoft.com/office/drawing/2014/main" id="{2A6AC95F-1606-471E-AA73-9211A79F9A94}"/>
              </a:ext>
            </a:extLst>
          </p:cNvPr>
          <p:cNvPicPr>
            <a:picLocks noChangeAspect="1"/>
          </p:cNvPicPr>
          <p:nvPr/>
        </p:nvPicPr>
        <p:blipFill>
          <a:blip r:embed="rId4"/>
          <a:stretch>
            <a:fillRect/>
          </a:stretch>
        </p:blipFill>
        <p:spPr>
          <a:xfrm>
            <a:off x="12217734" y="4277379"/>
            <a:ext cx="7145621" cy="10136451"/>
          </a:xfrm>
          <a:prstGeom prst="rect">
            <a:avLst/>
          </a:prstGeom>
        </p:spPr>
      </p:pic>
      <p:pic>
        <p:nvPicPr>
          <p:cNvPr id="4" name="图片 3">
            <a:extLst>
              <a:ext uri="{FF2B5EF4-FFF2-40B4-BE49-F238E27FC236}">
                <a16:creationId xmlns:a16="http://schemas.microsoft.com/office/drawing/2014/main" id="{F5A1E122-AAF5-40B4-A323-54AFB64FDD16}"/>
              </a:ext>
            </a:extLst>
          </p:cNvPr>
          <p:cNvPicPr>
            <a:picLocks noChangeAspect="1"/>
          </p:cNvPicPr>
          <p:nvPr/>
        </p:nvPicPr>
        <p:blipFill>
          <a:blip r:embed="rId5"/>
          <a:stretch>
            <a:fillRect/>
          </a:stretch>
        </p:blipFill>
        <p:spPr>
          <a:xfrm>
            <a:off x="3595069" y="9345604"/>
            <a:ext cx="5981621" cy="2910520"/>
          </a:xfrm>
          <a:prstGeom prst="rect">
            <a:avLst/>
          </a:prstGeom>
        </p:spPr>
      </p:pic>
    </p:spTree>
    <p:extLst>
      <p:ext uri="{BB962C8B-B14F-4D97-AF65-F5344CB8AC3E}">
        <p14:creationId xmlns:p14="http://schemas.microsoft.com/office/powerpoint/2010/main" val="41312508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554069" y="4659168"/>
            <a:ext cx="152693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针对变更的影响，在项目计划中，建议的变更如何影响任务的执行顺序、依赖性、工作量或进度？</a:t>
            </a:r>
          </a:p>
        </p:txBody>
      </p:sp>
      <p:sp>
        <p:nvSpPr>
          <p:cNvPr id="7" name="Shape 96">
            <a:extLst>
              <a:ext uri="{FF2B5EF4-FFF2-40B4-BE49-F238E27FC236}">
                <a16:creationId xmlns:a16="http://schemas.microsoft.com/office/drawing/2014/main" id="{33015532-EB9C-4BDB-9BC9-3C19D744838D}"/>
              </a:ext>
            </a:extLst>
          </p:cNvPr>
          <p:cNvSpPr txBox="1"/>
          <p:nvPr/>
        </p:nvSpPr>
        <p:spPr>
          <a:xfrm>
            <a:off x="9829800" y="5606142"/>
            <a:ext cx="4089333" cy="2712027"/>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zh-CN" altLang="en-US" sz="2800" dirty="0">
                <a:solidFill>
                  <a:schemeClr val="accent1"/>
                </a:solidFill>
                <a:latin typeface="Montserrat" panose="02010600030101010101" charset="0"/>
                <a:ea typeface="+mn-ea"/>
                <a:cs typeface="Montserrat" panose="02000505000000020004"/>
                <a:sym typeface="Montserrat" panose="02000505000000020004"/>
              </a:rPr>
              <a:t>执行顺序：没有影响</a:t>
            </a:r>
          </a:p>
          <a:p>
            <a:pPr marL="0" marR="0" lvl="0" indent="0" algn="l" rtl="0">
              <a:lnSpc>
                <a:spcPct val="150000"/>
              </a:lnSpc>
              <a:spcBef>
                <a:spcPts val="0"/>
              </a:spcBef>
              <a:buSzPct val="25000"/>
              <a:buNone/>
            </a:pPr>
            <a:r>
              <a:rPr lang="zh-CN" altLang="en-US" sz="2800" dirty="0">
                <a:solidFill>
                  <a:schemeClr val="accent1"/>
                </a:solidFill>
                <a:latin typeface="Montserrat" panose="02010600030101010101" charset="0"/>
                <a:ea typeface="+mn-ea"/>
                <a:cs typeface="Montserrat" panose="02000505000000020004"/>
                <a:sym typeface="Montserrat" panose="02000505000000020004"/>
              </a:rPr>
              <a:t>依赖性：没有影响</a:t>
            </a:r>
          </a:p>
          <a:p>
            <a:pPr marL="0" marR="0" lvl="0" indent="0" algn="l" rtl="0">
              <a:lnSpc>
                <a:spcPct val="150000"/>
              </a:lnSpc>
              <a:spcBef>
                <a:spcPts val="0"/>
              </a:spcBef>
              <a:buSzPct val="25000"/>
              <a:buNone/>
            </a:pPr>
            <a:r>
              <a:rPr lang="zh-CN" altLang="en-US" sz="2800" dirty="0">
                <a:solidFill>
                  <a:schemeClr val="accent1"/>
                </a:solidFill>
                <a:latin typeface="Montserrat" panose="02010600030101010101" charset="0"/>
                <a:ea typeface="+mn-ea"/>
                <a:cs typeface="Montserrat" panose="02000505000000020004"/>
                <a:sym typeface="Montserrat" panose="02000505000000020004"/>
              </a:rPr>
              <a:t>工作量：大约</a:t>
            </a:r>
            <a:r>
              <a:rPr lang="en-US" altLang="zh-CN" sz="2800" dirty="0">
                <a:solidFill>
                  <a:schemeClr val="accent1"/>
                </a:solidFill>
                <a:latin typeface="Montserrat" panose="02010600030101010101" charset="0"/>
                <a:ea typeface="+mn-ea"/>
                <a:cs typeface="Montserrat" panose="02000505000000020004"/>
                <a:sym typeface="Montserrat" panose="02000505000000020004"/>
              </a:rPr>
              <a:t>9</a:t>
            </a:r>
            <a:r>
              <a:rPr lang="zh-CN" altLang="en-US" sz="2800" dirty="0">
                <a:solidFill>
                  <a:schemeClr val="accent1"/>
                </a:solidFill>
                <a:latin typeface="Montserrat" panose="02010600030101010101" charset="0"/>
                <a:ea typeface="+mn-ea"/>
                <a:cs typeface="Montserrat" panose="02000505000000020004"/>
                <a:sym typeface="Montserrat" panose="02000505000000020004"/>
              </a:rPr>
              <a:t>小时</a:t>
            </a:r>
          </a:p>
        </p:txBody>
      </p:sp>
    </p:spTree>
    <p:extLst>
      <p:ext uri="{BB962C8B-B14F-4D97-AF65-F5344CB8AC3E}">
        <p14:creationId xmlns:p14="http://schemas.microsoft.com/office/powerpoint/2010/main" val="8170258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7259169" y="4659168"/>
            <a:ext cx="98591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界面原型是否达到了高保真的效果？交互使用是否便捷、有效？</a:t>
            </a:r>
          </a:p>
        </p:txBody>
      </p:sp>
      <p:pic>
        <p:nvPicPr>
          <p:cNvPr id="7" name="图片 6">
            <a:extLst>
              <a:ext uri="{FF2B5EF4-FFF2-40B4-BE49-F238E27FC236}">
                <a16:creationId xmlns:a16="http://schemas.microsoft.com/office/drawing/2014/main" id="{D4528E9B-EC73-4692-9C65-144BC34AFACB}"/>
              </a:ext>
            </a:extLst>
          </p:cNvPr>
          <p:cNvPicPr>
            <a:picLocks noChangeAspect="1"/>
          </p:cNvPicPr>
          <p:nvPr/>
        </p:nvPicPr>
        <p:blipFill>
          <a:blip r:embed="rId4"/>
          <a:stretch>
            <a:fillRect/>
          </a:stretch>
        </p:blipFill>
        <p:spPr>
          <a:xfrm>
            <a:off x="7259169" y="5766584"/>
            <a:ext cx="9124950" cy="6115050"/>
          </a:xfrm>
          <a:prstGeom prst="rect">
            <a:avLst/>
          </a:prstGeom>
        </p:spPr>
      </p:pic>
    </p:spTree>
    <p:extLst>
      <p:ext uri="{BB962C8B-B14F-4D97-AF65-F5344CB8AC3E}">
        <p14:creationId xmlns:p14="http://schemas.microsoft.com/office/powerpoint/2010/main" val="32300060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335244" y="4659168"/>
            <a:ext cx="117070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是否考虑了移动端的访问？界面是否合适移动终端？使用是否便捷、有效？</a:t>
            </a:r>
          </a:p>
        </p:txBody>
      </p:sp>
      <p:pic>
        <p:nvPicPr>
          <p:cNvPr id="2" name="图片 1">
            <a:extLst>
              <a:ext uri="{FF2B5EF4-FFF2-40B4-BE49-F238E27FC236}">
                <a16:creationId xmlns:a16="http://schemas.microsoft.com/office/drawing/2014/main" id="{449D0A16-934A-4E3D-AB1D-854EBFD22274}"/>
              </a:ext>
            </a:extLst>
          </p:cNvPr>
          <p:cNvPicPr>
            <a:picLocks noChangeAspect="1"/>
          </p:cNvPicPr>
          <p:nvPr/>
        </p:nvPicPr>
        <p:blipFill>
          <a:blip r:embed="rId4"/>
          <a:stretch>
            <a:fillRect/>
          </a:stretch>
        </p:blipFill>
        <p:spPr>
          <a:xfrm>
            <a:off x="5905046" y="5594184"/>
            <a:ext cx="4533900" cy="6229350"/>
          </a:xfrm>
          <a:prstGeom prst="rect">
            <a:avLst/>
          </a:prstGeom>
        </p:spPr>
      </p:pic>
      <p:sp>
        <p:nvSpPr>
          <p:cNvPr id="4" name="文本框 3">
            <a:extLst>
              <a:ext uri="{FF2B5EF4-FFF2-40B4-BE49-F238E27FC236}">
                <a16:creationId xmlns:a16="http://schemas.microsoft.com/office/drawing/2014/main" id="{3632167D-6F18-4460-B0A3-F92F618FA8F7}"/>
              </a:ext>
            </a:extLst>
          </p:cNvPr>
          <p:cNvSpPr txBox="1"/>
          <p:nvPr/>
        </p:nvSpPr>
        <p:spPr>
          <a:xfrm>
            <a:off x="13030200" y="6867091"/>
            <a:ext cx="6955971" cy="769441"/>
          </a:xfrm>
          <a:prstGeom prst="rect">
            <a:avLst/>
          </a:prstGeom>
          <a:noFill/>
        </p:spPr>
        <p:txBody>
          <a:bodyPr wrap="square" rtlCol="0">
            <a:spAutoFit/>
          </a:bodyPr>
          <a:lstStyle/>
          <a:p>
            <a:r>
              <a:rPr lang="en-US" altLang="zh-CN" sz="4400" dirty="0"/>
              <a:t>f0hc6m.axshare.com</a:t>
            </a:r>
            <a:endParaRPr lang="zh-CN" altLang="en-US" sz="4400" dirty="0"/>
          </a:p>
        </p:txBody>
      </p:sp>
    </p:spTree>
    <p:extLst>
      <p:ext uri="{BB962C8B-B14F-4D97-AF65-F5344CB8AC3E}">
        <p14:creationId xmlns:p14="http://schemas.microsoft.com/office/powerpoint/2010/main" val="24619906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858994" y="4659168"/>
            <a:ext cx="126595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项目阶段性工作中，后续设计，开发，部署，测试等阶段的计划性安排是否完成？</a:t>
            </a:r>
          </a:p>
        </p:txBody>
      </p:sp>
      <p:pic>
        <p:nvPicPr>
          <p:cNvPr id="2" name="图片 1">
            <a:extLst>
              <a:ext uri="{FF2B5EF4-FFF2-40B4-BE49-F238E27FC236}">
                <a16:creationId xmlns:a16="http://schemas.microsoft.com/office/drawing/2014/main" id="{B978A77A-7941-4419-89D5-778ACD31A9AA}"/>
              </a:ext>
            </a:extLst>
          </p:cNvPr>
          <p:cNvPicPr>
            <a:picLocks noChangeAspect="1"/>
          </p:cNvPicPr>
          <p:nvPr/>
        </p:nvPicPr>
        <p:blipFill>
          <a:blip r:embed="rId4"/>
          <a:stretch>
            <a:fillRect/>
          </a:stretch>
        </p:blipFill>
        <p:spPr>
          <a:xfrm>
            <a:off x="5159829" y="6110287"/>
            <a:ext cx="8295821" cy="4896406"/>
          </a:xfrm>
          <a:prstGeom prst="rect">
            <a:avLst/>
          </a:prstGeom>
        </p:spPr>
      </p:pic>
      <p:pic>
        <p:nvPicPr>
          <p:cNvPr id="4" name="图片 3">
            <a:extLst>
              <a:ext uri="{FF2B5EF4-FFF2-40B4-BE49-F238E27FC236}">
                <a16:creationId xmlns:a16="http://schemas.microsoft.com/office/drawing/2014/main" id="{DEFA33FE-40D5-4EA5-AAE3-CEC1F9D4F0AD}"/>
              </a:ext>
            </a:extLst>
          </p:cNvPr>
          <p:cNvPicPr>
            <a:picLocks noChangeAspect="1"/>
          </p:cNvPicPr>
          <p:nvPr/>
        </p:nvPicPr>
        <p:blipFill>
          <a:blip r:embed="rId5"/>
          <a:stretch>
            <a:fillRect/>
          </a:stretch>
        </p:blipFill>
        <p:spPr>
          <a:xfrm>
            <a:off x="14251488" y="6038098"/>
            <a:ext cx="5624680" cy="4811473"/>
          </a:xfrm>
          <a:prstGeom prst="rect">
            <a:avLst/>
          </a:prstGeom>
        </p:spPr>
      </p:pic>
    </p:spTree>
    <p:extLst>
      <p:ext uri="{BB962C8B-B14F-4D97-AF65-F5344CB8AC3E}">
        <p14:creationId xmlns:p14="http://schemas.microsoft.com/office/powerpoint/2010/main" val="35021046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382869" y="4659168"/>
            <a:ext cx="116117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是否还完成了课程作业要求的工作阶段之外的工作？比如：设计、实现等</a:t>
            </a:r>
          </a:p>
        </p:txBody>
      </p:sp>
      <p:sp>
        <p:nvSpPr>
          <p:cNvPr id="7" name="矩形 6">
            <a:extLst>
              <a:ext uri="{FF2B5EF4-FFF2-40B4-BE49-F238E27FC236}">
                <a16:creationId xmlns:a16="http://schemas.microsoft.com/office/drawing/2014/main" id="{FD739485-8308-4C57-8FB4-60434516FCD7}"/>
              </a:ext>
            </a:extLst>
          </p:cNvPr>
          <p:cNvSpPr/>
          <p:nvPr/>
        </p:nvSpPr>
        <p:spPr>
          <a:xfrm>
            <a:off x="7194884" y="6321203"/>
            <a:ext cx="8855242" cy="923330"/>
          </a:xfrm>
          <a:prstGeom prst="rect">
            <a:avLst/>
          </a:prstGeom>
        </p:spPr>
        <p:txBody>
          <a:bodyPr wrap="square">
            <a:spAutoFit/>
          </a:bodyPr>
          <a:lstStyle/>
          <a:p>
            <a:pPr lvl="0" algn="dist">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只列定了大致计划</a:t>
            </a:r>
            <a:r>
              <a:rPr lang="en-US" altLang="zh-CN" sz="3600" dirty="0">
                <a:solidFill>
                  <a:schemeClr val="accent1"/>
                </a:solidFill>
                <a:latin typeface="Montserrat" panose="02000505000000020004"/>
                <a:ea typeface="Montserrat" panose="02000505000000020004"/>
                <a:cs typeface="Montserrat" panose="02000505000000020004"/>
                <a:sym typeface="Montserrat" panose="02000505000000020004"/>
              </a:rPr>
              <a:t>((</a:t>
            </a: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（如概要），未实现</a:t>
            </a:r>
          </a:p>
        </p:txBody>
      </p:sp>
    </p:spTree>
    <p:extLst>
      <p:ext uri="{BB962C8B-B14F-4D97-AF65-F5344CB8AC3E}">
        <p14:creationId xmlns:p14="http://schemas.microsoft.com/office/powerpoint/2010/main" val="33062461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dirty="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2554958"/>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094819"/>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414345" y="3899371"/>
            <a:ext cx="14661931" cy="923330"/>
          </a:xfrm>
          <a:prstGeom prst="rect">
            <a:avLst/>
          </a:prstGeom>
        </p:spPr>
        <p:txBody>
          <a:bodyPr wrap="square">
            <a:spAutoFit/>
          </a:bodyPr>
          <a:lstStyle/>
          <a:p>
            <a:pPr lvl="0" algn="dist">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总体上，是否完成了大作业要求的全部的里程碑任务？是否按时提交？</a:t>
            </a:r>
          </a:p>
        </p:txBody>
      </p:sp>
      <p:pic>
        <p:nvPicPr>
          <p:cNvPr id="2" name="图片 1">
            <a:extLst>
              <a:ext uri="{FF2B5EF4-FFF2-40B4-BE49-F238E27FC236}">
                <a16:creationId xmlns:a16="http://schemas.microsoft.com/office/drawing/2014/main" id="{0636303B-E5E2-4AF0-9808-4641A5BEBCBE}"/>
              </a:ext>
            </a:extLst>
          </p:cNvPr>
          <p:cNvPicPr>
            <a:picLocks noChangeAspect="1"/>
          </p:cNvPicPr>
          <p:nvPr/>
        </p:nvPicPr>
        <p:blipFill>
          <a:blip r:embed="rId4"/>
          <a:stretch>
            <a:fillRect/>
          </a:stretch>
        </p:blipFill>
        <p:spPr>
          <a:xfrm>
            <a:off x="4414345" y="7918481"/>
            <a:ext cx="13653226" cy="1028368"/>
          </a:xfrm>
          <a:prstGeom prst="rect">
            <a:avLst/>
          </a:prstGeom>
        </p:spPr>
      </p:pic>
      <p:pic>
        <p:nvPicPr>
          <p:cNvPr id="4" name="图片 3">
            <a:extLst>
              <a:ext uri="{FF2B5EF4-FFF2-40B4-BE49-F238E27FC236}">
                <a16:creationId xmlns:a16="http://schemas.microsoft.com/office/drawing/2014/main" id="{2E15FE81-1B13-46A6-95DB-F65F2809CFFF}"/>
              </a:ext>
            </a:extLst>
          </p:cNvPr>
          <p:cNvPicPr>
            <a:picLocks noChangeAspect="1"/>
          </p:cNvPicPr>
          <p:nvPr/>
        </p:nvPicPr>
        <p:blipFill>
          <a:blip r:embed="rId5"/>
          <a:stretch>
            <a:fillRect/>
          </a:stretch>
        </p:blipFill>
        <p:spPr>
          <a:xfrm>
            <a:off x="4414345" y="5205971"/>
            <a:ext cx="14946638" cy="675848"/>
          </a:xfrm>
          <a:prstGeom prst="rect">
            <a:avLst/>
          </a:prstGeom>
        </p:spPr>
      </p:pic>
      <p:pic>
        <p:nvPicPr>
          <p:cNvPr id="6" name="图片 5">
            <a:extLst>
              <a:ext uri="{FF2B5EF4-FFF2-40B4-BE49-F238E27FC236}">
                <a16:creationId xmlns:a16="http://schemas.microsoft.com/office/drawing/2014/main" id="{6DFF148D-91DD-419A-8DF0-F7C30975FC54}"/>
              </a:ext>
            </a:extLst>
          </p:cNvPr>
          <p:cNvPicPr>
            <a:picLocks noChangeAspect="1"/>
          </p:cNvPicPr>
          <p:nvPr/>
        </p:nvPicPr>
        <p:blipFill>
          <a:blip r:embed="rId6"/>
          <a:stretch>
            <a:fillRect/>
          </a:stretch>
        </p:blipFill>
        <p:spPr>
          <a:xfrm>
            <a:off x="4277477" y="5817939"/>
            <a:ext cx="8428584" cy="1310451"/>
          </a:xfrm>
          <a:prstGeom prst="rect">
            <a:avLst/>
          </a:prstGeom>
        </p:spPr>
      </p:pic>
      <p:pic>
        <p:nvPicPr>
          <p:cNvPr id="8" name="图片 7">
            <a:extLst>
              <a:ext uri="{FF2B5EF4-FFF2-40B4-BE49-F238E27FC236}">
                <a16:creationId xmlns:a16="http://schemas.microsoft.com/office/drawing/2014/main" id="{59940C0D-BC8D-46C2-9351-3CC3EE65C7E6}"/>
              </a:ext>
            </a:extLst>
          </p:cNvPr>
          <p:cNvPicPr>
            <a:picLocks noChangeAspect="1"/>
          </p:cNvPicPr>
          <p:nvPr/>
        </p:nvPicPr>
        <p:blipFill>
          <a:blip r:embed="rId7"/>
          <a:stretch>
            <a:fillRect/>
          </a:stretch>
        </p:blipFill>
        <p:spPr>
          <a:xfrm>
            <a:off x="4414345" y="7169455"/>
            <a:ext cx="5475656" cy="771899"/>
          </a:xfrm>
          <a:prstGeom prst="rect">
            <a:avLst/>
          </a:prstGeom>
        </p:spPr>
      </p:pic>
      <p:pic>
        <p:nvPicPr>
          <p:cNvPr id="9" name="图片 8">
            <a:extLst>
              <a:ext uri="{FF2B5EF4-FFF2-40B4-BE49-F238E27FC236}">
                <a16:creationId xmlns:a16="http://schemas.microsoft.com/office/drawing/2014/main" id="{0101EC8C-1878-4E68-954C-1756AFF61905}"/>
              </a:ext>
            </a:extLst>
          </p:cNvPr>
          <p:cNvPicPr>
            <a:picLocks noChangeAspect="1"/>
          </p:cNvPicPr>
          <p:nvPr/>
        </p:nvPicPr>
        <p:blipFill>
          <a:blip r:embed="rId8"/>
          <a:stretch>
            <a:fillRect/>
          </a:stretch>
        </p:blipFill>
        <p:spPr>
          <a:xfrm>
            <a:off x="4303804" y="9080704"/>
            <a:ext cx="5028755" cy="904046"/>
          </a:xfrm>
          <a:prstGeom prst="rect">
            <a:avLst/>
          </a:prstGeom>
        </p:spPr>
      </p:pic>
      <p:pic>
        <p:nvPicPr>
          <p:cNvPr id="10" name="图片 9">
            <a:extLst>
              <a:ext uri="{FF2B5EF4-FFF2-40B4-BE49-F238E27FC236}">
                <a16:creationId xmlns:a16="http://schemas.microsoft.com/office/drawing/2014/main" id="{EE08A593-CD7A-4755-BB1A-2B7D149DC18A}"/>
              </a:ext>
            </a:extLst>
          </p:cNvPr>
          <p:cNvPicPr>
            <a:picLocks noChangeAspect="1"/>
          </p:cNvPicPr>
          <p:nvPr/>
        </p:nvPicPr>
        <p:blipFill>
          <a:blip r:embed="rId9"/>
          <a:stretch>
            <a:fillRect/>
          </a:stretch>
        </p:blipFill>
        <p:spPr>
          <a:xfrm>
            <a:off x="4128298" y="9838333"/>
            <a:ext cx="6047749" cy="812741"/>
          </a:xfrm>
          <a:prstGeom prst="rect">
            <a:avLst/>
          </a:prstGeom>
        </p:spPr>
      </p:pic>
    </p:spTree>
    <p:extLst>
      <p:ext uri="{BB962C8B-B14F-4D97-AF65-F5344CB8AC3E}">
        <p14:creationId xmlns:p14="http://schemas.microsoft.com/office/powerpoint/2010/main" val="35831677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811369" y="4659168"/>
            <a:ext cx="127547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项目过程中，是否进行了</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Team Building</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？目的是什么？方式是什么？是否有效？</a:t>
            </a:r>
          </a:p>
        </p:txBody>
      </p:sp>
      <p:sp>
        <p:nvSpPr>
          <p:cNvPr id="7" name="矩形 6">
            <a:extLst>
              <a:ext uri="{FF2B5EF4-FFF2-40B4-BE49-F238E27FC236}">
                <a16:creationId xmlns:a16="http://schemas.microsoft.com/office/drawing/2014/main" id="{D522F6B8-7884-407D-B9ED-86C2AFB40167}"/>
              </a:ext>
            </a:extLst>
          </p:cNvPr>
          <p:cNvSpPr/>
          <p:nvPr/>
        </p:nvSpPr>
        <p:spPr>
          <a:xfrm>
            <a:off x="4800600" y="5666762"/>
            <a:ext cx="14009913" cy="4062651"/>
          </a:xfrm>
          <a:prstGeom prst="rect">
            <a:avLst/>
          </a:prstGeom>
        </p:spPr>
        <p:txBody>
          <a:bodyPr wrap="square">
            <a:spAutoFit/>
          </a:bodyPr>
          <a:lstStyle/>
          <a:p>
            <a:pPr lvl="0" algn="ctr">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我们小组进行</a:t>
            </a:r>
            <a:r>
              <a:rPr lang="en-US" altLang="zh-CN" sz="3600" dirty="0">
                <a:solidFill>
                  <a:schemeClr val="accent1"/>
                </a:solidFill>
                <a:latin typeface="Montserrat" panose="02000505000000020004"/>
                <a:ea typeface="Montserrat" panose="02000505000000020004"/>
                <a:cs typeface="Montserrat" panose="02000505000000020004"/>
                <a:sym typeface="Montserrat" panose="02000505000000020004"/>
              </a:rPr>
              <a:t>team building</a:t>
            </a: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，是为了</a:t>
            </a:r>
            <a:r>
              <a:rPr lang="zh-CN" altLang="en-US" sz="3600" dirty="0">
                <a:solidFill>
                  <a:srgbClr val="0E0E0E"/>
                </a:solidFill>
                <a:latin typeface="+mn-ea"/>
                <a:cs typeface="Montserrat" panose="02000505000000020004"/>
                <a:sym typeface="Montserrat" panose="02000505000000020004"/>
              </a:rPr>
              <a:t>以确保自身发展，积极沟通，领导能力和工作能力，密切合作，作为一个团队来解决问题。</a:t>
            </a:r>
          </a:p>
          <a:p>
            <a:pPr lvl="0" algn="ctr">
              <a:lnSpc>
                <a:spcPct val="150000"/>
              </a:lnSpc>
              <a:buSzPct val="25000"/>
            </a:pPr>
            <a:r>
              <a:rPr lang="zh-CN" altLang="en-US" sz="3600" dirty="0">
                <a:solidFill>
                  <a:srgbClr val="0E0E0E"/>
                </a:solidFill>
                <a:latin typeface="+mn-ea"/>
                <a:cs typeface="Montserrat" panose="02000505000000020004"/>
                <a:sym typeface="Montserrat" panose="02000505000000020004"/>
              </a:rPr>
              <a:t>结束团建活动之后，大家都能继续投入到工作中去。团建能有效的提高我们的团队的工作效率。</a:t>
            </a:r>
          </a:p>
          <a:p>
            <a:pPr lvl="0" algn="dist">
              <a:lnSpc>
                <a:spcPct val="150000"/>
              </a:lnSpc>
              <a:buSzPct val="25000"/>
            </a:pPr>
            <a:endPar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30418809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344769" y="4659168"/>
            <a:ext cx="116879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是否提交了项目总结报告？是否准备了总结</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PPT</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？格式和内容符合要求吗？</a:t>
            </a:r>
          </a:p>
        </p:txBody>
      </p:sp>
      <p:pic>
        <p:nvPicPr>
          <p:cNvPr id="2" name="图片 1">
            <a:hlinkClick r:id="rId4" action="ppaction://hlinkfile"/>
            <a:extLst>
              <a:ext uri="{FF2B5EF4-FFF2-40B4-BE49-F238E27FC236}">
                <a16:creationId xmlns:a16="http://schemas.microsoft.com/office/drawing/2014/main" id="{84300A15-7165-44E2-B59D-16EBF6B26D83}"/>
              </a:ext>
            </a:extLst>
          </p:cNvPr>
          <p:cNvPicPr>
            <a:picLocks noChangeAspect="1"/>
          </p:cNvPicPr>
          <p:nvPr/>
        </p:nvPicPr>
        <p:blipFill>
          <a:blip r:embed="rId5"/>
          <a:stretch>
            <a:fillRect/>
          </a:stretch>
        </p:blipFill>
        <p:spPr>
          <a:xfrm>
            <a:off x="6532917" y="6619875"/>
            <a:ext cx="8593368" cy="1698294"/>
          </a:xfrm>
          <a:prstGeom prst="rect">
            <a:avLst/>
          </a:prstGeom>
        </p:spPr>
      </p:pic>
    </p:spTree>
    <p:extLst>
      <p:ext uri="{BB962C8B-B14F-4D97-AF65-F5344CB8AC3E}">
        <p14:creationId xmlns:p14="http://schemas.microsoft.com/office/powerpoint/2010/main" val="1413247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811369" y="4659168"/>
            <a:ext cx="1275478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项目总结报告中是否总结了项目执行中的问题、经验和教训？分析了相关原因吗？</a:t>
            </a:r>
          </a:p>
        </p:txBody>
      </p:sp>
      <p:sp>
        <p:nvSpPr>
          <p:cNvPr id="2" name="文本框 1">
            <a:extLst>
              <a:ext uri="{FF2B5EF4-FFF2-40B4-BE49-F238E27FC236}">
                <a16:creationId xmlns:a16="http://schemas.microsoft.com/office/drawing/2014/main" id="{D70459EA-24D9-45D4-97CC-D36D71B384BF}"/>
              </a:ext>
            </a:extLst>
          </p:cNvPr>
          <p:cNvSpPr txBox="1"/>
          <p:nvPr/>
        </p:nvSpPr>
        <p:spPr>
          <a:xfrm>
            <a:off x="4677616" y="5905705"/>
            <a:ext cx="15022286" cy="2308324"/>
          </a:xfrm>
          <a:prstGeom prst="rect">
            <a:avLst/>
          </a:prstGeom>
          <a:noFill/>
        </p:spPr>
        <p:txBody>
          <a:bodyPr wrap="square" rtlCol="0">
            <a:spAutoFit/>
          </a:bodyPr>
          <a:lstStyle/>
          <a:p>
            <a:r>
              <a:rPr lang="zh-CN" altLang="en-US" sz="3600" dirty="0"/>
              <a:t>缺乏能与用户沟通的能力</a:t>
            </a:r>
            <a:endParaRPr lang="en-US" altLang="zh-CN" sz="3600" dirty="0"/>
          </a:p>
          <a:p>
            <a:r>
              <a:rPr lang="zh-CN" altLang="en-US" sz="3600" dirty="0"/>
              <a:t>在进行该项目的过程中没有完全的进入角色</a:t>
            </a:r>
            <a:endParaRPr lang="en-US" altLang="zh-CN" sz="3600" dirty="0"/>
          </a:p>
          <a:p>
            <a:r>
              <a:rPr lang="zh-CN" altLang="en-US" sz="3600" dirty="0"/>
              <a:t>文档能力有待提高，部分组员缺乏科学归类的意识</a:t>
            </a:r>
            <a:endParaRPr lang="en-US" altLang="zh-CN" sz="3600" dirty="0"/>
          </a:p>
          <a:p>
            <a:r>
              <a:rPr lang="zh-CN" altLang="en-US" sz="3600" dirty="0"/>
              <a:t>缺乏坚决地执行计划的能力</a:t>
            </a:r>
          </a:p>
        </p:txBody>
      </p:sp>
    </p:spTree>
    <p:extLst>
      <p:ext uri="{BB962C8B-B14F-4D97-AF65-F5344CB8AC3E}">
        <p14:creationId xmlns:p14="http://schemas.microsoft.com/office/powerpoint/2010/main" val="12986371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5116044" y="4659168"/>
            <a:ext cx="14145430" cy="738664"/>
          </a:xfrm>
          <a:prstGeom prst="rect">
            <a:avLst/>
          </a:prstGeom>
        </p:spPr>
        <p:txBody>
          <a:bodyPr wrap="square">
            <a:spAutoFit/>
          </a:bodyPr>
          <a:lstStyle/>
          <a:p>
            <a:pPr lvl="0" algn="dist">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项目总结报告中是否给出了每个项目成员的合适评价？是否进行了成员的绩效排序和打分？</a:t>
            </a:r>
          </a:p>
        </p:txBody>
      </p:sp>
      <p:sp>
        <p:nvSpPr>
          <p:cNvPr id="2" name="文本框 1">
            <a:extLst>
              <a:ext uri="{FF2B5EF4-FFF2-40B4-BE49-F238E27FC236}">
                <a16:creationId xmlns:a16="http://schemas.microsoft.com/office/drawing/2014/main" id="{87832E1D-1B9A-4D60-8F3F-684096D0568B}"/>
              </a:ext>
            </a:extLst>
          </p:cNvPr>
          <p:cNvSpPr txBox="1"/>
          <p:nvPr/>
        </p:nvSpPr>
        <p:spPr>
          <a:xfrm>
            <a:off x="4761703" y="6242008"/>
            <a:ext cx="14499771" cy="3046988"/>
          </a:xfrm>
          <a:prstGeom prst="rect">
            <a:avLst/>
          </a:prstGeom>
          <a:noFill/>
        </p:spPr>
        <p:txBody>
          <a:bodyPr wrap="square" rtlCol="0">
            <a:spAutoFit/>
          </a:bodyPr>
          <a:lstStyle/>
          <a:p>
            <a:r>
              <a:rPr lang="zh-CN" altLang="en-US" sz="3200" dirty="0"/>
              <a:t>姚天恒：组长，负责整理文档，配置管理，项目计划管理                             </a:t>
            </a:r>
            <a:r>
              <a:rPr lang="en-US" altLang="zh-CN" sz="3200" dirty="0"/>
              <a:t>90</a:t>
            </a:r>
          </a:p>
          <a:p>
            <a:r>
              <a:rPr lang="zh-CN" altLang="en-US" sz="3200" dirty="0"/>
              <a:t>吴思楠：前任组长，外包人员，主要讲解翻转课堂的</a:t>
            </a:r>
            <a:r>
              <a:rPr lang="en-US" altLang="zh-CN" sz="3200" dirty="0"/>
              <a:t>PPT                             87</a:t>
            </a:r>
          </a:p>
          <a:p>
            <a:r>
              <a:rPr lang="zh-CN" altLang="en-US" sz="3200" dirty="0"/>
              <a:t>沈舸帆：主要负责界面原型以及其移动端的设计，有学习能力                      </a:t>
            </a:r>
            <a:r>
              <a:rPr lang="en-US" altLang="zh-CN" sz="3200" dirty="0"/>
              <a:t>88</a:t>
            </a:r>
          </a:p>
          <a:p>
            <a:r>
              <a:rPr lang="zh-CN" altLang="en-US" sz="3200" dirty="0"/>
              <a:t>沈家豪：主动性很强，效率高，能及时有效地完成任务                                 </a:t>
            </a:r>
            <a:r>
              <a:rPr lang="en-US" altLang="zh-CN" sz="3200" dirty="0"/>
              <a:t>89</a:t>
            </a:r>
          </a:p>
          <a:p>
            <a:r>
              <a:rPr lang="zh-CN" altLang="en-US" sz="3200" dirty="0"/>
              <a:t>汤志东：负责情景用例编写，但是工作思路有点混乱，所以速度有点慢        </a:t>
            </a:r>
            <a:r>
              <a:rPr lang="en-US" altLang="zh-CN" sz="3200" dirty="0"/>
              <a:t>81</a:t>
            </a:r>
          </a:p>
          <a:p>
            <a:r>
              <a:rPr lang="zh-CN" altLang="en-US" sz="3200" dirty="0"/>
              <a:t>叶家威：会议记录员，有拖延症，能完成一般的工作                                     </a:t>
            </a:r>
            <a:r>
              <a:rPr lang="en-US" altLang="zh-CN" sz="3200" dirty="0"/>
              <a:t>80</a:t>
            </a:r>
            <a:endParaRPr lang="zh-CN" altLang="en-US" sz="3200" dirty="0"/>
          </a:p>
        </p:txBody>
      </p:sp>
    </p:spTree>
    <p:extLst>
      <p:ext uri="{BB962C8B-B14F-4D97-AF65-F5344CB8AC3E}">
        <p14:creationId xmlns:p14="http://schemas.microsoft.com/office/powerpoint/2010/main" val="26042976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3972886" y="4659168"/>
            <a:ext cx="15972463" cy="830997"/>
          </a:xfrm>
          <a:prstGeom prst="rect">
            <a:avLst/>
          </a:prstGeom>
        </p:spPr>
        <p:txBody>
          <a:bodyPr wrap="square">
            <a:spAutoFit/>
          </a:bodyPr>
          <a:lstStyle/>
          <a:p>
            <a:pPr lvl="0" algn="dist">
              <a:lnSpc>
                <a:spcPct val="150000"/>
              </a:lnSpc>
              <a:buSzPct val="25000"/>
            </a:pPr>
            <a:r>
              <a:rPr lang="zh-CN" altLang="en-US" sz="3200" b="1" dirty="0">
                <a:solidFill>
                  <a:schemeClr val="accent1"/>
                </a:solidFill>
                <a:latin typeface="Montserrat" panose="02000505000000020004"/>
                <a:ea typeface="Montserrat" panose="02000505000000020004"/>
                <a:cs typeface="Montserrat" panose="02000505000000020004"/>
                <a:sym typeface="Montserrat" panose="02000505000000020004"/>
              </a:rPr>
              <a:t>现在通知你们小组，在接下来的三个月中完成教师提出的移动课堂助理的需求，怎么做？</a:t>
            </a:r>
          </a:p>
        </p:txBody>
      </p:sp>
      <p:sp>
        <p:nvSpPr>
          <p:cNvPr id="7" name="矩形 6">
            <a:extLst>
              <a:ext uri="{FF2B5EF4-FFF2-40B4-BE49-F238E27FC236}">
                <a16:creationId xmlns:a16="http://schemas.microsoft.com/office/drawing/2014/main" id="{5343561B-622C-40C9-9842-7CEE7919F8B8}"/>
              </a:ext>
            </a:extLst>
          </p:cNvPr>
          <p:cNvSpPr/>
          <p:nvPr/>
        </p:nvSpPr>
        <p:spPr>
          <a:xfrm>
            <a:off x="4876800" y="5628705"/>
            <a:ext cx="15068550" cy="2677656"/>
          </a:xfrm>
          <a:prstGeom prst="rect">
            <a:avLst/>
          </a:prstGeom>
        </p:spPr>
        <p:txBody>
          <a:bodyPr wrap="square">
            <a:spAutoFit/>
          </a:bodyPr>
          <a:lstStyle/>
          <a:p>
            <a:pPr lvl="0">
              <a:lnSpc>
                <a:spcPct val="150000"/>
              </a:lnSpc>
              <a:buSzPct val="25000"/>
            </a:pP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就像这个学期学到的一样，在开始之前进行可行性分析，定下项目章程，写下项目需求计划，开始需求分析，制定</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WBS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结构，编写</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vision and scope</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文档，与用户进行需求的访谈，着手制作测试用例，对话框图，界面原型，数据字典，各个干系人的需求访谈，序列图，用户手册，界面原型制作以及用例描述，编制形成</a:t>
            </a:r>
            <a:r>
              <a:rPr lang="en-US" altLang="zh-CN" sz="2800" dirty="0">
                <a:solidFill>
                  <a:schemeClr val="accent1"/>
                </a:solidFill>
                <a:latin typeface="Montserrat" panose="02000505000000020004"/>
                <a:ea typeface="Montserrat" panose="02000505000000020004"/>
                <a:cs typeface="Montserrat" panose="02000505000000020004"/>
                <a:sym typeface="Montserrat" panose="02000505000000020004"/>
              </a:rPr>
              <a:t>SRS</a:t>
            </a:r>
            <a:r>
              <a:rPr lang="zh-CN" altLang="en-US" sz="2800" dirty="0">
                <a:solidFill>
                  <a:schemeClr val="accent1"/>
                </a:solidFill>
                <a:latin typeface="Montserrat" panose="02000505000000020004"/>
                <a:ea typeface="Montserrat" panose="02000505000000020004"/>
                <a:cs typeface="Montserrat" panose="02000505000000020004"/>
                <a:sym typeface="Montserrat" panose="02000505000000020004"/>
              </a:rPr>
              <a:t>文档。最后还要考虑需求变更。</a:t>
            </a:r>
          </a:p>
        </p:txBody>
      </p:sp>
    </p:spTree>
    <p:extLst>
      <p:ext uri="{BB962C8B-B14F-4D97-AF65-F5344CB8AC3E}">
        <p14:creationId xmlns:p14="http://schemas.microsoft.com/office/powerpoint/2010/main" val="10032347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69" y="5712532"/>
            <a:ext cx="10723500" cy="1145468"/>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谢谢</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75" y="52523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T H A N K S</a:t>
            </a:r>
          </a:p>
        </p:txBody>
      </p:sp>
    </p:spTree>
    <p:extLst>
      <p:ext uri="{BB962C8B-B14F-4D97-AF65-F5344CB8AC3E}">
        <p14:creationId xmlns:p14="http://schemas.microsoft.com/office/powerpoint/2010/main" val="28417041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6053960" y="4618545"/>
            <a:ext cx="11496548" cy="1107996"/>
          </a:xfrm>
          <a:prstGeom prst="rect">
            <a:avLst/>
          </a:prstGeom>
        </p:spPr>
        <p:txBody>
          <a:bodyPr wrap="square">
            <a:spAutoFit/>
          </a:bodyPr>
          <a:lstStyle/>
          <a:p>
            <a:pPr lvl="0" algn="dist">
              <a:lnSpc>
                <a:spcPct val="150000"/>
              </a:lnSpc>
              <a:buSzPct val="25000"/>
            </a:pPr>
            <a:r>
              <a:rPr lang="zh-CN" altLang="en-US" sz="4400" dirty="0">
                <a:solidFill>
                  <a:schemeClr val="accent1"/>
                </a:solidFill>
                <a:latin typeface="Montserrat" panose="02000505000000020004"/>
                <a:ea typeface="Montserrat" panose="02000505000000020004"/>
                <a:cs typeface="Montserrat" panose="02000505000000020004"/>
                <a:sym typeface="Montserrat" panose="02000505000000020004"/>
              </a:rPr>
              <a:t>是否提交了项目章程？内容是否完整？</a:t>
            </a:r>
          </a:p>
        </p:txBody>
      </p:sp>
      <p:sp>
        <p:nvSpPr>
          <p:cNvPr id="7" name="矩形 6">
            <a:extLst>
              <a:ext uri="{FF2B5EF4-FFF2-40B4-BE49-F238E27FC236}">
                <a16:creationId xmlns:a16="http://schemas.microsoft.com/office/drawing/2014/main" id="{B7E1B1F4-1F96-4749-BC44-BCB7FC942404}"/>
              </a:ext>
            </a:extLst>
          </p:cNvPr>
          <p:cNvSpPr/>
          <p:nvPr/>
        </p:nvSpPr>
        <p:spPr>
          <a:xfrm>
            <a:off x="6692845" y="7465157"/>
            <a:ext cx="10857663" cy="1827167"/>
          </a:xfrm>
          <a:prstGeom prst="rect">
            <a:avLst/>
          </a:prstGeom>
        </p:spPr>
        <p:txBody>
          <a:bodyPr wrap="square">
            <a:spAutoFit/>
          </a:bodyPr>
          <a:lstStyle/>
          <a:p>
            <a:pPr lvl="0" algn="ctr">
              <a:lnSpc>
                <a:spcPct val="150000"/>
              </a:lnSpc>
              <a:buSzPct val="25000"/>
            </a:pPr>
            <a:r>
              <a:rPr lang="zh-CN" altLang="en-US" sz="4000" dirty="0">
                <a:solidFill>
                  <a:schemeClr val="accent1"/>
                </a:solidFill>
                <a:latin typeface="Montserrat" panose="02000505000000020004"/>
                <a:ea typeface="Montserrat" panose="02000505000000020004"/>
                <a:cs typeface="Montserrat" panose="02000505000000020004"/>
                <a:sym typeface="Montserrat" panose="02000505000000020004"/>
              </a:rPr>
              <a:t>已提交，内容完整。详细内容请参照文件</a:t>
            </a:r>
            <a:endParaRPr lang="en-US" altLang="zh-CN" sz="4000" dirty="0">
              <a:solidFill>
                <a:schemeClr val="accent1"/>
              </a:solidFill>
              <a:latin typeface="Montserrat" panose="02000505000000020004"/>
              <a:ea typeface="Montserrat" panose="02000505000000020004"/>
              <a:cs typeface="Montserrat" panose="02000505000000020004"/>
              <a:sym typeface="Montserrat" panose="02000505000000020004"/>
            </a:endParaRPr>
          </a:p>
          <a:p>
            <a:pPr lvl="0" algn="ctr">
              <a:lnSpc>
                <a:spcPct val="150000"/>
              </a:lnSpc>
              <a:buSzPct val="25000"/>
            </a:pPr>
            <a:r>
              <a:rPr lang="zh-CN" altLang="en-US" sz="4000" dirty="0">
                <a:solidFill>
                  <a:schemeClr val="accent1"/>
                </a:solidFill>
                <a:latin typeface="Montserrat" panose="02000505000000020004"/>
                <a:ea typeface="Montserrat" panose="02000505000000020004"/>
                <a:cs typeface="Montserrat" panose="02000505000000020004"/>
                <a:sym typeface="Montserrat" panose="02000505000000020004"/>
                <a:hlinkClick r:id="rId4" action="ppaction://hlinkfile"/>
              </a:rPr>
              <a:t>项目章程</a:t>
            </a:r>
            <a:endParaRPr lang="zh-CN" altLang="en-US" sz="4000" dirty="0">
              <a:solidFill>
                <a:schemeClr val="accent1"/>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23386397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068596" y="1339050"/>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792717" y="4619502"/>
            <a:ext cx="14914180" cy="1015663"/>
          </a:xfrm>
          <a:prstGeom prst="rect">
            <a:avLst/>
          </a:prstGeom>
        </p:spPr>
        <p:txBody>
          <a:bodyPr wrap="square">
            <a:spAutoFit/>
          </a:bodyPr>
          <a:lstStyle/>
          <a:p>
            <a:pPr lvl="0" algn="dist">
              <a:lnSpc>
                <a:spcPct val="150000"/>
              </a:lnSpc>
              <a:buSzPct val="25000"/>
            </a:pPr>
            <a:r>
              <a:rPr lang="zh-CN" altLang="en-US" sz="4000" dirty="0">
                <a:solidFill>
                  <a:schemeClr val="accent1"/>
                </a:solidFill>
                <a:latin typeface="Montserrat" panose="02000505000000020004"/>
                <a:ea typeface="Montserrat" panose="02000505000000020004"/>
                <a:cs typeface="Montserrat" panose="02000505000000020004"/>
                <a:sym typeface="Montserrat" panose="02000505000000020004"/>
              </a:rPr>
              <a:t>是否提交了需求项目计划？是否采用了模版？是否合适？</a:t>
            </a:r>
          </a:p>
        </p:txBody>
      </p:sp>
      <p:sp>
        <p:nvSpPr>
          <p:cNvPr id="7" name="矩形 6">
            <a:extLst>
              <a:ext uri="{FF2B5EF4-FFF2-40B4-BE49-F238E27FC236}">
                <a16:creationId xmlns:a16="http://schemas.microsoft.com/office/drawing/2014/main" id="{015F2565-8415-4483-9668-105A980D3EE7}"/>
              </a:ext>
            </a:extLst>
          </p:cNvPr>
          <p:cNvSpPr/>
          <p:nvPr/>
        </p:nvSpPr>
        <p:spPr>
          <a:xfrm>
            <a:off x="7075237" y="6569204"/>
            <a:ext cx="10857663" cy="1754326"/>
          </a:xfrm>
          <a:prstGeom prst="rect">
            <a:avLst/>
          </a:prstGeom>
        </p:spPr>
        <p:txBody>
          <a:bodyPr wrap="square">
            <a:spAutoFit/>
          </a:bodyPr>
          <a:lstStyle/>
          <a:p>
            <a:pPr lvl="0" algn="ctr">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详细内容请参照文件</a:t>
            </a:r>
            <a:endParaRPr lang="en-US" altLang="zh-CN" sz="3600" dirty="0">
              <a:solidFill>
                <a:schemeClr val="accent1"/>
              </a:solidFill>
              <a:latin typeface="Montserrat" panose="02000505000000020004"/>
              <a:ea typeface="Montserrat" panose="02000505000000020004"/>
              <a:cs typeface="Montserrat" panose="02000505000000020004"/>
              <a:sym typeface="Montserrat" panose="02000505000000020004"/>
            </a:endParaRPr>
          </a:p>
          <a:p>
            <a:pPr lvl="0" algn="ctr">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hlinkClick r:id="rId4" action="ppaction://hlinkfile"/>
              </a:rPr>
              <a:t>需求项目计划</a:t>
            </a:r>
            <a:endPar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endParaRPr>
          </a:p>
        </p:txBody>
      </p:sp>
    </p:spTree>
    <p:extLst>
      <p:ext uri="{BB962C8B-B14F-4D97-AF65-F5344CB8AC3E}">
        <p14:creationId xmlns:p14="http://schemas.microsoft.com/office/powerpoint/2010/main" val="26060133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7" name="Shape 97"/>
          <p:cNvPicPr preferRelativeResize="0"/>
          <p:nvPr/>
        </p:nvPicPr>
        <p:blipFill>
          <a:blip r:embed="rId3">
            <a:extLst>
              <a:ext uri="{28A0092B-C50C-407E-A947-70E740481C1C}">
                <a14:useLocalDpi xmlns:a14="http://schemas.microsoft.com/office/drawing/2010/main" val="0"/>
              </a:ext>
            </a:extLst>
          </a:blip>
          <a:stretch>
            <a:fillRect/>
          </a:stretch>
        </p:blipFill>
        <p:spPr>
          <a:xfrm>
            <a:off x="3225" y="-1265750"/>
            <a:ext cx="24371250" cy="16247500"/>
          </a:xfrm>
          <a:prstGeom prst="rect">
            <a:avLst/>
          </a:prstGeom>
          <a:noFill/>
          <a:ln>
            <a:noFill/>
          </a:ln>
        </p:spPr>
      </p:pic>
      <p:sp>
        <p:nvSpPr>
          <p:cNvPr id="90" name="Shape 90"/>
          <p:cNvSpPr/>
          <p:nvPr/>
        </p:nvSpPr>
        <p:spPr>
          <a:xfrm>
            <a:off x="1309228" y="1348141"/>
            <a:ext cx="21759300" cy="110379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3600">
              <a:solidFill>
                <a:schemeClr val="lt1"/>
              </a:solidFill>
              <a:latin typeface="Montserrat" panose="02000505000000020004"/>
              <a:ea typeface="Montserrat" panose="02000505000000020004"/>
              <a:cs typeface="Montserrat" panose="02000505000000020004"/>
              <a:sym typeface="Montserrat" panose="02000505000000020004"/>
            </a:endParaRPr>
          </a:p>
        </p:txBody>
      </p:sp>
      <p:sp>
        <p:nvSpPr>
          <p:cNvPr id="91" name="Shape 91"/>
          <p:cNvSpPr txBox="1"/>
          <p:nvPr/>
        </p:nvSpPr>
        <p:spPr>
          <a:xfrm>
            <a:off x="6827009" y="3274132"/>
            <a:ext cx="10723500" cy="2123700"/>
          </a:xfrm>
          <a:prstGeom prst="rect">
            <a:avLst/>
          </a:prstGeom>
          <a:noFill/>
          <a:ln>
            <a:noFill/>
          </a:ln>
        </p:spPr>
        <p:txBody>
          <a:bodyPr lIns="91425" tIns="45700" rIns="91425" bIns="45700" anchor="t" anchorCtr="0">
            <a:noAutofit/>
          </a:bodyPr>
          <a:lstStyle/>
          <a:p>
            <a:pPr lvl="0" algn="ctr">
              <a:buSzPct val="25000"/>
            </a:pPr>
            <a:r>
              <a:rPr lang="zh-CN" altLang="en-US" sz="6600" dirty="0">
                <a:solidFill>
                  <a:schemeClr val="dk2"/>
                </a:solidFill>
                <a:latin typeface="Montserrat" panose="02000505000000020004"/>
                <a:ea typeface="Montserrat" panose="02000505000000020004"/>
                <a:cs typeface="Montserrat" panose="02000505000000020004"/>
                <a:sym typeface="Montserrat" panose="02000505000000020004"/>
              </a:rPr>
              <a:t>评审条目</a:t>
            </a:r>
            <a:endParaRPr lang="en-US" altLang="zh-CN" sz="6600" dirty="0">
              <a:solidFill>
                <a:schemeClr val="dk2"/>
              </a:solidFill>
              <a:latin typeface="Montserrat" panose="02000505000000020004"/>
              <a:ea typeface="Montserrat" panose="02000505000000020004"/>
              <a:cs typeface="Montserrat" panose="02000505000000020004"/>
              <a:sym typeface="Montserrat" panose="02000505000000020004"/>
            </a:endParaRPr>
          </a:p>
        </p:txBody>
      </p:sp>
      <p:sp>
        <p:nvSpPr>
          <p:cNvPr id="92" name="Shape 92"/>
          <p:cNvSpPr txBox="1"/>
          <p:nvPr/>
        </p:nvSpPr>
        <p:spPr>
          <a:xfrm>
            <a:off x="9547715" y="2813993"/>
            <a:ext cx="5282100" cy="338700"/>
          </a:xfrm>
          <a:prstGeom prst="rect">
            <a:avLst/>
          </a:prstGeom>
          <a:noFill/>
          <a:ln>
            <a:noFill/>
          </a:ln>
        </p:spPr>
        <p:txBody>
          <a:bodyPr lIns="91425" tIns="45700" rIns="91425" bIns="45700" anchor="t" anchorCtr="0">
            <a:noAutofit/>
          </a:bodyPr>
          <a:lstStyle/>
          <a:p>
            <a:pPr lvl="0" algn="ctr">
              <a:buClr>
                <a:schemeClr val="dk2"/>
              </a:buClr>
              <a:buSzPct val="25000"/>
            </a:pPr>
            <a:r>
              <a:rPr lang="en-US" altLang="zh-CN" sz="1600" dirty="0">
                <a:solidFill>
                  <a:schemeClr val="dk2"/>
                </a:solidFill>
                <a:latin typeface="Montserrat" panose="02000505000000020004"/>
                <a:ea typeface="Montserrat" panose="02000505000000020004"/>
                <a:cs typeface="Montserrat" panose="02000505000000020004"/>
                <a:sym typeface="Montserrat" panose="02000505000000020004"/>
              </a:rPr>
              <a:t>C H E C K</a:t>
            </a:r>
          </a:p>
        </p:txBody>
      </p:sp>
      <p:sp>
        <p:nvSpPr>
          <p:cNvPr id="3" name="矩形 2">
            <a:extLst>
              <a:ext uri="{FF2B5EF4-FFF2-40B4-BE49-F238E27FC236}">
                <a16:creationId xmlns:a16="http://schemas.microsoft.com/office/drawing/2014/main" id="{99643066-4947-4554-999C-24A276C469BF}"/>
              </a:ext>
            </a:extLst>
          </p:cNvPr>
          <p:cNvSpPr/>
          <p:nvPr/>
        </p:nvSpPr>
        <p:spPr>
          <a:xfrm>
            <a:off x="4130567" y="4618545"/>
            <a:ext cx="14977240" cy="923330"/>
          </a:xfrm>
          <a:prstGeom prst="rect">
            <a:avLst/>
          </a:prstGeom>
        </p:spPr>
        <p:txBody>
          <a:bodyPr wrap="square">
            <a:spAutoFit/>
          </a:bodyPr>
          <a:lstStyle/>
          <a:p>
            <a:pPr lvl="0" algn="dist">
              <a:lnSpc>
                <a:spcPct val="150000"/>
              </a:lnSpc>
              <a:buSzPct val="25000"/>
            </a:pPr>
            <a:r>
              <a:rPr lang="zh-CN" altLang="en-US" sz="3600" dirty="0">
                <a:solidFill>
                  <a:schemeClr val="accent1"/>
                </a:solidFill>
                <a:latin typeface="Montserrat" panose="02000505000000020004"/>
                <a:ea typeface="Montserrat" panose="02000505000000020004"/>
                <a:cs typeface="Montserrat" panose="02000505000000020004"/>
                <a:sym typeface="Montserrat" panose="02000505000000020004"/>
              </a:rPr>
              <a:t>是否经常召开项目会议，并有会议记录？ 记录内容是否合理、有效、及时？</a:t>
            </a:r>
          </a:p>
        </p:txBody>
      </p:sp>
      <p:pic>
        <p:nvPicPr>
          <p:cNvPr id="2" name="图片 1">
            <a:extLst>
              <a:ext uri="{FF2B5EF4-FFF2-40B4-BE49-F238E27FC236}">
                <a16:creationId xmlns:a16="http://schemas.microsoft.com/office/drawing/2014/main" id="{198462A5-998E-44BD-9773-323DD6D78F23}"/>
              </a:ext>
            </a:extLst>
          </p:cNvPr>
          <p:cNvPicPr>
            <a:picLocks noChangeAspect="1"/>
          </p:cNvPicPr>
          <p:nvPr/>
        </p:nvPicPr>
        <p:blipFill>
          <a:blip r:embed="rId4"/>
          <a:stretch>
            <a:fillRect/>
          </a:stretch>
        </p:blipFill>
        <p:spPr>
          <a:xfrm>
            <a:off x="4130566" y="5970784"/>
            <a:ext cx="14977239" cy="5916416"/>
          </a:xfrm>
          <a:prstGeom prst="rect">
            <a:avLst/>
          </a:prstGeom>
        </p:spPr>
      </p:pic>
    </p:spTree>
    <p:extLst>
      <p:ext uri="{BB962C8B-B14F-4D97-AF65-F5344CB8AC3E}">
        <p14:creationId xmlns:p14="http://schemas.microsoft.com/office/powerpoint/2010/main" val="6245001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Default Theme">
  <a:themeElements>
    <a:clrScheme name="Neue Light">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Ghost 1">
      <a:dk1>
        <a:srgbClr val="7F7F7F"/>
      </a:dk1>
      <a:lt1>
        <a:srgbClr val="FFFFFF"/>
      </a:lt1>
      <a:dk2>
        <a:srgbClr val="000000"/>
      </a:dk2>
      <a:lt2>
        <a:srgbClr val="FFFFFF"/>
      </a:lt2>
      <a:accent1>
        <a:srgbClr val="000000"/>
      </a:accent1>
      <a:accent2>
        <a:srgbClr val="B0B1B3"/>
      </a:accent2>
      <a:accent3>
        <a:srgbClr val="000000"/>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2975</Words>
  <Application>Microsoft Office PowerPoint</Application>
  <PresentationFormat>自定义</PresentationFormat>
  <Paragraphs>417</Paragraphs>
  <Slides>65</Slides>
  <Notes>59</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74" baseType="lpstr">
      <vt:lpstr>Montserrat</vt:lpstr>
      <vt:lpstr>Lato</vt:lpstr>
      <vt:lpstr>Arial</vt:lpstr>
      <vt:lpstr>Times New Roman</vt:lpstr>
      <vt:lpstr>宋体</vt:lpstr>
      <vt:lpstr>等线</vt:lpstr>
      <vt:lpstr>Default Theme</vt:lpstr>
      <vt:lpstr>Default Theme</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欧美风大气排版布局PPT模板</dc:title>
  <dc:creator>YHD</dc:creator>
  <cp:lastModifiedBy>tianheng yao</cp:lastModifiedBy>
  <cp:revision>158</cp:revision>
  <dcterms:created xsi:type="dcterms:W3CDTF">2017-03-12T07:55:40Z</dcterms:created>
  <dcterms:modified xsi:type="dcterms:W3CDTF">2018-01-18T16:39:44Z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