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2"/>
  </p:sldMasterIdLst>
  <p:notesMasterIdLst>
    <p:notesMasterId r:id="rId59"/>
  </p:notesMasterIdLst>
  <p:handoutMasterIdLst>
    <p:handoutMasterId r:id="rId60"/>
  </p:handoutMasterIdLst>
  <p:sldIdLst>
    <p:sldId id="257" r:id="rId3"/>
    <p:sldId id="263" r:id="rId4"/>
    <p:sldId id="269" r:id="rId5"/>
    <p:sldId id="261" r:id="rId6"/>
    <p:sldId id="262" r:id="rId7"/>
    <p:sldId id="259" r:id="rId8"/>
    <p:sldId id="264" r:id="rId9"/>
    <p:sldId id="260" r:id="rId10"/>
    <p:sldId id="314" r:id="rId11"/>
    <p:sldId id="315" r:id="rId12"/>
    <p:sldId id="272" r:id="rId13"/>
    <p:sldId id="273" r:id="rId14"/>
    <p:sldId id="274" r:id="rId15"/>
    <p:sldId id="275" r:id="rId16"/>
    <p:sldId id="276" r:id="rId17"/>
    <p:sldId id="277" r:id="rId18"/>
    <p:sldId id="296" r:id="rId19"/>
    <p:sldId id="336" r:id="rId20"/>
    <p:sldId id="337" r:id="rId21"/>
    <p:sldId id="297" r:id="rId22"/>
    <p:sldId id="298" r:id="rId23"/>
    <p:sldId id="299" r:id="rId24"/>
    <p:sldId id="329" r:id="rId25"/>
    <p:sldId id="338" r:id="rId26"/>
    <p:sldId id="319" r:id="rId27"/>
    <p:sldId id="333" r:id="rId28"/>
    <p:sldId id="330" r:id="rId29"/>
    <p:sldId id="279" r:id="rId30"/>
    <p:sldId id="280" r:id="rId31"/>
    <p:sldId id="285" r:id="rId32"/>
    <p:sldId id="287" r:id="rId33"/>
    <p:sldId id="288" r:id="rId34"/>
    <p:sldId id="289" r:id="rId35"/>
    <p:sldId id="334" r:id="rId36"/>
    <p:sldId id="290" r:id="rId37"/>
    <p:sldId id="339" r:id="rId38"/>
    <p:sldId id="340" r:id="rId39"/>
    <p:sldId id="291" r:id="rId40"/>
    <p:sldId id="292" r:id="rId41"/>
    <p:sldId id="293" r:id="rId42"/>
    <p:sldId id="305" r:id="rId43"/>
    <p:sldId id="306" r:id="rId44"/>
    <p:sldId id="307" r:id="rId45"/>
    <p:sldId id="341" r:id="rId46"/>
    <p:sldId id="308" r:id="rId47"/>
    <p:sldId id="335" r:id="rId48"/>
    <p:sldId id="342" r:id="rId49"/>
    <p:sldId id="301" r:id="rId50"/>
    <p:sldId id="321" r:id="rId51"/>
    <p:sldId id="322" r:id="rId52"/>
    <p:sldId id="323" r:id="rId53"/>
    <p:sldId id="324" r:id="rId54"/>
    <p:sldId id="325" r:id="rId55"/>
    <p:sldId id="316" r:id="rId56"/>
    <p:sldId id="331" r:id="rId57"/>
    <p:sldId id="318" r:id="rId58"/>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82424" autoAdjust="0"/>
  </p:normalViewPr>
  <p:slideViewPr>
    <p:cSldViewPr snapToGrid="0">
      <p:cViewPr varScale="1">
        <p:scale>
          <a:sx n="71" d="100"/>
          <a:sy n="71" d="100"/>
        </p:scale>
        <p:origin x="738" y="78"/>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11/12/2017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2017/11/12</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11/12/2017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11/12/2017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11/12/2017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2017/11/12</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2017/11/12</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2017/11/12</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2017/11/12</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2017/11/12</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2017/11/12</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2017/11/12</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2017/11/12</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11/12/2017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houhl@zucc.edu.cn" TargetMode="External"/><Relationship Id="rId2" Type="http://schemas.openxmlformats.org/officeDocument/2006/relationships/hyperlink" Target="mailto:yangc@zucc.edu.c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组长：吴思楠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组员：沈舸帆 沈家豪 汤志东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677656"/>
          </a:xfrm>
          <a:prstGeom prst="rect">
            <a:avLst/>
          </a:prstGeom>
          <a:noFill/>
        </p:spPr>
        <p:txBody>
          <a:bodyPr wrap="square" rtlCol="0">
            <a:spAutoFit/>
          </a:bodyPr>
          <a:lstStyle/>
          <a:p>
            <a:r>
              <a:rPr lang="en-US" altLang="zh-CN" sz="2400" b="1" dirty="0"/>
              <a:t>C2-PRD-</a:t>
            </a:r>
            <a:r>
              <a:rPr lang="zh-CN" altLang="zh-CN" sz="2400" b="1" dirty="0"/>
              <a:t>项目描述</a:t>
            </a:r>
            <a:r>
              <a:rPr lang="en-US" altLang="zh-CN" sz="2400" b="1" dirty="0"/>
              <a:t>-2017</a:t>
            </a:r>
          </a:p>
          <a:p>
            <a:r>
              <a:rPr lang="en-US" altLang="zh-CN" sz="2400" b="1" dirty="0"/>
              <a:t>PRD-2017-G025-</a:t>
            </a:r>
            <a:r>
              <a:rPr lang="zh-CN" altLang="zh-CN" sz="2400" b="1" dirty="0"/>
              <a:t>文档编写说明</a:t>
            </a:r>
          </a:p>
          <a:p>
            <a:r>
              <a:rPr lang="en-US" altLang="zh-CN" sz="2400" b="1" dirty="0"/>
              <a:t>GB+T-8567-2006.</a:t>
            </a:r>
            <a:r>
              <a:rPr lang="zh-CN" altLang="zh-CN" sz="2400" b="1" dirty="0"/>
              <a:t>国标《计算机软件文档编制规范》</a:t>
            </a:r>
          </a:p>
          <a:p>
            <a:r>
              <a:rPr lang="en-US" altLang="zh-CN" sz="2400" b="1" dirty="0"/>
              <a:t>GB/T19000—2008/ISO9000.</a:t>
            </a:r>
            <a:r>
              <a:rPr lang="zh-CN" altLang="zh-CN" sz="2400" b="1" dirty="0"/>
              <a:t>国标《质量管理体系 基础和术语》</a:t>
            </a:r>
          </a:p>
          <a:p>
            <a:r>
              <a:rPr lang="en-US" altLang="zh-CN" sz="2400" b="1" dirty="0"/>
              <a:t>PRD-2017-G25-</a:t>
            </a:r>
            <a:r>
              <a:rPr lang="zh-CN" altLang="zh-CN" sz="2400" b="1" dirty="0"/>
              <a:t>文档</a:t>
            </a:r>
          </a:p>
          <a:p>
            <a:r>
              <a:rPr lang="en-US" altLang="zh-CN" sz="2400" b="1" dirty="0"/>
              <a:t>PRD-2017-G025-</a:t>
            </a:r>
            <a:r>
              <a:rPr lang="zh-CN" altLang="zh-CN" sz="2400" b="1" dirty="0"/>
              <a:t>配置管理</a:t>
            </a:r>
          </a:p>
          <a:p>
            <a:r>
              <a:rPr lang="zh-CN" altLang="zh-CN" sz="2400" b="1" dirty="0"/>
              <a:t>软件项目管理（原书第</a:t>
            </a:r>
            <a:r>
              <a:rPr lang="en-US" altLang="zh-CN" sz="2400" b="1" dirty="0"/>
              <a:t>5</a:t>
            </a:r>
            <a:r>
              <a:rPr lang="zh-CN" altLang="zh-CN" sz="2400" b="1" dirty="0"/>
              <a:t>版）</a:t>
            </a:r>
            <a:r>
              <a:rPr lang="en-US" altLang="zh-CN" sz="2400" b="1" dirty="0"/>
              <a:t> [Software Project Management Fifth Edition]</a:t>
            </a:r>
            <a:endParaRPr lang="zh-CN" altLang="zh-CN" sz="2400" b="1" dirty="0"/>
          </a:p>
        </p:txBody>
      </p:sp>
    </p:spTree>
    <p:extLst>
      <p:ext uri="{BB962C8B-B14F-4D97-AF65-F5344CB8AC3E}">
        <p14:creationId xmlns:p14="http://schemas.microsoft.com/office/powerpoint/2010/main" val="277195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《概要设计说明》</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3.4 </a:t>
            </a:r>
            <a:r>
              <a:rPr lang="zh-CN" altLang="en-US" dirty="0"/>
              <a:t>验收标准</a:t>
            </a:r>
          </a:p>
        </p:txBody>
      </p:sp>
      <p:sp>
        <p:nvSpPr>
          <p:cNvPr id="3" name="矩形 2"/>
          <p:cNvSpPr>
            <a:spLocks noGrp="1"/>
          </p:cNvSpPr>
          <p:nvPr>
            <p:ph idx="1"/>
          </p:nvPr>
        </p:nvSpPr>
        <p:spPr/>
        <p:txBody>
          <a:bodyPr>
            <a:normAutofit/>
          </a:bodyPr>
          <a:lstStyle/>
          <a:p>
            <a:pPr marL="0" indent="0">
              <a:buNone/>
            </a:pPr>
            <a:r>
              <a:rPr lang="zh-CN" altLang="zh-CN" sz="2800" dirty="0"/>
              <a:t>完成</a:t>
            </a:r>
            <a:r>
              <a:rPr lang="en-US" altLang="zh-CN" sz="2800" dirty="0"/>
              <a:t>“</a:t>
            </a:r>
            <a:r>
              <a:rPr lang="zh-CN" altLang="zh-CN" sz="2800" dirty="0"/>
              <a:t>软件工程系列课程教学辅助网站”项目各种必要性文档编写，合理安排各成员的工作，听取指导老师以及各种用户的意见和建议，总结归纳，完成各个阶段的文档编写。</a:t>
            </a:r>
          </a:p>
          <a:p>
            <a:pPr marL="0" indent="0">
              <a:buNone/>
            </a:pPr>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3.5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日前</a:t>
            </a: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4.1</a:t>
            </a:r>
            <a:r>
              <a:rPr lang="zh-CN" altLang="en-US" dirty="0"/>
              <a:t>工作任务的分配（</a:t>
            </a:r>
            <a:r>
              <a:rPr lang="en-US" altLang="zh-CN" dirty="0"/>
              <a:t>1</a:t>
            </a:r>
            <a:r>
              <a:rPr lang="zh-CN" altLang="en-US" dirty="0"/>
              <a:t>）</a:t>
            </a:r>
          </a:p>
        </p:txBody>
      </p:sp>
      <p:graphicFrame>
        <p:nvGraphicFramePr>
          <p:cNvPr id="8" name="表格 7"/>
          <p:cNvGraphicFramePr>
            <a:graphicFrameLocks noGrp="1"/>
          </p:cNvGraphicFramePr>
          <p:nvPr>
            <p:extLst>
              <p:ext uri="{D42A27DB-BD31-4B8C-83A1-F6EECF244321}">
                <p14:modId xmlns:p14="http://schemas.microsoft.com/office/powerpoint/2010/main" val="3443684803"/>
              </p:ext>
            </p:extLst>
          </p:nvPr>
        </p:nvGraphicFramePr>
        <p:xfrm>
          <a:off x="2066193" y="1281470"/>
          <a:ext cx="7737230" cy="5242420"/>
        </p:xfrm>
        <a:graphic>
          <a:graphicData uri="http://schemas.openxmlformats.org/drawingml/2006/table">
            <a:tbl>
              <a:tblPr firstRow="1" firstCol="1" bandRow="1"/>
              <a:tblGrid>
                <a:gridCol w="3073061">
                  <a:extLst>
                    <a:ext uri="{9D8B030D-6E8A-4147-A177-3AD203B41FA5}">
                      <a16:colId xmlns:a16="http://schemas.microsoft.com/office/drawing/2014/main" val="20000"/>
                    </a:ext>
                  </a:extLst>
                </a:gridCol>
                <a:gridCol w="1602985">
                  <a:extLst>
                    <a:ext uri="{9D8B030D-6E8A-4147-A177-3AD203B41FA5}">
                      <a16:colId xmlns:a16="http://schemas.microsoft.com/office/drawing/2014/main" val="20001"/>
                    </a:ext>
                  </a:extLst>
                </a:gridCol>
                <a:gridCol w="3061184">
                  <a:extLst>
                    <a:ext uri="{9D8B030D-6E8A-4147-A177-3AD203B41FA5}">
                      <a16:colId xmlns:a16="http://schemas.microsoft.com/office/drawing/2014/main" val="20002"/>
                    </a:ext>
                  </a:extLst>
                </a:gridCol>
              </a:tblGrid>
              <a:tr h="250714">
                <a:tc>
                  <a:txBody>
                    <a:bodyPr/>
                    <a:lstStyle/>
                    <a:p>
                      <a:pPr algn="just">
                        <a:spcAft>
                          <a:spcPts val="0"/>
                        </a:spcAft>
                      </a:pPr>
                      <a:r>
                        <a:rPr lang="zh-CN" sz="1100" b="1" kern="100" dirty="0">
                          <a:effectLst/>
                          <a:latin typeface="Calibri"/>
                          <a:ea typeface="宋体"/>
                          <a:cs typeface="Times New Roman"/>
                        </a:rPr>
                        <a:t>任务名称</a:t>
                      </a:r>
                      <a:endParaRPr lang="zh-CN" sz="1100" kern="100" dirty="0">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zh-CN" sz="1100" b="1" kern="100" dirty="0">
                          <a:effectLst/>
                          <a:latin typeface="Calibri"/>
                          <a:ea typeface="宋体"/>
                          <a:cs typeface="Times New Roman"/>
                        </a:rPr>
                        <a:t>负责人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zh-CN" sz="1100" b="1" kern="100" dirty="0">
                          <a:effectLst/>
                          <a:latin typeface="Calibri"/>
                          <a:ea typeface="宋体"/>
                          <a:cs typeface="Times New Roman"/>
                        </a:rPr>
                        <a:t>参与人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extLst>
                  <a:ext uri="{0D108BD9-81ED-4DB2-BD59-A6C34878D82A}">
                    <a16:rowId xmlns:a16="http://schemas.microsoft.com/office/drawing/2014/main" val="10000"/>
                  </a:ext>
                </a:extLst>
              </a:tr>
              <a:tr h="250714">
                <a:tc>
                  <a:txBody>
                    <a:bodyPr/>
                    <a:lstStyle/>
                    <a:p>
                      <a:pPr algn="just">
                        <a:spcAft>
                          <a:spcPts val="0"/>
                        </a:spcAft>
                      </a:pPr>
                      <a:r>
                        <a:rPr lang="zh-CN" sz="1100" b="1" kern="100" dirty="0">
                          <a:solidFill>
                            <a:schemeClr val="bg1"/>
                          </a:solidFill>
                          <a:effectLst/>
                          <a:latin typeface="Calibri"/>
                          <a:ea typeface="宋体"/>
                          <a:cs typeface="Times New Roman"/>
                        </a:rPr>
                        <a:t>获取需求</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11">
                  <a:txBody>
                    <a:bodyPr/>
                    <a:lstStyle/>
                    <a:p>
                      <a:pPr algn="ctr">
                        <a:spcAft>
                          <a:spcPts val="0"/>
                        </a:spcAft>
                      </a:pPr>
                      <a:r>
                        <a:rPr lang="zh-CN" altLang="en-US" sz="1100" kern="100" dirty="0">
                          <a:solidFill>
                            <a:schemeClr val="bg1"/>
                          </a:solidFill>
                          <a:effectLst/>
                          <a:latin typeface="Calibri"/>
                          <a:ea typeface="宋体"/>
                          <a:cs typeface="Times New Roman"/>
                        </a:rPr>
                        <a:t>姚天恒</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11">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编写项目视图与范围</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用户群分类</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选择产品代表</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确定使用实例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478854">
                <a:tc>
                  <a:txBody>
                    <a:bodyPr/>
                    <a:lstStyle/>
                    <a:p>
                      <a:pPr indent="304800" algn="just">
                        <a:spcAft>
                          <a:spcPts val="0"/>
                        </a:spcAft>
                      </a:pPr>
                      <a:r>
                        <a:rPr lang="zh-CN" sz="1100" kern="100" dirty="0">
                          <a:solidFill>
                            <a:schemeClr val="bg1"/>
                          </a:solidFill>
                          <a:effectLst/>
                          <a:latin typeface="Calibri"/>
                          <a:ea typeface="宋体"/>
                          <a:cs typeface="Times New Roman"/>
                        </a:rPr>
                        <a:t>召开应用程序开发联系会议</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需求访谈</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分析用户工作流程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确定质量属性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检查问题报告</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需求重用</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250714">
                <a:tc>
                  <a:txBody>
                    <a:bodyPr/>
                    <a:lstStyle/>
                    <a:p>
                      <a:pPr algn="just">
                        <a:spcAft>
                          <a:spcPts val="0"/>
                        </a:spcAft>
                      </a:pPr>
                      <a:r>
                        <a:rPr lang="zh-CN" sz="1100" b="1" kern="100" dirty="0">
                          <a:solidFill>
                            <a:schemeClr val="bg1"/>
                          </a:solidFill>
                          <a:effectLst/>
                          <a:latin typeface="Calibri"/>
                          <a:ea typeface="宋体"/>
                          <a:cs typeface="Times New Roman"/>
                        </a:rPr>
                        <a:t>需求分析</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a:spcAft>
                          <a:spcPts val="0"/>
                        </a:spcAft>
                      </a:pPr>
                      <a:r>
                        <a:rPr lang="zh-CN" altLang="en-US" sz="1100" kern="100" dirty="0">
                          <a:solidFill>
                            <a:schemeClr val="bg1"/>
                          </a:solidFill>
                          <a:effectLst/>
                          <a:latin typeface="Calibri"/>
                          <a:ea typeface="+mn-ea"/>
                          <a:cs typeface="Times New Roman"/>
                        </a:rPr>
                        <a:t>姚天恒</a:t>
                      </a:r>
                      <a:endParaRPr lang="zh-CN" altLang="zh-CN" sz="1100" kern="100" dirty="0">
                        <a:solidFill>
                          <a:schemeClr val="bg1"/>
                        </a:solidFill>
                        <a:effectLst/>
                        <a:latin typeface="Calibri"/>
                        <a:ea typeface="+mn-ea"/>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a:spcAft>
                          <a:spcPts val="0"/>
                        </a:spcAft>
                      </a:pPr>
                      <a:r>
                        <a:rPr lang="zh-CN" sz="1000" b="1" kern="100">
                          <a:solidFill>
                            <a:schemeClr val="bg1"/>
                          </a:solidFill>
                          <a:effectLst/>
                          <a:latin typeface="Calibri"/>
                          <a:ea typeface="等线"/>
                          <a:cs typeface="Times New Roman"/>
                        </a:rPr>
                        <a:t>吴思楠、沈舸帆、沈家豪、汤志东、姚天恒、叶家威</a:t>
                      </a:r>
                      <a:endParaRPr lang="zh-CN" sz="1100" kern="10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绘制关联图</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3"/>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创建开发原型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4"/>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分析可行性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5"/>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确定需求优先级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6"/>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为需求建立模型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编写数据字典</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8"/>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应用质量功能调配</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979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4.1</a:t>
            </a:r>
            <a:r>
              <a:rPr lang="zh-CN" altLang="en-US" dirty="0"/>
              <a:t>工作任务的分配（</a:t>
            </a:r>
            <a:r>
              <a:rPr lang="en-US" altLang="zh-CN" dirty="0"/>
              <a:t>2</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663779043"/>
              </p:ext>
            </p:extLst>
          </p:nvPr>
        </p:nvGraphicFramePr>
        <p:xfrm>
          <a:off x="975944" y="1362805"/>
          <a:ext cx="10058401" cy="5134713"/>
        </p:xfrm>
        <a:graphic>
          <a:graphicData uri="http://schemas.openxmlformats.org/drawingml/2006/table">
            <a:tbl>
              <a:tblPr firstRow="1" firstCol="1" bandRow="1"/>
              <a:tblGrid>
                <a:gridCol w="3882693">
                  <a:extLst>
                    <a:ext uri="{9D8B030D-6E8A-4147-A177-3AD203B41FA5}">
                      <a16:colId xmlns:a16="http://schemas.microsoft.com/office/drawing/2014/main" val="20000"/>
                    </a:ext>
                  </a:extLst>
                </a:gridCol>
                <a:gridCol w="2122472">
                  <a:extLst>
                    <a:ext uri="{9D8B030D-6E8A-4147-A177-3AD203B41FA5}">
                      <a16:colId xmlns:a16="http://schemas.microsoft.com/office/drawing/2014/main" val="20001"/>
                    </a:ext>
                  </a:extLst>
                </a:gridCol>
                <a:gridCol w="4053236">
                  <a:extLst>
                    <a:ext uri="{9D8B030D-6E8A-4147-A177-3AD203B41FA5}">
                      <a16:colId xmlns:a16="http://schemas.microsoft.com/office/drawing/2014/main" val="20002"/>
                    </a:ext>
                  </a:extLst>
                </a:gridCol>
              </a:tblGrid>
              <a:tr h="348592">
                <a:tc>
                  <a:txBody>
                    <a:bodyPr/>
                    <a:lstStyle/>
                    <a:p>
                      <a:pPr algn="just">
                        <a:spcAft>
                          <a:spcPts val="0"/>
                        </a:spcAft>
                      </a:pPr>
                      <a:r>
                        <a:rPr lang="zh-CN" sz="1100" b="1" kern="100" dirty="0">
                          <a:effectLst/>
                          <a:latin typeface="Calibri"/>
                          <a:ea typeface="宋体"/>
                          <a:cs typeface="Times New Roman"/>
                        </a:rPr>
                        <a:t>任务名称</a:t>
                      </a:r>
                      <a:endParaRPr lang="zh-CN" sz="1100" kern="100" dirty="0">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100" b="1" kern="100" dirty="0">
                          <a:effectLst/>
                          <a:latin typeface="Calibri"/>
                          <a:ea typeface="宋体"/>
                          <a:cs typeface="Times New Roman"/>
                        </a:rPr>
                        <a:t>负责人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100" b="1" kern="100" dirty="0">
                          <a:effectLst/>
                          <a:latin typeface="Calibri"/>
                          <a:ea typeface="宋体"/>
                          <a:cs typeface="Times New Roman"/>
                        </a:rPr>
                        <a:t>参与人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8592">
                <a:tc>
                  <a:txBody>
                    <a:bodyPr/>
                    <a:lstStyle/>
                    <a:p>
                      <a:pPr algn="just">
                        <a:spcAft>
                          <a:spcPts val="0"/>
                        </a:spcAft>
                      </a:pPr>
                      <a:r>
                        <a:rPr lang="zh-CN" sz="1100" b="1" kern="100" dirty="0">
                          <a:solidFill>
                            <a:schemeClr val="bg1"/>
                          </a:solidFill>
                          <a:effectLst/>
                          <a:latin typeface="Calibri"/>
                          <a:ea typeface="宋体"/>
                          <a:cs typeface="Times New Roman"/>
                        </a:rPr>
                        <a:t>需求规格说明</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a:spcAft>
                          <a:spcPts val="0"/>
                        </a:spcAft>
                      </a:pPr>
                      <a:r>
                        <a:rPr lang="zh-CN" altLang="en-US" sz="1100" kern="100" dirty="0">
                          <a:solidFill>
                            <a:schemeClr val="bg1"/>
                          </a:solidFill>
                          <a:effectLst/>
                          <a:latin typeface="Calibri"/>
                          <a:ea typeface="+mn-ea"/>
                          <a:cs typeface="Times New Roman"/>
                        </a:rPr>
                        <a:t>姚天恒</a:t>
                      </a:r>
                      <a:endParaRPr lang="zh-CN" altLang="zh-CN" sz="1100" kern="100" dirty="0">
                        <a:solidFill>
                          <a:schemeClr val="bg1"/>
                        </a:solidFill>
                        <a:effectLst/>
                        <a:latin typeface="Calibri"/>
                        <a:ea typeface="+mn-ea"/>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采用软件需求规格说明模板</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指明需求来源</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为每一项需求注上标号</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记录业务规范</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创建需求跟踪能力矩阵</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348592">
                <a:tc>
                  <a:txBody>
                    <a:bodyPr/>
                    <a:lstStyle/>
                    <a:p>
                      <a:pPr algn="just">
                        <a:spcAft>
                          <a:spcPts val="0"/>
                        </a:spcAft>
                      </a:pPr>
                      <a:r>
                        <a:rPr lang="zh-CN" sz="1100" b="1" kern="100" dirty="0">
                          <a:solidFill>
                            <a:schemeClr val="bg1"/>
                          </a:solidFill>
                          <a:effectLst/>
                          <a:latin typeface="Calibri"/>
                          <a:ea typeface="宋体"/>
                          <a:cs typeface="Times New Roman"/>
                        </a:rPr>
                        <a:t>需求规格审核</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ctr">
                        <a:spcAft>
                          <a:spcPts val="0"/>
                        </a:spcAft>
                      </a:pPr>
                      <a:r>
                        <a:rPr lang="zh-CN" sz="1100" kern="100" dirty="0">
                          <a:solidFill>
                            <a:schemeClr val="bg1"/>
                          </a:solidFill>
                          <a:effectLst/>
                          <a:latin typeface="Calibri"/>
                          <a:ea typeface="宋体"/>
                          <a:cs typeface="Times New Roman"/>
                        </a:rPr>
                        <a:t>姚天恒</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编写测试用例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编写用户手册</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确定合格的标准</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审查需求文档</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931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lnSpcReduction="1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参考资料</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3</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成本管理计划</a:t>
            </a:r>
            <a:endParaRPr lang="en-US" altLang="zh-CN" dirty="0"/>
          </a:p>
          <a:p>
            <a:r>
              <a:rPr lang="zh-CN" altLang="en-US" dirty="0"/>
              <a:t>第</a:t>
            </a:r>
            <a:r>
              <a:rPr lang="en-US" altLang="zh-CN" dirty="0"/>
              <a:t>9</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10</a:t>
            </a:r>
            <a:r>
              <a:rPr lang="zh-CN" altLang="en-US" dirty="0"/>
              <a:t>章 小组分工和绩效评定</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4.2</a:t>
            </a:r>
            <a:r>
              <a:rPr lang="zh-CN" altLang="en-US" dirty="0"/>
              <a:t>工作任务的分解（</a:t>
            </a:r>
            <a:r>
              <a:rPr lang="en-US" altLang="zh-CN" dirty="0"/>
              <a:t>1</a:t>
            </a:r>
            <a:r>
              <a:rPr lang="zh-CN" altLang="en-US" dirty="0"/>
              <a:t>）</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374680000"/>
              </p:ext>
            </p:extLst>
          </p:nvPr>
        </p:nvGraphicFramePr>
        <p:xfrm>
          <a:off x="865414" y="2053931"/>
          <a:ext cx="10643658" cy="3677400"/>
        </p:xfrm>
        <a:graphic>
          <a:graphicData uri="http://schemas.openxmlformats.org/drawingml/2006/table">
            <a:tbl>
              <a:tblPr firstRow="1" firstCol="1" bandRow="1">
                <a:tableStyleId>{22838BEF-8BB2-4498-84A7-C5851F593DF1}</a:tableStyleId>
              </a:tblPr>
              <a:tblGrid>
                <a:gridCol w="5321829">
                  <a:extLst>
                    <a:ext uri="{9D8B030D-6E8A-4147-A177-3AD203B41FA5}">
                      <a16:colId xmlns:a16="http://schemas.microsoft.com/office/drawing/2014/main" val="20000"/>
                    </a:ext>
                  </a:extLst>
                </a:gridCol>
                <a:gridCol w="5321829">
                  <a:extLst>
                    <a:ext uri="{9D8B030D-6E8A-4147-A177-3AD203B41FA5}">
                      <a16:colId xmlns:a16="http://schemas.microsoft.com/office/drawing/2014/main" val="20001"/>
                    </a:ext>
                  </a:extLst>
                </a:gridCol>
              </a:tblGrid>
              <a:tr h="367740">
                <a:tc>
                  <a:txBody>
                    <a:bodyPr/>
                    <a:lstStyle/>
                    <a:p>
                      <a:pPr algn="l">
                        <a:spcAft>
                          <a:spcPts val="0"/>
                        </a:spcAft>
                      </a:pPr>
                      <a:r>
                        <a:rPr lang="zh-CN" sz="2400" b="0" kern="100" dirty="0">
                          <a:effectLst/>
                        </a:rPr>
                        <a:t>项目任务</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zh-CN" sz="2400" b="0" kern="100">
                          <a:effectLst/>
                        </a:rPr>
                        <a:t>截止时间</a:t>
                      </a:r>
                      <a:endParaRPr lang="zh-CN" sz="2400" b="0" kern="100">
                        <a:effectLst/>
                        <a:latin typeface="Calibri"/>
                        <a:ea typeface="宋体"/>
                        <a:cs typeface="Times New Roman"/>
                      </a:endParaRPr>
                    </a:p>
                  </a:txBody>
                  <a:tcPr marL="134921" marR="134921" marT="0" marB="0"/>
                </a:tc>
                <a:extLst>
                  <a:ext uri="{0D108BD9-81ED-4DB2-BD59-A6C34878D82A}">
                    <a16:rowId xmlns:a16="http://schemas.microsoft.com/office/drawing/2014/main" val="10000"/>
                  </a:ext>
                </a:extLst>
              </a:tr>
              <a:tr h="367740">
                <a:tc>
                  <a:txBody>
                    <a:bodyPr/>
                    <a:lstStyle/>
                    <a:p>
                      <a:pPr algn="l">
                        <a:spcAft>
                          <a:spcPts val="0"/>
                        </a:spcAft>
                      </a:pPr>
                      <a:r>
                        <a:rPr lang="zh-CN" sz="2400" b="0" kern="100" dirty="0">
                          <a:effectLst/>
                        </a:rPr>
                        <a:t>建立核心队伍</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a:effectLst/>
                        </a:rPr>
                        <a:t>2017</a:t>
                      </a:r>
                      <a:r>
                        <a:rPr lang="zh-CN" sz="2400" b="0" kern="100">
                          <a:effectLst/>
                        </a:rPr>
                        <a:t>年</a:t>
                      </a:r>
                      <a:r>
                        <a:rPr lang="en-US" sz="2400" b="0" kern="100">
                          <a:effectLst/>
                        </a:rPr>
                        <a:t>10</a:t>
                      </a:r>
                      <a:r>
                        <a:rPr lang="zh-CN" sz="2400" b="0" kern="100">
                          <a:effectLst/>
                        </a:rPr>
                        <a:t>月</a:t>
                      </a:r>
                      <a:r>
                        <a:rPr lang="en-US" sz="2400" b="0" kern="100">
                          <a:effectLst/>
                        </a:rPr>
                        <a:t>9</a:t>
                      </a:r>
                      <a:r>
                        <a:rPr lang="zh-CN" sz="2400" b="0" kern="100">
                          <a:effectLst/>
                        </a:rPr>
                        <a:t>日</a:t>
                      </a:r>
                      <a:endParaRPr lang="zh-CN" sz="2400" b="0" kern="100">
                        <a:effectLst/>
                        <a:latin typeface="Calibri"/>
                        <a:ea typeface="宋体"/>
                        <a:cs typeface="Times New Roman"/>
                      </a:endParaRPr>
                    </a:p>
                  </a:txBody>
                  <a:tcPr marL="134921" marR="134921" marT="0" marB="0"/>
                </a:tc>
                <a:extLst>
                  <a:ext uri="{0D108BD9-81ED-4DB2-BD59-A6C34878D82A}">
                    <a16:rowId xmlns:a16="http://schemas.microsoft.com/office/drawing/2014/main" val="10001"/>
                  </a:ext>
                </a:extLst>
              </a:tr>
              <a:tr h="367740">
                <a:tc>
                  <a:txBody>
                    <a:bodyPr/>
                    <a:lstStyle/>
                    <a:p>
                      <a:pPr algn="l">
                        <a:spcAft>
                          <a:spcPts val="0"/>
                        </a:spcAft>
                      </a:pPr>
                      <a:r>
                        <a:rPr lang="zh-CN" sz="2400" b="0" kern="100" dirty="0">
                          <a:effectLst/>
                        </a:rPr>
                        <a:t>基本完成项目章程</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a:effectLst/>
                        </a:rPr>
                        <a:t>2017</a:t>
                      </a:r>
                      <a:r>
                        <a:rPr lang="zh-CN" sz="2400" b="0" kern="100">
                          <a:effectLst/>
                        </a:rPr>
                        <a:t>年</a:t>
                      </a:r>
                      <a:r>
                        <a:rPr lang="en-US" sz="2400" b="0" kern="100">
                          <a:effectLst/>
                        </a:rPr>
                        <a:t>10</a:t>
                      </a:r>
                      <a:r>
                        <a:rPr lang="zh-CN" sz="2400" b="0" kern="100">
                          <a:effectLst/>
                        </a:rPr>
                        <a:t>月</a:t>
                      </a:r>
                      <a:r>
                        <a:rPr lang="en-US" sz="2400" b="0" kern="100">
                          <a:effectLst/>
                        </a:rPr>
                        <a:t>12</a:t>
                      </a:r>
                      <a:r>
                        <a:rPr lang="zh-CN" sz="2400" b="0" kern="100">
                          <a:effectLst/>
                        </a:rPr>
                        <a:t>日</a:t>
                      </a:r>
                      <a:endParaRPr lang="zh-CN" sz="2400" b="0" kern="100">
                        <a:effectLst/>
                        <a:latin typeface="Calibri"/>
                        <a:ea typeface="宋体"/>
                        <a:cs typeface="Times New Roman"/>
                      </a:endParaRPr>
                    </a:p>
                  </a:txBody>
                  <a:tcPr marL="134921" marR="134921" marT="0" marB="0"/>
                </a:tc>
                <a:extLst>
                  <a:ext uri="{0D108BD9-81ED-4DB2-BD59-A6C34878D82A}">
                    <a16:rowId xmlns:a16="http://schemas.microsoft.com/office/drawing/2014/main" val="10002"/>
                  </a:ext>
                </a:extLst>
              </a:tr>
              <a:tr h="367740">
                <a:tc>
                  <a:txBody>
                    <a:bodyPr/>
                    <a:lstStyle/>
                    <a:p>
                      <a:pPr algn="l">
                        <a:spcAft>
                          <a:spcPts val="0"/>
                        </a:spcAft>
                      </a:pPr>
                      <a:r>
                        <a:rPr lang="zh-CN" sz="2400" b="0" kern="100" dirty="0">
                          <a:effectLst/>
                        </a:rPr>
                        <a:t>初步完成可行性分析</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a:effectLst/>
                        </a:rPr>
                        <a:t>2017</a:t>
                      </a:r>
                      <a:r>
                        <a:rPr lang="zh-CN" sz="2400" b="0" kern="100">
                          <a:effectLst/>
                        </a:rPr>
                        <a:t>年</a:t>
                      </a:r>
                      <a:r>
                        <a:rPr lang="en-US" sz="2400" b="0" kern="100">
                          <a:effectLst/>
                        </a:rPr>
                        <a:t>10</a:t>
                      </a:r>
                      <a:r>
                        <a:rPr lang="zh-CN" sz="2400" b="0" kern="100">
                          <a:effectLst/>
                        </a:rPr>
                        <a:t>月</a:t>
                      </a:r>
                      <a:r>
                        <a:rPr lang="en-US" sz="2400" b="0" kern="100">
                          <a:effectLst/>
                        </a:rPr>
                        <a:t>18</a:t>
                      </a:r>
                      <a:r>
                        <a:rPr lang="zh-CN" sz="2400" b="0" kern="100">
                          <a:effectLst/>
                        </a:rPr>
                        <a:t>日</a:t>
                      </a:r>
                      <a:endParaRPr lang="zh-CN" sz="2400" b="0" kern="100">
                        <a:effectLst/>
                        <a:latin typeface="Calibri"/>
                        <a:ea typeface="宋体"/>
                        <a:cs typeface="Times New Roman"/>
                      </a:endParaRPr>
                    </a:p>
                  </a:txBody>
                  <a:tcPr marL="134921" marR="134921" marT="0" marB="0"/>
                </a:tc>
                <a:extLst>
                  <a:ext uri="{0D108BD9-81ED-4DB2-BD59-A6C34878D82A}">
                    <a16:rowId xmlns:a16="http://schemas.microsoft.com/office/drawing/2014/main" val="10003"/>
                  </a:ext>
                </a:extLst>
              </a:tr>
              <a:tr h="367740">
                <a:tc>
                  <a:txBody>
                    <a:bodyPr/>
                    <a:lstStyle/>
                    <a:p>
                      <a:pPr algn="l">
                        <a:spcAft>
                          <a:spcPts val="0"/>
                        </a:spcAft>
                      </a:pPr>
                      <a:r>
                        <a:rPr lang="zh-CN" sz="2400" b="0" kern="100" dirty="0">
                          <a:effectLst/>
                        </a:rPr>
                        <a:t>初步确定开发计划</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a:effectLst/>
                        </a:rPr>
                        <a:t>2017</a:t>
                      </a:r>
                      <a:r>
                        <a:rPr lang="zh-CN" sz="2400" b="0" kern="100">
                          <a:effectLst/>
                        </a:rPr>
                        <a:t>年</a:t>
                      </a:r>
                      <a:r>
                        <a:rPr lang="en-US" sz="2400" b="0" kern="100">
                          <a:effectLst/>
                        </a:rPr>
                        <a:t>10</a:t>
                      </a:r>
                      <a:r>
                        <a:rPr lang="zh-CN" sz="2400" b="0" kern="100">
                          <a:effectLst/>
                        </a:rPr>
                        <a:t>月</a:t>
                      </a:r>
                      <a:r>
                        <a:rPr lang="en-US" sz="2400" b="0" kern="100">
                          <a:effectLst/>
                        </a:rPr>
                        <a:t>25</a:t>
                      </a:r>
                      <a:r>
                        <a:rPr lang="zh-CN" sz="2400" b="0" kern="100">
                          <a:effectLst/>
                        </a:rPr>
                        <a:t>日</a:t>
                      </a:r>
                      <a:endParaRPr lang="zh-CN" sz="2400" b="0" kern="100">
                        <a:effectLst/>
                        <a:latin typeface="Calibri"/>
                        <a:ea typeface="宋体"/>
                        <a:cs typeface="Times New Roman"/>
                      </a:endParaRPr>
                    </a:p>
                  </a:txBody>
                  <a:tcPr marL="134921" marR="134921" marT="0" marB="0"/>
                </a:tc>
                <a:extLst>
                  <a:ext uri="{0D108BD9-81ED-4DB2-BD59-A6C34878D82A}">
                    <a16:rowId xmlns:a16="http://schemas.microsoft.com/office/drawing/2014/main" val="10004"/>
                  </a:ext>
                </a:extLst>
              </a:tr>
              <a:tr h="367740">
                <a:tc>
                  <a:txBody>
                    <a:bodyPr/>
                    <a:lstStyle/>
                    <a:p>
                      <a:pPr algn="l">
                        <a:spcAft>
                          <a:spcPts val="0"/>
                        </a:spcAft>
                      </a:pPr>
                      <a:r>
                        <a:rPr lang="zh-CN" sz="2400" b="0" kern="100" dirty="0">
                          <a:effectLst/>
                        </a:rPr>
                        <a:t>正式发布需求项目工程</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a:effectLst/>
                        </a:rPr>
                        <a:t>2017</a:t>
                      </a:r>
                      <a:r>
                        <a:rPr lang="zh-CN" sz="2400" b="0" kern="100">
                          <a:effectLst/>
                        </a:rPr>
                        <a:t>年</a:t>
                      </a:r>
                      <a:r>
                        <a:rPr lang="en-US" sz="2400" b="0" kern="100">
                          <a:effectLst/>
                        </a:rPr>
                        <a:t>10</a:t>
                      </a:r>
                      <a:r>
                        <a:rPr lang="zh-CN" sz="2400" b="0" kern="100">
                          <a:effectLst/>
                        </a:rPr>
                        <a:t>月</a:t>
                      </a:r>
                      <a:r>
                        <a:rPr lang="en-US" sz="2400" b="0" kern="100">
                          <a:effectLst/>
                        </a:rPr>
                        <a:t>30</a:t>
                      </a:r>
                      <a:r>
                        <a:rPr lang="zh-CN" sz="2400" b="0" kern="100">
                          <a:effectLst/>
                        </a:rPr>
                        <a:t>日</a:t>
                      </a:r>
                      <a:endParaRPr lang="zh-CN" sz="2400" b="0" kern="100">
                        <a:effectLst/>
                        <a:latin typeface="Calibri"/>
                        <a:ea typeface="宋体"/>
                        <a:cs typeface="Times New Roman"/>
                      </a:endParaRPr>
                    </a:p>
                  </a:txBody>
                  <a:tcPr marL="134921" marR="134921" marT="0" marB="0"/>
                </a:tc>
                <a:extLst>
                  <a:ext uri="{0D108BD9-81ED-4DB2-BD59-A6C34878D82A}">
                    <a16:rowId xmlns:a16="http://schemas.microsoft.com/office/drawing/2014/main" val="10005"/>
                  </a:ext>
                </a:extLst>
              </a:tr>
              <a:tr h="367740">
                <a:tc>
                  <a:txBody>
                    <a:bodyPr/>
                    <a:lstStyle/>
                    <a:p>
                      <a:pPr algn="l">
                        <a:spcAft>
                          <a:spcPts val="0"/>
                        </a:spcAft>
                      </a:pPr>
                      <a:r>
                        <a:rPr lang="zh-CN" sz="2400" b="0" kern="100">
                          <a:effectLst/>
                        </a:rPr>
                        <a:t>确定需求开发过程</a:t>
                      </a:r>
                      <a:endParaRPr lang="zh-CN" sz="2400" b="0" kern="100">
                        <a:effectLst/>
                        <a:latin typeface="Calibri"/>
                        <a:ea typeface="宋体"/>
                        <a:cs typeface="Times New Roman"/>
                      </a:endParaRPr>
                    </a:p>
                  </a:txBody>
                  <a:tcPr marL="134921" marR="134921" marT="0" marB="0"/>
                </a:tc>
                <a:tc>
                  <a:txBody>
                    <a:bodyPr/>
                    <a:lstStyle/>
                    <a:p>
                      <a:pPr algn="l">
                        <a:spcAft>
                          <a:spcPts val="0"/>
                        </a:spcAft>
                      </a:pPr>
                      <a:r>
                        <a:rPr lang="en-US" sz="2400" b="0" kern="100" dirty="0">
                          <a:effectLst/>
                        </a:rPr>
                        <a:t>2017</a:t>
                      </a:r>
                      <a:r>
                        <a:rPr lang="zh-CN" sz="2400" b="0" kern="100" dirty="0">
                          <a:effectLst/>
                        </a:rPr>
                        <a:t>年</a:t>
                      </a:r>
                      <a:r>
                        <a:rPr lang="en-US" sz="2400" b="0" kern="100" dirty="0">
                          <a:effectLst/>
                        </a:rPr>
                        <a:t>10</a:t>
                      </a:r>
                      <a:r>
                        <a:rPr lang="zh-CN" sz="2400" b="0" kern="100" dirty="0">
                          <a:effectLst/>
                        </a:rPr>
                        <a:t>月</a:t>
                      </a:r>
                      <a:r>
                        <a:rPr lang="en-US" sz="2400" b="0" kern="100" dirty="0">
                          <a:effectLst/>
                        </a:rPr>
                        <a:t>30</a:t>
                      </a:r>
                      <a:r>
                        <a:rPr lang="zh-CN" sz="2400" b="0" kern="100" dirty="0">
                          <a:effectLst/>
                        </a:rPr>
                        <a:t>日</a:t>
                      </a:r>
                      <a:endParaRPr lang="zh-CN" sz="2400" b="0" kern="100" dirty="0">
                        <a:effectLst/>
                        <a:latin typeface="Calibri"/>
                        <a:ea typeface="宋体"/>
                        <a:cs typeface="Times New Roman"/>
                      </a:endParaRPr>
                    </a:p>
                  </a:txBody>
                  <a:tcPr marL="134921" marR="134921" marT="0" marB="0"/>
                </a:tc>
                <a:extLst>
                  <a:ext uri="{0D108BD9-81ED-4DB2-BD59-A6C34878D82A}">
                    <a16:rowId xmlns:a16="http://schemas.microsoft.com/office/drawing/2014/main" val="10006"/>
                  </a:ext>
                </a:extLst>
              </a:tr>
              <a:tr h="367740">
                <a:tc>
                  <a:txBody>
                    <a:bodyPr/>
                    <a:lstStyle/>
                    <a:p>
                      <a:pPr algn="l">
                        <a:spcAft>
                          <a:spcPts val="0"/>
                        </a:spcAft>
                      </a:pPr>
                      <a:r>
                        <a:rPr lang="zh-CN" sz="2400" b="0" kern="100" dirty="0">
                          <a:effectLst/>
                        </a:rPr>
                        <a:t>进行用户访谈</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dirty="0">
                          <a:effectLst/>
                        </a:rPr>
                        <a:t>2017</a:t>
                      </a:r>
                      <a:r>
                        <a:rPr lang="zh-CN" sz="2400" b="0" kern="100" dirty="0">
                          <a:effectLst/>
                        </a:rPr>
                        <a:t>年</a:t>
                      </a:r>
                      <a:r>
                        <a:rPr lang="en-US" sz="2400" b="0" kern="100" dirty="0">
                          <a:effectLst/>
                        </a:rPr>
                        <a:t>11</a:t>
                      </a:r>
                      <a:r>
                        <a:rPr lang="zh-CN" sz="2400" b="0" kern="100" dirty="0">
                          <a:effectLst/>
                        </a:rPr>
                        <a:t>月</a:t>
                      </a:r>
                      <a:r>
                        <a:rPr lang="en-US" sz="2400" b="0" kern="100" dirty="0">
                          <a:effectLst/>
                        </a:rPr>
                        <a:t>11</a:t>
                      </a:r>
                      <a:r>
                        <a:rPr lang="zh-CN" sz="2400" b="0" kern="100" dirty="0">
                          <a:effectLst/>
                        </a:rPr>
                        <a:t>日</a:t>
                      </a:r>
                      <a:endParaRPr lang="zh-CN" sz="2400" b="0" kern="100" dirty="0">
                        <a:effectLst/>
                        <a:latin typeface="Calibri"/>
                        <a:ea typeface="宋体"/>
                        <a:cs typeface="Times New Roman"/>
                      </a:endParaRPr>
                    </a:p>
                  </a:txBody>
                  <a:tcPr marL="134921" marR="134921" marT="0" marB="0"/>
                </a:tc>
                <a:extLst>
                  <a:ext uri="{0D108BD9-81ED-4DB2-BD59-A6C34878D82A}">
                    <a16:rowId xmlns:a16="http://schemas.microsoft.com/office/drawing/2014/main" val="10007"/>
                  </a:ext>
                </a:extLst>
              </a:tr>
              <a:tr h="367740">
                <a:tc>
                  <a:txBody>
                    <a:bodyPr/>
                    <a:lstStyle/>
                    <a:p>
                      <a:pPr algn="l">
                        <a:spcAft>
                          <a:spcPts val="0"/>
                        </a:spcAft>
                      </a:pPr>
                      <a:r>
                        <a:rPr lang="zh-CN" sz="2400" b="0" kern="100">
                          <a:effectLst/>
                        </a:rPr>
                        <a:t>编写项目视图与范围</a:t>
                      </a:r>
                      <a:endParaRPr lang="zh-CN" sz="2400" b="0" kern="100">
                        <a:effectLst/>
                        <a:latin typeface="Calibri"/>
                        <a:ea typeface="宋体"/>
                        <a:cs typeface="Times New Roman"/>
                      </a:endParaRPr>
                    </a:p>
                  </a:txBody>
                  <a:tcPr marL="134921" marR="134921" marT="0" marB="0"/>
                </a:tc>
                <a:tc>
                  <a:txBody>
                    <a:bodyPr/>
                    <a:lstStyle/>
                    <a:p>
                      <a:pPr algn="l">
                        <a:spcAft>
                          <a:spcPts val="0"/>
                        </a:spcAft>
                      </a:pPr>
                      <a:r>
                        <a:rPr lang="en-US" sz="2400" b="0" kern="100" dirty="0">
                          <a:effectLst/>
                        </a:rPr>
                        <a:t>2017</a:t>
                      </a:r>
                      <a:r>
                        <a:rPr lang="zh-CN" sz="2400" b="0" kern="100" dirty="0">
                          <a:effectLst/>
                        </a:rPr>
                        <a:t>年</a:t>
                      </a:r>
                      <a:r>
                        <a:rPr lang="en-US" sz="2400" b="0" kern="100" dirty="0">
                          <a:effectLst/>
                        </a:rPr>
                        <a:t>11</a:t>
                      </a:r>
                      <a:r>
                        <a:rPr lang="zh-CN" sz="2400" b="0" kern="100" dirty="0">
                          <a:effectLst/>
                        </a:rPr>
                        <a:t>月</a:t>
                      </a:r>
                      <a:r>
                        <a:rPr lang="en-US" sz="2400" b="0" kern="100" dirty="0">
                          <a:effectLst/>
                        </a:rPr>
                        <a:t>12</a:t>
                      </a:r>
                      <a:r>
                        <a:rPr lang="zh-CN" sz="2400" b="0" kern="100" dirty="0">
                          <a:effectLst/>
                        </a:rPr>
                        <a:t>日</a:t>
                      </a:r>
                      <a:endParaRPr lang="zh-CN" sz="2400" b="0" kern="100" dirty="0">
                        <a:effectLst/>
                        <a:latin typeface="Calibri"/>
                        <a:ea typeface="宋体"/>
                        <a:cs typeface="Times New Roman"/>
                      </a:endParaRPr>
                    </a:p>
                  </a:txBody>
                  <a:tcPr marL="134921" marR="134921" marT="0" marB="0"/>
                </a:tc>
                <a:extLst>
                  <a:ext uri="{0D108BD9-81ED-4DB2-BD59-A6C34878D82A}">
                    <a16:rowId xmlns:a16="http://schemas.microsoft.com/office/drawing/2014/main" val="10008"/>
                  </a:ext>
                </a:extLst>
              </a:tr>
              <a:tr h="367740">
                <a:tc>
                  <a:txBody>
                    <a:bodyPr/>
                    <a:lstStyle/>
                    <a:p>
                      <a:pPr algn="l">
                        <a:spcAft>
                          <a:spcPts val="0"/>
                        </a:spcAft>
                      </a:pPr>
                      <a:r>
                        <a:rPr lang="zh-CN" sz="2400" b="0" kern="100" dirty="0">
                          <a:effectLst/>
                        </a:rPr>
                        <a:t>用户群分类</a:t>
                      </a:r>
                      <a:endParaRPr lang="zh-CN" sz="2400" b="0" kern="100" dirty="0">
                        <a:effectLst/>
                        <a:latin typeface="Calibri"/>
                        <a:ea typeface="宋体"/>
                        <a:cs typeface="Times New Roman"/>
                      </a:endParaRPr>
                    </a:p>
                  </a:txBody>
                  <a:tcPr marL="134921" marR="134921" marT="0" marB="0"/>
                </a:tc>
                <a:tc>
                  <a:txBody>
                    <a:bodyPr/>
                    <a:lstStyle/>
                    <a:p>
                      <a:pPr algn="l">
                        <a:spcAft>
                          <a:spcPts val="0"/>
                        </a:spcAft>
                      </a:pPr>
                      <a:r>
                        <a:rPr lang="en-US" sz="2400" b="0" kern="100" dirty="0">
                          <a:effectLst/>
                        </a:rPr>
                        <a:t>2017</a:t>
                      </a:r>
                      <a:r>
                        <a:rPr lang="zh-CN" sz="2400" b="0" kern="100" dirty="0">
                          <a:effectLst/>
                        </a:rPr>
                        <a:t>年</a:t>
                      </a:r>
                      <a:r>
                        <a:rPr lang="en-US" sz="2400" b="0" kern="100" dirty="0">
                          <a:effectLst/>
                        </a:rPr>
                        <a:t>11</a:t>
                      </a:r>
                      <a:r>
                        <a:rPr lang="zh-CN" sz="2400" b="0" kern="100" dirty="0">
                          <a:effectLst/>
                        </a:rPr>
                        <a:t>月</a:t>
                      </a:r>
                      <a:r>
                        <a:rPr lang="en-US" sz="2400" b="0" kern="100" dirty="0">
                          <a:effectLst/>
                        </a:rPr>
                        <a:t>13</a:t>
                      </a:r>
                      <a:r>
                        <a:rPr lang="zh-CN" sz="2400" b="0" kern="100" dirty="0">
                          <a:effectLst/>
                        </a:rPr>
                        <a:t>日</a:t>
                      </a:r>
                      <a:endParaRPr lang="zh-CN" sz="2400" b="0" kern="100" dirty="0">
                        <a:effectLst/>
                        <a:latin typeface="Calibri"/>
                        <a:ea typeface="宋体"/>
                        <a:cs typeface="Times New Roman"/>
                      </a:endParaRPr>
                    </a:p>
                  </a:txBody>
                  <a:tcPr marL="134921" marR="134921"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4.2</a:t>
            </a:r>
            <a:r>
              <a:rPr lang="zh-CN" altLang="en-US" dirty="0"/>
              <a:t>工作任务的分解（</a:t>
            </a:r>
            <a:r>
              <a:rPr lang="en-US" altLang="zh-CN" dirty="0"/>
              <a:t>2</a:t>
            </a:r>
            <a:r>
              <a:rPr lang="zh-CN" altLang="en-US" dirty="0"/>
              <a:t>）</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411020561"/>
              </p:ext>
            </p:extLst>
          </p:nvPr>
        </p:nvGraphicFramePr>
        <p:xfrm>
          <a:off x="1103313" y="2052638"/>
          <a:ext cx="10066132" cy="3825646"/>
        </p:xfrm>
        <a:graphic>
          <a:graphicData uri="http://schemas.openxmlformats.org/drawingml/2006/table">
            <a:tbl>
              <a:tblPr firstRow="1" firstCol="1" bandRow="1">
                <a:tableStyleId>{22838BEF-8BB2-4498-84A7-C5851F593DF1}</a:tableStyleId>
              </a:tblPr>
              <a:tblGrid>
                <a:gridCol w="5033066">
                  <a:extLst>
                    <a:ext uri="{9D8B030D-6E8A-4147-A177-3AD203B41FA5}">
                      <a16:colId xmlns:a16="http://schemas.microsoft.com/office/drawing/2014/main" val="20000"/>
                    </a:ext>
                  </a:extLst>
                </a:gridCol>
                <a:gridCol w="5033066">
                  <a:extLst>
                    <a:ext uri="{9D8B030D-6E8A-4147-A177-3AD203B41FA5}">
                      <a16:colId xmlns:a16="http://schemas.microsoft.com/office/drawing/2014/main" val="20001"/>
                    </a:ext>
                  </a:extLst>
                </a:gridCol>
              </a:tblGrid>
              <a:tr h="347786">
                <a:tc>
                  <a:txBody>
                    <a:bodyPr/>
                    <a:lstStyle/>
                    <a:p>
                      <a:pPr algn="l">
                        <a:spcAft>
                          <a:spcPts val="0"/>
                        </a:spcAft>
                      </a:pPr>
                      <a:r>
                        <a:rPr lang="zh-CN" sz="2200" b="0" kern="100" dirty="0">
                          <a:effectLst/>
                        </a:rPr>
                        <a:t>发布软件概要设计说明</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11</a:t>
                      </a:r>
                      <a:r>
                        <a:rPr lang="zh-CN" sz="2200" b="0" kern="100" dirty="0">
                          <a:effectLst/>
                        </a:rPr>
                        <a:t>月</a:t>
                      </a:r>
                      <a:r>
                        <a:rPr lang="en-US" sz="2200" b="0" kern="100" dirty="0">
                          <a:effectLst/>
                        </a:rPr>
                        <a:t>17</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0"/>
                  </a:ext>
                </a:extLst>
              </a:tr>
              <a:tr h="347786">
                <a:tc>
                  <a:txBody>
                    <a:bodyPr/>
                    <a:lstStyle/>
                    <a:p>
                      <a:pPr algn="l">
                        <a:spcAft>
                          <a:spcPts val="0"/>
                        </a:spcAft>
                      </a:pPr>
                      <a:r>
                        <a:rPr lang="zh-CN" sz="2200" b="0" kern="100" dirty="0">
                          <a:effectLst/>
                        </a:rPr>
                        <a:t>需求重用</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11</a:t>
                      </a:r>
                      <a:r>
                        <a:rPr lang="zh-CN" sz="2200" b="0" kern="100" dirty="0">
                          <a:effectLst/>
                        </a:rPr>
                        <a:t>月</a:t>
                      </a:r>
                      <a:r>
                        <a:rPr lang="en-US" sz="2200" b="0" kern="100" dirty="0">
                          <a:effectLst/>
                        </a:rPr>
                        <a:t>19</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1"/>
                  </a:ext>
                </a:extLst>
              </a:tr>
              <a:tr h="347786">
                <a:tc>
                  <a:txBody>
                    <a:bodyPr/>
                    <a:lstStyle/>
                    <a:p>
                      <a:pPr algn="l">
                        <a:spcAft>
                          <a:spcPts val="0"/>
                        </a:spcAft>
                      </a:pPr>
                      <a:r>
                        <a:rPr lang="zh-CN" sz="2200" b="0" kern="100" dirty="0">
                          <a:effectLst/>
                        </a:rPr>
                        <a:t>绘制联系图</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11</a:t>
                      </a:r>
                      <a:r>
                        <a:rPr lang="zh-CN" sz="2200" b="0" kern="100" dirty="0">
                          <a:effectLst/>
                        </a:rPr>
                        <a:t>月</a:t>
                      </a:r>
                      <a:r>
                        <a:rPr lang="en-US" sz="2200" b="0" kern="100" dirty="0">
                          <a:effectLst/>
                        </a:rPr>
                        <a:t>21</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2"/>
                  </a:ext>
                </a:extLst>
              </a:tr>
              <a:tr h="347786">
                <a:tc>
                  <a:txBody>
                    <a:bodyPr/>
                    <a:lstStyle/>
                    <a:p>
                      <a:pPr algn="l">
                        <a:spcAft>
                          <a:spcPts val="0"/>
                        </a:spcAft>
                      </a:pPr>
                      <a:r>
                        <a:rPr lang="zh-CN" sz="2200" b="0" kern="100" dirty="0">
                          <a:effectLst/>
                        </a:rPr>
                        <a:t>创建开发原型</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11</a:t>
                      </a:r>
                      <a:r>
                        <a:rPr lang="zh-CN" sz="2200" b="0" kern="100" dirty="0">
                          <a:effectLst/>
                        </a:rPr>
                        <a:t>月</a:t>
                      </a:r>
                      <a:r>
                        <a:rPr lang="en-US" sz="2200" b="0" kern="100" dirty="0">
                          <a:effectLst/>
                        </a:rPr>
                        <a:t>23</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3"/>
                  </a:ext>
                </a:extLst>
              </a:tr>
              <a:tr h="347786">
                <a:tc>
                  <a:txBody>
                    <a:bodyPr/>
                    <a:lstStyle/>
                    <a:p>
                      <a:pPr algn="l">
                        <a:spcAft>
                          <a:spcPts val="0"/>
                        </a:spcAft>
                      </a:pPr>
                      <a:r>
                        <a:rPr lang="zh-CN" sz="2200" b="0" kern="100" dirty="0">
                          <a:effectLst/>
                        </a:rPr>
                        <a:t>编写数据字典</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12</a:t>
                      </a:r>
                      <a:r>
                        <a:rPr lang="zh-CN" sz="2200" b="0" kern="100" dirty="0">
                          <a:effectLst/>
                        </a:rPr>
                        <a:t>月</a:t>
                      </a:r>
                      <a:r>
                        <a:rPr lang="en-US" sz="2200" b="0" kern="100" dirty="0">
                          <a:effectLst/>
                        </a:rPr>
                        <a:t>1</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4"/>
                  </a:ext>
                </a:extLst>
              </a:tr>
              <a:tr h="347786">
                <a:tc>
                  <a:txBody>
                    <a:bodyPr/>
                    <a:lstStyle/>
                    <a:p>
                      <a:pPr algn="l">
                        <a:spcAft>
                          <a:spcPts val="0"/>
                        </a:spcAft>
                      </a:pPr>
                      <a:r>
                        <a:rPr lang="zh-CN" sz="2200" b="0" kern="100" dirty="0">
                          <a:effectLst/>
                        </a:rPr>
                        <a:t>完成需求规格说明</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12</a:t>
                      </a:r>
                      <a:r>
                        <a:rPr lang="zh-CN" sz="2200" b="0" kern="100" dirty="0">
                          <a:effectLst/>
                        </a:rPr>
                        <a:t>月</a:t>
                      </a:r>
                      <a:r>
                        <a:rPr lang="en-US" sz="2200" b="0" kern="100" dirty="0">
                          <a:effectLst/>
                        </a:rPr>
                        <a:t>12</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5"/>
                  </a:ext>
                </a:extLst>
              </a:tr>
              <a:tr h="347786">
                <a:tc>
                  <a:txBody>
                    <a:bodyPr/>
                    <a:lstStyle/>
                    <a:p>
                      <a:pPr algn="l">
                        <a:spcAft>
                          <a:spcPts val="0"/>
                        </a:spcAft>
                      </a:pPr>
                      <a:r>
                        <a:rPr lang="zh-CN" sz="2200" b="0" kern="100" dirty="0">
                          <a:effectLst/>
                        </a:rPr>
                        <a:t>完成需求规格审核</a:t>
                      </a:r>
                      <a:endParaRPr lang="zh-CN" sz="2200" b="0" kern="100" dirty="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12</a:t>
                      </a:r>
                      <a:r>
                        <a:rPr lang="zh-CN" sz="2200" b="0" kern="100" dirty="0">
                          <a:effectLst/>
                        </a:rPr>
                        <a:t>月</a:t>
                      </a:r>
                      <a:r>
                        <a:rPr lang="en-US" sz="2200" b="0" kern="100" dirty="0">
                          <a:effectLst/>
                        </a:rPr>
                        <a:t>20</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6"/>
                  </a:ext>
                </a:extLst>
              </a:tr>
              <a:tr h="347786">
                <a:tc>
                  <a:txBody>
                    <a:bodyPr/>
                    <a:lstStyle/>
                    <a:p>
                      <a:pPr algn="l">
                        <a:spcAft>
                          <a:spcPts val="0"/>
                        </a:spcAft>
                      </a:pPr>
                      <a:r>
                        <a:rPr lang="zh-CN" sz="2200" b="0" kern="100">
                          <a:effectLst/>
                        </a:rPr>
                        <a:t>确定需求变更过程</a:t>
                      </a:r>
                      <a:endParaRPr lang="zh-CN" sz="2200" b="0" kern="10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2017</a:t>
                      </a:r>
                      <a:r>
                        <a:rPr lang="zh-CN" sz="2200" b="0" kern="100" dirty="0">
                          <a:effectLst/>
                        </a:rPr>
                        <a:t>年</a:t>
                      </a:r>
                      <a:r>
                        <a:rPr lang="en-US" sz="2200" b="0" kern="100" dirty="0">
                          <a:effectLst/>
                        </a:rPr>
                        <a:t>12</a:t>
                      </a:r>
                      <a:r>
                        <a:rPr lang="zh-CN" sz="2200" b="0" kern="100" dirty="0">
                          <a:effectLst/>
                        </a:rPr>
                        <a:t>月</a:t>
                      </a:r>
                      <a:r>
                        <a:rPr lang="en-US" sz="2200" b="0" kern="100" dirty="0">
                          <a:effectLst/>
                        </a:rPr>
                        <a:t>24</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7"/>
                  </a:ext>
                </a:extLst>
              </a:tr>
              <a:tr h="347786">
                <a:tc>
                  <a:txBody>
                    <a:bodyPr/>
                    <a:lstStyle/>
                    <a:p>
                      <a:pPr algn="l">
                        <a:spcAft>
                          <a:spcPts val="0"/>
                        </a:spcAft>
                      </a:pPr>
                      <a:r>
                        <a:rPr lang="zh-CN" sz="2200" b="0" kern="100">
                          <a:effectLst/>
                        </a:rPr>
                        <a:t>发布软件需求变更文档</a:t>
                      </a:r>
                      <a:endParaRPr lang="zh-CN" sz="2200" b="0" kern="10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2018</a:t>
                      </a:r>
                      <a:r>
                        <a:rPr lang="zh-CN" sz="2200" b="0" kern="100" dirty="0">
                          <a:effectLst/>
                        </a:rPr>
                        <a:t>年</a:t>
                      </a:r>
                      <a:r>
                        <a:rPr lang="en-US" sz="2200" b="0" kern="100" dirty="0">
                          <a:effectLst/>
                        </a:rPr>
                        <a:t>1</a:t>
                      </a:r>
                      <a:r>
                        <a:rPr lang="zh-CN" sz="2200" b="0" kern="100" dirty="0">
                          <a:effectLst/>
                        </a:rPr>
                        <a:t>月</a:t>
                      </a:r>
                      <a:r>
                        <a:rPr lang="en-US" sz="2200" b="0" kern="100" dirty="0">
                          <a:effectLst/>
                        </a:rPr>
                        <a:t>11</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8"/>
                  </a:ext>
                </a:extLst>
              </a:tr>
              <a:tr h="347786">
                <a:tc>
                  <a:txBody>
                    <a:bodyPr/>
                    <a:lstStyle/>
                    <a:p>
                      <a:pPr algn="l">
                        <a:spcAft>
                          <a:spcPts val="0"/>
                        </a:spcAft>
                      </a:pPr>
                      <a:r>
                        <a:rPr lang="zh-CN" sz="2200" b="0" kern="100">
                          <a:effectLst/>
                        </a:rPr>
                        <a:t>发布软件维护计划</a:t>
                      </a:r>
                      <a:endParaRPr lang="zh-CN" sz="2200" b="0" kern="10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2018</a:t>
                      </a:r>
                      <a:r>
                        <a:rPr lang="zh-CN" sz="2200" b="0" kern="100" dirty="0">
                          <a:effectLst/>
                        </a:rPr>
                        <a:t>年</a:t>
                      </a:r>
                      <a:r>
                        <a:rPr lang="en-US" sz="2200" b="0" kern="100" dirty="0">
                          <a:effectLst/>
                        </a:rPr>
                        <a:t>1</a:t>
                      </a:r>
                      <a:r>
                        <a:rPr lang="zh-CN" sz="2200" b="0" kern="100" dirty="0">
                          <a:effectLst/>
                        </a:rPr>
                        <a:t>月</a:t>
                      </a:r>
                      <a:r>
                        <a:rPr lang="en-US" sz="2200" b="0" kern="100" dirty="0">
                          <a:effectLst/>
                        </a:rPr>
                        <a:t>17</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09"/>
                  </a:ext>
                </a:extLst>
              </a:tr>
              <a:tr h="347786">
                <a:tc>
                  <a:txBody>
                    <a:bodyPr/>
                    <a:lstStyle/>
                    <a:p>
                      <a:pPr algn="l">
                        <a:spcAft>
                          <a:spcPts val="0"/>
                        </a:spcAft>
                      </a:pPr>
                      <a:r>
                        <a:rPr lang="zh-CN" sz="2200" b="0" kern="100">
                          <a:effectLst/>
                        </a:rPr>
                        <a:t>进行最终评审</a:t>
                      </a:r>
                      <a:endParaRPr lang="zh-CN" sz="2200" b="0" kern="100">
                        <a:effectLst/>
                        <a:latin typeface="Calibri"/>
                        <a:ea typeface="宋体"/>
                        <a:cs typeface="Times New Roman"/>
                      </a:endParaRPr>
                    </a:p>
                  </a:txBody>
                  <a:tcPr marL="127599" marR="127599" marT="0" marB="0"/>
                </a:tc>
                <a:tc>
                  <a:txBody>
                    <a:bodyPr/>
                    <a:lstStyle/>
                    <a:p>
                      <a:pPr algn="l">
                        <a:spcAft>
                          <a:spcPts val="0"/>
                        </a:spcAft>
                      </a:pPr>
                      <a:r>
                        <a:rPr lang="en-US" sz="2200" b="0" kern="100" dirty="0">
                          <a:effectLst/>
                        </a:rPr>
                        <a:t>2018</a:t>
                      </a:r>
                      <a:r>
                        <a:rPr lang="zh-CN" sz="2200" b="0" kern="100" dirty="0">
                          <a:effectLst/>
                        </a:rPr>
                        <a:t>年</a:t>
                      </a:r>
                      <a:r>
                        <a:rPr lang="en-US" sz="2200" b="0" kern="100" dirty="0">
                          <a:effectLst/>
                        </a:rPr>
                        <a:t>1</a:t>
                      </a:r>
                      <a:r>
                        <a:rPr lang="zh-CN" sz="2200" b="0" kern="100" dirty="0">
                          <a:effectLst/>
                        </a:rPr>
                        <a:t>月</a:t>
                      </a:r>
                      <a:r>
                        <a:rPr lang="en-US" sz="2200" b="0" kern="100" dirty="0">
                          <a:effectLst/>
                        </a:rPr>
                        <a:t>20</a:t>
                      </a:r>
                      <a:r>
                        <a:rPr lang="zh-CN" sz="2200" b="0" kern="100" dirty="0">
                          <a:effectLst/>
                        </a:rPr>
                        <a:t>日</a:t>
                      </a:r>
                      <a:endParaRPr lang="zh-CN" sz="2200" b="0" kern="100" dirty="0">
                        <a:effectLst/>
                        <a:latin typeface="Calibri"/>
                        <a:ea typeface="宋体"/>
                        <a:cs typeface="Times New Roman"/>
                      </a:endParaRPr>
                    </a:p>
                  </a:txBody>
                  <a:tcPr marL="127599" marR="127599"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4" name="图片 3"/>
          <p:cNvPicPr/>
          <p:nvPr/>
        </p:nvPicPr>
        <p:blipFill>
          <a:blip r:embed="rId2"/>
          <a:stretch>
            <a:fillRect/>
          </a:stretch>
        </p:blipFill>
        <p:spPr>
          <a:xfrm>
            <a:off x="1371599" y="1132629"/>
            <a:ext cx="9470571" cy="5116116"/>
          </a:xfrm>
          <a:prstGeom prst="rect">
            <a:avLst/>
          </a:prstGeom>
        </p:spPr>
      </p:pic>
    </p:spTree>
    <p:extLst>
      <p:ext uri="{BB962C8B-B14F-4D97-AF65-F5344CB8AC3E}">
        <p14:creationId xmlns:p14="http://schemas.microsoft.com/office/powerpoint/2010/main" val="326773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4" name="图片 3"/>
          <p:cNvPicPr/>
          <p:nvPr/>
        </p:nvPicPr>
        <p:blipFill>
          <a:blip r:embed="rId2"/>
          <a:stretch>
            <a:fillRect/>
          </a:stretch>
        </p:blipFill>
        <p:spPr>
          <a:xfrm>
            <a:off x="1306285" y="1271335"/>
            <a:ext cx="9535886" cy="5151399"/>
          </a:xfrm>
          <a:prstGeom prst="rect">
            <a:avLst/>
          </a:prstGeom>
        </p:spPr>
      </p:pic>
    </p:spTree>
    <p:extLst>
      <p:ext uri="{BB962C8B-B14F-4D97-AF65-F5344CB8AC3E}">
        <p14:creationId xmlns:p14="http://schemas.microsoft.com/office/powerpoint/2010/main" val="195350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4" name="图片 3"/>
          <p:cNvPicPr/>
          <p:nvPr/>
        </p:nvPicPr>
        <p:blipFill>
          <a:blip r:embed="rId2"/>
          <a:stretch>
            <a:fillRect/>
          </a:stretch>
        </p:blipFill>
        <p:spPr>
          <a:xfrm>
            <a:off x="1191985" y="1254122"/>
            <a:ext cx="9699171" cy="5239608"/>
          </a:xfrm>
          <a:prstGeom prst="rect">
            <a:avLst/>
          </a:prstGeom>
        </p:spPr>
      </p:pic>
    </p:spTree>
    <p:extLst>
      <p:ext uri="{BB962C8B-B14F-4D97-AF65-F5344CB8AC3E}">
        <p14:creationId xmlns:p14="http://schemas.microsoft.com/office/powerpoint/2010/main" val="2149322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4.4</a:t>
            </a:r>
            <a:r>
              <a:rPr lang="zh-CN" altLang="en-US" dirty="0"/>
              <a:t>甘特图</a:t>
            </a:r>
          </a:p>
        </p:txBody>
      </p:sp>
      <p:pic>
        <p:nvPicPr>
          <p:cNvPr id="6" name="图片 5"/>
          <p:cNvPicPr/>
          <p:nvPr/>
        </p:nvPicPr>
        <p:blipFill>
          <a:blip r:embed="rId2"/>
          <a:stretch>
            <a:fillRect/>
          </a:stretch>
        </p:blipFill>
        <p:spPr>
          <a:xfrm>
            <a:off x="3589473" y="1074347"/>
            <a:ext cx="5712369" cy="4976487"/>
          </a:xfrm>
          <a:prstGeom prst="rect">
            <a:avLst/>
          </a:prstGeom>
        </p:spPr>
      </p:pic>
      <p:pic>
        <p:nvPicPr>
          <p:cNvPr id="7" name="图片 6"/>
          <p:cNvPicPr/>
          <p:nvPr/>
        </p:nvPicPr>
        <p:blipFill>
          <a:blip r:embed="rId3"/>
          <a:stretch>
            <a:fillRect/>
          </a:stretch>
        </p:blipFill>
        <p:spPr>
          <a:xfrm>
            <a:off x="3480615" y="1444776"/>
            <a:ext cx="5930084" cy="5089049"/>
          </a:xfrm>
          <a:prstGeom prst="rect">
            <a:avLst/>
          </a:prstGeom>
        </p:spPr>
      </p:pic>
      <p:pic>
        <p:nvPicPr>
          <p:cNvPr id="8" name="图片 7"/>
          <p:cNvPicPr/>
          <p:nvPr/>
        </p:nvPicPr>
        <p:blipFill>
          <a:blip r:embed="rId4"/>
          <a:stretch>
            <a:fillRect/>
          </a:stretch>
        </p:blipFill>
        <p:spPr>
          <a:xfrm>
            <a:off x="3808502" y="1524554"/>
            <a:ext cx="5274310" cy="4526280"/>
          </a:xfrm>
          <a:prstGeom prst="rect">
            <a:avLst/>
          </a:prstGeom>
        </p:spPr>
      </p:pic>
    </p:spTree>
    <p:extLst>
      <p:ext uri="{BB962C8B-B14F-4D97-AF65-F5344CB8AC3E}">
        <p14:creationId xmlns:p14="http://schemas.microsoft.com/office/powerpoint/2010/main" val="23518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4" name="图片 3" descr="IMG_256"/>
          <p:cNvPicPr/>
          <p:nvPr/>
        </p:nvPicPr>
        <p:blipFill rotWithShape="1">
          <a:blip r:embed="rId2"/>
          <a:srcRect l="2057" t="19469" r="4114" b="13426"/>
          <a:stretch/>
        </p:blipFill>
        <p:spPr bwMode="auto">
          <a:xfrm>
            <a:off x="244929" y="1469571"/>
            <a:ext cx="11373500" cy="483325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0024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4.5</a:t>
            </a:r>
            <a:r>
              <a:rPr lang="zh-CN" altLang="en-US" dirty="0"/>
              <a:t>里程碑</a:t>
            </a:r>
          </a:p>
        </p:txBody>
      </p:sp>
      <p:graphicFrame>
        <p:nvGraphicFramePr>
          <p:cNvPr id="3" name="表格 2"/>
          <p:cNvGraphicFramePr>
            <a:graphicFrameLocks noGrp="1"/>
          </p:cNvGraphicFramePr>
          <p:nvPr>
            <p:extLst>
              <p:ext uri="{D42A27DB-BD31-4B8C-83A1-F6EECF244321}">
                <p14:modId xmlns:p14="http://schemas.microsoft.com/office/powerpoint/2010/main" val="2047483774"/>
              </p:ext>
            </p:extLst>
          </p:nvPr>
        </p:nvGraphicFramePr>
        <p:xfrm>
          <a:off x="465499" y="1978819"/>
          <a:ext cx="11361055" cy="3719850"/>
        </p:xfrm>
        <a:graphic>
          <a:graphicData uri="http://schemas.openxmlformats.org/drawingml/2006/table">
            <a:tbl>
              <a:tblPr firstRow="1" firstCol="1" bandRow="1">
                <a:tableStyleId>{22838BEF-8BB2-4498-84A7-C5851F593DF1}</a:tableStyleId>
              </a:tblPr>
              <a:tblGrid>
                <a:gridCol w="3661187">
                  <a:extLst>
                    <a:ext uri="{9D8B030D-6E8A-4147-A177-3AD203B41FA5}">
                      <a16:colId xmlns:a16="http://schemas.microsoft.com/office/drawing/2014/main" val="20000"/>
                    </a:ext>
                  </a:extLst>
                </a:gridCol>
                <a:gridCol w="7699868">
                  <a:extLst>
                    <a:ext uri="{9D8B030D-6E8A-4147-A177-3AD203B41FA5}">
                      <a16:colId xmlns:a16="http://schemas.microsoft.com/office/drawing/2014/main" val="20001"/>
                    </a:ext>
                  </a:extLst>
                </a:gridCol>
              </a:tblGrid>
              <a:tr h="371985">
                <a:tc>
                  <a:txBody>
                    <a:bodyPr/>
                    <a:lstStyle/>
                    <a:p>
                      <a:pPr algn="l">
                        <a:spcAft>
                          <a:spcPts val="0"/>
                        </a:spcAft>
                      </a:pPr>
                      <a:r>
                        <a:rPr lang="zh-CN" sz="2400" b="0" kern="100" dirty="0">
                          <a:effectLst/>
                        </a:rPr>
                        <a:t>时间</a:t>
                      </a:r>
                      <a:endParaRPr lang="zh-CN" sz="2400" b="0" kern="100" dirty="0">
                        <a:effectLst/>
                        <a:latin typeface="Calibri"/>
                        <a:ea typeface="宋体"/>
                        <a:cs typeface="Times New Roman"/>
                      </a:endParaRPr>
                    </a:p>
                  </a:txBody>
                  <a:tcPr marL="139494" marR="139494" marT="0" marB="0"/>
                </a:tc>
                <a:tc>
                  <a:txBody>
                    <a:bodyPr/>
                    <a:lstStyle/>
                    <a:p>
                      <a:pPr algn="l">
                        <a:spcAft>
                          <a:spcPts val="0"/>
                        </a:spcAft>
                      </a:pPr>
                      <a:r>
                        <a:rPr lang="zh-CN" sz="2400" b="0" kern="100">
                          <a:effectLst/>
                        </a:rPr>
                        <a:t>内容</a:t>
                      </a:r>
                      <a:endParaRPr lang="zh-CN" sz="2400" b="0" kern="100">
                        <a:effectLst/>
                        <a:latin typeface="Calibri"/>
                        <a:ea typeface="宋体"/>
                        <a:cs typeface="Times New Roman"/>
                      </a:endParaRPr>
                    </a:p>
                  </a:txBody>
                  <a:tcPr marL="139494" marR="139494" marT="0" marB="0"/>
                </a:tc>
                <a:extLst>
                  <a:ext uri="{0D108BD9-81ED-4DB2-BD59-A6C34878D82A}">
                    <a16:rowId xmlns:a16="http://schemas.microsoft.com/office/drawing/2014/main" val="10000"/>
                  </a:ext>
                </a:extLst>
              </a:tr>
              <a:tr h="371985">
                <a:tc>
                  <a:txBody>
                    <a:bodyPr/>
                    <a:lstStyle/>
                    <a:p>
                      <a:pPr algn="l">
                        <a:spcAft>
                          <a:spcPts val="0"/>
                        </a:spcAft>
                      </a:pPr>
                      <a:r>
                        <a:rPr lang="en-US" sz="2400" b="0" kern="100" dirty="0">
                          <a:effectLst/>
                        </a:rPr>
                        <a:t>2017</a:t>
                      </a:r>
                      <a:r>
                        <a:rPr lang="zh-CN" sz="2400" b="0" kern="100" dirty="0">
                          <a:effectLst/>
                        </a:rPr>
                        <a:t>年</a:t>
                      </a:r>
                      <a:r>
                        <a:rPr lang="en-US" sz="2400" b="0" kern="100" dirty="0">
                          <a:effectLst/>
                        </a:rPr>
                        <a:t>10</a:t>
                      </a:r>
                      <a:r>
                        <a:rPr lang="zh-CN" sz="2400" b="0" kern="100" dirty="0">
                          <a:effectLst/>
                        </a:rPr>
                        <a:t>月</a:t>
                      </a:r>
                      <a:r>
                        <a:rPr lang="en-US" sz="2400" b="0" kern="100" dirty="0">
                          <a:effectLst/>
                        </a:rPr>
                        <a:t>9</a:t>
                      </a:r>
                      <a:r>
                        <a:rPr lang="zh-CN" sz="2400" b="0" kern="100" dirty="0">
                          <a:effectLst/>
                        </a:rPr>
                        <a:t>日 </a:t>
                      </a:r>
                      <a:endParaRPr lang="zh-CN" sz="2400" b="0" kern="100" dirty="0">
                        <a:effectLst/>
                        <a:latin typeface="Calibri"/>
                        <a:ea typeface="宋体"/>
                        <a:cs typeface="Times New Roman"/>
                      </a:endParaRPr>
                    </a:p>
                  </a:txBody>
                  <a:tcPr marL="139494" marR="139494" marT="0" marB="0"/>
                </a:tc>
                <a:tc>
                  <a:txBody>
                    <a:bodyPr/>
                    <a:lstStyle/>
                    <a:p>
                      <a:pPr algn="l">
                        <a:spcAft>
                          <a:spcPts val="0"/>
                        </a:spcAft>
                      </a:pPr>
                      <a:r>
                        <a:rPr lang="zh-CN" sz="2400" b="0" kern="100">
                          <a:effectLst/>
                        </a:rPr>
                        <a:t>确定小组名单</a:t>
                      </a:r>
                      <a:endParaRPr lang="zh-CN" sz="2400" b="0" kern="100">
                        <a:effectLst/>
                        <a:latin typeface="Calibri"/>
                        <a:ea typeface="宋体"/>
                        <a:cs typeface="Times New Roman"/>
                      </a:endParaRPr>
                    </a:p>
                  </a:txBody>
                  <a:tcPr marL="139494" marR="139494" marT="0" marB="0"/>
                </a:tc>
                <a:extLst>
                  <a:ext uri="{0D108BD9-81ED-4DB2-BD59-A6C34878D82A}">
                    <a16:rowId xmlns:a16="http://schemas.microsoft.com/office/drawing/2014/main" val="10001"/>
                  </a:ext>
                </a:extLst>
              </a:tr>
              <a:tr h="371985">
                <a:tc>
                  <a:txBody>
                    <a:bodyPr/>
                    <a:lstStyle/>
                    <a:p>
                      <a:pPr algn="l">
                        <a:spcAft>
                          <a:spcPts val="0"/>
                        </a:spcAft>
                      </a:pPr>
                      <a:r>
                        <a:rPr lang="en-US" sz="2400" b="0" kern="100" dirty="0">
                          <a:effectLst/>
                        </a:rPr>
                        <a:t>2017</a:t>
                      </a:r>
                      <a:r>
                        <a:rPr lang="zh-CN" sz="2400" b="0" kern="100" dirty="0">
                          <a:effectLst/>
                        </a:rPr>
                        <a:t>年</a:t>
                      </a:r>
                      <a:r>
                        <a:rPr lang="en-US" sz="2400" b="0" kern="100" dirty="0">
                          <a:effectLst/>
                        </a:rPr>
                        <a:t>10</a:t>
                      </a:r>
                      <a:r>
                        <a:rPr lang="zh-CN" sz="2400" b="0" kern="100" dirty="0">
                          <a:effectLst/>
                        </a:rPr>
                        <a:t>月</a:t>
                      </a:r>
                      <a:r>
                        <a:rPr lang="en-US" sz="2400" b="0" kern="100" dirty="0">
                          <a:effectLst/>
                        </a:rPr>
                        <a:t>30</a:t>
                      </a:r>
                      <a:r>
                        <a:rPr lang="zh-CN" sz="2400" b="0" kern="100" dirty="0">
                          <a:effectLst/>
                        </a:rPr>
                        <a:t>日 </a:t>
                      </a:r>
                      <a:endParaRPr lang="zh-CN" sz="2400" b="0" kern="100" dirty="0">
                        <a:effectLst/>
                        <a:latin typeface="Calibri"/>
                        <a:ea typeface="宋体"/>
                        <a:cs typeface="Times New Roman"/>
                      </a:endParaRPr>
                    </a:p>
                  </a:txBody>
                  <a:tcPr marL="139494" marR="139494" marT="0" marB="0"/>
                </a:tc>
                <a:tc>
                  <a:txBody>
                    <a:bodyPr/>
                    <a:lstStyle/>
                    <a:p>
                      <a:pPr algn="l">
                        <a:spcAft>
                          <a:spcPts val="0"/>
                        </a:spcAft>
                      </a:pPr>
                      <a:r>
                        <a:rPr lang="zh-CN" sz="2400" b="0" kern="100">
                          <a:effectLst/>
                        </a:rPr>
                        <a:t>正式发布软件需求工程项目计划</a:t>
                      </a:r>
                      <a:endParaRPr lang="zh-CN" sz="2400" b="0" kern="100">
                        <a:effectLst/>
                        <a:latin typeface="Calibri"/>
                        <a:ea typeface="宋体"/>
                        <a:cs typeface="Times New Roman"/>
                      </a:endParaRPr>
                    </a:p>
                  </a:txBody>
                  <a:tcPr marL="139494" marR="139494" marT="0" marB="0"/>
                </a:tc>
                <a:extLst>
                  <a:ext uri="{0D108BD9-81ED-4DB2-BD59-A6C34878D82A}">
                    <a16:rowId xmlns:a16="http://schemas.microsoft.com/office/drawing/2014/main" val="10002"/>
                  </a:ext>
                </a:extLst>
              </a:tr>
              <a:tr h="371985">
                <a:tc>
                  <a:txBody>
                    <a:bodyPr/>
                    <a:lstStyle/>
                    <a:p>
                      <a:pPr algn="l">
                        <a:spcAft>
                          <a:spcPts val="0"/>
                        </a:spcAft>
                      </a:pPr>
                      <a:r>
                        <a:rPr lang="en-US" sz="2400" b="0" kern="100" dirty="0">
                          <a:effectLst/>
                        </a:rPr>
                        <a:t>2017</a:t>
                      </a:r>
                      <a:r>
                        <a:rPr lang="zh-CN" sz="2400" b="0" kern="100" dirty="0">
                          <a:effectLst/>
                        </a:rPr>
                        <a:t>年</a:t>
                      </a:r>
                      <a:r>
                        <a:rPr lang="en-US" sz="2400" b="0" kern="100" dirty="0">
                          <a:effectLst/>
                        </a:rPr>
                        <a:t>10</a:t>
                      </a:r>
                      <a:r>
                        <a:rPr lang="zh-CN" sz="2400" b="0" kern="100" dirty="0">
                          <a:effectLst/>
                        </a:rPr>
                        <a:t>月</a:t>
                      </a:r>
                      <a:r>
                        <a:rPr lang="en-US" sz="2400" b="0" kern="100" dirty="0">
                          <a:effectLst/>
                        </a:rPr>
                        <a:t>31</a:t>
                      </a:r>
                      <a:r>
                        <a:rPr lang="zh-CN" sz="2400" b="0" kern="100" dirty="0">
                          <a:effectLst/>
                        </a:rPr>
                        <a:t>日</a:t>
                      </a:r>
                      <a:endParaRPr lang="zh-CN" sz="2400" b="0" kern="100" dirty="0">
                        <a:effectLst/>
                        <a:latin typeface="Calibri"/>
                        <a:ea typeface="宋体"/>
                        <a:cs typeface="Times New Roman"/>
                      </a:endParaRPr>
                    </a:p>
                  </a:txBody>
                  <a:tcPr marL="139494" marR="139494" marT="0" marB="0"/>
                </a:tc>
                <a:tc>
                  <a:txBody>
                    <a:bodyPr/>
                    <a:lstStyle/>
                    <a:p>
                      <a:pPr algn="l">
                        <a:spcAft>
                          <a:spcPts val="0"/>
                        </a:spcAft>
                      </a:pPr>
                      <a:r>
                        <a:rPr lang="zh-CN" sz="2400" b="0" kern="100">
                          <a:effectLst/>
                        </a:rPr>
                        <a:t>第一次评审</a:t>
                      </a:r>
                      <a:endParaRPr lang="zh-CN" sz="2400" b="0" kern="100">
                        <a:effectLst/>
                        <a:latin typeface="Calibri"/>
                        <a:ea typeface="宋体"/>
                        <a:cs typeface="Times New Roman"/>
                      </a:endParaRPr>
                    </a:p>
                  </a:txBody>
                  <a:tcPr marL="139494" marR="139494" marT="0" marB="0"/>
                </a:tc>
                <a:extLst>
                  <a:ext uri="{0D108BD9-81ED-4DB2-BD59-A6C34878D82A}">
                    <a16:rowId xmlns:a16="http://schemas.microsoft.com/office/drawing/2014/main" val="10003"/>
                  </a:ext>
                </a:extLst>
              </a:tr>
              <a:tr h="371985">
                <a:tc>
                  <a:txBody>
                    <a:bodyPr/>
                    <a:lstStyle/>
                    <a:p>
                      <a:pPr algn="l">
                        <a:spcAft>
                          <a:spcPts val="0"/>
                        </a:spcAft>
                      </a:pPr>
                      <a:r>
                        <a:rPr lang="en-US" sz="2400" b="0" kern="100" dirty="0">
                          <a:effectLst/>
                        </a:rPr>
                        <a:t>2017</a:t>
                      </a:r>
                      <a:r>
                        <a:rPr lang="zh-CN" sz="2400" b="0" kern="100" dirty="0">
                          <a:effectLst/>
                        </a:rPr>
                        <a:t>年</a:t>
                      </a:r>
                      <a:r>
                        <a:rPr lang="en-US" sz="2400" b="0" kern="100" dirty="0">
                          <a:effectLst/>
                        </a:rPr>
                        <a:t>11</a:t>
                      </a:r>
                      <a:r>
                        <a:rPr lang="zh-CN" sz="2400" b="0" kern="100" dirty="0">
                          <a:effectLst/>
                        </a:rPr>
                        <a:t>月</a:t>
                      </a:r>
                      <a:r>
                        <a:rPr lang="en-US" sz="2400" b="0" kern="100" dirty="0">
                          <a:effectLst/>
                        </a:rPr>
                        <a:t>12</a:t>
                      </a:r>
                      <a:r>
                        <a:rPr lang="zh-CN" sz="2400" b="0" kern="100" dirty="0">
                          <a:effectLst/>
                        </a:rPr>
                        <a:t>日</a:t>
                      </a:r>
                      <a:endParaRPr lang="zh-CN" sz="2400" b="0" kern="100" dirty="0">
                        <a:effectLst/>
                        <a:latin typeface="Calibri"/>
                        <a:ea typeface="宋体"/>
                        <a:cs typeface="Times New Roman"/>
                      </a:endParaRPr>
                    </a:p>
                  </a:txBody>
                  <a:tcPr marL="139494" marR="139494" marT="0" marB="0"/>
                </a:tc>
                <a:tc>
                  <a:txBody>
                    <a:bodyPr/>
                    <a:lstStyle/>
                    <a:p>
                      <a:pPr algn="l">
                        <a:spcAft>
                          <a:spcPts val="0"/>
                        </a:spcAft>
                      </a:pPr>
                      <a:r>
                        <a:rPr lang="zh-CN" sz="2400" b="0" kern="100">
                          <a:effectLst/>
                        </a:rPr>
                        <a:t>编写项目视图与范围</a:t>
                      </a:r>
                      <a:endParaRPr lang="zh-CN" sz="2400" b="0" kern="100">
                        <a:effectLst/>
                        <a:latin typeface="Calibri"/>
                        <a:ea typeface="宋体"/>
                        <a:cs typeface="Times New Roman"/>
                      </a:endParaRPr>
                    </a:p>
                  </a:txBody>
                  <a:tcPr marL="139494" marR="139494" marT="0" marB="0"/>
                </a:tc>
                <a:extLst>
                  <a:ext uri="{0D108BD9-81ED-4DB2-BD59-A6C34878D82A}">
                    <a16:rowId xmlns:a16="http://schemas.microsoft.com/office/drawing/2014/main" val="10004"/>
                  </a:ext>
                </a:extLst>
              </a:tr>
              <a:tr h="371985">
                <a:tc>
                  <a:txBody>
                    <a:bodyPr/>
                    <a:lstStyle/>
                    <a:p>
                      <a:pPr algn="l">
                        <a:spcAft>
                          <a:spcPts val="0"/>
                        </a:spcAft>
                      </a:pPr>
                      <a:r>
                        <a:rPr lang="en-US" sz="2400" b="0" kern="100" dirty="0">
                          <a:effectLst/>
                        </a:rPr>
                        <a:t>2017</a:t>
                      </a:r>
                      <a:r>
                        <a:rPr lang="zh-CN" sz="2400" b="0" kern="100" dirty="0">
                          <a:effectLst/>
                        </a:rPr>
                        <a:t>年</a:t>
                      </a:r>
                      <a:r>
                        <a:rPr lang="en-US" sz="2400" b="0" kern="100" dirty="0">
                          <a:effectLst/>
                        </a:rPr>
                        <a:t>11</a:t>
                      </a:r>
                      <a:r>
                        <a:rPr lang="zh-CN" sz="2400" b="0" kern="100" dirty="0">
                          <a:effectLst/>
                        </a:rPr>
                        <a:t>月</a:t>
                      </a:r>
                      <a:r>
                        <a:rPr lang="en-US" sz="2400" b="0" kern="100" dirty="0">
                          <a:effectLst/>
                        </a:rPr>
                        <a:t>25</a:t>
                      </a:r>
                      <a:r>
                        <a:rPr lang="zh-CN" sz="2400" b="0" kern="100" dirty="0">
                          <a:effectLst/>
                        </a:rPr>
                        <a:t>日 </a:t>
                      </a:r>
                      <a:endParaRPr lang="zh-CN" sz="2400" b="0" kern="100" dirty="0">
                        <a:effectLst/>
                        <a:latin typeface="Calibri"/>
                        <a:ea typeface="宋体"/>
                        <a:cs typeface="Times New Roman"/>
                      </a:endParaRPr>
                    </a:p>
                  </a:txBody>
                  <a:tcPr marL="139494" marR="139494" marT="0" marB="0"/>
                </a:tc>
                <a:tc>
                  <a:txBody>
                    <a:bodyPr/>
                    <a:lstStyle/>
                    <a:p>
                      <a:pPr algn="l">
                        <a:spcAft>
                          <a:spcPts val="0"/>
                        </a:spcAft>
                      </a:pPr>
                      <a:r>
                        <a:rPr lang="zh-CN" sz="2400" b="0" kern="100" dirty="0">
                          <a:effectLst/>
                        </a:rPr>
                        <a:t>分析可行性</a:t>
                      </a:r>
                      <a:endParaRPr lang="zh-CN" sz="2400" b="0" kern="100" dirty="0">
                        <a:effectLst/>
                        <a:latin typeface="Calibri"/>
                        <a:ea typeface="宋体"/>
                        <a:cs typeface="Times New Roman"/>
                      </a:endParaRPr>
                    </a:p>
                  </a:txBody>
                  <a:tcPr marL="139494" marR="139494" marT="0" marB="0"/>
                </a:tc>
                <a:extLst>
                  <a:ext uri="{0D108BD9-81ED-4DB2-BD59-A6C34878D82A}">
                    <a16:rowId xmlns:a16="http://schemas.microsoft.com/office/drawing/2014/main" val="10005"/>
                  </a:ext>
                </a:extLst>
              </a:tr>
              <a:tr h="371985">
                <a:tc>
                  <a:txBody>
                    <a:bodyPr/>
                    <a:lstStyle/>
                    <a:p>
                      <a:pPr algn="l">
                        <a:spcAft>
                          <a:spcPts val="0"/>
                        </a:spcAft>
                      </a:pPr>
                      <a:r>
                        <a:rPr lang="en-US" sz="2400" b="0" kern="100">
                          <a:effectLst/>
                        </a:rPr>
                        <a:t>2017</a:t>
                      </a:r>
                      <a:r>
                        <a:rPr lang="zh-CN" sz="2400" b="0" kern="100">
                          <a:effectLst/>
                        </a:rPr>
                        <a:t>年</a:t>
                      </a:r>
                      <a:r>
                        <a:rPr lang="en-US" sz="2400" b="0" kern="100">
                          <a:effectLst/>
                        </a:rPr>
                        <a:t>12</a:t>
                      </a:r>
                      <a:r>
                        <a:rPr lang="zh-CN" sz="2400" b="0" kern="100">
                          <a:effectLst/>
                        </a:rPr>
                        <a:t>月</a:t>
                      </a:r>
                      <a:r>
                        <a:rPr lang="en-US" sz="2400" b="0" kern="100">
                          <a:effectLst/>
                        </a:rPr>
                        <a:t>14</a:t>
                      </a:r>
                      <a:r>
                        <a:rPr lang="zh-CN" sz="2400" b="0" kern="100">
                          <a:effectLst/>
                        </a:rPr>
                        <a:t>日 </a:t>
                      </a:r>
                      <a:endParaRPr lang="zh-CN" sz="2400" b="0" kern="100">
                        <a:effectLst/>
                        <a:latin typeface="Calibri"/>
                        <a:ea typeface="宋体"/>
                        <a:cs typeface="Times New Roman"/>
                      </a:endParaRPr>
                    </a:p>
                  </a:txBody>
                  <a:tcPr marL="139494" marR="139494" marT="0" marB="0"/>
                </a:tc>
                <a:tc>
                  <a:txBody>
                    <a:bodyPr/>
                    <a:lstStyle/>
                    <a:p>
                      <a:pPr algn="l">
                        <a:spcAft>
                          <a:spcPts val="0"/>
                        </a:spcAft>
                      </a:pPr>
                      <a:r>
                        <a:rPr lang="zh-CN" sz="2400" b="0" kern="100" dirty="0">
                          <a:effectLst/>
                        </a:rPr>
                        <a:t>审查需求文档</a:t>
                      </a:r>
                      <a:endParaRPr lang="zh-CN" sz="2400" b="0" kern="100" dirty="0">
                        <a:effectLst/>
                        <a:latin typeface="Calibri"/>
                        <a:ea typeface="宋体"/>
                        <a:cs typeface="Times New Roman"/>
                      </a:endParaRPr>
                    </a:p>
                  </a:txBody>
                  <a:tcPr marL="139494" marR="139494" marT="0" marB="0"/>
                </a:tc>
                <a:extLst>
                  <a:ext uri="{0D108BD9-81ED-4DB2-BD59-A6C34878D82A}">
                    <a16:rowId xmlns:a16="http://schemas.microsoft.com/office/drawing/2014/main" val="10006"/>
                  </a:ext>
                </a:extLst>
              </a:tr>
              <a:tr h="371985">
                <a:tc>
                  <a:txBody>
                    <a:bodyPr/>
                    <a:lstStyle/>
                    <a:p>
                      <a:pPr algn="l">
                        <a:spcAft>
                          <a:spcPts val="0"/>
                        </a:spcAft>
                      </a:pPr>
                      <a:r>
                        <a:rPr lang="en-US" sz="2400" b="0" kern="100">
                          <a:effectLst/>
                        </a:rPr>
                        <a:t>2018</a:t>
                      </a:r>
                      <a:r>
                        <a:rPr lang="zh-CN" sz="2400" b="0" kern="100">
                          <a:effectLst/>
                        </a:rPr>
                        <a:t>年</a:t>
                      </a:r>
                      <a:r>
                        <a:rPr lang="en-US" sz="2400" b="0" kern="100">
                          <a:effectLst/>
                        </a:rPr>
                        <a:t>1</a:t>
                      </a:r>
                      <a:r>
                        <a:rPr lang="zh-CN" sz="2400" b="0" kern="100">
                          <a:effectLst/>
                        </a:rPr>
                        <a:t>月</a:t>
                      </a:r>
                      <a:r>
                        <a:rPr lang="en-US" sz="2400" b="0" kern="100">
                          <a:effectLst/>
                        </a:rPr>
                        <a:t>3</a:t>
                      </a:r>
                      <a:r>
                        <a:rPr lang="zh-CN" sz="2400" b="0" kern="100">
                          <a:effectLst/>
                        </a:rPr>
                        <a:t>日</a:t>
                      </a:r>
                      <a:endParaRPr lang="zh-CN" sz="2400" b="0" kern="100">
                        <a:effectLst/>
                        <a:latin typeface="Calibri"/>
                        <a:ea typeface="宋体"/>
                        <a:cs typeface="Times New Roman"/>
                      </a:endParaRPr>
                    </a:p>
                  </a:txBody>
                  <a:tcPr marL="139494" marR="139494" marT="0" marB="0"/>
                </a:tc>
                <a:tc>
                  <a:txBody>
                    <a:bodyPr/>
                    <a:lstStyle/>
                    <a:p>
                      <a:pPr algn="l">
                        <a:spcAft>
                          <a:spcPts val="0"/>
                        </a:spcAft>
                      </a:pPr>
                      <a:r>
                        <a:rPr lang="zh-CN" sz="2400" b="0" kern="100" dirty="0">
                          <a:effectLst/>
                        </a:rPr>
                        <a:t>维护变更历史纪录</a:t>
                      </a:r>
                      <a:endParaRPr lang="zh-CN" sz="2400" b="0" kern="100" dirty="0">
                        <a:effectLst/>
                        <a:latin typeface="Calibri"/>
                        <a:ea typeface="宋体"/>
                        <a:cs typeface="Times New Roman"/>
                      </a:endParaRPr>
                    </a:p>
                  </a:txBody>
                  <a:tcPr marL="139494" marR="139494" marT="0" marB="0"/>
                </a:tc>
                <a:extLst>
                  <a:ext uri="{0D108BD9-81ED-4DB2-BD59-A6C34878D82A}">
                    <a16:rowId xmlns:a16="http://schemas.microsoft.com/office/drawing/2014/main" val="10007"/>
                  </a:ext>
                </a:extLst>
              </a:tr>
              <a:tr h="371985">
                <a:tc>
                  <a:txBody>
                    <a:bodyPr/>
                    <a:lstStyle/>
                    <a:p>
                      <a:pPr algn="l">
                        <a:spcAft>
                          <a:spcPts val="0"/>
                        </a:spcAft>
                      </a:pPr>
                      <a:r>
                        <a:rPr lang="en-US" sz="2400" b="0" kern="100">
                          <a:effectLst/>
                        </a:rPr>
                        <a:t>2018</a:t>
                      </a:r>
                      <a:r>
                        <a:rPr lang="zh-CN" sz="2400" b="0" kern="100">
                          <a:effectLst/>
                        </a:rPr>
                        <a:t>年</a:t>
                      </a:r>
                      <a:r>
                        <a:rPr lang="en-US" sz="2400" b="0" kern="100">
                          <a:effectLst/>
                        </a:rPr>
                        <a:t>1</a:t>
                      </a:r>
                      <a:r>
                        <a:rPr lang="zh-CN" sz="2400" b="0" kern="100">
                          <a:effectLst/>
                        </a:rPr>
                        <a:t>月</a:t>
                      </a:r>
                      <a:r>
                        <a:rPr lang="en-US" sz="2400" b="0" kern="100">
                          <a:effectLst/>
                        </a:rPr>
                        <a:t>11</a:t>
                      </a:r>
                      <a:r>
                        <a:rPr lang="zh-CN" sz="2400" b="0" kern="100">
                          <a:effectLst/>
                        </a:rPr>
                        <a:t>日</a:t>
                      </a:r>
                      <a:endParaRPr lang="zh-CN" sz="2400" b="0" kern="100">
                        <a:effectLst/>
                        <a:latin typeface="Calibri"/>
                        <a:ea typeface="宋体"/>
                        <a:cs typeface="Times New Roman"/>
                      </a:endParaRPr>
                    </a:p>
                  </a:txBody>
                  <a:tcPr marL="139494" marR="139494" marT="0" marB="0"/>
                </a:tc>
                <a:tc>
                  <a:txBody>
                    <a:bodyPr/>
                    <a:lstStyle/>
                    <a:p>
                      <a:pPr algn="l">
                        <a:spcAft>
                          <a:spcPts val="0"/>
                        </a:spcAft>
                      </a:pPr>
                      <a:r>
                        <a:rPr lang="zh-CN" sz="2400" b="0" kern="100" dirty="0">
                          <a:effectLst/>
                        </a:rPr>
                        <a:t>发布软件需求变更文档</a:t>
                      </a:r>
                      <a:endParaRPr lang="zh-CN" sz="2400" b="0" kern="100" dirty="0">
                        <a:effectLst/>
                        <a:latin typeface="Calibri"/>
                        <a:ea typeface="宋体"/>
                        <a:cs typeface="Times New Roman"/>
                      </a:endParaRPr>
                    </a:p>
                  </a:txBody>
                  <a:tcPr marL="139494" marR="139494" marT="0" marB="0"/>
                </a:tc>
                <a:extLst>
                  <a:ext uri="{0D108BD9-81ED-4DB2-BD59-A6C34878D82A}">
                    <a16:rowId xmlns:a16="http://schemas.microsoft.com/office/drawing/2014/main" val="10008"/>
                  </a:ext>
                </a:extLst>
              </a:tr>
              <a:tr h="371985">
                <a:tc>
                  <a:txBody>
                    <a:bodyPr/>
                    <a:lstStyle/>
                    <a:p>
                      <a:pPr algn="l">
                        <a:spcAft>
                          <a:spcPts val="0"/>
                        </a:spcAft>
                      </a:pPr>
                      <a:r>
                        <a:rPr lang="en-US" sz="2400" b="0" kern="100">
                          <a:effectLst/>
                        </a:rPr>
                        <a:t>2018</a:t>
                      </a:r>
                      <a:r>
                        <a:rPr lang="zh-CN" sz="2400" b="0" kern="100">
                          <a:effectLst/>
                        </a:rPr>
                        <a:t>年</a:t>
                      </a:r>
                      <a:r>
                        <a:rPr lang="en-US" sz="2400" b="0" kern="100">
                          <a:effectLst/>
                        </a:rPr>
                        <a:t>1</a:t>
                      </a:r>
                      <a:r>
                        <a:rPr lang="zh-CN" sz="2400" b="0" kern="100">
                          <a:effectLst/>
                        </a:rPr>
                        <a:t>月</a:t>
                      </a:r>
                      <a:r>
                        <a:rPr lang="en-US" sz="2400" b="0" kern="100">
                          <a:effectLst/>
                        </a:rPr>
                        <a:t>20</a:t>
                      </a:r>
                      <a:r>
                        <a:rPr lang="zh-CN" sz="2400" b="0" kern="100">
                          <a:effectLst/>
                        </a:rPr>
                        <a:t>日 </a:t>
                      </a:r>
                      <a:endParaRPr lang="zh-CN" sz="2400" b="0" kern="100">
                        <a:effectLst/>
                        <a:latin typeface="Calibri"/>
                        <a:ea typeface="宋体"/>
                        <a:cs typeface="Times New Roman"/>
                      </a:endParaRPr>
                    </a:p>
                  </a:txBody>
                  <a:tcPr marL="139494" marR="139494" marT="0" marB="0"/>
                </a:tc>
                <a:tc>
                  <a:txBody>
                    <a:bodyPr/>
                    <a:lstStyle/>
                    <a:p>
                      <a:pPr algn="l">
                        <a:spcAft>
                          <a:spcPts val="0"/>
                        </a:spcAft>
                      </a:pPr>
                      <a:r>
                        <a:rPr lang="zh-CN" sz="2400" b="0" kern="100" dirty="0">
                          <a:effectLst/>
                        </a:rPr>
                        <a:t>最终评审</a:t>
                      </a:r>
                      <a:endParaRPr lang="zh-CN" sz="2400" b="0" kern="100" dirty="0">
                        <a:effectLst/>
                        <a:latin typeface="Calibri"/>
                        <a:ea typeface="宋体"/>
                        <a:cs typeface="Times New Roman"/>
                      </a:endParaRPr>
                    </a:p>
                  </a:txBody>
                  <a:tcPr marL="139494" marR="139494"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需求获取</a:t>
            </a:r>
          </a:p>
        </p:txBody>
      </p:sp>
      <p:sp>
        <p:nvSpPr>
          <p:cNvPr id="3" name="矩形 2"/>
          <p:cNvSpPr>
            <a:spLocks noGrp="1"/>
          </p:cNvSpPr>
          <p:nvPr>
            <p:ph idx="1"/>
          </p:nvPr>
        </p:nvSpPr>
        <p:spPr>
          <a:xfrm>
            <a:off x="576635" y="1355271"/>
            <a:ext cx="11032980" cy="5173917"/>
          </a:xfrm>
        </p:spPr>
        <p:txBody>
          <a:bodyPr>
            <a:normAutofit fontScale="92500" lnSpcReduction="20000"/>
          </a:bodyPr>
          <a:lstStyle/>
          <a:p>
            <a:r>
              <a:rPr lang="zh-CN" altLang="zh-CN" sz="2400" b="1" dirty="0"/>
              <a:t>教师需求</a:t>
            </a:r>
            <a:endParaRPr lang="zh-CN" altLang="zh-CN" sz="2400" dirty="0"/>
          </a:p>
          <a:p>
            <a:r>
              <a:rPr lang="zh-CN" altLang="zh-CN" sz="2400" dirty="0"/>
              <a:t>通过与教师用户面对面进行访谈的方式，了解教师需求</a:t>
            </a:r>
          </a:p>
          <a:p>
            <a:r>
              <a:rPr lang="zh-CN" altLang="zh-CN" sz="2400" dirty="0"/>
              <a:t>记录教师备课及上课形式，了解教师用户的潜在需求</a:t>
            </a:r>
          </a:p>
          <a:p>
            <a:r>
              <a:rPr lang="zh-CN" altLang="zh-CN" sz="2400" dirty="0"/>
              <a:t>由项目组开发出对应功能后交由教师体验并记录改进意见</a:t>
            </a:r>
          </a:p>
          <a:p>
            <a:r>
              <a:rPr lang="zh-CN" altLang="zh-CN" sz="2400" b="1" dirty="0"/>
              <a:t>学生需求</a:t>
            </a:r>
            <a:endParaRPr lang="zh-CN" altLang="zh-CN" sz="2400" dirty="0"/>
          </a:p>
          <a:p>
            <a:r>
              <a:rPr lang="zh-CN" altLang="zh-CN" sz="2400" dirty="0"/>
              <a:t>挑选一些学生组成焦点小组，参与开发</a:t>
            </a:r>
          </a:p>
          <a:p>
            <a:r>
              <a:rPr lang="zh-CN" altLang="zh-CN" sz="2400" dirty="0"/>
              <a:t>制作针对学生的问卷调查并发放，从大规模的用户群中获取信息</a:t>
            </a:r>
          </a:p>
          <a:p>
            <a:r>
              <a:rPr lang="zh-CN" altLang="zh-CN" sz="2400" dirty="0"/>
              <a:t>观察学生在学习软件工程课程时的方法和途径，分析可能存在的需求</a:t>
            </a:r>
          </a:p>
          <a:p>
            <a:r>
              <a:rPr lang="zh-CN" altLang="zh-CN" sz="2400" b="1" dirty="0"/>
              <a:t>网站游客需求</a:t>
            </a:r>
            <a:endParaRPr lang="zh-CN" altLang="zh-CN" sz="2400" dirty="0"/>
          </a:p>
          <a:p>
            <a:r>
              <a:rPr lang="zh-CN" altLang="zh-CN" sz="2400" dirty="0"/>
              <a:t>制作针对游客的问卷调查并发放，从大规模的用户群中获取信息</a:t>
            </a:r>
          </a:p>
          <a:p>
            <a:r>
              <a:rPr lang="zh-CN" altLang="en-US" sz="2400" b="1" dirty="0"/>
              <a:t>其他</a:t>
            </a:r>
            <a:endParaRPr lang="zh-CN" altLang="zh-CN" sz="2400" b="1" dirty="0"/>
          </a:p>
          <a:p>
            <a:r>
              <a:rPr lang="zh-CN" altLang="zh-CN" sz="2400" dirty="0"/>
              <a:t>建立工作坊，召开干系人之间的会议，了解所有人的需求，并分析是否符合目前的项目范围</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3" name="表格 2"/>
          <p:cNvGraphicFramePr>
            <a:graphicFrameLocks noGrp="1"/>
          </p:cNvGraphicFramePr>
          <p:nvPr>
            <p:extLst>
              <p:ext uri="{D42A27DB-BD31-4B8C-83A1-F6EECF244321}">
                <p14:modId xmlns:p14="http://schemas.microsoft.com/office/powerpoint/2010/main" val="448016699"/>
              </p:ext>
            </p:extLst>
          </p:nvPr>
        </p:nvGraphicFramePr>
        <p:xfrm>
          <a:off x="460603" y="2498268"/>
          <a:ext cx="11342625" cy="2743200"/>
        </p:xfrm>
        <a:graphic>
          <a:graphicData uri="http://schemas.openxmlformats.org/drawingml/2006/table">
            <a:tbl>
              <a:tblPr firstRow="1" firstCol="1" bandRow="1">
                <a:tableStyleId>{00A15C55-8517-42AA-B614-E9B94910E393}</a:tableStyleId>
              </a:tblPr>
              <a:tblGrid>
                <a:gridCol w="1747900">
                  <a:extLst>
                    <a:ext uri="{9D8B030D-6E8A-4147-A177-3AD203B41FA5}">
                      <a16:colId xmlns:a16="http://schemas.microsoft.com/office/drawing/2014/main" val="20000"/>
                    </a:ext>
                  </a:extLst>
                </a:gridCol>
                <a:gridCol w="1377059">
                  <a:extLst>
                    <a:ext uri="{9D8B030D-6E8A-4147-A177-3AD203B41FA5}">
                      <a16:colId xmlns:a16="http://schemas.microsoft.com/office/drawing/2014/main" val="20001"/>
                    </a:ext>
                  </a:extLst>
                </a:gridCol>
                <a:gridCol w="3076643">
                  <a:extLst>
                    <a:ext uri="{9D8B030D-6E8A-4147-A177-3AD203B41FA5}">
                      <a16:colId xmlns:a16="http://schemas.microsoft.com/office/drawing/2014/main" val="20002"/>
                    </a:ext>
                  </a:extLst>
                </a:gridCol>
                <a:gridCol w="1888022">
                  <a:extLst>
                    <a:ext uri="{9D8B030D-6E8A-4147-A177-3AD203B41FA5}">
                      <a16:colId xmlns:a16="http://schemas.microsoft.com/office/drawing/2014/main" val="20003"/>
                    </a:ext>
                  </a:extLst>
                </a:gridCol>
                <a:gridCol w="3253001">
                  <a:extLst>
                    <a:ext uri="{9D8B030D-6E8A-4147-A177-3AD203B41FA5}">
                      <a16:colId xmlns:a16="http://schemas.microsoft.com/office/drawing/2014/main" val="20004"/>
                    </a:ext>
                  </a:extLst>
                </a:gridCol>
              </a:tblGrid>
              <a:tr h="638205">
                <a:tc>
                  <a:txBody>
                    <a:bodyPr/>
                    <a:lstStyle/>
                    <a:p>
                      <a:pPr algn="just">
                        <a:spcAft>
                          <a:spcPts val="0"/>
                        </a:spcAft>
                      </a:pPr>
                      <a:r>
                        <a:rPr lang="zh-CN" sz="2100" kern="100">
                          <a:effectLst/>
                        </a:rPr>
                        <a:t>积极干系人</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提出者</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联系方式</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所在地</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zh-CN" sz="2100" kern="100">
                          <a:effectLst/>
                        </a:rPr>
                        <a:t>干系人对该项目是否提过有价值的意见或帮助</a:t>
                      </a:r>
                      <a:endParaRPr lang="zh-CN" sz="2300" kern="100">
                        <a:effectLst/>
                        <a:latin typeface="Calibri"/>
                        <a:ea typeface="宋体"/>
                        <a:cs typeface="Times New Roman"/>
                      </a:endParaRPr>
                    </a:p>
                  </a:txBody>
                  <a:tcPr marL="130542" marR="130542" marT="0" marB="0" anchor="ctr"/>
                </a:tc>
                <a:extLst>
                  <a:ext uri="{0D108BD9-81ED-4DB2-BD59-A6C34878D82A}">
                    <a16:rowId xmlns:a16="http://schemas.microsoft.com/office/drawing/2014/main" val="10000"/>
                  </a:ext>
                </a:extLst>
              </a:tr>
              <a:tr h="348112">
                <a:tc>
                  <a:txBody>
                    <a:bodyPr/>
                    <a:lstStyle/>
                    <a:p>
                      <a:pPr algn="just">
                        <a:spcAft>
                          <a:spcPts val="0"/>
                        </a:spcAft>
                      </a:pPr>
                      <a:r>
                        <a:rPr lang="zh-CN" sz="2100" kern="100">
                          <a:effectLst/>
                        </a:rPr>
                        <a:t>吴思楠</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叶家威</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300" kern="100">
                          <a:effectLst/>
                        </a:rPr>
                        <a:t>18649836570</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000" kern="100">
                          <a:effectLst/>
                        </a:rPr>
                        <a:t>求真</a:t>
                      </a:r>
                      <a:r>
                        <a:rPr lang="en-US" sz="2000" kern="100">
                          <a:effectLst/>
                        </a:rPr>
                        <a:t>1-604</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000" kern="100">
                          <a:effectLst/>
                        </a:rPr>
                        <a:t>TBD</a:t>
                      </a:r>
                      <a:endParaRPr lang="zh-CN" sz="2300" kern="100">
                        <a:effectLst/>
                        <a:latin typeface="Calibri"/>
                        <a:ea typeface="宋体"/>
                        <a:cs typeface="Times New Roman"/>
                      </a:endParaRPr>
                    </a:p>
                  </a:txBody>
                  <a:tcPr marL="130542" marR="130542" marT="0" marB="0" anchor="ctr"/>
                </a:tc>
                <a:extLst>
                  <a:ext uri="{0D108BD9-81ED-4DB2-BD59-A6C34878D82A}">
                    <a16:rowId xmlns:a16="http://schemas.microsoft.com/office/drawing/2014/main" val="10001"/>
                  </a:ext>
                </a:extLst>
              </a:tr>
              <a:tr h="348112">
                <a:tc>
                  <a:txBody>
                    <a:bodyPr/>
                    <a:lstStyle/>
                    <a:p>
                      <a:pPr algn="just">
                        <a:spcAft>
                          <a:spcPts val="0"/>
                        </a:spcAft>
                      </a:pPr>
                      <a:r>
                        <a:rPr lang="zh-CN" sz="2100" kern="100">
                          <a:effectLst/>
                        </a:rPr>
                        <a:t>沈舸帆</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叶家威</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300" kern="100">
                          <a:effectLst/>
                        </a:rPr>
                        <a:t>15988454788</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zh-CN" sz="2300" kern="100">
                          <a:effectLst/>
                        </a:rPr>
                        <a:t>求真</a:t>
                      </a:r>
                      <a:r>
                        <a:rPr lang="en-US" sz="2300" kern="100">
                          <a:effectLst/>
                        </a:rPr>
                        <a:t>1-602</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en-US" sz="2000" kern="100">
                          <a:effectLst/>
                        </a:rPr>
                        <a:t>TBD</a:t>
                      </a:r>
                      <a:endParaRPr lang="zh-CN" sz="2300" kern="100">
                        <a:effectLst/>
                        <a:latin typeface="Calibri"/>
                        <a:ea typeface="宋体"/>
                        <a:cs typeface="Times New Roman"/>
                      </a:endParaRPr>
                    </a:p>
                  </a:txBody>
                  <a:tcPr marL="130542" marR="130542" marT="0" marB="0" anchor="ctr"/>
                </a:tc>
                <a:extLst>
                  <a:ext uri="{0D108BD9-81ED-4DB2-BD59-A6C34878D82A}">
                    <a16:rowId xmlns:a16="http://schemas.microsoft.com/office/drawing/2014/main" val="10002"/>
                  </a:ext>
                </a:extLst>
              </a:tr>
              <a:tr h="348112">
                <a:tc>
                  <a:txBody>
                    <a:bodyPr/>
                    <a:lstStyle/>
                    <a:p>
                      <a:pPr algn="just">
                        <a:spcAft>
                          <a:spcPts val="0"/>
                        </a:spcAft>
                      </a:pPr>
                      <a:r>
                        <a:rPr lang="zh-CN" sz="2100" kern="100">
                          <a:effectLst/>
                        </a:rPr>
                        <a:t>沈家豪</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叶家威</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300" kern="100">
                          <a:effectLst/>
                        </a:rPr>
                        <a:t>18758001038</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zh-CN" sz="2300" kern="100">
                          <a:effectLst/>
                        </a:rPr>
                        <a:t>求真</a:t>
                      </a:r>
                      <a:r>
                        <a:rPr lang="en-US" sz="2300" kern="100">
                          <a:effectLst/>
                        </a:rPr>
                        <a:t>1-603</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en-US" sz="2000" kern="100">
                          <a:effectLst/>
                        </a:rPr>
                        <a:t>TBD</a:t>
                      </a:r>
                      <a:endParaRPr lang="zh-CN" sz="2300" kern="100">
                        <a:effectLst/>
                        <a:latin typeface="Calibri"/>
                        <a:ea typeface="宋体"/>
                        <a:cs typeface="Times New Roman"/>
                      </a:endParaRPr>
                    </a:p>
                  </a:txBody>
                  <a:tcPr marL="130542" marR="130542" marT="0" marB="0" anchor="ctr"/>
                </a:tc>
                <a:extLst>
                  <a:ext uri="{0D108BD9-81ED-4DB2-BD59-A6C34878D82A}">
                    <a16:rowId xmlns:a16="http://schemas.microsoft.com/office/drawing/2014/main" val="10003"/>
                  </a:ext>
                </a:extLst>
              </a:tr>
              <a:tr h="348112">
                <a:tc>
                  <a:txBody>
                    <a:bodyPr/>
                    <a:lstStyle/>
                    <a:p>
                      <a:pPr algn="just">
                        <a:spcAft>
                          <a:spcPts val="0"/>
                        </a:spcAft>
                      </a:pPr>
                      <a:r>
                        <a:rPr lang="zh-CN" sz="2100" kern="100">
                          <a:effectLst/>
                        </a:rPr>
                        <a:t>汤志东</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叶家威</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300" kern="100">
                          <a:effectLst/>
                        </a:rPr>
                        <a:t>18334434335</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zh-CN" sz="2300" kern="100">
                          <a:effectLst/>
                        </a:rPr>
                        <a:t>求真</a:t>
                      </a:r>
                      <a:r>
                        <a:rPr lang="en-US" sz="2300" kern="100">
                          <a:effectLst/>
                        </a:rPr>
                        <a:t>1-603</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en-US" sz="2000" kern="100">
                          <a:effectLst/>
                        </a:rPr>
                        <a:t>TBD</a:t>
                      </a:r>
                      <a:endParaRPr lang="zh-CN" sz="2300" kern="100">
                        <a:effectLst/>
                        <a:latin typeface="Calibri"/>
                        <a:ea typeface="宋体"/>
                        <a:cs typeface="Times New Roman"/>
                      </a:endParaRPr>
                    </a:p>
                  </a:txBody>
                  <a:tcPr marL="130542" marR="130542" marT="0" marB="0" anchor="ctr"/>
                </a:tc>
                <a:extLst>
                  <a:ext uri="{0D108BD9-81ED-4DB2-BD59-A6C34878D82A}">
                    <a16:rowId xmlns:a16="http://schemas.microsoft.com/office/drawing/2014/main" val="10004"/>
                  </a:ext>
                </a:extLst>
              </a:tr>
              <a:tr h="348112">
                <a:tc>
                  <a:txBody>
                    <a:bodyPr/>
                    <a:lstStyle/>
                    <a:p>
                      <a:pPr algn="just">
                        <a:spcAft>
                          <a:spcPts val="0"/>
                        </a:spcAft>
                      </a:pPr>
                      <a:r>
                        <a:rPr lang="zh-CN" sz="2100" kern="100">
                          <a:effectLst/>
                        </a:rPr>
                        <a:t>姚天恒</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zh-CN" sz="2100" kern="100">
                          <a:effectLst/>
                        </a:rPr>
                        <a:t>叶家威</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300" kern="100">
                          <a:effectLst/>
                        </a:rPr>
                        <a:t>18072834817</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zh-CN" sz="2300" kern="100">
                          <a:effectLst/>
                        </a:rPr>
                        <a:t>求真</a:t>
                      </a:r>
                      <a:r>
                        <a:rPr lang="en-US" sz="2300" kern="100">
                          <a:effectLst/>
                        </a:rPr>
                        <a:t>1-604</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en-US" sz="2000" kern="100">
                          <a:effectLst/>
                        </a:rPr>
                        <a:t>TBD</a:t>
                      </a:r>
                      <a:endParaRPr lang="zh-CN" sz="2300" kern="100">
                        <a:effectLst/>
                        <a:latin typeface="Calibri"/>
                        <a:ea typeface="宋体"/>
                        <a:cs typeface="Times New Roman"/>
                      </a:endParaRPr>
                    </a:p>
                  </a:txBody>
                  <a:tcPr marL="130542" marR="130542" marT="0" marB="0" anchor="ctr"/>
                </a:tc>
                <a:extLst>
                  <a:ext uri="{0D108BD9-81ED-4DB2-BD59-A6C34878D82A}">
                    <a16:rowId xmlns:a16="http://schemas.microsoft.com/office/drawing/2014/main" val="10005"/>
                  </a:ext>
                </a:extLst>
              </a:tr>
              <a:tr h="348112">
                <a:tc>
                  <a:txBody>
                    <a:bodyPr/>
                    <a:lstStyle/>
                    <a:p>
                      <a:pPr algn="just">
                        <a:spcAft>
                          <a:spcPts val="0"/>
                        </a:spcAft>
                      </a:pPr>
                      <a:r>
                        <a:rPr lang="zh-CN" sz="2100" kern="100">
                          <a:effectLst/>
                        </a:rPr>
                        <a:t>叶家威</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100" kern="100">
                          <a:effectLst/>
                        </a:rPr>
                        <a:t> </a:t>
                      </a:r>
                      <a:endParaRPr lang="zh-CN" sz="2300" kern="100">
                        <a:effectLst/>
                        <a:latin typeface="Calibri"/>
                        <a:ea typeface="宋体"/>
                        <a:cs typeface="Times New Roman"/>
                      </a:endParaRPr>
                    </a:p>
                  </a:txBody>
                  <a:tcPr marL="130542" marR="130542" marT="0" marB="0" anchor="ctr"/>
                </a:tc>
                <a:tc>
                  <a:txBody>
                    <a:bodyPr/>
                    <a:lstStyle/>
                    <a:p>
                      <a:pPr algn="just">
                        <a:spcAft>
                          <a:spcPts val="0"/>
                        </a:spcAft>
                      </a:pPr>
                      <a:r>
                        <a:rPr lang="en-US" sz="2300" kern="100">
                          <a:effectLst/>
                        </a:rPr>
                        <a:t>15858260502</a:t>
                      </a:r>
                      <a:endParaRPr lang="zh-CN" sz="2300" kern="100">
                        <a:effectLst/>
                        <a:latin typeface="Calibri"/>
                        <a:ea typeface="宋体"/>
                        <a:cs typeface="Times New Roman"/>
                      </a:endParaRPr>
                    </a:p>
                  </a:txBody>
                  <a:tcPr marL="130542" marR="130542" marT="0" marB="0"/>
                </a:tc>
                <a:tc>
                  <a:txBody>
                    <a:bodyPr/>
                    <a:lstStyle/>
                    <a:p>
                      <a:pPr algn="just">
                        <a:spcAft>
                          <a:spcPts val="0"/>
                        </a:spcAft>
                      </a:pPr>
                      <a:r>
                        <a:rPr lang="zh-CN" sz="2300" kern="100" dirty="0">
                          <a:effectLst/>
                        </a:rPr>
                        <a:t>求真</a:t>
                      </a:r>
                      <a:r>
                        <a:rPr lang="en-US" sz="2300" kern="100" dirty="0">
                          <a:effectLst/>
                        </a:rPr>
                        <a:t>1-604</a:t>
                      </a:r>
                      <a:endParaRPr lang="zh-CN" sz="2300" kern="100" dirty="0">
                        <a:effectLst/>
                        <a:latin typeface="Calibri"/>
                        <a:ea typeface="宋体"/>
                        <a:cs typeface="Times New Roman"/>
                      </a:endParaRPr>
                    </a:p>
                  </a:txBody>
                  <a:tcPr marL="130542" marR="130542" marT="0" marB="0"/>
                </a:tc>
                <a:tc>
                  <a:txBody>
                    <a:bodyPr/>
                    <a:lstStyle/>
                    <a:p>
                      <a:pPr algn="just">
                        <a:spcAft>
                          <a:spcPts val="0"/>
                        </a:spcAft>
                      </a:pPr>
                      <a:r>
                        <a:rPr lang="en-US" sz="2000" kern="100" dirty="0">
                          <a:effectLst/>
                        </a:rPr>
                        <a:t> </a:t>
                      </a:r>
                      <a:endParaRPr lang="zh-CN" sz="2300" kern="100" dirty="0">
                        <a:effectLst/>
                        <a:latin typeface="Calibri"/>
                        <a:ea typeface="宋体"/>
                        <a:cs typeface="Times New Roman"/>
                      </a:endParaRPr>
                    </a:p>
                  </a:txBody>
                  <a:tcPr marL="130542" marR="130542"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68249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6" name="表格 5"/>
          <p:cNvGraphicFramePr>
            <a:graphicFrameLocks noGrp="1"/>
          </p:cNvGraphicFramePr>
          <p:nvPr>
            <p:extLst>
              <p:ext uri="{D42A27DB-BD31-4B8C-83A1-F6EECF244321}">
                <p14:modId xmlns:p14="http://schemas.microsoft.com/office/powerpoint/2010/main" val="1021925578"/>
              </p:ext>
            </p:extLst>
          </p:nvPr>
        </p:nvGraphicFramePr>
        <p:xfrm>
          <a:off x="511536" y="1937453"/>
          <a:ext cx="11021073" cy="3518176"/>
        </p:xfrm>
        <a:graphic>
          <a:graphicData uri="http://schemas.openxmlformats.org/drawingml/2006/table">
            <a:tbl>
              <a:tblPr firstRow="1" firstCol="1" bandRow="1">
                <a:tableStyleId>{00A15C55-8517-42AA-B614-E9B94910E393}</a:tableStyleId>
              </a:tblPr>
              <a:tblGrid>
                <a:gridCol w="1698349">
                  <a:extLst>
                    <a:ext uri="{9D8B030D-6E8A-4147-A177-3AD203B41FA5}">
                      <a16:colId xmlns:a16="http://schemas.microsoft.com/office/drawing/2014/main" val="20000"/>
                    </a:ext>
                  </a:extLst>
                </a:gridCol>
                <a:gridCol w="1338021">
                  <a:extLst>
                    <a:ext uri="{9D8B030D-6E8A-4147-A177-3AD203B41FA5}">
                      <a16:colId xmlns:a16="http://schemas.microsoft.com/office/drawing/2014/main" val="20001"/>
                    </a:ext>
                  </a:extLst>
                </a:gridCol>
                <a:gridCol w="2989422">
                  <a:extLst>
                    <a:ext uri="{9D8B030D-6E8A-4147-A177-3AD203B41FA5}">
                      <a16:colId xmlns:a16="http://schemas.microsoft.com/office/drawing/2014/main" val="20002"/>
                    </a:ext>
                  </a:extLst>
                </a:gridCol>
                <a:gridCol w="1834499">
                  <a:extLst>
                    <a:ext uri="{9D8B030D-6E8A-4147-A177-3AD203B41FA5}">
                      <a16:colId xmlns:a16="http://schemas.microsoft.com/office/drawing/2014/main" val="20003"/>
                    </a:ext>
                  </a:extLst>
                </a:gridCol>
                <a:gridCol w="3160782">
                  <a:extLst>
                    <a:ext uri="{9D8B030D-6E8A-4147-A177-3AD203B41FA5}">
                      <a16:colId xmlns:a16="http://schemas.microsoft.com/office/drawing/2014/main" val="20004"/>
                    </a:ext>
                  </a:extLst>
                </a:gridCol>
              </a:tblGrid>
              <a:tr h="639325">
                <a:tc>
                  <a:txBody>
                    <a:bodyPr/>
                    <a:lstStyle/>
                    <a:p>
                      <a:pPr algn="just">
                        <a:spcAft>
                          <a:spcPts val="0"/>
                        </a:spcAft>
                      </a:pPr>
                      <a:r>
                        <a:rPr lang="zh-CN" sz="2100" kern="100" dirty="0">
                          <a:effectLst/>
                        </a:rPr>
                        <a:t>积极干系人</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altLang="en-US" sz="2300" kern="100" dirty="0">
                          <a:effectLst/>
                        </a:rPr>
                        <a:t>角色</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sz="2100" kern="100">
                          <a:effectLst/>
                        </a:rPr>
                        <a:t>联系方式</a:t>
                      </a:r>
                      <a:endParaRPr lang="zh-CN" sz="2300" kern="100">
                        <a:effectLst/>
                        <a:latin typeface="Calibri"/>
                        <a:ea typeface="宋体"/>
                        <a:cs typeface="Times New Roman"/>
                      </a:endParaRPr>
                    </a:p>
                  </a:txBody>
                  <a:tcPr marL="126842" marR="126842" marT="0" marB="0" anchor="ctr"/>
                </a:tc>
                <a:tc>
                  <a:txBody>
                    <a:bodyPr/>
                    <a:lstStyle/>
                    <a:p>
                      <a:pPr algn="just">
                        <a:spcAft>
                          <a:spcPts val="0"/>
                        </a:spcAft>
                      </a:pPr>
                      <a:r>
                        <a:rPr lang="zh-CN" sz="2100" kern="100" dirty="0">
                          <a:effectLst/>
                        </a:rPr>
                        <a:t>所在地</a:t>
                      </a:r>
                      <a:endParaRPr lang="zh-CN" sz="2300" kern="100" dirty="0">
                        <a:effectLst/>
                        <a:latin typeface="Calibri"/>
                        <a:ea typeface="宋体"/>
                        <a:cs typeface="Times New Roman"/>
                      </a:endParaRPr>
                    </a:p>
                  </a:txBody>
                  <a:tcPr marL="126842" marR="126842" marT="0" marB="0"/>
                </a:tc>
                <a:tc>
                  <a:txBody>
                    <a:bodyPr/>
                    <a:lstStyle/>
                    <a:p>
                      <a:pPr algn="just">
                        <a:spcAft>
                          <a:spcPts val="0"/>
                        </a:spcAft>
                      </a:pPr>
                      <a:r>
                        <a:rPr lang="zh-CN" sz="2100" kern="100">
                          <a:effectLst/>
                        </a:rPr>
                        <a:t>干系人对该项目是否提过有价值的意见或帮助</a:t>
                      </a:r>
                      <a:endParaRPr lang="zh-CN" sz="2300" kern="100">
                        <a:effectLst/>
                        <a:latin typeface="Calibri"/>
                        <a:ea typeface="宋体"/>
                        <a:cs typeface="Times New Roman"/>
                      </a:endParaRPr>
                    </a:p>
                  </a:txBody>
                  <a:tcPr marL="126842" marR="126842" marT="0" marB="0" anchor="ctr"/>
                </a:tc>
                <a:extLst>
                  <a:ext uri="{0D108BD9-81ED-4DB2-BD59-A6C34878D82A}">
                    <a16:rowId xmlns:a16="http://schemas.microsoft.com/office/drawing/2014/main" val="10000"/>
                  </a:ext>
                </a:extLst>
              </a:tr>
              <a:tr h="958989">
                <a:tc>
                  <a:txBody>
                    <a:bodyPr/>
                    <a:lstStyle/>
                    <a:p>
                      <a:pPr algn="just">
                        <a:spcAft>
                          <a:spcPts val="0"/>
                        </a:spcAft>
                      </a:pPr>
                      <a:r>
                        <a:rPr lang="zh-CN" sz="2100" kern="100" dirty="0">
                          <a:effectLst/>
                        </a:rPr>
                        <a:t>杨枨</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altLang="zh-CN" sz="2100" kern="100" dirty="0">
                          <a:effectLst/>
                        </a:rPr>
                        <a:t>教师、项目发布者及验收者</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en-US" sz="1800" u="none" strike="noStrike" kern="100">
                          <a:effectLst/>
                          <a:hlinkClick r:id="rId2"/>
                        </a:rPr>
                        <a:t>yangc@zucc.edu.cn</a:t>
                      </a:r>
                      <a:endParaRPr lang="zh-CN" sz="2300" kern="100">
                        <a:effectLst/>
                        <a:latin typeface="Calibri"/>
                        <a:ea typeface="宋体"/>
                        <a:cs typeface="Times New Roman"/>
                      </a:endParaRPr>
                    </a:p>
                  </a:txBody>
                  <a:tcPr marL="126842" marR="126842" marT="0" marB="0" anchor="ctr"/>
                </a:tc>
                <a:tc>
                  <a:txBody>
                    <a:bodyPr/>
                    <a:lstStyle/>
                    <a:p>
                      <a:pPr algn="just">
                        <a:spcAft>
                          <a:spcPts val="0"/>
                        </a:spcAft>
                      </a:pPr>
                      <a:r>
                        <a:rPr lang="zh-CN" sz="1800" kern="100">
                          <a:effectLst/>
                        </a:rPr>
                        <a:t>理</a:t>
                      </a:r>
                      <a:r>
                        <a:rPr lang="en-US" sz="1800" kern="100">
                          <a:effectLst/>
                        </a:rPr>
                        <a:t>4-506</a:t>
                      </a:r>
                      <a:endParaRPr lang="zh-CN" sz="2300" kern="100">
                        <a:effectLst/>
                        <a:latin typeface="Calibri"/>
                        <a:ea typeface="宋体"/>
                        <a:cs typeface="Times New Roman"/>
                      </a:endParaRPr>
                    </a:p>
                  </a:txBody>
                  <a:tcPr marL="126842" marR="126842" marT="0" marB="0"/>
                </a:tc>
                <a:tc>
                  <a:txBody>
                    <a:bodyPr/>
                    <a:lstStyle/>
                    <a:p>
                      <a:pPr algn="just">
                        <a:spcAft>
                          <a:spcPts val="0"/>
                        </a:spcAft>
                      </a:pPr>
                      <a:r>
                        <a:rPr lang="en-US" sz="1800" kern="100">
                          <a:effectLst/>
                        </a:rPr>
                        <a:t>TBD</a:t>
                      </a:r>
                      <a:endParaRPr lang="zh-CN" sz="2300" kern="100">
                        <a:effectLst/>
                        <a:latin typeface="Calibri"/>
                        <a:ea typeface="宋体"/>
                        <a:cs typeface="Times New Roman"/>
                      </a:endParaRPr>
                    </a:p>
                  </a:txBody>
                  <a:tcPr marL="126842" marR="126842" marT="0" marB="0" anchor="ctr"/>
                </a:tc>
                <a:extLst>
                  <a:ext uri="{0D108BD9-81ED-4DB2-BD59-A6C34878D82A}">
                    <a16:rowId xmlns:a16="http://schemas.microsoft.com/office/drawing/2014/main" val="10001"/>
                  </a:ext>
                </a:extLst>
              </a:tr>
              <a:tr h="1278651">
                <a:tc>
                  <a:txBody>
                    <a:bodyPr/>
                    <a:lstStyle/>
                    <a:p>
                      <a:pPr algn="just">
                        <a:spcAft>
                          <a:spcPts val="0"/>
                        </a:spcAft>
                      </a:pPr>
                      <a:r>
                        <a:rPr lang="zh-CN" sz="2100" kern="100" dirty="0">
                          <a:effectLst/>
                        </a:rPr>
                        <a:t>侯宏仑</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altLang="zh-CN" sz="2100" kern="100" dirty="0">
                          <a:effectLst/>
                        </a:rPr>
                        <a:t>教师、项目发布者及验收者</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en-US" sz="1800" u="none" strike="noStrike" kern="100" dirty="0">
                          <a:effectLst/>
                          <a:hlinkClick r:id="rId3"/>
                        </a:rPr>
                        <a:t>houhl@zucc.edu.cn</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sz="1800" kern="100">
                          <a:effectLst/>
                        </a:rPr>
                        <a:t>理</a:t>
                      </a:r>
                      <a:r>
                        <a:rPr lang="en-US" sz="1800" kern="100">
                          <a:effectLst/>
                        </a:rPr>
                        <a:t>4-501</a:t>
                      </a:r>
                      <a:endParaRPr lang="zh-CN" sz="2300" kern="100">
                        <a:effectLst/>
                        <a:latin typeface="Calibri"/>
                        <a:ea typeface="宋体"/>
                        <a:cs typeface="Times New Roman"/>
                      </a:endParaRPr>
                    </a:p>
                  </a:txBody>
                  <a:tcPr marL="126842" marR="126842" marT="0" marB="0"/>
                </a:tc>
                <a:tc>
                  <a:txBody>
                    <a:bodyPr/>
                    <a:lstStyle/>
                    <a:p>
                      <a:pPr algn="just">
                        <a:spcAft>
                          <a:spcPts val="0"/>
                        </a:spcAft>
                      </a:pPr>
                      <a:r>
                        <a:rPr lang="en-US" sz="1800" kern="100">
                          <a:effectLst/>
                        </a:rPr>
                        <a:t>TBD</a:t>
                      </a:r>
                      <a:endParaRPr lang="zh-CN" sz="2300" kern="100">
                        <a:effectLst/>
                        <a:latin typeface="Calibri"/>
                        <a:ea typeface="宋体"/>
                        <a:cs typeface="Times New Roman"/>
                      </a:endParaRPr>
                    </a:p>
                  </a:txBody>
                  <a:tcPr marL="126842" marR="126842" marT="0" marB="0" anchor="ctr"/>
                </a:tc>
                <a:extLst>
                  <a:ext uri="{0D108BD9-81ED-4DB2-BD59-A6C34878D82A}">
                    <a16:rowId xmlns:a16="http://schemas.microsoft.com/office/drawing/2014/main" val="10002"/>
                  </a:ext>
                </a:extLst>
              </a:tr>
              <a:tr h="639325">
                <a:tc>
                  <a:txBody>
                    <a:bodyPr/>
                    <a:lstStyle/>
                    <a:p>
                      <a:pPr algn="just">
                        <a:spcAft>
                          <a:spcPts val="0"/>
                        </a:spcAft>
                      </a:pPr>
                      <a:r>
                        <a:rPr lang="zh-CN" sz="2100" kern="100" dirty="0">
                          <a:effectLst/>
                        </a:rPr>
                        <a:t>吴卓伦</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altLang="zh-CN" sz="2100" kern="100" dirty="0">
                          <a:effectLst/>
                        </a:rPr>
                        <a:t>用户</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en-US" sz="1800" kern="100" dirty="0">
                          <a:effectLst/>
                        </a:rPr>
                        <a:t>15858011232</a:t>
                      </a:r>
                      <a:endParaRPr lang="zh-CN" sz="2300" kern="100" dirty="0">
                        <a:effectLst/>
                        <a:latin typeface="Calibri"/>
                        <a:ea typeface="宋体"/>
                        <a:cs typeface="Times New Roman"/>
                      </a:endParaRPr>
                    </a:p>
                  </a:txBody>
                  <a:tcPr marL="126842" marR="126842" marT="0" marB="0" anchor="ctr"/>
                </a:tc>
                <a:tc>
                  <a:txBody>
                    <a:bodyPr/>
                    <a:lstStyle/>
                    <a:p>
                      <a:pPr algn="just">
                        <a:spcAft>
                          <a:spcPts val="0"/>
                        </a:spcAft>
                      </a:pPr>
                      <a:r>
                        <a:rPr lang="zh-CN" sz="1800" kern="100" dirty="0">
                          <a:effectLst/>
                        </a:rPr>
                        <a:t>求真</a:t>
                      </a:r>
                      <a:r>
                        <a:rPr lang="en-US" sz="1800" kern="100" dirty="0">
                          <a:effectLst/>
                        </a:rPr>
                        <a:t>1-604</a:t>
                      </a:r>
                      <a:endParaRPr lang="zh-CN" sz="2300" kern="100" dirty="0">
                        <a:effectLst/>
                        <a:latin typeface="Calibri"/>
                        <a:ea typeface="宋体"/>
                        <a:cs typeface="Times New Roman"/>
                      </a:endParaRPr>
                    </a:p>
                  </a:txBody>
                  <a:tcPr marL="126842" marR="126842" marT="0" marB="0"/>
                </a:tc>
                <a:tc>
                  <a:txBody>
                    <a:bodyPr/>
                    <a:lstStyle/>
                    <a:p>
                      <a:pPr algn="just">
                        <a:spcAft>
                          <a:spcPts val="0"/>
                        </a:spcAft>
                      </a:pPr>
                      <a:r>
                        <a:rPr lang="en-US" sz="1800" kern="100" dirty="0">
                          <a:effectLst/>
                        </a:rPr>
                        <a:t>TBD</a:t>
                      </a:r>
                      <a:endParaRPr lang="zh-CN" sz="2300" kern="100" dirty="0">
                        <a:effectLst/>
                        <a:latin typeface="Calibri"/>
                        <a:ea typeface="宋体"/>
                        <a:cs typeface="Times New Roman"/>
                      </a:endParaRPr>
                    </a:p>
                  </a:txBody>
                  <a:tcPr marL="126842" marR="126842"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2809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555172" y="1245461"/>
            <a:ext cx="10485060" cy="3785652"/>
          </a:xfrm>
          <a:prstGeom prst="rect">
            <a:avLst/>
          </a:prstGeom>
          <a:noFill/>
        </p:spPr>
        <p:txBody>
          <a:bodyPr wrap="square" rtlCol="0">
            <a:spAutoFit/>
          </a:bodyPr>
          <a:lstStyle/>
          <a:p>
            <a:r>
              <a:rPr lang="zh-CN" altLang="zh-CN" sz="2400" b="1" dirty="0"/>
              <a:t>客户：杨枨老师</a:t>
            </a:r>
            <a:r>
              <a:rPr lang="en-US" altLang="zh-CN" sz="2400" b="1" dirty="0"/>
              <a:t>/</a:t>
            </a:r>
            <a:r>
              <a:rPr lang="zh-CN" altLang="zh-CN" sz="2400" b="1" dirty="0"/>
              <a:t>侯宏仑老师</a:t>
            </a:r>
          </a:p>
          <a:p>
            <a:r>
              <a:rPr lang="zh-CN" altLang="zh-CN" sz="2400" b="1" dirty="0"/>
              <a:t>沟通人：</a:t>
            </a:r>
            <a:r>
              <a:rPr lang="en-US" altLang="zh-CN" sz="2400" b="1" dirty="0"/>
              <a:t>G-25</a:t>
            </a:r>
            <a:r>
              <a:rPr lang="zh-CN" altLang="zh-CN" sz="2400" b="1" dirty="0"/>
              <a:t>全组成员</a:t>
            </a:r>
          </a:p>
          <a:p>
            <a:r>
              <a:rPr lang="zh-CN" altLang="zh-CN" sz="2400" b="1" dirty="0"/>
              <a:t>沟通途径：</a:t>
            </a:r>
            <a:endParaRPr lang="en-US" altLang="zh-CN" sz="2400" b="1" dirty="0"/>
          </a:p>
          <a:p>
            <a:r>
              <a:rPr lang="en-US" altLang="zh-CN" sz="2400" b="1" dirty="0"/>
              <a:t>			1.</a:t>
            </a:r>
            <a:r>
              <a:rPr lang="zh-CN" altLang="zh-CN" sz="2400" b="1" dirty="0"/>
              <a:t>正式沟通：电子邮件发出邀请面谈</a:t>
            </a:r>
          </a:p>
          <a:p>
            <a:pPr lvl="1"/>
            <a:r>
              <a:rPr lang="en-US" altLang="zh-CN" sz="2400" b="1" dirty="0"/>
              <a:t>		2.</a:t>
            </a:r>
            <a:r>
              <a:rPr lang="zh-CN" altLang="zh-CN" sz="2400" b="1" dirty="0"/>
              <a:t>非正式沟通：课上或课下的指导、邮件或者微信沟通</a:t>
            </a:r>
          </a:p>
          <a:p>
            <a:r>
              <a:rPr lang="en-US" altLang="zh-CN" sz="2400" b="1" dirty="0"/>
              <a:t>			3.</a:t>
            </a:r>
            <a:r>
              <a:rPr lang="zh-CN" altLang="zh-CN" sz="2400" b="1" dirty="0"/>
              <a:t>非正式沟通提交作业：邮箱发送</a:t>
            </a:r>
          </a:p>
          <a:p>
            <a:r>
              <a:rPr lang="zh-CN" altLang="zh-CN" sz="2400" b="1" dirty="0"/>
              <a:t>沟通内容：上交小组每周的项目内容以及相关文件，并向小组其他成员反馈老师的回复以及意见，若小组成员遇到项目中的问题，或者老师有其他的项目要求，则姚天恒负责向老师询问问题或项目的详细要求。并向作为客户代表或者项目下达者的老师获取需求。</a:t>
            </a:r>
          </a:p>
        </p:txBody>
      </p:sp>
      <p:graphicFrame>
        <p:nvGraphicFramePr>
          <p:cNvPr id="4" name="表格 3"/>
          <p:cNvGraphicFramePr>
            <a:graphicFrameLocks noGrp="1"/>
          </p:cNvGraphicFramePr>
          <p:nvPr>
            <p:extLst>
              <p:ext uri="{D42A27DB-BD31-4B8C-83A1-F6EECF244321}">
                <p14:modId xmlns:p14="http://schemas.microsoft.com/office/powerpoint/2010/main" val="1819236410"/>
              </p:ext>
            </p:extLst>
          </p:nvPr>
        </p:nvGraphicFramePr>
        <p:xfrm>
          <a:off x="999961" y="5130997"/>
          <a:ext cx="9595481" cy="1544564"/>
        </p:xfrm>
        <a:graphic>
          <a:graphicData uri="http://schemas.openxmlformats.org/drawingml/2006/table">
            <a:tbl>
              <a:tblPr firstRow="1" firstCol="1" bandRow="1">
                <a:tableStyleId>{00A15C55-8517-42AA-B614-E9B94910E393}</a:tableStyleId>
              </a:tblPr>
              <a:tblGrid>
                <a:gridCol w="1202676">
                  <a:extLst>
                    <a:ext uri="{9D8B030D-6E8A-4147-A177-3AD203B41FA5}">
                      <a16:colId xmlns:a16="http://schemas.microsoft.com/office/drawing/2014/main" val="20000"/>
                    </a:ext>
                  </a:extLst>
                </a:gridCol>
                <a:gridCol w="1222964">
                  <a:extLst>
                    <a:ext uri="{9D8B030D-6E8A-4147-A177-3AD203B41FA5}">
                      <a16:colId xmlns:a16="http://schemas.microsoft.com/office/drawing/2014/main" val="20001"/>
                    </a:ext>
                  </a:extLst>
                </a:gridCol>
                <a:gridCol w="1269178">
                  <a:extLst>
                    <a:ext uri="{9D8B030D-6E8A-4147-A177-3AD203B41FA5}">
                      <a16:colId xmlns:a16="http://schemas.microsoft.com/office/drawing/2014/main" val="20002"/>
                    </a:ext>
                  </a:extLst>
                </a:gridCol>
                <a:gridCol w="1260161">
                  <a:extLst>
                    <a:ext uri="{9D8B030D-6E8A-4147-A177-3AD203B41FA5}">
                      <a16:colId xmlns:a16="http://schemas.microsoft.com/office/drawing/2014/main" val="20003"/>
                    </a:ext>
                  </a:extLst>
                </a:gridCol>
                <a:gridCol w="1203804">
                  <a:extLst>
                    <a:ext uri="{9D8B030D-6E8A-4147-A177-3AD203B41FA5}">
                      <a16:colId xmlns:a16="http://schemas.microsoft.com/office/drawing/2014/main" val="20004"/>
                    </a:ext>
                  </a:extLst>
                </a:gridCol>
                <a:gridCol w="1162097">
                  <a:extLst>
                    <a:ext uri="{9D8B030D-6E8A-4147-A177-3AD203B41FA5}">
                      <a16:colId xmlns:a16="http://schemas.microsoft.com/office/drawing/2014/main" val="20005"/>
                    </a:ext>
                  </a:extLst>
                </a:gridCol>
                <a:gridCol w="1147445">
                  <a:extLst>
                    <a:ext uri="{9D8B030D-6E8A-4147-A177-3AD203B41FA5}">
                      <a16:colId xmlns:a16="http://schemas.microsoft.com/office/drawing/2014/main" val="20006"/>
                    </a:ext>
                  </a:extLst>
                </a:gridCol>
                <a:gridCol w="1127156">
                  <a:extLst>
                    <a:ext uri="{9D8B030D-6E8A-4147-A177-3AD203B41FA5}">
                      <a16:colId xmlns:a16="http://schemas.microsoft.com/office/drawing/2014/main" val="20007"/>
                    </a:ext>
                  </a:extLst>
                </a:gridCol>
              </a:tblGrid>
              <a:tr h="250559">
                <a:tc>
                  <a:txBody>
                    <a:bodyPr/>
                    <a:lstStyle/>
                    <a:p>
                      <a:pPr algn="just">
                        <a:spcAft>
                          <a:spcPts val="0"/>
                        </a:spcAft>
                      </a:pPr>
                      <a:r>
                        <a:rPr lang="zh-CN" sz="1800" kern="100" dirty="0">
                          <a:effectLst/>
                        </a:rPr>
                        <a:t>沟通计划</a:t>
                      </a:r>
                      <a:endParaRPr lang="zh-CN" sz="2100" kern="100" dirty="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沟通方式</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沟通地点</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dirty="0">
                          <a:effectLst/>
                        </a:rPr>
                        <a:t>沟通时间</a:t>
                      </a:r>
                      <a:endParaRPr lang="zh-CN" sz="2100" kern="100" dirty="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参与人员</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产出</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频度</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目的</a:t>
                      </a:r>
                      <a:endParaRPr lang="zh-CN" sz="2100" kern="100">
                        <a:effectLst/>
                        <a:latin typeface="Calibri"/>
                        <a:ea typeface="宋体"/>
                        <a:cs typeface="Times New Roman"/>
                      </a:endParaRPr>
                    </a:p>
                  </a:txBody>
                  <a:tcPr marL="121804" marR="121804" marT="0" marB="0"/>
                </a:tc>
                <a:extLst>
                  <a:ext uri="{0D108BD9-81ED-4DB2-BD59-A6C34878D82A}">
                    <a16:rowId xmlns:a16="http://schemas.microsoft.com/office/drawing/2014/main" val="10000"/>
                  </a:ext>
                </a:extLst>
              </a:tr>
              <a:tr h="1270244">
                <a:tc>
                  <a:txBody>
                    <a:bodyPr/>
                    <a:lstStyle/>
                    <a:p>
                      <a:pPr algn="just">
                        <a:spcAft>
                          <a:spcPts val="0"/>
                        </a:spcAft>
                      </a:pPr>
                      <a:r>
                        <a:rPr lang="zh-CN" sz="1800" kern="100">
                          <a:effectLst/>
                        </a:rPr>
                        <a:t>需求访谈</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dirty="0">
                          <a:effectLst/>
                        </a:rPr>
                        <a:t>座谈开会</a:t>
                      </a:r>
                      <a:endParaRPr lang="zh-CN" sz="2100" kern="100" dirty="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理四</a:t>
                      </a:r>
                      <a:r>
                        <a:rPr lang="en-US" sz="1800" kern="100">
                          <a:effectLst/>
                        </a:rPr>
                        <a:t>506</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邀请函发出后约定的时间</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全体组员</a:t>
                      </a:r>
                      <a:r>
                        <a:rPr lang="en-US" sz="1800" kern="100">
                          <a:effectLst/>
                        </a:rPr>
                        <a:t>/</a:t>
                      </a:r>
                      <a:r>
                        <a:rPr lang="zh-CN" sz="1800" kern="100">
                          <a:effectLst/>
                        </a:rPr>
                        <a:t>客户</a:t>
                      </a:r>
                      <a:r>
                        <a:rPr lang="en-US" sz="1800" kern="100">
                          <a:effectLst/>
                        </a:rPr>
                        <a:t>/</a:t>
                      </a:r>
                      <a:r>
                        <a:rPr lang="zh-CN" sz="1800" kern="100">
                          <a:effectLst/>
                        </a:rPr>
                        <a:t>项目下达者</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会议纪要</a:t>
                      </a:r>
                      <a:r>
                        <a:rPr lang="en-US" sz="1800" kern="100">
                          <a:effectLst/>
                        </a:rPr>
                        <a:t>/</a:t>
                      </a:r>
                      <a:r>
                        <a:rPr lang="zh-CN" sz="1800" kern="100">
                          <a:effectLst/>
                        </a:rPr>
                        <a:t>录音文件</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a:effectLst/>
                        </a:rPr>
                        <a:t>项目开发期</a:t>
                      </a:r>
                      <a:r>
                        <a:rPr lang="en-US" sz="1800" kern="100">
                          <a:effectLst/>
                        </a:rPr>
                        <a:t>3-5</a:t>
                      </a:r>
                      <a:r>
                        <a:rPr lang="zh-CN" sz="1800" kern="100">
                          <a:effectLst/>
                        </a:rPr>
                        <a:t>次</a:t>
                      </a:r>
                      <a:endParaRPr lang="zh-CN" sz="2100" kern="100">
                        <a:effectLst/>
                        <a:latin typeface="Calibri"/>
                        <a:ea typeface="宋体"/>
                        <a:cs typeface="Times New Roman"/>
                      </a:endParaRPr>
                    </a:p>
                  </a:txBody>
                  <a:tcPr marL="121804" marR="121804" marT="0" marB="0"/>
                </a:tc>
                <a:tc>
                  <a:txBody>
                    <a:bodyPr/>
                    <a:lstStyle/>
                    <a:p>
                      <a:pPr algn="just">
                        <a:spcAft>
                          <a:spcPts val="0"/>
                        </a:spcAft>
                      </a:pPr>
                      <a:r>
                        <a:rPr lang="zh-CN" sz="1800" kern="100" dirty="0">
                          <a:effectLst/>
                        </a:rPr>
                        <a:t>获取客户，用户代表的需求。</a:t>
                      </a:r>
                      <a:endParaRPr lang="zh-CN" sz="2100" kern="100" dirty="0">
                        <a:effectLst/>
                        <a:latin typeface="Calibri"/>
                        <a:ea typeface="宋体"/>
                        <a:cs typeface="Times New Roman"/>
                      </a:endParaRPr>
                    </a:p>
                  </a:txBody>
                  <a:tcPr marL="121804" marR="121804"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20478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graphicFrame>
        <p:nvGraphicFramePr>
          <p:cNvPr id="3" name="表格 2"/>
          <p:cNvGraphicFramePr>
            <a:graphicFrameLocks noGrp="1"/>
          </p:cNvGraphicFramePr>
          <p:nvPr>
            <p:extLst>
              <p:ext uri="{D42A27DB-BD31-4B8C-83A1-F6EECF244321}">
                <p14:modId xmlns:p14="http://schemas.microsoft.com/office/powerpoint/2010/main" val="3825506482"/>
              </p:ext>
            </p:extLst>
          </p:nvPr>
        </p:nvGraphicFramePr>
        <p:xfrm>
          <a:off x="219583" y="1861456"/>
          <a:ext cx="11741056" cy="2587690"/>
        </p:xfrm>
        <a:graphic>
          <a:graphicData uri="http://schemas.openxmlformats.org/drawingml/2006/table">
            <a:tbl>
              <a:tblPr firstRow="1" firstCol="1" bandRow="1">
                <a:tableStyleId>{00A15C55-8517-42AA-B614-E9B94910E393}</a:tableStyleId>
              </a:tblPr>
              <a:tblGrid>
                <a:gridCol w="1470561">
                  <a:extLst>
                    <a:ext uri="{9D8B030D-6E8A-4147-A177-3AD203B41FA5}">
                      <a16:colId xmlns:a16="http://schemas.microsoft.com/office/drawing/2014/main" val="20000"/>
                    </a:ext>
                  </a:extLst>
                </a:gridCol>
                <a:gridCol w="1495368">
                  <a:extLst>
                    <a:ext uri="{9D8B030D-6E8A-4147-A177-3AD203B41FA5}">
                      <a16:colId xmlns:a16="http://schemas.microsoft.com/office/drawing/2014/main" val="20001"/>
                    </a:ext>
                  </a:extLst>
                </a:gridCol>
                <a:gridCol w="1551876">
                  <a:extLst>
                    <a:ext uri="{9D8B030D-6E8A-4147-A177-3AD203B41FA5}">
                      <a16:colId xmlns:a16="http://schemas.microsoft.com/office/drawing/2014/main" val="20002"/>
                    </a:ext>
                  </a:extLst>
                </a:gridCol>
                <a:gridCol w="1540849">
                  <a:extLst>
                    <a:ext uri="{9D8B030D-6E8A-4147-A177-3AD203B41FA5}">
                      <a16:colId xmlns:a16="http://schemas.microsoft.com/office/drawing/2014/main" val="20003"/>
                    </a:ext>
                  </a:extLst>
                </a:gridCol>
                <a:gridCol w="1471939">
                  <a:extLst>
                    <a:ext uri="{9D8B030D-6E8A-4147-A177-3AD203B41FA5}">
                      <a16:colId xmlns:a16="http://schemas.microsoft.com/office/drawing/2014/main" val="20004"/>
                    </a:ext>
                  </a:extLst>
                </a:gridCol>
                <a:gridCol w="1420945">
                  <a:extLst>
                    <a:ext uri="{9D8B030D-6E8A-4147-A177-3AD203B41FA5}">
                      <a16:colId xmlns:a16="http://schemas.microsoft.com/office/drawing/2014/main" val="20005"/>
                    </a:ext>
                  </a:extLst>
                </a:gridCol>
                <a:gridCol w="1403029">
                  <a:extLst>
                    <a:ext uri="{9D8B030D-6E8A-4147-A177-3AD203B41FA5}">
                      <a16:colId xmlns:a16="http://schemas.microsoft.com/office/drawing/2014/main" val="20006"/>
                    </a:ext>
                  </a:extLst>
                </a:gridCol>
                <a:gridCol w="1386489">
                  <a:extLst>
                    <a:ext uri="{9D8B030D-6E8A-4147-A177-3AD203B41FA5}">
                      <a16:colId xmlns:a16="http://schemas.microsoft.com/office/drawing/2014/main" val="20007"/>
                    </a:ext>
                  </a:extLst>
                </a:gridCol>
              </a:tblGrid>
              <a:tr h="354563">
                <a:tc>
                  <a:txBody>
                    <a:bodyPr/>
                    <a:lstStyle/>
                    <a:p>
                      <a:pPr algn="just">
                        <a:spcAft>
                          <a:spcPts val="0"/>
                        </a:spcAft>
                      </a:pPr>
                      <a:r>
                        <a:rPr lang="zh-CN" sz="1800" kern="100" dirty="0">
                          <a:effectLst/>
                        </a:rPr>
                        <a:t>沟通计划</a:t>
                      </a:r>
                      <a:endParaRPr lang="zh-CN" sz="2000" kern="100" dirty="0">
                        <a:effectLst/>
                        <a:latin typeface="Calibri"/>
                        <a:ea typeface="宋体"/>
                        <a:cs typeface="Times New Roman"/>
                      </a:endParaRPr>
                    </a:p>
                  </a:txBody>
                  <a:tcPr marL="74994" marR="74994" marT="0" marB="0"/>
                </a:tc>
                <a:tc>
                  <a:txBody>
                    <a:bodyPr/>
                    <a:lstStyle/>
                    <a:p>
                      <a:pPr algn="just">
                        <a:spcAft>
                          <a:spcPts val="0"/>
                        </a:spcAft>
                      </a:pPr>
                      <a:r>
                        <a:rPr lang="zh-CN" sz="1800" kern="100">
                          <a:effectLst/>
                        </a:rPr>
                        <a:t>沟通方式</a:t>
                      </a:r>
                      <a:endParaRPr lang="zh-CN" sz="2000" kern="100">
                        <a:effectLst/>
                        <a:latin typeface="Calibri"/>
                        <a:ea typeface="宋体"/>
                        <a:cs typeface="Times New Roman"/>
                      </a:endParaRPr>
                    </a:p>
                  </a:txBody>
                  <a:tcPr marL="74994" marR="74994" marT="0" marB="0"/>
                </a:tc>
                <a:tc>
                  <a:txBody>
                    <a:bodyPr/>
                    <a:lstStyle/>
                    <a:p>
                      <a:pPr algn="just">
                        <a:spcAft>
                          <a:spcPts val="0"/>
                        </a:spcAft>
                      </a:pPr>
                      <a:r>
                        <a:rPr lang="zh-CN" sz="1800" kern="100">
                          <a:effectLst/>
                        </a:rPr>
                        <a:t>沟通地点</a:t>
                      </a:r>
                      <a:endParaRPr lang="zh-CN" sz="2000" kern="100">
                        <a:effectLst/>
                        <a:latin typeface="Calibri"/>
                        <a:ea typeface="宋体"/>
                        <a:cs typeface="Times New Roman"/>
                      </a:endParaRPr>
                    </a:p>
                  </a:txBody>
                  <a:tcPr marL="74994" marR="74994" marT="0" marB="0"/>
                </a:tc>
                <a:tc>
                  <a:txBody>
                    <a:bodyPr/>
                    <a:lstStyle/>
                    <a:p>
                      <a:pPr algn="just">
                        <a:spcAft>
                          <a:spcPts val="0"/>
                        </a:spcAft>
                      </a:pPr>
                      <a:r>
                        <a:rPr lang="zh-CN" sz="1800" kern="100">
                          <a:effectLst/>
                        </a:rPr>
                        <a:t>沟通时间</a:t>
                      </a:r>
                      <a:endParaRPr lang="zh-CN" sz="2000" kern="100">
                        <a:effectLst/>
                        <a:latin typeface="Calibri"/>
                        <a:ea typeface="宋体"/>
                        <a:cs typeface="Times New Roman"/>
                      </a:endParaRPr>
                    </a:p>
                  </a:txBody>
                  <a:tcPr marL="74994" marR="74994" marT="0" marB="0"/>
                </a:tc>
                <a:tc>
                  <a:txBody>
                    <a:bodyPr/>
                    <a:lstStyle/>
                    <a:p>
                      <a:pPr algn="just">
                        <a:spcAft>
                          <a:spcPts val="0"/>
                        </a:spcAft>
                      </a:pPr>
                      <a:r>
                        <a:rPr lang="zh-CN" sz="1800" kern="100">
                          <a:effectLst/>
                        </a:rPr>
                        <a:t>参与人员</a:t>
                      </a:r>
                      <a:endParaRPr lang="zh-CN" sz="2000" kern="100">
                        <a:effectLst/>
                        <a:latin typeface="Calibri"/>
                        <a:ea typeface="宋体"/>
                        <a:cs typeface="Times New Roman"/>
                      </a:endParaRPr>
                    </a:p>
                  </a:txBody>
                  <a:tcPr marL="74994" marR="74994" marT="0" marB="0"/>
                </a:tc>
                <a:tc>
                  <a:txBody>
                    <a:bodyPr/>
                    <a:lstStyle/>
                    <a:p>
                      <a:pPr algn="just">
                        <a:spcAft>
                          <a:spcPts val="0"/>
                        </a:spcAft>
                      </a:pPr>
                      <a:r>
                        <a:rPr lang="zh-CN" sz="1800" kern="100">
                          <a:effectLst/>
                        </a:rPr>
                        <a:t>产出</a:t>
                      </a:r>
                      <a:endParaRPr lang="zh-CN" sz="2000" kern="100">
                        <a:effectLst/>
                        <a:latin typeface="Calibri"/>
                        <a:ea typeface="宋体"/>
                        <a:cs typeface="Times New Roman"/>
                      </a:endParaRPr>
                    </a:p>
                  </a:txBody>
                  <a:tcPr marL="74994" marR="74994" marT="0" marB="0"/>
                </a:tc>
                <a:tc>
                  <a:txBody>
                    <a:bodyPr/>
                    <a:lstStyle/>
                    <a:p>
                      <a:pPr algn="just">
                        <a:spcAft>
                          <a:spcPts val="0"/>
                        </a:spcAft>
                      </a:pPr>
                      <a:r>
                        <a:rPr lang="zh-CN" sz="1800" kern="100">
                          <a:effectLst/>
                        </a:rPr>
                        <a:t>频度</a:t>
                      </a:r>
                      <a:endParaRPr lang="zh-CN" sz="2000" kern="100">
                        <a:effectLst/>
                        <a:latin typeface="Calibri"/>
                        <a:ea typeface="宋体"/>
                        <a:cs typeface="Times New Roman"/>
                      </a:endParaRPr>
                    </a:p>
                  </a:txBody>
                  <a:tcPr marL="74994" marR="74994" marT="0" marB="0"/>
                </a:tc>
                <a:tc>
                  <a:txBody>
                    <a:bodyPr/>
                    <a:lstStyle/>
                    <a:p>
                      <a:pPr algn="just">
                        <a:spcAft>
                          <a:spcPts val="0"/>
                        </a:spcAft>
                      </a:pPr>
                      <a:r>
                        <a:rPr lang="zh-CN" sz="1800" kern="100" dirty="0">
                          <a:effectLst/>
                        </a:rPr>
                        <a:t>目的</a:t>
                      </a:r>
                      <a:endParaRPr lang="zh-CN" sz="2000" kern="100" dirty="0">
                        <a:effectLst/>
                        <a:latin typeface="Calibri"/>
                        <a:ea typeface="宋体"/>
                        <a:cs typeface="Times New Roman"/>
                      </a:endParaRPr>
                    </a:p>
                  </a:txBody>
                  <a:tcPr marL="74994" marR="74994" marT="0" marB="0"/>
                </a:tc>
                <a:extLst>
                  <a:ext uri="{0D108BD9-81ED-4DB2-BD59-A6C34878D82A}">
                    <a16:rowId xmlns:a16="http://schemas.microsoft.com/office/drawing/2014/main" val="10000"/>
                  </a:ext>
                </a:extLst>
              </a:tr>
              <a:tr h="1418253">
                <a:tc>
                  <a:txBody>
                    <a:bodyPr/>
                    <a:lstStyle/>
                    <a:p>
                      <a:pPr algn="just">
                        <a:spcAft>
                          <a:spcPts val="0"/>
                        </a:spcAft>
                      </a:pPr>
                      <a:r>
                        <a:rPr lang="zh-CN" sz="2000" kern="100">
                          <a:effectLst/>
                        </a:rPr>
                        <a:t>周常会议</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座谈开会</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dirty="0">
                          <a:effectLst/>
                        </a:rPr>
                        <a:t>求真</a:t>
                      </a:r>
                      <a:r>
                        <a:rPr lang="en-US" sz="2000" kern="100" dirty="0">
                          <a:effectLst/>
                        </a:rPr>
                        <a:t>1-604</a:t>
                      </a:r>
                      <a:r>
                        <a:rPr lang="zh-CN" sz="2000" kern="100" dirty="0">
                          <a:effectLst/>
                        </a:rPr>
                        <a:t>寝室</a:t>
                      </a:r>
                      <a:endParaRPr lang="zh-CN" sz="2400" kern="100" dirty="0">
                        <a:effectLst/>
                        <a:latin typeface="Calibri"/>
                        <a:ea typeface="宋体"/>
                        <a:cs typeface="Times New Roman"/>
                      </a:endParaRPr>
                    </a:p>
                  </a:txBody>
                  <a:tcPr marL="74994" marR="74994" marT="0" marB="0"/>
                </a:tc>
                <a:tc>
                  <a:txBody>
                    <a:bodyPr/>
                    <a:lstStyle/>
                    <a:p>
                      <a:pPr algn="just">
                        <a:spcAft>
                          <a:spcPts val="0"/>
                        </a:spcAft>
                      </a:pPr>
                      <a:r>
                        <a:rPr lang="zh-CN" altLang="en-US" sz="2000" kern="100" dirty="0">
                          <a:effectLst/>
                        </a:rPr>
                        <a:t>视项目进行程度</a:t>
                      </a:r>
                      <a:r>
                        <a:rPr lang="zh-CN" sz="2000" kern="100" dirty="0">
                          <a:effectLst/>
                        </a:rPr>
                        <a:t>每周三</a:t>
                      </a:r>
                      <a:r>
                        <a:rPr lang="zh-CN" altLang="en-US" sz="2000" kern="100" dirty="0">
                          <a:effectLst/>
                        </a:rPr>
                        <a:t>或四</a:t>
                      </a:r>
                      <a:r>
                        <a:rPr lang="zh-CN" sz="2000" kern="100" dirty="0">
                          <a:effectLst/>
                        </a:rPr>
                        <a:t>的课后和周</a:t>
                      </a:r>
                      <a:r>
                        <a:rPr lang="zh-CN" altLang="en-US" sz="2000" kern="100" dirty="0">
                          <a:effectLst/>
                        </a:rPr>
                        <a:t>日或周一</a:t>
                      </a:r>
                      <a:r>
                        <a:rPr lang="zh-CN" sz="2000" kern="100" dirty="0">
                          <a:effectLst/>
                        </a:rPr>
                        <a:t>下午课后</a:t>
                      </a:r>
                      <a:endParaRPr lang="zh-CN" sz="2400" kern="100" dirty="0">
                        <a:effectLst/>
                        <a:latin typeface="Calibri"/>
                        <a:ea typeface="宋体"/>
                        <a:cs typeface="Times New Roman"/>
                      </a:endParaRPr>
                    </a:p>
                  </a:txBody>
                  <a:tcPr marL="74994" marR="74994" marT="0" marB="0"/>
                </a:tc>
                <a:tc>
                  <a:txBody>
                    <a:bodyPr/>
                    <a:lstStyle/>
                    <a:p>
                      <a:pPr algn="just">
                        <a:spcAft>
                          <a:spcPts val="0"/>
                        </a:spcAft>
                      </a:pPr>
                      <a:r>
                        <a:rPr lang="zh-CN" sz="2000" kern="100">
                          <a:effectLst/>
                        </a:rPr>
                        <a:t>全体组员</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会议纪要</a:t>
                      </a:r>
                      <a:r>
                        <a:rPr lang="en-US" sz="2000" kern="100">
                          <a:effectLst/>
                        </a:rPr>
                        <a:t>/</a:t>
                      </a:r>
                      <a:r>
                        <a:rPr lang="zh-CN" sz="2000" kern="100">
                          <a:effectLst/>
                        </a:rPr>
                        <a:t>录音文件</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每周</a:t>
                      </a:r>
                      <a:r>
                        <a:rPr lang="en-US" sz="2000" kern="100">
                          <a:effectLst/>
                        </a:rPr>
                        <a:t>1-2</a:t>
                      </a:r>
                      <a:r>
                        <a:rPr lang="zh-CN" sz="2000" kern="100">
                          <a:effectLst/>
                        </a:rPr>
                        <a:t>次</a:t>
                      </a:r>
                      <a:endParaRPr lang="zh-CN" sz="2400" kern="100">
                        <a:effectLst/>
                        <a:latin typeface="Calibri"/>
                        <a:ea typeface="宋体"/>
                        <a:cs typeface="Times New Roman"/>
                      </a:endParaRPr>
                    </a:p>
                  </a:txBody>
                  <a:tcPr marL="74994" marR="74994" marT="0" marB="0"/>
                </a:tc>
                <a:tc rowSpan="2">
                  <a:txBody>
                    <a:bodyPr/>
                    <a:lstStyle/>
                    <a:p>
                      <a:pPr algn="just">
                        <a:spcAft>
                          <a:spcPts val="0"/>
                        </a:spcAft>
                      </a:pPr>
                      <a:r>
                        <a:rPr lang="zh-CN" sz="2000" kern="100" dirty="0">
                          <a:effectLst/>
                        </a:rPr>
                        <a:t>总结工作，下达新任务。进行组内评审。</a:t>
                      </a:r>
                      <a:endParaRPr lang="zh-CN" sz="2400" kern="100" dirty="0">
                        <a:effectLst/>
                        <a:latin typeface="Calibri"/>
                        <a:ea typeface="宋体"/>
                        <a:cs typeface="Times New Roman"/>
                      </a:endParaRPr>
                    </a:p>
                  </a:txBody>
                  <a:tcPr marL="74994" marR="74994" marT="0" marB="0"/>
                </a:tc>
                <a:extLst>
                  <a:ext uri="{0D108BD9-81ED-4DB2-BD59-A6C34878D82A}">
                    <a16:rowId xmlns:a16="http://schemas.microsoft.com/office/drawing/2014/main" val="10001"/>
                  </a:ext>
                </a:extLst>
              </a:tr>
              <a:tr h="709127">
                <a:tc>
                  <a:txBody>
                    <a:bodyPr/>
                    <a:lstStyle/>
                    <a:p>
                      <a:pPr algn="just">
                        <a:spcAft>
                          <a:spcPts val="0"/>
                        </a:spcAft>
                      </a:pPr>
                      <a:r>
                        <a:rPr lang="zh-CN" sz="2000" kern="100">
                          <a:effectLst/>
                        </a:rPr>
                        <a:t>日常进度报告</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微信群报告</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网络</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每天</a:t>
                      </a:r>
                      <a:r>
                        <a:rPr lang="en-US" sz="2000" kern="100">
                          <a:effectLst/>
                        </a:rPr>
                        <a:t>21:00</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全体组员</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a:effectLst/>
                        </a:rPr>
                        <a:t>无</a:t>
                      </a:r>
                      <a:endParaRPr lang="zh-CN" sz="2400" kern="100">
                        <a:effectLst/>
                        <a:latin typeface="Calibri"/>
                        <a:ea typeface="宋体"/>
                        <a:cs typeface="Times New Roman"/>
                      </a:endParaRPr>
                    </a:p>
                  </a:txBody>
                  <a:tcPr marL="74994" marR="74994" marT="0" marB="0"/>
                </a:tc>
                <a:tc>
                  <a:txBody>
                    <a:bodyPr/>
                    <a:lstStyle/>
                    <a:p>
                      <a:pPr algn="just">
                        <a:spcAft>
                          <a:spcPts val="0"/>
                        </a:spcAft>
                      </a:pPr>
                      <a:r>
                        <a:rPr lang="zh-CN" sz="2000" kern="100" dirty="0">
                          <a:effectLst/>
                        </a:rPr>
                        <a:t>每天</a:t>
                      </a:r>
                      <a:r>
                        <a:rPr lang="en-US" sz="2000" kern="100" dirty="0">
                          <a:effectLst/>
                        </a:rPr>
                        <a:t>1</a:t>
                      </a:r>
                      <a:r>
                        <a:rPr lang="zh-CN" sz="2000" kern="100" dirty="0">
                          <a:effectLst/>
                        </a:rPr>
                        <a:t>次</a:t>
                      </a:r>
                      <a:endParaRPr lang="zh-CN" sz="2400" kern="100" dirty="0">
                        <a:effectLst/>
                        <a:latin typeface="Calibri"/>
                        <a:ea typeface="宋体"/>
                        <a:cs typeface="Times New Roman"/>
                      </a:endParaRPr>
                    </a:p>
                  </a:txBody>
                  <a:tcPr marL="74994" marR="74994" marT="0" marB="0"/>
                </a:tc>
                <a:tc vMerge="1">
                  <a:txBody>
                    <a:bodyPr/>
                    <a:lstStyle/>
                    <a:p>
                      <a:endParaRPr lang="zh-CN" altLang="en-US"/>
                    </a:p>
                  </a:txBody>
                  <a:tcPr/>
                </a:tc>
                <a:extLst>
                  <a:ext uri="{0D108BD9-81ED-4DB2-BD59-A6C34878D82A}">
                    <a16:rowId xmlns:a16="http://schemas.microsoft.com/office/drawing/2014/main" val="10002"/>
                  </a:ext>
                </a:extLst>
              </a:tr>
            </a:tbl>
          </a:graphicData>
        </a:graphic>
      </p:graphicFrame>
      <p:sp>
        <p:nvSpPr>
          <p:cNvPr id="6" name="矩形 5"/>
          <p:cNvSpPr/>
          <p:nvPr/>
        </p:nvSpPr>
        <p:spPr>
          <a:xfrm>
            <a:off x="3657599" y="1121618"/>
            <a:ext cx="4310744" cy="584775"/>
          </a:xfrm>
          <a:prstGeom prst="rect">
            <a:avLst/>
          </a:prstGeom>
        </p:spPr>
        <p:txBody>
          <a:bodyPr wrap="square">
            <a:spAutoFit/>
          </a:bodyPr>
          <a:lstStyle/>
          <a:p>
            <a:pPr lvl="2"/>
            <a:r>
              <a:rPr lang="zh-CN" altLang="zh-CN" sz="3200" b="1" dirty="0"/>
              <a:t>正式沟通计划</a:t>
            </a:r>
          </a:p>
        </p:txBody>
      </p:sp>
    </p:spTree>
    <p:extLst>
      <p:ext uri="{BB962C8B-B14F-4D97-AF65-F5344CB8AC3E}">
        <p14:creationId xmlns:p14="http://schemas.microsoft.com/office/powerpoint/2010/main" val="3168038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8" name="矩形 7"/>
          <p:cNvSpPr/>
          <p:nvPr/>
        </p:nvSpPr>
        <p:spPr>
          <a:xfrm>
            <a:off x="4321899" y="1263095"/>
            <a:ext cx="3057247" cy="584775"/>
          </a:xfrm>
          <a:prstGeom prst="rect">
            <a:avLst/>
          </a:prstGeom>
        </p:spPr>
        <p:txBody>
          <a:bodyPr wrap="none">
            <a:spAutoFit/>
          </a:bodyPr>
          <a:lstStyle/>
          <a:p>
            <a:r>
              <a:rPr lang="zh-CN" altLang="zh-CN" sz="3200" b="1" dirty="0"/>
              <a:t>非正式沟通计划</a:t>
            </a:r>
            <a:endParaRPr lang="zh-CN" altLang="en-US" sz="3200" b="1" dirty="0"/>
          </a:p>
        </p:txBody>
      </p:sp>
      <p:graphicFrame>
        <p:nvGraphicFramePr>
          <p:cNvPr id="9" name="表格 8"/>
          <p:cNvGraphicFramePr>
            <a:graphicFrameLocks noGrp="1"/>
          </p:cNvGraphicFramePr>
          <p:nvPr>
            <p:extLst>
              <p:ext uri="{D42A27DB-BD31-4B8C-83A1-F6EECF244321}">
                <p14:modId xmlns:p14="http://schemas.microsoft.com/office/powerpoint/2010/main" val="3086172982"/>
              </p:ext>
            </p:extLst>
          </p:nvPr>
        </p:nvGraphicFramePr>
        <p:xfrm>
          <a:off x="346900" y="2318657"/>
          <a:ext cx="11714471" cy="1853219"/>
        </p:xfrm>
        <a:graphic>
          <a:graphicData uri="http://schemas.openxmlformats.org/drawingml/2006/table">
            <a:tbl>
              <a:tblPr firstRow="1" firstCol="1" bandRow="1">
                <a:tableStyleId>{00A15C55-8517-42AA-B614-E9B94910E393}</a:tableStyleId>
              </a:tblPr>
              <a:tblGrid>
                <a:gridCol w="1359215">
                  <a:extLst>
                    <a:ext uri="{9D8B030D-6E8A-4147-A177-3AD203B41FA5}">
                      <a16:colId xmlns:a16="http://schemas.microsoft.com/office/drawing/2014/main" val="20000"/>
                    </a:ext>
                  </a:extLst>
                </a:gridCol>
                <a:gridCol w="1382144">
                  <a:extLst>
                    <a:ext uri="{9D8B030D-6E8A-4147-A177-3AD203B41FA5}">
                      <a16:colId xmlns:a16="http://schemas.microsoft.com/office/drawing/2014/main" val="20001"/>
                    </a:ext>
                  </a:extLst>
                </a:gridCol>
                <a:gridCol w="1434373">
                  <a:extLst>
                    <a:ext uri="{9D8B030D-6E8A-4147-A177-3AD203B41FA5}">
                      <a16:colId xmlns:a16="http://schemas.microsoft.com/office/drawing/2014/main" val="20002"/>
                    </a:ext>
                  </a:extLst>
                </a:gridCol>
                <a:gridCol w="1424182">
                  <a:extLst>
                    <a:ext uri="{9D8B030D-6E8A-4147-A177-3AD203B41FA5}">
                      <a16:colId xmlns:a16="http://schemas.microsoft.com/office/drawing/2014/main" val="20003"/>
                    </a:ext>
                  </a:extLst>
                </a:gridCol>
                <a:gridCol w="1360489">
                  <a:extLst>
                    <a:ext uri="{9D8B030D-6E8A-4147-A177-3AD203B41FA5}">
                      <a16:colId xmlns:a16="http://schemas.microsoft.com/office/drawing/2014/main" val="20004"/>
                    </a:ext>
                  </a:extLst>
                </a:gridCol>
                <a:gridCol w="1313355">
                  <a:extLst>
                    <a:ext uri="{9D8B030D-6E8A-4147-A177-3AD203B41FA5}">
                      <a16:colId xmlns:a16="http://schemas.microsoft.com/office/drawing/2014/main" val="20005"/>
                    </a:ext>
                  </a:extLst>
                </a:gridCol>
                <a:gridCol w="1296796">
                  <a:extLst>
                    <a:ext uri="{9D8B030D-6E8A-4147-A177-3AD203B41FA5}">
                      <a16:colId xmlns:a16="http://schemas.microsoft.com/office/drawing/2014/main" val="20006"/>
                    </a:ext>
                  </a:extLst>
                </a:gridCol>
                <a:gridCol w="2143917">
                  <a:extLst>
                    <a:ext uri="{9D8B030D-6E8A-4147-A177-3AD203B41FA5}">
                      <a16:colId xmlns:a16="http://schemas.microsoft.com/office/drawing/2014/main" val="20007"/>
                    </a:ext>
                  </a:extLst>
                </a:gridCol>
              </a:tblGrid>
              <a:tr h="308870">
                <a:tc>
                  <a:txBody>
                    <a:bodyPr/>
                    <a:lstStyle/>
                    <a:p>
                      <a:pPr algn="just">
                        <a:spcAft>
                          <a:spcPts val="0"/>
                        </a:spcAft>
                      </a:pPr>
                      <a:r>
                        <a:rPr lang="zh-CN" sz="2000" kern="100">
                          <a:effectLst/>
                        </a:rPr>
                        <a:t>沟通计划</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沟通方式</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沟通地点</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沟通时间</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参与人员</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产出</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频度</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目的</a:t>
                      </a:r>
                      <a:endParaRPr lang="zh-CN" sz="2400" kern="100">
                        <a:effectLst/>
                        <a:latin typeface="Calibri"/>
                        <a:ea typeface="宋体"/>
                        <a:cs typeface="Times New Roman"/>
                      </a:endParaRPr>
                    </a:p>
                  </a:txBody>
                  <a:tcPr marL="137637" marR="137637" marT="0" marB="0"/>
                </a:tc>
                <a:extLst>
                  <a:ext uri="{0D108BD9-81ED-4DB2-BD59-A6C34878D82A}">
                    <a16:rowId xmlns:a16="http://schemas.microsoft.com/office/drawing/2014/main" val="10000"/>
                  </a:ext>
                </a:extLst>
              </a:tr>
              <a:tr h="308870">
                <a:tc>
                  <a:txBody>
                    <a:bodyPr/>
                    <a:lstStyle/>
                    <a:p>
                      <a:pPr algn="just">
                        <a:spcAft>
                          <a:spcPts val="0"/>
                        </a:spcAft>
                      </a:pPr>
                      <a:r>
                        <a:rPr lang="zh-CN" sz="2000" kern="100">
                          <a:effectLst/>
                        </a:rPr>
                        <a:t>日常沟通</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面谈</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随机</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随机</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全体成员</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无</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en-US" sz="2000" kern="100">
                          <a:effectLst/>
                        </a:rPr>
                        <a:t>/</a:t>
                      </a:r>
                      <a:endParaRPr lang="zh-CN" sz="2400" kern="100">
                        <a:effectLst/>
                        <a:latin typeface="Calibri"/>
                        <a:ea typeface="宋体"/>
                        <a:cs typeface="Times New Roman"/>
                      </a:endParaRPr>
                    </a:p>
                  </a:txBody>
                  <a:tcPr marL="137637" marR="137637" marT="0" marB="0"/>
                </a:tc>
                <a:tc rowSpan="3">
                  <a:txBody>
                    <a:bodyPr/>
                    <a:lstStyle/>
                    <a:p>
                      <a:pPr algn="just">
                        <a:spcAft>
                          <a:spcPts val="0"/>
                        </a:spcAft>
                      </a:pPr>
                      <a:r>
                        <a:rPr lang="zh-CN" sz="2000" kern="100">
                          <a:effectLst/>
                        </a:rPr>
                        <a:t>解决工作中遇到的问题，对现状进行讨论。</a:t>
                      </a:r>
                      <a:endParaRPr lang="zh-CN" sz="2400" kern="100">
                        <a:effectLst/>
                        <a:latin typeface="Calibri"/>
                        <a:ea typeface="宋体"/>
                        <a:cs typeface="Times New Roman"/>
                      </a:endParaRPr>
                    </a:p>
                  </a:txBody>
                  <a:tcPr marL="137637" marR="137637" marT="0" marB="0"/>
                </a:tc>
                <a:extLst>
                  <a:ext uri="{0D108BD9-81ED-4DB2-BD59-A6C34878D82A}">
                    <a16:rowId xmlns:a16="http://schemas.microsoft.com/office/drawing/2014/main" val="10001"/>
                  </a:ext>
                </a:extLst>
              </a:tr>
              <a:tr h="308870">
                <a:tc>
                  <a:txBody>
                    <a:bodyPr/>
                    <a:lstStyle/>
                    <a:p>
                      <a:pPr algn="just">
                        <a:spcAft>
                          <a:spcPts val="0"/>
                        </a:spcAft>
                      </a:pPr>
                      <a:r>
                        <a:rPr lang="zh-CN" sz="2000" kern="100">
                          <a:effectLst/>
                        </a:rPr>
                        <a:t>日常沟通</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en-US" sz="2000" kern="100">
                          <a:effectLst/>
                        </a:rPr>
                        <a:t>QQ</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网络</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随机</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全体成员</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无</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en-US" sz="2000" kern="100">
                          <a:effectLst/>
                        </a:rPr>
                        <a:t>/</a:t>
                      </a:r>
                      <a:endParaRPr lang="zh-CN" sz="2400" kern="100">
                        <a:effectLst/>
                        <a:latin typeface="Calibri"/>
                        <a:ea typeface="宋体"/>
                        <a:cs typeface="Times New Roman"/>
                      </a:endParaRPr>
                    </a:p>
                  </a:txBody>
                  <a:tcPr marL="137637" marR="137637" marT="0" marB="0"/>
                </a:tc>
                <a:tc vMerge="1">
                  <a:txBody>
                    <a:bodyPr/>
                    <a:lstStyle/>
                    <a:p>
                      <a:endParaRPr lang="zh-CN" altLang="en-US"/>
                    </a:p>
                  </a:txBody>
                  <a:tcPr/>
                </a:tc>
                <a:extLst>
                  <a:ext uri="{0D108BD9-81ED-4DB2-BD59-A6C34878D82A}">
                    <a16:rowId xmlns:a16="http://schemas.microsoft.com/office/drawing/2014/main" val="10002"/>
                  </a:ext>
                </a:extLst>
              </a:tr>
              <a:tr h="926609">
                <a:tc>
                  <a:txBody>
                    <a:bodyPr/>
                    <a:lstStyle/>
                    <a:p>
                      <a:pPr algn="just">
                        <a:spcAft>
                          <a:spcPts val="0"/>
                        </a:spcAft>
                      </a:pPr>
                      <a:r>
                        <a:rPr lang="zh-CN" sz="2000" kern="100">
                          <a:effectLst/>
                        </a:rPr>
                        <a:t>紧急会议</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站立开会</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求真</a:t>
                      </a:r>
                      <a:r>
                        <a:rPr lang="en-US" sz="2000" kern="100">
                          <a:effectLst/>
                        </a:rPr>
                        <a:t>1-604</a:t>
                      </a:r>
                      <a:r>
                        <a:rPr lang="zh-CN" sz="2000" kern="100">
                          <a:effectLst/>
                        </a:rPr>
                        <a:t>寝室</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en-US" sz="2000" kern="100" dirty="0">
                          <a:effectLst/>
                        </a:rPr>
                        <a:t>PM</a:t>
                      </a:r>
                      <a:r>
                        <a:rPr lang="zh-CN" sz="2000" kern="100" dirty="0">
                          <a:effectLst/>
                        </a:rPr>
                        <a:t>下达时间</a:t>
                      </a:r>
                      <a:endParaRPr lang="zh-CN" sz="2400" kern="100" dirty="0">
                        <a:effectLst/>
                        <a:latin typeface="Calibri"/>
                        <a:ea typeface="宋体"/>
                        <a:cs typeface="Times New Roman"/>
                      </a:endParaRPr>
                    </a:p>
                  </a:txBody>
                  <a:tcPr marL="137637" marR="137637" marT="0" marB="0"/>
                </a:tc>
                <a:tc>
                  <a:txBody>
                    <a:bodyPr/>
                    <a:lstStyle/>
                    <a:p>
                      <a:pPr algn="just">
                        <a:spcAft>
                          <a:spcPts val="0"/>
                        </a:spcAft>
                      </a:pPr>
                      <a:r>
                        <a:rPr lang="zh-CN" sz="2000" kern="100">
                          <a:effectLst/>
                        </a:rPr>
                        <a:t>全体成员</a:t>
                      </a:r>
                      <a:endParaRPr lang="zh-CN" sz="2400" kern="100">
                        <a:effectLst/>
                        <a:latin typeface="Calibri"/>
                        <a:ea typeface="宋体"/>
                        <a:cs typeface="Times New Roman"/>
                      </a:endParaRPr>
                    </a:p>
                  </a:txBody>
                  <a:tcPr marL="137637" marR="137637" marT="0" marB="0"/>
                </a:tc>
                <a:tc>
                  <a:txBody>
                    <a:bodyPr/>
                    <a:lstStyle/>
                    <a:p>
                      <a:pPr algn="just">
                        <a:spcAft>
                          <a:spcPts val="0"/>
                        </a:spcAft>
                      </a:pPr>
                      <a:r>
                        <a:rPr lang="zh-CN" sz="2000" kern="100" dirty="0">
                          <a:effectLst/>
                        </a:rPr>
                        <a:t>会议纪要</a:t>
                      </a:r>
                      <a:r>
                        <a:rPr lang="en-US" sz="2000" kern="100" dirty="0">
                          <a:effectLst/>
                        </a:rPr>
                        <a:t>/</a:t>
                      </a:r>
                      <a:r>
                        <a:rPr lang="zh-CN" sz="2000" kern="100" dirty="0">
                          <a:effectLst/>
                        </a:rPr>
                        <a:t>录音文件</a:t>
                      </a:r>
                      <a:endParaRPr lang="zh-CN" sz="2400" kern="100" dirty="0">
                        <a:effectLst/>
                        <a:latin typeface="Calibri"/>
                        <a:ea typeface="宋体"/>
                        <a:cs typeface="Times New Roman"/>
                      </a:endParaRPr>
                    </a:p>
                  </a:txBody>
                  <a:tcPr marL="137637" marR="137637" marT="0" marB="0"/>
                </a:tc>
                <a:tc>
                  <a:txBody>
                    <a:bodyPr/>
                    <a:lstStyle/>
                    <a:p>
                      <a:pPr algn="just">
                        <a:spcAft>
                          <a:spcPts val="0"/>
                        </a:spcAft>
                      </a:pPr>
                      <a:r>
                        <a:rPr lang="en-US" sz="2000" kern="100" dirty="0">
                          <a:effectLst/>
                        </a:rPr>
                        <a:t>/</a:t>
                      </a:r>
                      <a:endParaRPr lang="zh-CN" sz="2400" kern="100" dirty="0">
                        <a:effectLst/>
                        <a:latin typeface="Calibri"/>
                        <a:ea typeface="宋体"/>
                        <a:cs typeface="Times New Roman"/>
                      </a:endParaRPr>
                    </a:p>
                  </a:txBody>
                  <a:tcPr marL="137637" marR="137637" marT="0" marB="0"/>
                </a:tc>
                <a:tc vMerge="1">
                  <a:txBody>
                    <a:bodyPr/>
                    <a:lstStyle/>
                    <a:p>
                      <a:endParaRPr lang="zh-CN" altLang="en-US"/>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98085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4" name="Rectangle 1"/>
          <p:cNvSpPr>
            <a:spLocks noChangeArrowheads="1"/>
          </p:cNvSpPr>
          <p:nvPr/>
        </p:nvSpPr>
        <p:spPr bwMode="auto">
          <a:xfrm>
            <a:off x="4586892" y="1108097"/>
            <a:ext cx="33027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会议记录表</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072227521"/>
              </p:ext>
            </p:extLst>
          </p:nvPr>
        </p:nvGraphicFramePr>
        <p:xfrm>
          <a:off x="3962001" y="1838908"/>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zh-CN" sz="2400" dirty="0"/>
              <a:t>项目管理与软件需求，作为软件工程当中最为重要的组成几个部分，已经引起了业内人士的高度重视。项目管理和需求工程概念的提出，就是为了把软件工程化，以更有效地开发需求，开发软件并实现有效的管理。为了让教师能把最新、最前沿的关于项目管理和需求工程的信息传播给学生，为了让学生能够利用网络得到老师帮助，为了师生之间、同学之间能够充分交流，沟通心得，这个软件工程课程网站系统将提供这样一个教学、学习、交流的平台，为教师和同学服务，也为项目管理、需求工程、统一建模等软件工程化课程的教学方法提供试验基地。</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zh-CN" altLang="zh-CN" sz="4200" kern="1200" dirty="0">
                <a:latin typeface="Microsoft YaHei UI" panose="020B0503020204020204" pitchFamily="34" charset="-122"/>
                <a:ea typeface="Microsoft YaHei UI" panose="020B0503020204020204" pitchFamily="34" charset="-122"/>
                <a:cs typeface="+mj-cs"/>
              </a:rPr>
              <a:t> 风险分类</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AA34D203-D46B-486A-B060-C5840C0167A1}"/>
              </a:ext>
            </a:extLst>
          </p:cNvPr>
          <p:cNvGraphicFramePr>
            <a:graphicFrameLocks noGrp="1"/>
          </p:cNvGraphicFramePr>
          <p:nvPr>
            <p:extLst>
              <p:ext uri="{D42A27DB-BD31-4B8C-83A1-F6EECF244321}">
                <p14:modId xmlns:p14="http://schemas.microsoft.com/office/powerpoint/2010/main" val="1875405687"/>
              </p:ext>
            </p:extLst>
          </p:nvPr>
        </p:nvGraphicFramePr>
        <p:xfrm>
          <a:off x="1284472" y="1995124"/>
          <a:ext cx="9809352" cy="3667760"/>
        </p:xfrm>
        <a:graphic>
          <a:graphicData uri="http://schemas.openxmlformats.org/drawingml/2006/table">
            <a:tbl>
              <a:tblPr firstRow="1" bandRow="1">
                <a:tableStyleId>{7DF18680-E054-41AD-8BC1-D1AEF772440D}</a:tableStyleId>
              </a:tblPr>
              <a:tblGrid>
                <a:gridCol w="2346234">
                  <a:extLst>
                    <a:ext uri="{9D8B030D-6E8A-4147-A177-3AD203B41FA5}">
                      <a16:colId xmlns:a16="http://schemas.microsoft.com/office/drawing/2014/main" val="1888352111"/>
                    </a:ext>
                  </a:extLst>
                </a:gridCol>
                <a:gridCol w="7463118">
                  <a:extLst>
                    <a:ext uri="{9D8B030D-6E8A-4147-A177-3AD203B41FA5}">
                      <a16:colId xmlns:a16="http://schemas.microsoft.com/office/drawing/2014/main" val="3195956828"/>
                    </a:ext>
                  </a:extLst>
                </a:gridCol>
              </a:tblGrid>
              <a:tr h="370840">
                <a:tc>
                  <a:txBody>
                    <a:bodyPr/>
                    <a:lstStyle/>
                    <a:p>
                      <a:pPr algn="just">
                        <a:spcAft>
                          <a:spcPts val="0"/>
                        </a:spcAft>
                      </a:pPr>
                      <a:r>
                        <a:rPr lang="zh-CN" sz="2400" kern="100" dirty="0">
                          <a:effectLst/>
                        </a:rPr>
                        <a:t>风险类别</a:t>
                      </a:r>
                      <a:endParaRPr lang="zh-CN" sz="3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描述</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4488119"/>
                  </a:ext>
                </a:extLst>
              </a:tr>
              <a:tr h="370840">
                <a:tc>
                  <a:txBody>
                    <a:bodyPr/>
                    <a:lstStyle/>
                    <a:p>
                      <a:pPr algn="just">
                        <a:spcAft>
                          <a:spcPts val="0"/>
                        </a:spcAft>
                      </a:pPr>
                      <a:r>
                        <a:rPr lang="zh-CN" sz="2400" kern="100">
                          <a:effectLst/>
                        </a:rPr>
                        <a:t>技术风险</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通常包括软件开发阶段人员的技术无法达到开发的要求，以及开发过程中，用户对技术的要求无法达到。</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98985400"/>
                  </a:ext>
                </a:extLst>
              </a:tr>
              <a:tr h="370840">
                <a:tc>
                  <a:txBody>
                    <a:bodyPr/>
                    <a:lstStyle/>
                    <a:p>
                      <a:pPr algn="just">
                        <a:spcAft>
                          <a:spcPts val="0"/>
                        </a:spcAft>
                      </a:pPr>
                      <a:r>
                        <a:rPr lang="zh-CN" sz="2400" kern="100">
                          <a:effectLst/>
                        </a:rPr>
                        <a:t>参与者风险</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通常用户更改，开发人员的变更以及减少，开发人员请假生病以及课程繁忙等。</a:t>
                      </a:r>
                      <a:endParaRPr lang="zh-CN" sz="3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8563651"/>
                  </a:ext>
                </a:extLst>
              </a:tr>
              <a:tr h="370840">
                <a:tc>
                  <a:txBody>
                    <a:bodyPr/>
                    <a:lstStyle/>
                    <a:p>
                      <a:pPr algn="just">
                        <a:spcAft>
                          <a:spcPts val="0"/>
                        </a:spcAft>
                      </a:pPr>
                      <a:r>
                        <a:rPr lang="zh-CN" sz="2400" kern="100">
                          <a:effectLst/>
                        </a:rPr>
                        <a:t>结构风险</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通常包括系统结构的改变和人员配置的改变。</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8548005"/>
                  </a:ext>
                </a:extLst>
              </a:tr>
              <a:tr h="370840">
                <a:tc>
                  <a:txBody>
                    <a:bodyPr/>
                    <a:lstStyle/>
                    <a:p>
                      <a:pPr algn="just">
                        <a:spcAft>
                          <a:spcPts val="0"/>
                        </a:spcAft>
                      </a:pPr>
                      <a:r>
                        <a:rPr lang="zh-CN" sz="2400" kern="100">
                          <a:effectLst/>
                        </a:rPr>
                        <a:t>工具风险</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a:effectLst/>
                        </a:rPr>
                        <a:t>通常包括开发过程中的工具无法达到开发的要求，以及工具的变更和出错情况。</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94441466"/>
                  </a:ext>
                </a:extLst>
              </a:tr>
              <a:tr h="370840">
                <a:tc>
                  <a:txBody>
                    <a:bodyPr/>
                    <a:lstStyle/>
                    <a:p>
                      <a:pPr algn="just">
                        <a:spcAft>
                          <a:spcPts val="0"/>
                        </a:spcAft>
                      </a:pPr>
                      <a:r>
                        <a:rPr lang="zh-CN" sz="2400" kern="100">
                          <a:effectLst/>
                        </a:rPr>
                        <a:t>任务风险</a:t>
                      </a:r>
                      <a:endParaRPr lang="zh-CN" sz="3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kern="100" dirty="0">
                          <a:effectLst/>
                        </a:rPr>
                        <a:t>通常包括开发人员对任务分配的不平均，以及开发人员没有即使有效的完成自己的任务。</a:t>
                      </a:r>
                      <a:endParaRPr lang="zh-CN" sz="3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28075830"/>
                  </a:ext>
                </a:extLst>
              </a:tr>
            </a:tbl>
          </a:graphicData>
        </a:graphic>
      </p:graphicFrame>
    </p:spTree>
    <p:extLst>
      <p:ext uri="{BB962C8B-B14F-4D97-AF65-F5344CB8AC3E}">
        <p14:creationId xmlns:p14="http://schemas.microsoft.com/office/powerpoint/2010/main" val="2763457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风险概率与影响的定义</a:t>
            </a:r>
          </a:p>
        </p:txBody>
      </p:sp>
      <p:sp>
        <p:nvSpPr>
          <p:cNvPr id="7" name="矩形 6"/>
          <p:cNvSpPr/>
          <p:nvPr/>
        </p:nvSpPr>
        <p:spPr>
          <a:xfrm>
            <a:off x="742244" y="1380365"/>
            <a:ext cx="6032421" cy="461665"/>
          </a:xfrm>
          <a:prstGeom prst="rect">
            <a:avLst/>
          </a:prstGeom>
        </p:spPr>
        <p:txBody>
          <a:bodyPr wrap="none">
            <a:spAutoFit/>
          </a:bodyPr>
          <a:lstStyle/>
          <a:p>
            <a:r>
              <a:rPr lang="zh-CN" altLang="zh-CN" sz="2400" dirty="0"/>
              <a:t>风险可能性的定性描述及其相应的范围值：</a:t>
            </a:r>
          </a:p>
        </p:txBody>
      </p:sp>
      <p:graphicFrame>
        <p:nvGraphicFramePr>
          <p:cNvPr id="8" name="表格 7"/>
          <p:cNvGraphicFramePr>
            <a:graphicFrameLocks noGrp="1"/>
          </p:cNvGraphicFramePr>
          <p:nvPr>
            <p:extLst>
              <p:ext uri="{D42A27DB-BD31-4B8C-83A1-F6EECF244321}">
                <p14:modId xmlns:p14="http://schemas.microsoft.com/office/powerpoint/2010/main" val="3442530258"/>
              </p:ext>
            </p:extLst>
          </p:nvPr>
        </p:nvGraphicFramePr>
        <p:xfrm>
          <a:off x="823181" y="2006411"/>
          <a:ext cx="9329650" cy="640080"/>
        </p:xfrm>
        <a:graphic>
          <a:graphicData uri="http://schemas.openxmlformats.org/drawingml/2006/table">
            <a:tbl>
              <a:tblPr firstRow="1" firstCol="1" bandRow="1">
                <a:tableStyleId>{7DF18680-E054-41AD-8BC1-D1AEF772440D}</a:tableStyleId>
              </a:tblPr>
              <a:tblGrid>
                <a:gridCol w="2331866">
                  <a:extLst>
                    <a:ext uri="{9D8B030D-6E8A-4147-A177-3AD203B41FA5}">
                      <a16:colId xmlns:a16="http://schemas.microsoft.com/office/drawing/2014/main" val="20000"/>
                    </a:ext>
                  </a:extLst>
                </a:gridCol>
                <a:gridCol w="2331866">
                  <a:extLst>
                    <a:ext uri="{9D8B030D-6E8A-4147-A177-3AD203B41FA5}">
                      <a16:colId xmlns:a16="http://schemas.microsoft.com/office/drawing/2014/main" val="20001"/>
                    </a:ext>
                  </a:extLst>
                </a:gridCol>
                <a:gridCol w="2332959">
                  <a:extLst>
                    <a:ext uri="{9D8B030D-6E8A-4147-A177-3AD203B41FA5}">
                      <a16:colId xmlns:a16="http://schemas.microsoft.com/office/drawing/2014/main" val="20002"/>
                    </a:ext>
                  </a:extLst>
                </a:gridCol>
                <a:gridCol w="2332959">
                  <a:extLst>
                    <a:ext uri="{9D8B030D-6E8A-4147-A177-3AD203B41FA5}">
                      <a16:colId xmlns:a16="http://schemas.microsoft.com/office/drawing/2014/main" val="20003"/>
                    </a:ext>
                  </a:extLst>
                </a:gridCol>
              </a:tblGrid>
              <a:tr h="315368">
                <a:tc>
                  <a:txBody>
                    <a:bodyPr/>
                    <a:lstStyle/>
                    <a:p>
                      <a:pPr algn="l">
                        <a:spcAft>
                          <a:spcPts val="0"/>
                        </a:spcAft>
                      </a:pPr>
                      <a:r>
                        <a:rPr lang="zh-CN" sz="2100" kern="100" dirty="0">
                          <a:effectLst/>
                        </a:rPr>
                        <a:t>可能性等级</a:t>
                      </a:r>
                      <a:endParaRPr lang="zh-CN" sz="2100" kern="100" dirty="0">
                        <a:effectLst/>
                        <a:latin typeface="Calibri"/>
                        <a:ea typeface="宋体"/>
                        <a:cs typeface="Times New Roman"/>
                      </a:endParaRPr>
                    </a:p>
                  </a:txBody>
                  <a:tcPr marL="118263" marR="118263" marT="0" marB="0"/>
                </a:tc>
                <a:tc>
                  <a:txBody>
                    <a:bodyPr/>
                    <a:lstStyle/>
                    <a:p>
                      <a:pPr algn="l">
                        <a:spcAft>
                          <a:spcPts val="0"/>
                        </a:spcAft>
                      </a:pPr>
                      <a:r>
                        <a:rPr lang="zh-CN" sz="2100" kern="100" dirty="0">
                          <a:effectLst/>
                        </a:rPr>
                        <a:t>高</a:t>
                      </a:r>
                      <a:endParaRPr lang="zh-CN" sz="2100" kern="100" dirty="0">
                        <a:effectLst/>
                        <a:latin typeface="Calibri"/>
                        <a:ea typeface="宋体"/>
                        <a:cs typeface="Times New Roman"/>
                      </a:endParaRPr>
                    </a:p>
                  </a:txBody>
                  <a:tcPr marL="118263" marR="118263" marT="0" marB="0"/>
                </a:tc>
                <a:tc>
                  <a:txBody>
                    <a:bodyPr/>
                    <a:lstStyle/>
                    <a:p>
                      <a:pPr algn="l">
                        <a:spcAft>
                          <a:spcPts val="0"/>
                        </a:spcAft>
                      </a:pPr>
                      <a:r>
                        <a:rPr lang="zh-CN" sz="2100" kern="100">
                          <a:effectLst/>
                        </a:rPr>
                        <a:t>中</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低</a:t>
                      </a:r>
                      <a:endParaRPr lang="zh-CN" sz="2100" kern="100">
                        <a:effectLst/>
                        <a:latin typeface="Calibri"/>
                        <a:ea typeface="宋体"/>
                        <a:cs typeface="Times New Roman"/>
                      </a:endParaRPr>
                    </a:p>
                  </a:txBody>
                  <a:tcPr marL="118263" marR="118263" marT="0" marB="0"/>
                </a:tc>
                <a:extLst>
                  <a:ext uri="{0D108BD9-81ED-4DB2-BD59-A6C34878D82A}">
                    <a16:rowId xmlns:a16="http://schemas.microsoft.com/office/drawing/2014/main" val="10000"/>
                  </a:ext>
                </a:extLst>
              </a:tr>
              <a:tr h="315368">
                <a:tc>
                  <a:txBody>
                    <a:bodyPr/>
                    <a:lstStyle/>
                    <a:p>
                      <a:pPr algn="l">
                        <a:spcAft>
                          <a:spcPts val="0"/>
                        </a:spcAft>
                      </a:pPr>
                      <a:r>
                        <a:rPr lang="zh-CN" sz="2100" kern="100">
                          <a:effectLst/>
                        </a:rPr>
                        <a:t>范围</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概率超过</a:t>
                      </a:r>
                      <a:r>
                        <a:rPr lang="en-US" sz="2100" kern="100">
                          <a:effectLst/>
                        </a:rPr>
                        <a:t>50%</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概率</a:t>
                      </a:r>
                      <a:r>
                        <a:rPr lang="en-US" sz="2100" kern="100">
                          <a:effectLst/>
                        </a:rPr>
                        <a:t>10%</a:t>
                      </a:r>
                      <a:r>
                        <a:rPr lang="zh-CN" sz="2100" kern="100">
                          <a:effectLst/>
                        </a:rPr>
                        <a:t>到</a:t>
                      </a:r>
                      <a:r>
                        <a:rPr lang="en-US" sz="2100" kern="100">
                          <a:effectLst/>
                        </a:rPr>
                        <a:t>50%</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dirty="0">
                          <a:effectLst/>
                        </a:rPr>
                        <a:t>概率低于</a:t>
                      </a:r>
                      <a:r>
                        <a:rPr lang="en-US" sz="2100" kern="100" dirty="0">
                          <a:effectLst/>
                        </a:rPr>
                        <a:t>10%</a:t>
                      </a:r>
                      <a:endParaRPr lang="zh-CN" sz="2100" kern="100" dirty="0">
                        <a:effectLst/>
                        <a:latin typeface="Calibri"/>
                        <a:ea typeface="宋体"/>
                        <a:cs typeface="Times New Roman"/>
                      </a:endParaRPr>
                    </a:p>
                  </a:txBody>
                  <a:tcPr marL="118263" marR="118263" marT="0" marB="0"/>
                </a:tc>
                <a:extLst>
                  <a:ext uri="{0D108BD9-81ED-4DB2-BD59-A6C34878D82A}">
                    <a16:rowId xmlns:a16="http://schemas.microsoft.com/office/drawing/2014/main" val="10001"/>
                  </a:ext>
                </a:extLst>
              </a:tr>
            </a:tbl>
          </a:graphicData>
        </a:graphic>
      </p:graphicFrame>
      <p:sp>
        <p:nvSpPr>
          <p:cNvPr id="9" name="矩形 8"/>
          <p:cNvSpPr/>
          <p:nvPr/>
        </p:nvSpPr>
        <p:spPr>
          <a:xfrm>
            <a:off x="742244" y="2954188"/>
            <a:ext cx="6032421" cy="461665"/>
          </a:xfrm>
          <a:prstGeom prst="rect">
            <a:avLst/>
          </a:prstGeom>
        </p:spPr>
        <p:txBody>
          <a:bodyPr wrap="none">
            <a:spAutoFit/>
          </a:bodyPr>
          <a:lstStyle/>
          <a:p>
            <a:r>
              <a:rPr lang="zh-CN" altLang="zh-CN" sz="2400" dirty="0"/>
              <a:t>对成本影响的定性描述及其相应的范围值：</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3551357969"/>
              </p:ext>
            </p:extLst>
          </p:nvPr>
        </p:nvGraphicFramePr>
        <p:xfrm>
          <a:off x="870436" y="3481754"/>
          <a:ext cx="9284678" cy="1934308"/>
        </p:xfrm>
        <a:graphic>
          <a:graphicData uri="http://schemas.openxmlformats.org/drawingml/2006/table">
            <a:tbl>
              <a:tblPr firstRow="1" firstCol="1" bandRow="1">
                <a:tableStyleId>{7DF18680-E054-41AD-8BC1-D1AEF772440D}</a:tableStyleId>
              </a:tblPr>
              <a:tblGrid>
                <a:gridCol w="2320625">
                  <a:extLst>
                    <a:ext uri="{9D8B030D-6E8A-4147-A177-3AD203B41FA5}">
                      <a16:colId xmlns:a16="http://schemas.microsoft.com/office/drawing/2014/main" val="20000"/>
                    </a:ext>
                  </a:extLst>
                </a:gridCol>
                <a:gridCol w="2320625">
                  <a:extLst>
                    <a:ext uri="{9D8B030D-6E8A-4147-A177-3AD203B41FA5}">
                      <a16:colId xmlns:a16="http://schemas.microsoft.com/office/drawing/2014/main" val="20001"/>
                    </a:ext>
                  </a:extLst>
                </a:gridCol>
                <a:gridCol w="2321714">
                  <a:extLst>
                    <a:ext uri="{9D8B030D-6E8A-4147-A177-3AD203B41FA5}">
                      <a16:colId xmlns:a16="http://schemas.microsoft.com/office/drawing/2014/main" val="20002"/>
                    </a:ext>
                  </a:extLst>
                </a:gridCol>
                <a:gridCol w="2321714">
                  <a:extLst>
                    <a:ext uri="{9D8B030D-6E8A-4147-A177-3AD203B41FA5}">
                      <a16:colId xmlns:a16="http://schemas.microsoft.com/office/drawing/2014/main" val="20003"/>
                    </a:ext>
                  </a:extLst>
                </a:gridCol>
              </a:tblGrid>
              <a:tr h="386862">
                <a:tc>
                  <a:txBody>
                    <a:bodyPr/>
                    <a:lstStyle/>
                    <a:p>
                      <a:pPr algn="l">
                        <a:spcAft>
                          <a:spcPts val="0"/>
                        </a:spcAft>
                      </a:pPr>
                      <a:r>
                        <a:rPr lang="zh-CN" sz="1200" kern="100">
                          <a:effectLst/>
                        </a:rPr>
                        <a:t>影响等级</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1547446">
                <a:tc>
                  <a:txBody>
                    <a:bodyPr/>
                    <a:lstStyle/>
                    <a:p>
                      <a:pPr algn="l">
                        <a:spcAft>
                          <a:spcPts val="0"/>
                        </a:spcAft>
                      </a:pPr>
                      <a:r>
                        <a:rPr lang="zh-CN" sz="1200" kern="100" dirty="0">
                          <a:effectLst/>
                        </a:rPr>
                        <a:t>范围</a:t>
                      </a:r>
                      <a:endParaRPr lang="zh-CN" sz="1200" kern="100" dirty="0">
                        <a:effectLst/>
                        <a:latin typeface="Calibri"/>
                        <a:ea typeface="宋体"/>
                        <a:cs typeface="Times New Roman"/>
                      </a:endParaRPr>
                    </a:p>
                  </a:txBody>
                  <a:tcPr marL="68580" marR="68580" marT="0" marB="0"/>
                </a:tc>
                <a:tc>
                  <a:txBody>
                    <a:bodyPr/>
                    <a:lstStyle/>
                    <a:p>
                      <a:pPr algn="l">
                        <a:spcAft>
                          <a:spcPts val="0"/>
                        </a:spcAft>
                      </a:pPr>
                      <a:r>
                        <a:rPr lang="zh-CN" sz="1200" kern="100">
                          <a:effectLst/>
                        </a:rPr>
                        <a:t>超出预算</a:t>
                      </a:r>
                      <a:r>
                        <a:rPr lang="en-US" sz="1200" kern="100">
                          <a:effectLst/>
                        </a:rPr>
                        <a:t>30%</a:t>
                      </a:r>
                      <a:endParaRPr lang="zh-CN" sz="1200" kern="100">
                        <a:effectLst/>
                      </a:endParaRPr>
                    </a:p>
                    <a:p>
                      <a:pPr algn="l">
                        <a:spcAft>
                          <a:spcPts val="0"/>
                        </a:spcAft>
                      </a:pPr>
                      <a:r>
                        <a:rPr lang="zh-CN" sz="1200" kern="100">
                          <a:effectLst/>
                        </a:rPr>
                        <a:t>延期</a:t>
                      </a:r>
                      <a:r>
                        <a:rPr lang="en-US" sz="1200" kern="100">
                          <a:effectLst/>
                        </a:rPr>
                        <a:t>2</a:t>
                      </a:r>
                      <a:r>
                        <a:rPr lang="zh-CN" sz="1200" kern="100">
                          <a:effectLst/>
                        </a:rPr>
                        <a:t>个月以上</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超出预算</a:t>
                      </a:r>
                      <a:r>
                        <a:rPr lang="en-US" sz="1200" kern="100">
                          <a:effectLst/>
                        </a:rPr>
                        <a:t>10%-30%</a:t>
                      </a:r>
                      <a:endParaRPr lang="zh-CN" sz="1200" kern="100">
                        <a:effectLst/>
                      </a:endParaRPr>
                    </a:p>
                    <a:p>
                      <a:pPr algn="l">
                        <a:spcAft>
                          <a:spcPts val="0"/>
                        </a:spcAft>
                      </a:pPr>
                      <a:r>
                        <a:rPr lang="zh-CN" sz="1200" kern="100">
                          <a:effectLst/>
                        </a:rPr>
                        <a:t>延期一个月到两个月</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dirty="0">
                          <a:effectLst/>
                        </a:rPr>
                        <a:t>超出预算</a:t>
                      </a:r>
                      <a:r>
                        <a:rPr lang="en-US" sz="1200" kern="100" dirty="0">
                          <a:effectLst/>
                        </a:rPr>
                        <a:t>10%</a:t>
                      </a:r>
                      <a:r>
                        <a:rPr lang="zh-CN" sz="1200" kern="100" dirty="0">
                          <a:effectLst/>
                        </a:rPr>
                        <a:t>以下</a:t>
                      </a:r>
                    </a:p>
                    <a:p>
                      <a:pPr algn="l">
                        <a:spcAft>
                          <a:spcPts val="0"/>
                        </a:spcAft>
                      </a:pPr>
                      <a:r>
                        <a:rPr lang="zh-CN" sz="1200" kern="100" dirty="0">
                          <a:effectLst/>
                        </a:rPr>
                        <a:t>延期一个月以内</a:t>
                      </a:r>
                      <a:endParaRPr lang="zh-CN" sz="12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664" y="237565"/>
            <a:ext cx="9404723" cy="1400530"/>
          </a:xfrm>
        </p:spPr>
        <p:txBody>
          <a:bodyPr/>
          <a:lstStyle/>
          <a:p>
            <a:r>
              <a:rPr lang="zh-CN" altLang="en-US" dirty="0"/>
              <a:t>风险评估</a:t>
            </a:r>
          </a:p>
        </p:txBody>
      </p:sp>
      <p:graphicFrame>
        <p:nvGraphicFramePr>
          <p:cNvPr id="5" name="表格 4">
            <a:extLst>
              <a:ext uri="{FF2B5EF4-FFF2-40B4-BE49-F238E27FC236}">
                <a16:creationId xmlns:a16="http://schemas.microsoft.com/office/drawing/2014/main" id="{23B80F2A-B26B-4769-89EB-B2FF0230617B}"/>
              </a:ext>
            </a:extLst>
          </p:cNvPr>
          <p:cNvGraphicFramePr>
            <a:graphicFrameLocks noGrp="1"/>
          </p:cNvGraphicFramePr>
          <p:nvPr>
            <p:extLst>
              <p:ext uri="{D42A27DB-BD31-4B8C-83A1-F6EECF244321}">
                <p14:modId xmlns:p14="http://schemas.microsoft.com/office/powerpoint/2010/main" val="2162063336"/>
              </p:ext>
            </p:extLst>
          </p:nvPr>
        </p:nvGraphicFramePr>
        <p:xfrm>
          <a:off x="473279" y="937830"/>
          <a:ext cx="10788241" cy="5571343"/>
        </p:xfrm>
        <a:graphic>
          <a:graphicData uri="http://schemas.openxmlformats.org/drawingml/2006/table">
            <a:tbl>
              <a:tblPr firstRow="1" firstCol="1" bandRow="1">
                <a:tableStyleId>{7DF18680-E054-41AD-8BC1-D1AEF772440D}</a:tableStyleId>
              </a:tblPr>
              <a:tblGrid>
                <a:gridCol w="4784521">
                  <a:extLst>
                    <a:ext uri="{9D8B030D-6E8A-4147-A177-3AD203B41FA5}">
                      <a16:colId xmlns:a16="http://schemas.microsoft.com/office/drawing/2014/main" val="2451647946"/>
                    </a:ext>
                  </a:extLst>
                </a:gridCol>
                <a:gridCol w="1250576">
                  <a:extLst>
                    <a:ext uri="{9D8B030D-6E8A-4147-A177-3AD203B41FA5}">
                      <a16:colId xmlns:a16="http://schemas.microsoft.com/office/drawing/2014/main" val="640802252"/>
                    </a:ext>
                  </a:extLst>
                </a:gridCol>
                <a:gridCol w="1425389">
                  <a:extLst>
                    <a:ext uri="{9D8B030D-6E8A-4147-A177-3AD203B41FA5}">
                      <a16:colId xmlns:a16="http://schemas.microsoft.com/office/drawing/2014/main" val="61337815"/>
                    </a:ext>
                  </a:extLst>
                </a:gridCol>
                <a:gridCol w="1492623">
                  <a:extLst>
                    <a:ext uri="{9D8B030D-6E8A-4147-A177-3AD203B41FA5}">
                      <a16:colId xmlns:a16="http://schemas.microsoft.com/office/drawing/2014/main" val="1717326113"/>
                    </a:ext>
                  </a:extLst>
                </a:gridCol>
                <a:gridCol w="1835132">
                  <a:extLst>
                    <a:ext uri="{9D8B030D-6E8A-4147-A177-3AD203B41FA5}">
                      <a16:colId xmlns:a16="http://schemas.microsoft.com/office/drawing/2014/main" val="1069428523"/>
                    </a:ext>
                  </a:extLst>
                </a:gridCol>
              </a:tblGrid>
              <a:tr h="112374">
                <a:tc>
                  <a:txBody>
                    <a:bodyPr/>
                    <a:lstStyle/>
                    <a:p>
                      <a:pPr algn="ctr">
                        <a:spcAft>
                          <a:spcPts val="0"/>
                        </a:spcAft>
                      </a:pPr>
                      <a:r>
                        <a:rPr lang="zh-CN" sz="1600" kern="100">
                          <a:effectLst/>
                        </a:rPr>
                        <a:t>风险</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优先级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dirty="0">
                          <a:effectLst/>
                        </a:rPr>
                        <a:t>影响程度</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可能性等级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类别</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622674221"/>
                  </a:ext>
                </a:extLst>
              </a:tr>
              <a:tr h="113557">
                <a:tc>
                  <a:txBody>
                    <a:bodyPr/>
                    <a:lstStyle/>
                    <a:p>
                      <a:pPr algn="just">
                        <a:spcAft>
                          <a:spcPts val="0"/>
                        </a:spcAft>
                      </a:pPr>
                      <a:r>
                        <a:rPr lang="en-US" sz="1600" kern="100">
                          <a:effectLst/>
                        </a:rPr>
                        <a:t>1. </a:t>
                      </a:r>
                      <a:r>
                        <a:rPr lang="zh-CN" sz="1600" kern="100">
                          <a:effectLst/>
                        </a:rPr>
                        <a:t>成员因故请假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3949232286"/>
                  </a:ext>
                </a:extLst>
              </a:tr>
              <a:tr h="227114">
                <a:tc>
                  <a:txBody>
                    <a:bodyPr/>
                    <a:lstStyle/>
                    <a:p>
                      <a:pPr algn="just">
                        <a:spcAft>
                          <a:spcPts val="0"/>
                        </a:spcAft>
                      </a:pPr>
                      <a:r>
                        <a:rPr lang="en-US" sz="1600" kern="100">
                          <a:effectLst/>
                        </a:rPr>
                        <a:t>2. </a:t>
                      </a:r>
                      <a:r>
                        <a:rPr lang="zh-CN" sz="1600" kern="100">
                          <a:effectLst/>
                        </a:rPr>
                        <a:t>项目成员不能实现项目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3860577790"/>
                  </a:ext>
                </a:extLst>
              </a:tr>
              <a:tr h="113557">
                <a:tc>
                  <a:txBody>
                    <a:bodyPr/>
                    <a:lstStyle/>
                    <a:p>
                      <a:pPr algn="just">
                        <a:spcAft>
                          <a:spcPts val="0"/>
                        </a:spcAft>
                      </a:pPr>
                      <a:r>
                        <a:rPr lang="en-US" sz="1600" kern="100">
                          <a:effectLst/>
                        </a:rPr>
                        <a:t>3. Git</a:t>
                      </a:r>
                      <a:r>
                        <a:rPr lang="zh-CN" sz="1600" kern="100">
                          <a:effectLst/>
                        </a:rPr>
                        <a:t>远端仓库崩溃</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工具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130907917"/>
                  </a:ext>
                </a:extLst>
              </a:tr>
              <a:tr h="227114">
                <a:tc>
                  <a:txBody>
                    <a:bodyPr/>
                    <a:lstStyle/>
                    <a:p>
                      <a:pPr algn="just">
                        <a:spcAft>
                          <a:spcPts val="0"/>
                        </a:spcAft>
                      </a:pPr>
                      <a:r>
                        <a:rPr lang="en-US" sz="1600" kern="100">
                          <a:effectLst/>
                        </a:rPr>
                        <a:t>4. </a:t>
                      </a:r>
                      <a:r>
                        <a:rPr lang="zh-CN" sz="1600" kern="100">
                          <a:effectLst/>
                        </a:rPr>
                        <a:t>与干系人联系邮件发送内容、格式错误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2851470227"/>
                  </a:ext>
                </a:extLst>
              </a:tr>
              <a:tr h="108865">
                <a:tc>
                  <a:txBody>
                    <a:bodyPr/>
                    <a:lstStyle/>
                    <a:p>
                      <a:pPr algn="just">
                        <a:spcAft>
                          <a:spcPts val="0"/>
                        </a:spcAft>
                      </a:pPr>
                      <a:r>
                        <a:rPr lang="en-US" sz="1600" kern="100">
                          <a:effectLst/>
                        </a:rPr>
                        <a:t>5. </a:t>
                      </a:r>
                      <a:r>
                        <a:rPr lang="zh-CN" sz="1600" kern="100">
                          <a:effectLst/>
                        </a:rPr>
                        <a:t>项目文件结构不符合要求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4079388162"/>
                  </a:ext>
                </a:extLst>
              </a:tr>
              <a:tr h="340671">
                <a:tc>
                  <a:txBody>
                    <a:bodyPr/>
                    <a:lstStyle/>
                    <a:p>
                      <a:pPr algn="just">
                        <a:spcAft>
                          <a:spcPts val="0"/>
                        </a:spcAft>
                      </a:pPr>
                      <a:r>
                        <a:rPr lang="en-US" sz="1600" kern="100">
                          <a:effectLst/>
                        </a:rPr>
                        <a:t>6. </a:t>
                      </a:r>
                      <a:r>
                        <a:rPr lang="zh-CN" sz="1600" kern="100">
                          <a:effectLst/>
                        </a:rPr>
                        <a:t>对接下来的计划和任务定义不够充分明确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3731252097"/>
                  </a:ext>
                </a:extLst>
              </a:tr>
              <a:tr h="227114">
                <a:tc>
                  <a:txBody>
                    <a:bodyPr/>
                    <a:lstStyle/>
                    <a:p>
                      <a:pPr algn="just">
                        <a:spcAft>
                          <a:spcPts val="0"/>
                        </a:spcAft>
                      </a:pPr>
                      <a:r>
                        <a:rPr lang="en-US" sz="1600" kern="100">
                          <a:effectLst/>
                        </a:rPr>
                        <a:t>7. </a:t>
                      </a:r>
                      <a:r>
                        <a:rPr lang="zh-CN" sz="1600" kern="100">
                          <a:effectLst/>
                        </a:rPr>
                        <a:t>组内信息回复的实时性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989556118"/>
                  </a:ext>
                </a:extLst>
              </a:tr>
              <a:tr h="227114">
                <a:tc>
                  <a:txBody>
                    <a:bodyPr/>
                    <a:lstStyle/>
                    <a:p>
                      <a:pPr algn="just">
                        <a:spcAft>
                          <a:spcPts val="0"/>
                        </a:spcAft>
                      </a:pPr>
                      <a:r>
                        <a:rPr lang="en-US" sz="1600" kern="100">
                          <a:effectLst/>
                        </a:rPr>
                        <a:t>8. </a:t>
                      </a:r>
                      <a:r>
                        <a:rPr lang="zh-CN" sz="1600" kern="100">
                          <a:effectLst/>
                        </a:rPr>
                        <a:t>教学辅助网站开发经验不足</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2973318269"/>
                  </a:ext>
                </a:extLst>
              </a:tr>
              <a:tr h="227114">
                <a:tc>
                  <a:txBody>
                    <a:bodyPr/>
                    <a:lstStyle/>
                    <a:p>
                      <a:pPr algn="just">
                        <a:spcAft>
                          <a:spcPts val="0"/>
                        </a:spcAft>
                      </a:pPr>
                      <a:r>
                        <a:rPr lang="en-US" sz="1600" kern="100">
                          <a:effectLst/>
                        </a:rPr>
                        <a:t>9. </a:t>
                      </a:r>
                      <a:r>
                        <a:rPr lang="zh-CN" sz="1600" kern="100">
                          <a:effectLst/>
                        </a:rPr>
                        <a:t>成员空余时间有不确定性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166567275"/>
                  </a:ext>
                </a:extLst>
              </a:tr>
              <a:tr h="567785">
                <a:tc>
                  <a:txBody>
                    <a:bodyPr/>
                    <a:lstStyle/>
                    <a:p>
                      <a:pPr algn="just">
                        <a:spcAft>
                          <a:spcPts val="0"/>
                        </a:spcAft>
                      </a:pPr>
                      <a:r>
                        <a:rPr lang="en-US" sz="1600" kern="100">
                          <a:effectLst/>
                        </a:rPr>
                        <a:t>10. </a:t>
                      </a:r>
                      <a:r>
                        <a:rPr lang="zh-CN" sz="1600" kern="100">
                          <a:effectLst/>
                        </a:rPr>
                        <a:t>团队成员的能力（包括业务能力和技术能力）和素质，对项目的进展、项目的质量具有很大的影响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2874784123"/>
                  </a:ext>
                </a:extLst>
              </a:tr>
              <a:tr h="340671">
                <a:tc>
                  <a:txBody>
                    <a:bodyPr/>
                    <a:lstStyle/>
                    <a:p>
                      <a:pPr algn="just">
                        <a:spcAft>
                          <a:spcPts val="0"/>
                        </a:spcAft>
                      </a:pPr>
                      <a:r>
                        <a:rPr lang="en-US" sz="1600" kern="100">
                          <a:effectLst/>
                        </a:rPr>
                        <a:t>11. </a:t>
                      </a:r>
                      <a:r>
                        <a:rPr lang="zh-CN" sz="1600" kern="100">
                          <a:effectLst/>
                        </a:rPr>
                        <a:t>团队成员是否能齐心协力为项目的共同目标服务</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4146087517"/>
                  </a:ext>
                </a:extLst>
              </a:tr>
              <a:tr h="567785">
                <a:tc>
                  <a:txBody>
                    <a:bodyPr/>
                    <a:lstStyle/>
                    <a:p>
                      <a:pPr algn="just">
                        <a:spcAft>
                          <a:spcPts val="0"/>
                        </a:spcAft>
                      </a:pPr>
                      <a:r>
                        <a:rPr lang="en-US" sz="1600" kern="100">
                          <a:effectLst/>
                        </a:rPr>
                        <a:t>12. </a:t>
                      </a:r>
                      <a:r>
                        <a:rPr lang="zh-CN" sz="1600" kern="100">
                          <a:effectLst/>
                        </a:rPr>
                        <a:t>管理工具、开发工具、测试工具等是否能及时到位、到位的工具版本是否符合项目要求</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工具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2022676513"/>
                  </a:ext>
                </a:extLst>
              </a:tr>
              <a:tr h="227114">
                <a:tc>
                  <a:txBody>
                    <a:bodyPr/>
                    <a:lstStyle/>
                    <a:p>
                      <a:pPr algn="just">
                        <a:spcAft>
                          <a:spcPts val="0"/>
                        </a:spcAft>
                      </a:pPr>
                      <a:r>
                        <a:rPr lang="en-US" sz="1600" kern="100">
                          <a:effectLst/>
                        </a:rPr>
                        <a:t>13. </a:t>
                      </a:r>
                      <a:r>
                        <a:rPr lang="zh-CN" sz="1600" kern="100">
                          <a:effectLst/>
                        </a:rPr>
                        <a:t>对方法、工具和技术理解的不够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883520769"/>
                  </a:ext>
                </a:extLst>
              </a:tr>
              <a:tr h="227114">
                <a:tc>
                  <a:txBody>
                    <a:bodyPr/>
                    <a:lstStyle/>
                    <a:p>
                      <a:pPr algn="just">
                        <a:spcAft>
                          <a:spcPts val="0"/>
                        </a:spcAft>
                      </a:pPr>
                      <a:r>
                        <a:rPr lang="en-US" sz="1600" kern="100">
                          <a:effectLst/>
                        </a:rPr>
                        <a:t>14. </a:t>
                      </a:r>
                      <a:r>
                        <a:rPr lang="zh-CN" sz="1600" kern="100">
                          <a:effectLst/>
                        </a:rPr>
                        <a:t>界面原型不被用户认可</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635349912"/>
                  </a:ext>
                </a:extLst>
              </a:tr>
              <a:tr h="227114">
                <a:tc>
                  <a:txBody>
                    <a:bodyPr/>
                    <a:lstStyle/>
                    <a:p>
                      <a:pPr algn="just">
                        <a:spcAft>
                          <a:spcPts val="0"/>
                        </a:spcAft>
                      </a:pPr>
                      <a:r>
                        <a:rPr lang="en-US" sz="1600" kern="100">
                          <a:effectLst/>
                        </a:rPr>
                        <a:t>15. </a:t>
                      </a:r>
                      <a:r>
                        <a:rPr lang="zh-CN" sz="1600" kern="100">
                          <a:effectLst/>
                        </a:rPr>
                        <a:t>电脑硬件不稳定造成文档丢失</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中</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工具</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3785192023"/>
                  </a:ext>
                </a:extLst>
              </a:tr>
              <a:tr h="227114">
                <a:tc>
                  <a:txBody>
                    <a:bodyPr/>
                    <a:lstStyle/>
                    <a:p>
                      <a:pPr algn="just">
                        <a:spcAft>
                          <a:spcPts val="0"/>
                        </a:spcAft>
                      </a:pPr>
                      <a:r>
                        <a:rPr lang="en-US" sz="1600" kern="100">
                          <a:effectLst/>
                        </a:rPr>
                        <a:t>16. </a:t>
                      </a:r>
                      <a:r>
                        <a:rPr lang="zh-CN" sz="1600" kern="100">
                          <a:effectLst/>
                        </a:rPr>
                        <a:t>组员考评不公平造成内部矛盾</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037396157"/>
                  </a:ext>
                </a:extLst>
              </a:tr>
              <a:tr h="340671">
                <a:tc>
                  <a:txBody>
                    <a:bodyPr/>
                    <a:lstStyle/>
                    <a:p>
                      <a:pPr algn="just">
                        <a:spcAft>
                          <a:spcPts val="0"/>
                        </a:spcAft>
                      </a:pPr>
                      <a:r>
                        <a:rPr lang="en-US" sz="1600" kern="100">
                          <a:effectLst/>
                        </a:rPr>
                        <a:t>17. </a:t>
                      </a:r>
                      <a:r>
                        <a:rPr lang="zh-CN" sz="1600" kern="100">
                          <a:effectLst/>
                        </a:rPr>
                        <a:t>用户对界面原型有了天马行空的全新的提议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低</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参与者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3270730793"/>
                  </a:ext>
                </a:extLst>
              </a:tr>
              <a:tr h="227114">
                <a:tc>
                  <a:txBody>
                    <a:bodyPr/>
                    <a:lstStyle/>
                    <a:p>
                      <a:pPr algn="just">
                        <a:spcAft>
                          <a:spcPts val="0"/>
                        </a:spcAft>
                      </a:pPr>
                      <a:r>
                        <a:rPr lang="en-US" sz="1600" kern="100">
                          <a:effectLst/>
                        </a:rPr>
                        <a:t>18. </a:t>
                      </a:r>
                      <a:r>
                        <a:rPr lang="zh-CN" sz="1600" kern="100">
                          <a:effectLst/>
                        </a:rPr>
                        <a:t>版本控制仓库空间不足</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a:effectLst/>
                        </a:rPr>
                        <a:t>高</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tc>
                  <a:txBody>
                    <a:bodyPr/>
                    <a:lstStyle/>
                    <a:p>
                      <a:pPr algn="ctr">
                        <a:spcAft>
                          <a:spcPts val="0"/>
                        </a:spcAft>
                      </a:pPr>
                      <a:r>
                        <a:rPr lang="zh-CN" sz="1600" kern="100" dirty="0">
                          <a:effectLst/>
                        </a:rPr>
                        <a:t>工具</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5768" marR="35768" marT="0" marB="0" anchor="ctr"/>
                </a:tc>
                <a:extLst>
                  <a:ext uri="{0D108BD9-81ED-4DB2-BD59-A6C34878D82A}">
                    <a16:rowId xmlns:a16="http://schemas.microsoft.com/office/drawing/2014/main" val="1203047951"/>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风险控制</a:t>
            </a:r>
          </a:p>
        </p:txBody>
      </p:sp>
      <p:graphicFrame>
        <p:nvGraphicFramePr>
          <p:cNvPr id="3" name="表格 2"/>
          <p:cNvGraphicFramePr>
            <a:graphicFrameLocks noGrp="1"/>
          </p:cNvGraphicFramePr>
          <p:nvPr>
            <p:extLst>
              <p:ext uri="{D42A27DB-BD31-4B8C-83A1-F6EECF244321}">
                <p14:modId xmlns:p14="http://schemas.microsoft.com/office/powerpoint/2010/main" val="388185551"/>
              </p:ext>
            </p:extLst>
          </p:nvPr>
        </p:nvGraphicFramePr>
        <p:xfrm>
          <a:off x="44372" y="1497328"/>
          <a:ext cx="12103256" cy="4907954"/>
        </p:xfrm>
        <a:graphic>
          <a:graphicData uri="http://schemas.openxmlformats.org/drawingml/2006/table">
            <a:tbl>
              <a:tblPr firstRow="1" firstCol="1" bandRow="1">
                <a:tableStyleId>{00A15C55-8517-42AA-B614-E9B94910E393}</a:tableStyleId>
              </a:tblPr>
              <a:tblGrid>
                <a:gridCol w="3299400">
                  <a:extLst>
                    <a:ext uri="{9D8B030D-6E8A-4147-A177-3AD203B41FA5}">
                      <a16:colId xmlns:a16="http://schemas.microsoft.com/office/drawing/2014/main" val="20000"/>
                    </a:ext>
                  </a:extLst>
                </a:gridCol>
                <a:gridCol w="4401928">
                  <a:extLst>
                    <a:ext uri="{9D8B030D-6E8A-4147-A177-3AD203B41FA5}">
                      <a16:colId xmlns:a16="http://schemas.microsoft.com/office/drawing/2014/main" val="20001"/>
                    </a:ext>
                  </a:extLst>
                </a:gridCol>
                <a:gridCol w="4401928">
                  <a:extLst>
                    <a:ext uri="{9D8B030D-6E8A-4147-A177-3AD203B41FA5}">
                      <a16:colId xmlns:a16="http://schemas.microsoft.com/office/drawing/2014/main" val="20002"/>
                    </a:ext>
                  </a:extLst>
                </a:gridCol>
              </a:tblGrid>
              <a:tr h="150174">
                <a:tc>
                  <a:txBody>
                    <a:bodyPr/>
                    <a:lstStyle/>
                    <a:p>
                      <a:pPr indent="279400" algn="just">
                        <a:spcAft>
                          <a:spcPts val="0"/>
                        </a:spcAft>
                      </a:pPr>
                      <a:r>
                        <a:rPr lang="zh-CN" sz="1600" kern="100" dirty="0">
                          <a:effectLst/>
                        </a:rPr>
                        <a:t>风险</a:t>
                      </a:r>
                      <a:endParaRPr lang="zh-CN" sz="1600" kern="100" dirty="0">
                        <a:effectLst/>
                        <a:latin typeface="Calibri"/>
                        <a:ea typeface="宋体"/>
                        <a:cs typeface="Times New Roman"/>
                      </a:endParaRPr>
                    </a:p>
                  </a:txBody>
                  <a:tcPr marL="56315" marR="56315" marT="0" marB="0" anchor="ctr"/>
                </a:tc>
                <a:tc>
                  <a:txBody>
                    <a:bodyPr/>
                    <a:lstStyle/>
                    <a:p>
                      <a:pPr indent="279400" algn="just">
                        <a:spcAft>
                          <a:spcPts val="0"/>
                        </a:spcAft>
                      </a:pPr>
                      <a:r>
                        <a:rPr lang="zh-CN" sz="1600" kern="100">
                          <a:effectLst/>
                        </a:rPr>
                        <a:t>规避风险</a:t>
                      </a:r>
                      <a:endParaRPr lang="zh-CN" sz="1600" kern="100">
                        <a:effectLst/>
                        <a:latin typeface="Calibri"/>
                        <a:ea typeface="宋体"/>
                        <a:cs typeface="Times New Roman"/>
                      </a:endParaRPr>
                    </a:p>
                  </a:txBody>
                  <a:tcPr marL="56315" marR="56315" marT="0" marB="0" anchor="ctr"/>
                </a:tc>
                <a:tc>
                  <a:txBody>
                    <a:bodyPr/>
                    <a:lstStyle/>
                    <a:p>
                      <a:pPr indent="279400" algn="just">
                        <a:spcAft>
                          <a:spcPts val="0"/>
                        </a:spcAft>
                      </a:pPr>
                      <a:r>
                        <a:rPr lang="zh-CN" sz="1600" kern="100">
                          <a:effectLst/>
                        </a:rPr>
                        <a:t>风险控制</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0"/>
                  </a:ext>
                </a:extLst>
              </a:tr>
              <a:tr h="768593">
                <a:tc>
                  <a:txBody>
                    <a:bodyPr/>
                    <a:lstStyle/>
                    <a:p>
                      <a:pPr algn="just">
                        <a:spcAft>
                          <a:spcPts val="0"/>
                        </a:spcAft>
                      </a:pPr>
                      <a:r>
                        <a:rPr lang="en-US" sz="1600" kern="100">
                          <a:effectLst/>
                        </a:rPr>
                        <a:t>1. </a:t>
                      </a:r>
                      <a:r>
                        <a:rPr lang="zh-CN" sz="1600" kern="100">
                          <a:effectLst/>
                        </a:rPr>
                        <a:t>成员因故请假</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建立条约，规定一些不重要的事情不能请假影响项目</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en-US" sz="1600" kern="100">
                          <a:effectLst/>
                        </a:rPr>
                        <a:t> </a:t>
                      </a:r>
                      <a:r>
                        <a:rPr lang="zh-CN" sz="1600" kern="100">
                          <a:effectLst/>
                        </a:rPr>
                        <a:t>提前改变任务的分配，他人顶上</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1"/>
                  </a:ext>
                </a:extLst>
              </a:tr>
              <a:tr h="450518">
                <a:tc>
                  <a:txBody>
                    <a:bodyPr/>
                    <a:lstStyle/>
                    <a:p>
                      <a:pPr algn="just">
                        <a:spcAft>
                          <a:spcPts val="0"/>
                        </a:spcAft>
                      </a:pPr>
                      <a:r>
                        <a:rPr lang="en-US" sz="1600" kern="100" dirty="0">
                          <a:effectLst/>
                        </a:rPr>
                        <a:t>2. </a:t>
                      </a:r>
                      <a:r>
                        <a:rPr lang="zh-CN" sz="1600" kern="100" dirty="0">
                          <a:effectLst/>
                        </a:rPr>
                        <a:t>项目成员不能实现项目</a:t>
                      </a:r>
                      <a:endParaRPr lang="zh-CN" sz="1600" kern="100" dirty="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在项目开始前，由组长进行项目的计划，对于组员的问题提早计划解决方法</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en-US" sz="1600" kern="100">
                          <a:effectLst/>
                        </a:rPr>
                        <a:t> </a:t>
                      </a:r>
                      <a:r>
                        <a:rPr lang="zh-CN" sz="1600" kern="100">
                          <a:effectLst/>
                        </a:rPr>
                        <a:t>制定培训计划</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2"/>
                  </a:ext>
                </a:extLst>
              </a:tr>
              <a:tr h="300346">
                <a:tc>
                  <a:txBody>
                    <a:bodyPr/>
                    <a:lstStyle/>
                    <a:p>
                      <a:pPr algn="just">
                        <a:spcAft>
                          <a:spcPts val="0"/>
                        </a:spcAft>
                      </a:pPr>
                      <a:r>
                        <a:rPr lang="en-US" sz="1600" kern="100">
                          <a:effectLst/>
                        </a:rPr>
                        <a:t>3. Git</a:t>
                      </a:r>
                      <a:r>
                        <a:rPr lang="zh-CN" sz="1600" kern="100">
                          <a:effectLst/>
                        </a:rPr>
                        <a:t>远端仓库崩溃</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将文件进行备份</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及时发现，用本地版本去创建新的远端仓库</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3"/>
                  </a:ext>
                </a:extLst>
              </a:tr>
              <a:tr h="531861">
                <a:tc>
                  <a:txBody>
                    <a:bodyPr/>
                    <a:lstStyle/>
                    <a:p>
                      <a:pPr algn="just">
                        <a:spcAft>
                          <a:spcPts val="0"/>
                        </a:spcAft>
                      </a:pPr>
                      <a:r>
                        <a:rPr lang="en-US" sz="1600" kern="100">
                          <a:effectLst/>
                        </a:rPr>
                        <a:t>4. </a:t>
                      </a:r>
                      <a:r>
                        <a:rPr lang="zh-CN" sz="1600" kern="100">
                          <a:effectLst/>
                        </a:rPr>
                        <a:t>与干系人联系邮件发送内容、格式错误</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挑选一个靠谱的组员进行发送邮件的操作</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在</a:t>
                      </a:r>
                      <a:r>
                        <a:rPr lang="en-US" sz="1600" kern="100">
                          <a:effectLst/>
                        </a:rPr>
                        <a:t>Deadline</a:t>
                      </a:r>
                      <a:r>
                        <a:rPr lang="zh-CN" sz="1600" kern="100">
                          <a:effectLst/>
                        </a:rPr>
                        <a:t>之前发邮件，抄送组员，及时发现错误并修正</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4"/>
                  </a:ext>
                </a:extLst>
              </a:tr>
              <a:tr h="398898">
                <a:tc>
                  <a:txBody>
                    <a:bodyPr/>
                    <a:lstStyle/>
                    <a:p>
                      <a:pPr algn="just">
                        <a:spcAft>
                          <a:spcPts val="0"/>
                        </a:spcAft>
                      </a:pPr>
                      <a:r>
                        <a:rPr lang="en-US" sz="1600" kern="100">
                          <a:effectLst/>
                        </a:rPr>
                        <a:t>5. </a:t>
                      </a:r>
                      <a:r>
                        <a:rPr lang="zh-CN" sz="1600" kern="100">
                          <a:effectLst/>
                        </a:rPr>
                        <a:t>项目文件结构不符合要求</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向其他组请教或者上网学习</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配置管理员修改文件结构</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5"/>
                  </a:ext>
                </a:extLst>
              </a:tr>
              <a:tr h="600688">
                <a:tc>
                  <a:txBody>
                    <a:bodyPr/>
                    <a:lstStyle/>
                    <a:p>
                      <a:pPr algn="just">
                        <a:spcAft>
                          <a:spcPts val="0"/>
                        </a:spcAft>
                      </a:pPr>
                      <a:r>
                        <a:rPr lang="en-US" sz="1600" kern="100">
                          <a:effectLst/>
                        </a:rPr>
                        <a:t>6. </a:t>
                      </a:r>
                      <a:r>
                        <a:rPr lang="zh-CN" sz="1600" kern="100">
                          <a:effectLst/>
                        </a:rPr>
                        <a:t>对接下来的计划和任务定义不够充分明确</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找任务发布者（老师）明确任务，并制定一周的计划，每个组员都要有事可做</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立即弥补</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6"/>
                  </a:ext>
                </a:extLst>
              </a:tr>
              <a:tr h="450518">
                <a:tc>
                  <a:txBody>
                    <a:bodyPr/>
                    <a:lstStyle/>
                    <a:p>
                      <a:pPr algn="just">
                        <a:spcAft>
                          <a:spcPts val="0"/>
                        </a:spcAft>
                      </a:pPr>
                      <a:r>
                        <a:rPr lang="en-US" sz="1600" kern="100">
                          <a:effectLst/>
                        </a:rPr>
                        <a:t>7. </a:t>
                      </a:r>
                      <a:r>
                        <a:rPr lang="zh-CN" sz="1600" kern="100">
                          <a:effectLst/>
                        </a:rPr>
                        <a:t>组内信息回复的实时性</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建立组内条约，规定交流时间，发布紧急任务时记得</a:t>
                      </a:r>
                      <a:r>
                        <a:rPr lang="en-US" sz="1600" kern="100">
                          <a:effectLst/>
                        </a:rPr>
                        <a:t>@</a:t>
                      </a:r>
                      <a:r>
                        <a:rPr lang="zh-CN" sz="1600" kern="100">
                          <a:effectLst/>
                        </a:rPr>
                        <a:t>全部人员</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组内</a:t>
                      </a:r>
                      <a:r>
                        <a:rPr lang="en-US" sz="1600" kern="100">
                          <a:effectLst/>
                        </a:rPr>
                        <a:t>QQ</a:t>
                      </a:r>
                      <a:r>
                        <a:rPr lang="zh-CN" sz="1600" kern="100">
                          <a:effectLst/>
                        </a:rPr>
                        <a:t>群的信息要经常看，也要记得回复</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7"/>
                  </a:ext>
                </a:extLst>
              </a:tr>
              <a:tr h="600688">
                <a:tc>
                  <a:txBody>
                    <a:bodyPr/>
                    <a:lstStyle/>
                    <a:p>
                      <a:pPr algn="just">
                        <a:spcAft>
                          <a:spcPts val="0"/>
                        </a:spcAft>
                      </a:pPr>
                      <a:r>
                        <a:rPr lang="en-US" sz="1600" kern="100">
                          <a:effectLst/>
                        </a:rPr>
                        <a:t>8. </a:t>
                      </a:r>
                      <a:r>
                        <a:rPr lang="zh-CN" sz="1600" kern="100">
                          <a:effectLst/>
                        </a:rPr>
                        <a:t>教学辅助网站开发经验不足</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在项目开始钱寻找开发过教学辅助网站的人员进行访谈，确定项目中该注意事项</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去找标杆</a:t>
                      </a:r>
                      <a:endParaRPr lang="zh-CN" sz="1600" kern="100">
                        <a:effectLst/>
                        <a:latin typeface="Calibri"/>
                        <a:ea typeface="宋体"/>
                        <a:cs typeface="Times New Roman"/>
                      </a:endParaRPr>
                    </a:p>
                  </a:txBody>
                  <a:tcPr marL="56315" marR="56315" marT="0" marB="0" anchor="ctr"/>
                </a:tc>
                <a:extLst>
                  <a:ext uri="{0D108BD9-81ED-4DB2-BD59-A6C34878D82A}">
                    <a16:rowId xmlns:a16="http://schemas.microsoft.com/office/drawing/2014/main" val="10008"/>
                  </a:ext>
                </a:extLst>
              </a:tr>
              <a:tr h="450518">
                <a:tc>
                  <a:txBody>
                    <a:bodyPr/>
                    <a:lstStyle/>
                    <a:p>
                      <a:pPr algn="just">
                        <a:spcAft>
                          <a:spcPts val="0"/>
                        </a:spcAft>
                      </a:pPr>
                      <a:r>
                        <a:rPr lang="en-US" sz="1600" kern="100">
                          <a:effectLst/>
                        </a:rPr>
                        <a:t>9. </a:t>
                      </a:r>
                      <a:r>
                        <a:rPr lang="zh-CN" sz="1600" kern="100">
                          <a:effectLst/>
                        </a:rPr>
                        <a:t>成员空余时间有不确定性</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a:effectLst/>
                        </a:rPr>
                        <a:t>在开会说明接下来一周的行程，提前请假，安排工作表</a:t>
                      </a:r>
                      <a:endParaRPr lang="zh-CN" sz="1600" kern="100">
                        <a:effectLst/>
                        <a:latin typeface="Calibri"/>
                        <a:ea typeface="宋体"/>
                        <a:cs typeface="Times New Roman"/>
                      </a:endParaRPr>
                    </a:p>
                  </a:txBody>
                  <a:tcPr marL="56315" marR="56315" marT="0" marB="0" anchor="ctr"/>
                </a:tc>
                <a:tc>
                  <a:txBody>
                    <a:bodyPr/>
                    <a:lstStyle/>
                    <a:p>
                      <a:pPr algn="just">
                        <a:spcAft>
                          <a:spcPts val="0"/>
                        </a:spcAft>
                      </a:pPr>
                      <a:r>
                        <a:rPr lang="zh-CN" sz="1600" kern="100" dirty="0">
                          <a:effectLst/>
                        </a:rPr>
                        <a:t>在开会说明接下来一周的行程，提前请假，安排工作表</a:t>
                      </a:r>
                      <a:endParaRPr lang="zh-CN" sz="1600" kern="100" dirty="0">
                        <a:effectLst/>
                        <a:latin typeface="Calibri"/>
                        <a:ea typeface="宋体"/>
                        <a:cs typeface="Times New Roman"/>
                      </a:endParaRPr>
                    </a:p>
                  </a:txBody>
                  <a:tcPr marL="56315" marR="56315"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风险控制</a:t>
            </a:r>
          </a:p>
        </p:txBody>
      </p:sp>
      <p:graphicFrame>
        <p:nvGraphicFramePr>
          <p:cNvPr id="4" name="表格 3"/>
          <p:cNvGraphicFramePr>
            <a:graphicFrameLocks noGrp="1"/>
          </p:cNvGraphicFramePr>
          <p:nvPr>
            <p:extLst>
              <p:ext uri="{D42A27DB-BD31-4B8C-83A1-F6EECF244321}">
                <p14:modId xmlns:p14="http://schemas.microsoft.com/office/powerpoint/2010/main" val="2435233478"/>
              </p:ext>
            </p:extLst>
          </p:nvPr>
        </p:nvGraphicFramePr>
        <p:xfrm>
          <a:off x="177715" y="1152983"/>
          <a:ext cx="11836570" cy="5544026"/>
        </p:xfrm>
        <a:graphic>
          <a:graphicData uri="http://schemas.openxmlformats.org/drawingml/2006/table">
            <a:tbl>
              <a:tblPr firstRow="1" firstCol="1" bandRow="1">
                <a:tableStyleId>{00A15C55-8517-42AA-B614-E9B94910E393}</a:tableStyleId>
              </a:tblPr>
              <a:tblGrid>
                <a:gridCol w="3226700">
                  <a:extLst>
                    <a:ext uri="{9D8B030D-6E8A-4147-A177-3AD203B41FA5}">
                      <a16:colId xmlns:a16="http://schemas.microsoft.com/office/drawing/2014/main" val="20000"/>
                    </a:ext>
                  </a:extLst>
                </a:gridCol>
                <a:gridCol w="4304935">
                  <a:extLst>
                    <a:ext uri="{9D8B030D-6E8A-4147-A177-3AD203B41FA5}">
                      <a16:colId xmlns:a16="http://schemas.microsoft.com/office/drawing/2014/main" val="20001"/>
                    </a:ext>
                  </a:extLst>
                </a:gridCol>
                <a:gridCol w="4304935">
                  <a:extLst>
                    <a:ext uri="{9D8B030D-6E8A-4147-A177-3AD203B41FA5}">
                      <a16:colId xmlns:a16="http://schemas.microsoft.com/office/drawing/2014/main" val="20002"/>
                    </a:ext>
                  </a:extLst>
                </a:gridCol>
              </a:tblGrid>
              <a:tr h="881183">
                <a:tc>
                  <a:txBody>
                    <a:bodyPr/>
                    <a:lstStyle/>
                    <a:p>
                      <a:pPr algn="just">
                        <a:spcAft>
                          <a:spcPts val="0"/>
                        </a:spcAft>
                      </a:pPr>
                      <a:r>
                        <a:rPr lang="en-US" sz="1600" kern="100" dirty="0">
                          <a:effectLst/>
                        </a:rPr>
                        <a:t>10. </a:t>
                      </a:r>
                      <a:r>
                        <a:rPr lang="zh-CN" sz="1600" kern="100" dirty="0">
                          <a:effectLst/>
                        </a:rPr>
                        <a:t>团队成员的能力（包括业务能力和</a:t>
                      </a:r>
                      <a:r>
                        <a:rPr lang="zh-CN" sz="1800" kern="100" dirty="0">
                          <a:effectLst/>
                        </a:rPr>
                        <a:t>技术</a:t>
                      </a:r>
                      <a:r>
                        <a:rPr lang="zh-CN" sz="1600" kern="100" dirty="0">
                          <a:effectLst/>
                        </a:rPr>
                        <a:t>能力）和素质，对项目的进展、项目的质量具有很大的影响</a:t>
                      </a:r>
                      <a:endParaRPr lang="zh-CN" sz="1600" kern="100" dirty="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在组队前对于成员较好的了解其能力，以免结队后发现成员问题</a:t>
                      </a:r>
                      <a:endParaRPr lang="zh-CN" sz="1600" kern="100" dirty="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在用人之前先选对人、开展有针对性的培训、将合适的人安排到合适的岗位上</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0"/>
                  </a:ext>
                </a:extLst>
              </a:tr>
              <a:tr h="734318">
                <a:tc>
                  <a:txBody>
                    <a:bodyPr/>
                    <a:lstStyle/>
                    <a:p>
                      <a:pPr algn="just">
                        <a:spcAft>
                          <a:spcPts val="0"/>
                        </a:spcAft>
                      </a:pPr>
                      <a:r>
                        <a:rPr lang="en-US" sz="1600" kern="100" dirty="0">
                          <a:effectLst/>
                        </a:rPr>
                        <a:t>11. </a:t>
                      </a:r>
                      <a:r>
                        <a:rPr lang="zh-CN" sz="1600" kern="100" dirty="0">
                          <a:effectLst/>
                        </a:rPr>
                        <a:t>团队成员是否能齐心协力为项目的共同目标服务</a:t>
                      </a:r>
                      <a:endParaRPr lang="zh-CN" sz="1600" kern="100" dirty="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项目在建设之初项目经理就需要将项目目标、工作任务等和项目成员沟通清楚，采用公平、公正、公开的绩效考评制度</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项目在建设之初项目经理就需要将项目目标、工作任务等和项目成员沟通清楚，采用公平、公正、公开的绩效考评制度</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1"/>
                  </a:ext>
                </a:extLst>
              </a:tr>
              <a:tr h="881183">
                <a:tc>
                  <a:txBody>
                    <a:bodyPr/>
                    <a:lstStyle/>
                    <a:p>
                      <a:pPr algn="just">
                        <a:spcAft>
                          <a:spcPts val="0"/>
                        </a:spcAft>
                      </a:pPr>
                      <a:r>
                        <a:rPr lang="en-US" sz="1600" kern="100">
                          <a:effectLst/>
                        </a:rPr>
                        <a:t>12. </a:t>
                      </a:r>
                      <a:r>
                        <a:rPr lang="zh-CN" sz="1600" kern="100">
                          <a:effectLst/>
                        </a:rPr>
                        <a:t>管理工具、开发工具、测试工具等是否能及时到位、到位的工具版本是否符合项目要求</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提前征求老师或者有经验的人的意见</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在项目的启动阶段就落实好各项工具的来源或可能的替代工具，在这些工具需要使用之前（一般需要提前一个月左右）跟踪并落实工具的到位事宜</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2"/>
                  </a:ext>
                </a:extLst>
              </a:tr>
              <a:tr h="440592">
                <a:tc>
                  <a:txBody>
                    <a:bodyPr/>
                    <a:lstStyle/>
                    <a:p>
                      <a:pPr algn="just">
                        <a:spcAft>
                          <a:spcPts val="0"/>
                        </a:spcAft>
                      </a:pPr>
                      <a:r>
                        <a:rPr lang="en-US" sz="1600" kern="100">
                          <a:effectLst/>
                        </a:rPr>
                        <a:t>13. </a:t>
                      </a:r>
                      <a:r>
                        <a:rPr lang="zh-CN" sz="1600" kern="100">
                          <a:effectLst/>
                        </a:rPr>
                        <a:t>对方法、工具和技术理解的不够</a:t>
                      </a:r>
                      <a:r>
                        <a:rPr lang="en-US" sz="1600" kern="100">
                          <a:effectLst/>
                        </a:rPr>
                        <a:t>,</a:t>
                      </a:r>
                      <a:r>
                        <a:rPr lang="zh-CN" sz="1600" kern="100">
                          <a:effectLst/>
                        </a:rPr>
                        <a:t>不熟悉工具环境</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在项目开始前提前下载工具，并进行学习</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每个人熟悉一种工具</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3"/>
                  </a:ext>
                </a:extLst>
              </a:tr>
              <a:tr h="440592">
                <a:tc>
                  <a:txBody>
                    <a:bodyPr/>
                    <a:lstStyle/>
                    <a:p>
                      <a:pPr algn="just">
                        <a:spcAft>
                          <a:spcPts val="0"/>
                        </a:spcAft>
                      </a:pPr>
                      <a:r>
                        <a:rPr lang="en-US" sz="1600" kern="100">
                          <a:effectLst/>
                        </a:rPr>
                        <a:t>14. </a:t>
                      </a:r>
                      <a:r>
                        <a:rPr lang="zh-CN" sz="1600" kern="100">
                          <a:effectLst/>
                        </a:rPr>
                        <a:t>界面原型不被用户认可</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在开始项目前充分与用户沟通，了解其意愿以及要求</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采用快速的手工画图，让用户确认并签字或录音</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4"/>
                  </a:ext>
                </a:extLst>
              </a:tr>
              <a:tr h="390108">
                <a:tc>
                  <a:txBody>
                    <a:bodyPr/>
                    <a:lstStyle/>
                    <a:p>
                      <a:pPr algn="just">
                        <a:spcAft>
                          <a:spcPts val="0"/>
                        </a:spcAft>
                      </a:pPr>
                      <a:r>
                        <a:rPr lang="en-US" sz="1600" kern="100">
                          <a:effectLst/>
                        </a:rPr>
                        <a:t>15. </a:t>
                      </a:r>
                      <a:r>
                        <a:rPr lang="zh-CN" sz="1600" kern="100">
                          <a:effectLst/>
                        </a:rPr>
                        <a:t>电脑硬件不稳定造成文档丢失</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在稳定性强的电脑或者系统上进行开发项目</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巧用</a:t>
                      </a:r>
                      <a:r>
                        <a:rPr lang="en-US" sz="1600" kern="100" dirty="0">
                          <a:effectLst/>
                        </a:rPr>
                        <a:t>GITHUB</a:t>
                      </a:r>
                      <a:r>
                        <a:rPr lang="zh-CN" sz="1600" kern="100" dirty="0">
                          <a:effectLst/>
                        </a:rPr>
                        <a:t>，</a:t>
                      </a:r>
                      <a:r>
                        <a:rPr lang="en-US" sz="1600" kern="100" dirty="0" err="1">
                          <a:effectLst/>
                        </a:rPr>
                        <a:t>qq</a:t>
                      </a:r>
                      <a:r>
                        <a:rPr lang="en-US" sz="1600" kern="100" dirty="0">
                          <a:effectLst/>
                        </a:rPr>
                        <a:t>,</a:t>
                      </a:r>
                      <a:r>
                        <a:rPr lang="zh-CN" sz="1600" kern="100" dirty="0">
                          <a:effectLst/>
                        </a:rPr>
                        <a:t>百度网盘等工具</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5"/>
                  </a:ext>
                </a:extLst>
              </a:tr>
              <a:tr h="419108">
                <a:tc>
                  <a:txBody>
                    <a:bodyPr/>
                    <a:lstStyle/>
                    <a:p>
                      <a:pPr algn="just">
                        <a:spcAft>
                          <a:spcPts val="0"/>
                        </a:spcAft>
                      </a:pPr>
                      <a:r>
                        <a:rPr lang="en-US" sz="1600" kern="100">
                          <a:effectLst/>
                        </a:rPr>
                        <a:t>16. </a:t>
                      </a:r>
                      <a:r>
                        <a:rPr lang="zh-CN" sz="1600" kern="100">
                          <a:effectLst/>
                        </a:rPr>
                        <a:t>组员考评不公平造成内部矛盾</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在项目开始钱完善绩效制度，以及在工作前告知组员这部分负责人获得多少考评</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加强沟通，完善考评制度，以项目经理为中心</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6"/>
                  </a:ext>
                </a:extLst>
              </a:tr>
              <a:tr h="440592">
                <a:tc>
                  <a:txBody>
                    <a:bodyPr/>
                    <a:lstStyle/>
                    <a:p>
                      <a:pPr algn="just">
                        <a:spcAft>
                          <a:spcPts val="0"/>
                        </a:spcAft>
                      </a:pPr>
                      <a:r>
                        <a:rPr lang="en-US" sz="1600" kern="100">
                          <a:effectLst/>
                        </a:rPr>
                        <a:t>17. </a:t>
                      </a:r>
                      <a:r>
                        <a:rPr lang="zh-CN" sz="1600" kern="100">
                          <a:effectLst/>
                        </a:rPr>
                        <a:t>用户对界面原型有了天马行空的全新的提议</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了解用户的个性，做好对于用户提议的奇特的思想准备</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加强与技术人员的同步沟通，确认工作量与可行性</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7"/>
                  </a:ext>
                </a:extLst>
              </a:tr>
              <a:tr h="419108">
                <a:tc>
                  <a:txBody>
                    <a:bodyPr/>
                    <a:lstStyle/>
                    <a:p>
                      <a:pPr algn="just">
                        <a:spcAft>
                          <a:spcPts val="0"/>
                        </a:spcAft>
                      </a:pPr>
                      <a:r>
                        <a:rPr lang="en-US" sz="1600" kern="100">
                          <a:effectLst/>
                        </a:rPr>
                        <a:t>18. </a:t>
                      </a:r>
                      <a:r>
                        <a:rPr lang="zh-CN" sz="1600" kern="100">
                          <a:effectLst/>
                        </a:rPr>
                        <a:t>版本控制仓库空间不足</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a:effectLst/>
                        </a:rPr>
                        <a:t>提前备份，对该项进行监视</a:t>
                      </a:r>
                      <a:endParaRPr lang="zh-CN" sz="1600" kern="100">
                        <a:effectLst/>
                        <a:latin typeface="Calibri"/>
                        <a:ea typeface="宋体"/>
                        <a:cs typeface="Times New Roman"/>
                      </a:endParaRPr>
                    </a:p>
                  </a:txBody>
                  <a:tcPr marL="55074" marR="55074" marT="0" marB="0" anchor="ctr"/>
                </a:tc>
                <a:tc>
                  <a:txBody>
                    <a:bodyPr/>
                    <a:lstStyle/>
                    <a:p>
                      <a:pPr algn="just">
                        <a:spcAft>
                          <a:spcPts val="0"/>
                        </a:spcAft>
                      </a:pPr>
                      <a:r>
                        <a:rPr lang="zh-CN" sz="1600" kern="100" dirty="0">
                          <a:effectLst/>
                        </a:rPr>
                        <a:t>由吴思楠开通仓库的会员，增加仓库容量，资金小组</a:t>
                      </a:r>
                      <a:r>
                        <a:rPr lang="en-US" sz="1600" kern="100" dirty="0">
                          <a:effectLst/>
                        </a:rPr>
                        <a:t>AA</a:t>
                      </a:r>
                      <a:r>
                        <a:rPr lang="zh-CN" sz="1600" kern="100" dirty="0">
                          <a:effectLst/>
                        </a:rPr>
                        <a:t>支付</a:t>
                      </a:r>
                      <a:endParaRPr lang="zh-CN" sz="1600" kern="100" dirty="0">
                        <a:effectLst/>
                        <a:latin typeface="Calibri"/>
                        <a:ea typeface="宋体"/>
                        <a:cs typeface="Times New Roman"/>
                      </a:endParaRPr>
                    </a:p>
                  </a:txBody>
                  <a:tcPr marL="55074" marR="55074"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15075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成本管理计划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400530"/>
          </a:xfrm>
        </p:spPr>
        <p:txBody>
          <a:bodyPr/>
          <a:lstStyle/>
          <a:p>
            <a:r>
              <a:rPr lang="zh-CN" altLang="en-US" dirty="0"/>
              <a:t>人力资源成本预算  </a:t>
            </a:r>
          </a:p>
        </p:txBody>
      </p:sp>
      <p:graphicFrame>
        <p:nvGraphicFramePr>
          <p:cNvPr id="2" name="表格 1"/>
          <p:cNvGraphicFramePr>
            <a:graphicFrameLocks noGrp="1"/>
          </p:cNvGraphicFramePr>
          <p:nvPr>
            <p:extLst>
              <p:ext uri="{D42A27DB-BD31-4B8C-83A1-F6EECF244321}">
                <p14:modId xmlns:p14="http://schemas.microsoft.com/office/powerpoint/2010/main" val="1846061980"/>
              </p:ext>
            </p:extLst>
          </p:nvPr>
        </p:nvGraphicFramePr>
        <p:xfrm>
          <a:off x="155674" y="1874483"/>
          <a:ext cx="11720866" cy="2880360"/>
        </p:xfrm>
        <a:graphic>
          <a:graphicData uri="http://schemas.openxmlformats.org/drawingml/2006/table">
            <a:tbl>
              <a:tblPr firstRow="1" firstCol="1" bandRow="1">
                <a:tableStyleId>{00A15C55-8517-42AA-B614-E9B94910E393}</a:tableStyleId>
              </a:tblPr>
              <a:tblGrid>
                <a:gridCol w="5860433">
                  <a:extLst>
                    <a:ext uri="{9D8B030D-6E8A-4147-A177-3AD203B41FA5}">
                      <a16:colId xmlns:a16="http://schemas.microsoft.com/office/drawing/2014/main" val="20000"/>
                    </a:ext>
                  </a:extLst>
                </a:gridCol>
                <a:gridCol w="5860433">
                  <a:extLst>
                    <a:ext uri="{9D8B030D-6E8A-4147-A177-3AD203B41FA5}">
                      <a16:colId xmlns:a16="http://schemas.microsoft.com/office/drawing/2014/main" val="20001"/>
                    </a:ext>
                  </a:extLst>
                </a:gridCol>
              </a:tblGrid>
              <a:tr h="404200">
                <a:tc>
                  <a:txBody>
                    <a:bodyPr/>
                    <a:lstStyle/>
                    <a:p>
                      <a:pPr algn="l">
                        <a:spcAft>
                          <a:spcPts val="0"/>
                        </a:spcAft>
                      </a:pPr>
                      <a:r>
                        <a:rPr lang="zh-CN" sz="2700" kern="100" dirty="0">
                          <a:effectLst/>
                        </a:rPr>
                        <a:t>开发</a:t>
                      </a:r>
                      <a:endParaRPr lang="zh-CN" sz="2700" kern="100" dirty="0">
                        <a:effectLst/>
                        <a:latin typeface="Calibri"/>
                        <a:ea typeface="宋体"/>
                        <a:cs typeface="Times New Roman"/>
                      </a:endParaRPr>
                    </a:p>
                  </a:txBody>
                  <a:tcPr marL="148574" marR="148574" marT="0" marB="0"/>
                </a:tc>
                <a:tc>
                  <a:txBody>
                    <a:bodyPr/>
                    <a:lstStyle/>
                    <a:p>
                      <a:pPr algn="l">
                        <a:spcAft>
                          <a:spcPts val="0"/>
                        </a:spcAft>
                      </a:pPr>
                      <a:r>
                        <a:rPr lang="zh-CN" sz="2700" kern="100" dirty="0">
                          <a:effectLst/>
                        </a:rPr>
                        <a:t>经费（元）</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0"/>
                  </a:ext>
                </a:extLst>
              </a:tr>
              <a:tr h="404200">
                <a:tc>
                  <a:txBody>
                    <a:bodyPr/>
                    <a:lstStyle/>
                    <a:p>
                      <a:pPr algn="l">
                        <a:spcAft>
                          <a:spcPts val="0"/>
                        </a:spcAft>
                      </a:pPr>
                      <a:r>
                        <a:rPr lang="zh-CN" sz="2700" kern="100" dirty="0">
                          <a:effectLst/>
                        </a:rPr>
                        <a:t>吴思楠</a:t>
                      </a:r>
                      <a:endParaRPr lang="zh-CN" sz="2700" kern="100" dirty="0">
                        <a:effectLst/>
                        <a:latin typeface="Calibri"/>
                        <a:ea typeface="宋体"/>
                        <a:cs typeface="Times New Roman"/>
                      </a:endParaRPr>
                    </a:p>
                  </a:txBody>
                  <a:tcPr marL="148574" marR="148574" marT="0" marB="0"/>
                </a:tc>
                <a:tc>
                  <a:txBody>
                    <a:bodyPr/>
                    <a:lstStyle/>
                    <a:p>
                      <a:pPr algn="l">
                        <a:spcAft>
                          <a:spcPts val="0"/>
                        </a:spcAft>
                      </a:pPr>
                      <a:r>
                        <a:rPr lang="en-US" altLang="zh-CN" sz="2700" kern="100" dirty="0">
                          <a:effectLst/>
                        </a:rPr>
                        <a:t>11</a:t>
                      </a:r>
                      <a:r>
                        <a:rPr lang="en-US" sz="2700" kern="100" dirty="0">
                          <a:effectLst/>
                        </a:rPr>
                        <a:t>3.3</a:t>
                      </a:r>
                      <a:r>
                        <a:rPr lang="zh-CN" sz="2700" kern="100" dirty="0">
                          <a:effectLst/>
                        </a:rPr>
                        <a:t>小时</a:t>
                      </a:r>
                      <a:r>
                        <a:rPr lang="en-US" sz="2700" kern="100" dirty="0">
                          <a:effectLst/>
                        </a:rPr>
                        <a:t>*30.97</a:t>
                      </a:r>
                      <a:r>
                        <a:rPr lang="zh-CN" sz="2700" kern="100" dirty="0">
                          <a:effectLst/>
                        </a:rPr>
                        <a:t>元</a:t>
                      </a:r>
                      <a:r>
                        <a:rPr lang="en-US" sz="2700" kern="100" dirty="0">
                          <a:effectLst/>
                        </a:rPr>
                        <a:t>=</a:t>
                      </a:r>
                      <a:r>
                        <a:rPr lang="en-US" altLang="zh-CN" sz="2700" kern="100" dirty="0">
                          <a:effectLst/>
                        </a:rPr>
                        <a:t>3508</a:t>
                      </a:r>
                      <a:r>
                        <a:rPr lang="en-US" sz="2700" kern="100" dirty="0">
                          <a:effectLst/>
                        </a:rPr>
                        <a:t>.</a:t>
                      </a:r>
                      <a:r>
                        <a:rPr lang="en-US" altLang="zh-CN" sz="2700" kern="100" dirty="0">
                          <a:effectLst/>
                        </a:rPr>
                        <a:t>9</a:t>
                      </a:r>
                      <a:r>
                        <a:rPr lang="en-US" sz="2700" kern="100" dirty="0">
                          <a:effectLst/>
                        </a:rPr>
                        <a:t>0</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1"/>
                  </a:ext>
                </a:extLst>
              </a:tr>
              <a:tr h="404200">
                <a:tc>
                  <a:txBody>
                    <a:bodyPr/>
                    <a:lstStyle/>
                    <a:p>
                      <a:pPr algn="l">
                        <a:spcAft>
                          <a:spcPts val="0"/>
                        </a:spcAft>
                      </a:pPr>
                      <a:r>
                        <a:rPr lang="zh-CN" sz="2700" kern="100">
                          <a:effectLst/>
                        </a:rPr>
                        <a:t>沈舸帆</a:t>
                      </a:r>
                      <a:endParaRPr lang="zh-CN" sz="2700" kern="100">
                        <a:effectLst/>
                        <a:latin typeface="Calibri"/>
                        <a:ea typeface="宋体"/>
                        <a:cs typeface="Times New Roman"/>
                      </a:endParaRPr>
                    </a:p>
                  </a:txBody>
                  <a:tcPr marL="148574" marR="148574" marT="0" marB="0"/>
                </a:tc>
                <a:tc>
                  <a:txBody>
                    <a:bodyPr/>
                    <a:lstStyle/>
                    <a:p>
                      <a:pPr algn="l">
                        <a:spcAft>
                          <a:spcPts val="0"/>
                        </a:spcAft>
                      </a:pPr>
                      <a:r>
                        <a:rPr lang="en-US" altLang="zh-CN" sz="2700" kern="100" dirty="0">
                          <a:effectLst/>
                        </a:rPr>
                        <a:t>11</a:t>
                      </a:r>
                      <a:r>
                        <a:rPr lang="en-US" sz="2700" kern="100" dirty="0">
                          <a:effectLst/>
                        </a:rPr>
                        <a:t>0.2</a:t>
                      </a:r>
                      <a:r>
                        <a:rPr lang="zh-CN" sz="2700" kern="100" dirty="0">
                          <a:effectLst/>
                        </a:rPr>
                        <a:t>小时</a:t>
                      </a:r>
                      <a:r>
                        <a:rPr lang="en-US" sz="2700" kern="100" dirty="0">
                          <a:effectLst/>
                        </a:rPr>
                        <a:t>*30.97</a:t>
                      </a:r>
                      <a:r>
                        <a:rPr lang="zh-CN" sz="2700" kern="100" dirty="0">
                          <a:effectLst/>
                        </a:rPr>
                        <a:t>元</a:t>
                      </a:r>
                      <a:r>
                        <a:rPr lang="en-US" sz="2700" kern="100" dirty="0">
                          <a:effectLst/>
                        </a:rPr>
                        <a:t>=</a:t>
                      </a:r>
                      <a:r>
                        <a:rPr lang="en-US" altLang="zh-CN" sz="2700" kern="100" dirty="0">
                          <a:effectLst/>
                        </a:rPr>
                        <a:t>3412</a:t>
                      </a:r>
                      <a:r>
                        <a:rPr lang="en-US" sz="2700" kern="100" dirty="0">
                          <a:effectLst/>
                        </a:rPr>
                        <a:t>.</a:t>
                      </a:r>
                      <a:r>
                        <a:rPr lang="en-US" altLang="zh-CN" sz="2700" kern="100" dirty="0">
                          <a:effectLst/>
                        </a:rPr>
                        <a:t>89</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2"/>
                  </a:ext>
                </a:extLst>
              </a:tr>
              <a:tr h="404200">
                <a:tc>
                  <a:txBody>
                    <a:bodyPr/>
                    <a:lstStyle/>
                    <a:p>
                      <a:pPr algn="l">
                        <a:spcAft>
                          <a:spcPts val="0"/>
                        </a:spcAft>
                      </a:pPr>
                      <a:r>
                        <a:rPr lang="zh-CN" sz="2700" kern="100">
                          <a:effectLst/>
                        </a:rPr>
                        <a:t>沈家豪</a:t>
                      </a:r>
                      <a:endParaRPr lang="zh-CN" sz="2700" kern="100">
                        <a:effectLst/>
                        <a:latin typeface="Calibri"/>
                        <a:ea typeface="宋体"/>
                        <a:cs typeface="Times New Roman"/>
                      </a:endParaRPr>
                    </a:p>
                  </a:txBody>
                  <a:tcPr marL="148574" marR="148574" marT="0" marB="0"/>
                </a:tc>
                <a:tc>
                  <a:txBody>
                    <a:bodyPr/>
                    <a:lstStyle/>
                    <a:p>
                      <a:pPr algn="l">
                        <a:spcAft>
                          <a:spcPts val="0"/>
                        </a:spcAft>
                      </a:pPr>
                      <a:r>
                        <a:rPr lang="en-US" altLang="zh-CN" sz="2700" kern="100" dirty="0">
                          <a:effectLst/>
                        </a:rPr>
                        <a:t>11</a:t>
                      </a:r>
                      <a:r>
                        <a:rPr lang="en-US" sz="2700" kern="100" dirty="0">
                          <a:effectLst/>
                        </a:rPr>
                        <a:t>3.6</a:t>
                      </a:r>
                      <a:r>
                        <a:rPr lang="zh-CN" sz="2700" kern="100" dirty="0">
                          <a:effectLst/>
                        </a:rPr>
                        <a:t>小时</a:t>
                      </a:r>
                      <a:r>
                        <a:rPr lang="en-US" sz="2700" kern="100" dirty="0">
                          <a:effectLst/>
                        </a:rPr>
                        <a:t>*30.97</a:t>
                      </a:r>
                      <a:r>
                        <a:rPr lang="zh-CN" sz="2700" kern="100" dirty="0">
                          <a:effectLst/>
                        </a:rPr>
                        <a:t>元</a:t>
                      </a:r>
                      <a:r>
                        <a:rPr lang="en-US" sz="2700" kern="100" dirty="0">
                          <a:effectLst/>
                        </a:rPr>
                        <a:t>=</a:t>
                      </a:r>
                      <a:r>
                        <a:rPr lang="en-US" altLang="zh-CN" sz="2700" kern="100" dirty="0">
                          <a:effectLst/>
                        </a:rPr>
                        <a:t>3518</a:t>
                      </a:r>
                      <a:r>
                        <a:rPr lang="en-US" sz="2700" kern="100" dirty="0">
                          <a:effectLst/>
                        </a:rPr>
                        <a:t>.</a:t>
                      </a:r>
                      <a:r>
                        <a:rPr lang="en-US" altLang="zh-CN" sz="2700" kern="100" dirty="0">
                          <a:effectLst/>
                        </a:rPr>
                        <a:t>1</a:t>
                      </a:r>
                      <a:r>
                        <a:rPr lang="en-US" sz="2700" kern="100" dirty="0">
                          <a:effectLst/>
                        </a:rPr>
                        <a:t>9</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3"/>
                  </a:ext>
                </a:extLst>
              </a:tr>
              <a:tr h="404200">
                <a:tc>
                  <a:txBody>
                    <a:bodyPr/>
                    <a:lstStyle/>
                    <a:p>
                      <a:pPr algn="l">
                        <a:spcAft>
                          <a:spcPts val="0"/>
                        </a:spcAft>
                      </a:pPr>
                      <a:r>
                        <a:rPr lang="zh-CN" sz="2700" kern="100">
                          <a:effectLst/>
                        </a:rPr>
                        <a:t>汤志东</a:t>
                      </a:r>
                      <a:endParaRPr lang="zh-CN" sz="2700" kern="100">
                        <a:effectLst/>
                        <a:latin typeface="Calibri"/>
                        <a:ea typeface="宋体"/>
                        <a:cs typeface="Times New Roman"/>
                      </a:endParaRPr>
                    </a:p>
                  </a:txBody>
                  <a:tcPr marL="148574" marR="148574" marT="0" marB="0"/>
                </a:tc>
                <a:tc>
                  <a:txBody>
                    <a:bodyPr/>
                    <a:lstStyle/>
                    <a:p>
                      <a:pPr algn="l">
                        <a:spcAft>
                          <a:spcPts val="0"/>
                        </a:spcAft>
                      </a:pPr>
                      <a:r>
                        <a:rPr lang="en-US" altLang="zh-CN" sz="2700" kern="100" dirty="0">
                          <a:effectLst/>
                        </a:rPr>
                        <a:t>10</a:t>
                      </a:r>
                      <a:r>
                        <a:rPr lang="en-US" sz="2700" kern="100" dirty="0">
                          <a:effectLst/>
                        </a:rPr>
                        <a:t>8.5</a:t>
                      </a:r>
                      <a:r>
                        <a:rPr lang="zh-CN" sz="2700" kern="100" dirty="0">
                          <a:effectLst/>
                        </a:rPr>
                        <a:t>小时</a:t>
                      </a:r>
                      <a:r>
                        <a:rPr lang="en-US" sz="2700" kern="100" dirty="0">
                          <a:effectLst/>
                        </a:rPr>
                        <a:t>*30.97</a:t>
                      </a:r>
                      <a:r>
                        <a:rPr lang="zh-CN" sz="2700" kern="100" dirty="0">
                          <a:effectLst/>
                        </a:rPr>
                        <a:t>元</a:t>
                      </a:r>
                      <a:r>
                        <a:rPr lang="en-US" sz="2700" kern="100" dirty="0">
                          <a:effectLst/>
                        </a:rPr>
                        <a:t>=</a:t>
                      </a:r>
                      <a:r>
                        <a:rPr lang="en-US" altLang="zh-CN" sz="2700" kern="100" dirty="0">
                          <a:effectLst/>
                        </a:rPr>
                        <a:t>3360.24</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4"/>
                  </a:ext>
                </a:extLst>
              </a:tr>
              <a:tr h="404200">
                <a:tc>
                  <a:txBody>
                    <a:bodyPr/>
                    <a:lstStyle/>
                    <a:p>
                      <a:pPr algn="l">
                        <a:spcAft>
                          <a:spcPts val="0"/>
                        </a:spcAft>
                      </a:pPr>
                      <a:r>
                        <a:rPr lang="zh-CN" sz="2700" kern="100">
                          <a:effectLst/>
                        </a:rPr>
                        <a:t>姚天恒</a:t>
                      </a:r>
                      <a:endParaRPr lang="zh-CN" sz="2700" kern="100">
                        <a:effectLst/>
                        <a:latin typeface="Calibri"/>
                        <a:ea typeface="宋体"/>
                        <a:cs typeface="Times New Roman"/>
                      </a:endParaRPr>
                    </a:p>
                  </a:txBody>
                  <a:tcPr marL="148574" marR="148574" marT="0" marB="0"/>
                </a:tc>
                <a:tc>
                  <a:txBody>
                    <a:bodyPr/>
                    <a:lstStyle/>
                    <a:p>
                      <a:pPr algn="l">
                        <a:spcAft>
                          <a:spcPts val="0"/>
                        </a:spcAft>
                      </a:pPr>
                      <a:r>
                        <a:rPr lang="en-US" altLang="zh-CN" sz="2700" kern="100" dirty="0">
                          <a:effectLst/>
                        </a:rPr>
                        <a:t>11</a:t>
                      </a:r>
                      <a:r>
                        <a:rPr lang="en-US" sz="2700" kern="100" dirty="0">
                          <a:effectLst/>
                        </a:rPr>
                        <a:t>4.3</a:t>
                      </a:r>
                      <a:r>
                        <a:rPr lang="zh-CN" sz="2700" kern="100" dirty="0">
                          <a:effectLst/>
                        </a:rPr>
                        <a:t>小时</a:t>
                      </a:r>
                      <a:r>
                        <a:rPr lang="en-US" sz="2700" kern="100" dirty="0">
                          <a:effectLst/>
                        </a:rPr>
                        <a:t>*30.97</a:t>
                      </a:r>
                      <a:r>
                        <a:rPr lang="zh-CN" sz="2700" kern="100" dirty="0">
                          <a:effectLst/>
                        </a:rPr>
                        <a:t>元</a:t>
                      </a:r>
                      <a:r>
                        <a:rPr lang="en-US" sz="2700" kern="100" dirty="0">
                          <a:effectLst/>
                        </a:rPr>
                        <a:t>=</a:t>
                      </a:r>
                      <a:r>
                        <a:rPr lang="en-US" altLang="zh-CN" sz="2700" kern="100" dirty="0">
                          <a:effectLst/>
                        </a:rPr>
                        <a:t>3538</a:t>
                      </a:r>
                      <a:r>
                        <a:rPr lang="en-US" sz="2700" kern="100" dirty="0">
                          <a:effectLst/>
                        </a:rPr>
                        <a:t>.</a:t>
                      </a:r>
                      <a:r>
                        <a:rPr lang="en-US" altLang="zh-CN" sz="2700" kern="100" dirty="0">
                          <a:effectLst/>
                        </a:rPr>
                        <a:t>8</a:t>
                      </a:r>
                      <a:r>
                        <a:rPr lang="en-US" sz="2700" kern="100" dirty="0">
                          <a:effectLst/>
                        </a:rPr>
                        <a:t>7</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5"/>
                  </a:ext>
                </a:extLst>
              </a:tr>
              <a:tr h="404200">
                <a:tc>
                  <a:txBody>
                    <a:bodyPr/>
                    <a:lstStyle/>
                    <a:p>
                      <a:pPr algn="l">
                        <a:spcAft>
                          <a:spcPts val="0"/>
                        </a:spcAft>
                      </a:pPr>
                      <a:r>
                        <a:rPr lang="zh-CN" sz="2700" kern="100">
                          <a:effectLst/>
                        </a:rPr>
                        <a:t>叶家威</a:t>
                      </a:r>
                      <a:endParaRPr lang="zh-CN" sz="2700" kern="100">
                        <a:effectLst/>
                        <a:latin typeface="Calibri"/>
                        <a:ea typeface="宋体"/>
                        <a:cs typeface="Times New Roman"/>
                      </a:endParaRPr>
                    </a:p>
                  </a:txBody>
                  <a:tcPr marL="148574" marR="148574" marT="0" marB="0"/>
                </a:tc>
                <a:tc>
                  <a:txBody>
                    <a:bodyPr/>
                    <a:lstStyle/>
                    <a:p>
                      <a:pPr algn="l">
                        <a:spcAft>
                          <a:spcPts val="0"/>
                        </a:spcAft>
                      </a:pPr>
                      <a:r>
                        <a:rPr lang="en-US" altLang="zh-CN" sz="2700" kern="100" dirty="0">
                          <a:effectLst/>
                        </a:rPr>
                        <a:t>11</a:t>
                      </a:r>
                      <a:r>
                        <a:rPr lang="en-US" sz="2700" kern="100" dirty="0">
                          <a:effectLst/>
                        </a:rPr>
                        <a:t>4.1</a:t>
                      </a:r>
                      <a:r>
                        <a:rPr lang="zh-CN" sz="2700" kern="100" dirty="0">
                          <a:effectLst/>
                        </a:rPr>
                        <a:t>小时</a:t>
                      </a:r>
                      <a:r>
                        <a:rPr lang="en-US" sz="2700" kern="100" dirty="0">
                          <a:effectLst/>
                        </a:rPr>
                        <a:t>*30.97</a:t>
                      </a:r>
                      <a:r>
                        <a:rPr lang="zh-CN" sz="2700" kern="100" dirty="0">
                          <a:effectLst/>
                        </a:rPr>
                        <a:t>元</a:t>
                      </a:r>
                      <a:r>
                        <a:rPr lang="en-US" sz="2700" kern="100" dirty="0">
                          <a:effectLst/>
                        </a:rPr>
                        <a:t>=</a:t>
                      </a:r>
                      <a:r>
                        <a:rPr lang="en-US" altLang="zh-CN" sz="2700" kern="100" dirty="0">
                          <a:effectLst/>
                        </a:rPr>
                        <a:t>3533</a:t>
                      </a:r>
                      <a:r>
                        <a:rPr lang="en-US" sz="2700" kern="100" dirty="0">
                          <a:effectLst/>
                        </a:rPr>
                        <a:t>.</a:t>
                      </a:r>
                      <a:r>
                        <a:rPr lang="en-US" altLang="zh-CN" sz="2700" kern="100" dirty="0">
                          <a:effectLst/>
                        </a:rPr>
                        <a:t>6</a:t>
                      </a:r>
                      <a:r>
                        <a:rPr lang="en-US" sz="2700" kern="100" dirty="0">
                          <a:effectLst/>
                        </a:rPr>
                        <a:t>7</a:t>
                      </a:r>
                      <a:endParaRPr lang="zh-CN" sz="2700" kern="100" dirty="0">
                        <a:effectLst/>
                        <a:latin typeface="Calibri"/>
                        <a:ea typeface="宋体"/>
                        <a:cs typeface="Times New Roman"/>
                      </a:endParaRPr>
                    </a:p>
                  </a:txBody>
                  <a:tcPr marL="148574" marR="148574" marT="0" marB="0"/>
                </a:tc>
                <a:extLst>
                  <a:ext uri="{0D108BD9-81ED-4DB2-BD59-A6C34878D82A}">
                    <a16:rowId xmlns:a16="http://schemas.microsoft.com/office/drawing/2014/main" val="10006"/>
                  </a:ext>
                </a:extLst>
              </a:tr>
            </a:tbl>
          </a:graphicData>
        </a:graphic>
      </p:graphicFrame>
      <p:sp>
        <p:nvSpPr>
          <p:cNvPr id="3" name="文本框 2">
            <a:extLst>
              <a:ext uri="{FF2B5EF4-FFF2-40B4-BE49-F238E27FC236}">
                <a16:creationId xmlns:a16="http://schemas.microsoft.com/office/drawing/2014/main" id="{7ADBEE52-CD18-4E58-8BFC-6FA89EF020E8}"/>
              </a:ext>
            </a:extLst>
          </p:cNvPr>
          <p:cNvSpPr txBox="1"/>
          <p:nvPr/>
        </p:nvSpPr>
        <p:spPr>
          <a:xfrm>
            <a:off x="155674" y="5109883"/>
            <a:ext cx="8108576" cy="400110"/>
          </a:xfrm>
          <a:prstGeom prst="rect">
            <a:avLst/>
          </a:prstGeom>
          <a:noFill/>
        </p:spPr>
        <p:txBody>
          <a:bodyPr wrap="square" rtlCol="0">
            <a:spAutoFit/>
          </a:bodyPr>
          <a:lstStyle/>
          <a:p>
            <a:r>
              <a:rPr lang="zh-CN" altLang="zh-CN" sz="2000" dirty="0"/>
              <a:t>注：总工时为估算得出，不为最终真实值</a:t>
            </a:r>
          </a:p>
        </p:txBody>
      </p:sp>
    </p:spTree>
    <p:extLst>
      <p:ext uri="{BB962C8B-B14F-4D97-AF65-F5344CB8AC3E}">
        <p14:creationId xmlns:p14="http://schemas.microsoft.com/office/powerpoint/2010/main" val="355108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32872" y="400502"/>
            <a:ext cx="9404723" cy="1023852"/>
          </a:xfrm>
        </p:spPr>
        <p:txBody>
          <a:bodyPr/>
          <a:lstStyle/>
          <a:p>
            <a:r>
              <a:rPr lang="zh-CN" altLang="en-US" dirty="0"/>
              <a:t>其他预算  </a:t>
            </a:r>
          </a:p>
        </p:txBody>
      </p:sp>
      <p:graphicFrame>
        <p:nvGraphicFramePr>
          <p:cNvPr id="3" name="表格 2"/>
          <p:cNvGraphicFramePr>
            <a:graphicFrameLocks noGrp="1"/>
          </p:cNvGraphicFramePr>
          <p:nvPr>
            <p:extLst>
              <p:ext uri="{D42A27DB-BD31-4B8C-83A1-F6EECF244321}">
                <p14:modId xmlns:p14="http://schemas.microsoft.com/office/powerpoint/2010/main" val="1365064126"/>
              </p:ext>
            </p:extLst>
          </p:nvPr>
        </p:nvGraphicFramePr>
        <p:xfrm>
          <a:off x="1014824" y="2409639"/>
          <a:ext cx="8902898" cy="1837045"/>
        </p:xfrm>
        <a:graphic>
          <a:graphicData uri="http://schemas.openxmlformats.org/drawingml/2006/table">
            <a:tbl>
              <a:tblPr firstRow="1" firstCol="1" bandRow="1">
                <a:tableStyleId>{00A15C55-8517-42AA-B614-E9B94910E393}</a:tableStyleId>
              </a:tblPr>
              <a:tblGrid>
                <a:gridCol w="4451449">
                  <a:extLst>
                    <a:ext uri="{9D8B030D-6E8A-4147-A177-3AD203B41FA5}">
                      <a16:colId xmlns:a16="http://schemas.microsoft.com/office/drawing/2014/main" val="20000"/>
                    </a:ext>
                  </a:extLst>
                </a:gridCol>
                <a:gridCol w="4451449">
                  <a:extLst>
                    <a:ext uri="{9D8B030D-6E8A-4147-A177-3AD203B41FA5}">
                      <a16:colId xmlns:a16="http://schemas.microsoft.com/office/drawing/2014/main" val="20001"/>
                    </a:ext>
                  </a:extLst>
                </a:gridCol>
              </a:tblGrid>
              <a:tr h="367409">
                <a:tc>
                  <a:txBody>
                    <a:bodyPr/>
                    <a:lstStyle/>
                    <a:p>
                      <a:pPr algn="l">
                        <a:spcAft>
                          <a:spcPts val="0"/>
                        </a:spcAft>
                      </a:pPr>
                      <a:r>
                        <a:rPr lang="zh-CN" sz="1800" kern="100" dirty="0">
                          <a:effectLst/>
                        </a:rPr>
                        <a:t>预算种类</a:t>
                      </a:r>
                      <a:endParaRPr lang="zh-CN" sz="1800" kern="100" dirty="0">
                        <a:effectLst/>
                        <a:latin typeface="Calibri"/>
                        <a:ea typeface="宋体"/>
                        <a:cs typeface="Times New Roman"/>
                      </a:endParaRPr>
                    </a:p>
                  </a:txBody>
                  <a:tcPr marL="101592" marR="101592" marT="0" marB="0"/>
                </a:tc>
                <a:tc>
                  <a:txBody>
                    <a:bodyPr/>
                    <a:lstStyle/>
                    <a:p>
                      <a:pPr algn="l">
                        <a:spcAft>
                          <a:spcPts val="0"/>
                        </a:spcAft>
                      </a:pPr>
                      <a:r>
                        <a:rPr lang="zh-CN" sz="1800" kern="100">
                          <a:effectLst/>
                        </a:rPr>
                        <a:t>经费（元）</a:t>
                      </a:r>
                      <a:endParaRPr lang="zh-CN" sz="1800" kern="100">
                        <a:effectLst/>
                        <a:latin typeface="Calibri"/>
                        <a:ea typeface="宋体"/>
                        <a:cs typeface="Times New Roman"/>
                      </a:endParaRPr>
                    </a:p>
                  </a:txBody>
                  <a:tcPr marL="101592" marR="101592" marT="0" marB="0"/>
                </a:tc>
                <a:extLst>
                  <a:ext uri="{0D108BD9-81ED-4DB2-BD59-A6C34878D82A}">
                    <a16:rowId xmlns:a16="http://schemas.microsoft.com/office/drawing/2014/main" val="10000"/>
                  </a:ext>
                </a:extLst>
              </a:tr>
              <a:tr h="367409">
                <a:tc>
                  <a:txBody>
                    <a:bodyPr/>
                    <a:lstStyle/>
                    <a:p>
                      <a:pPr algn="l">
                        <a:spcAft>
                          <a:spcPts val="0"/>
                        </a:spcAft>
                      </a:pPr>
                      <a:r>
                        <a:rPr lang="zh-CN" sz="1800" kern="100">
                          <a:effectLst/>
                        </a:rPr>
                        <a:t>设备预算</a:t>
                      </a:r>
                      <a:endParaRPr lang="zh-CN" sz="1800" kern="100">
                        <a:effectLst/>
                        <a:latin typeface="Calibri"/>
                        <a:ea typeface="宋体"/>
                        <a:cs typeface="Times New Roman"/>
                      </a:endParaRPr>
                    </a:p>
                  </a:txBody>
                  <a:tcPr marL="101592" marR="101592" marT="0" marB="0"/>
                </a:tc>
                <a:tc>
                  <a:txBody>
                    <a:bodyPr/>
                    <a:lstStyle/>
                    <a:p>
                      <a:pPr algn="l">
                        <a:spcAft>
                          <a:spcPts val="0"/>
                        </a:spcAft>
                      </a:pPr>
                      <a:r>
                        <a:rPr lang="zh-CN" sz="1800" kern="100">
                          <a:effectLst/>
                        </a:rPr>
                        <a:t>待定</a:t>
                      </a:r>
                      <a:endParaRPr lang="zh-CN" sz="1800" kern="100">
                        <a:effectLst/>
                        <a:latin typeface="Calibri"/>
                        <a:ea typeface="宋体"/>
                        <a:cs typeface="Times New Roman"/>
                      </a:endParaRPr>
                    </a:p>
                  </a:txBody>
                  <a:tcPr marL="101592" marR="101592" marT="0" marB="0"/>
                </a:tc>
                <a:extLst>
                  <a:ext uri="{0D108BD9-81ED-4DB2-BD59-A6C34878D82A}">
                    <a16:rowId xmlns:a16="http://schemas.microsoft.com/office/drawing/2014/main" val="10001"/>
                  </a:ext>
                </a:extLst>
              </a:tr>
              <a:tr h="367409">
                <a:tc>
                  <a:txBody>
                    <a:bodyPr/>
                    <a:lstStyle/>
                    <a:p>
                      <a:pPr algn="l">
                        <a:spcAft>
                          <a:spcPts val="0"/>
                        </a:spcAft>
                      </a:pPr>
                      <a:r>
                        <a:rPr lang="zh-CN" sz="1800" kern="100">
                          <a:effectLst/>
                        </a:rPr>
                        <a:t>人员培训预算</a:t>
                      </a:r>
                      <a:endParaRPr lang="zh-CN" sz="1800" kern="100">
                        <a:effectLst/>
                        <a:latin typeface="Calibri"/>
                        <a:ea typeface="宋体"/>
                        <a:cs typeface="Times New Roman"/>
                      </a:endParaRPr>
                    </a:p>
                  </a:txBody>
                  <a:tcPr marL="101592" marR="101592" marT="0" marB="0"/>
                </a:tc>
                <a:tc>
                  <a:txBody>
                    <a:bodyPr/>
                    <a:lstStyle/>
                    <a:p>
                      <a:pPr algn="l">
                        <a:spcAft>
                          <a:spcPts val="0"/>
                        </a:spcAft>
                      </a:pPr>
                      <a:r>
                        <a:rPr lang="zh-CN" sz="1800" kern="100">
                          <a:effectLst/>
                        </a:rPr>
                        <a:t>待定</a:t>
                      </a:r>
                      <a:endParaRPr lang="zh-CN" sz="1800" kern="100">
                        <a:effectLst/>
                        <a:latin typeface="Calibri"/>
                        <a:ea typeface="宋体"/>
                        <a:cs typeface="Times New Roman"/>
                      </a:endParaRPr>
                    </a:p>
                  </a:txBody>
                  <a:tcPr marL="101592" marR="101592" marT="0" marB="0"/>
                </a:tc>
                <a:extLst>
                  <a:ext uri="{0D108BD9-81ED-4DB2-BD59-A6C34878D82A}">
                    <a16:rowId xmlns:a16="http://schemas.microsoft.com/office/drawing/2014/main" val="10002"/>
                  </a:ext>
                </a:extLst>
              </a:tr>
              <a:tr h="367409">
                <a:tc>
                  <a:txBody>
                    <a:bodyPr/>
                    <a:lstStyle/>
                    <a:p>
                      <a:pPr algn="l">
                        <a:spcAft>
                          <a:spcPts val="0"/>
                        </a:spcAft>
                      </a:pPr>
                      <a:r>
                        <a:rPr lang="zh-CN" sz="1800" kern="100">
                          <a:effectLst/>
                        </a:rPr>
                        <a:t>宣传预算</a:t>
                      </a:r>
                      <a:endParaRPr lang="zh-CN" sz="1800" kern="100">
                        <a:effectLst/>
                        <a:latin typeface="Calibri"/>
                        <a:ea typeface="宋体"/>
                        <a:cs typeface="Times New Roman"/>
                      </a:endParaRPr>
                    </a:p>
                  </a:txBody>
                  <a:tcPr marL="101592" marR="101592" marT="0" marB="0"/>
                </a:tc>
                <a:tc>
                  <a:txBody>
                    <a:bodyPr/>
                    <a:lstStyle/>
                    <a:p>
                      <a:pPr algn="l">
                        <a:spcAft>
                          <a:spcPts val="0"/>
                        </a:spcAft>
                      </a:pPr>
                      <a:r>
                        <a:rPr lang="zh-CN" sz="1800" kern="100" dirty="0">
                          <a:effectLst/>
                        </a:rPr>
                        <a:t>待定</a:t>
                      </a:r>
                      <a:endParaRPr lang="zh-CN" sz="1800" kern="100" dirty="0">
                        <a:effectLst/>
                        <a:latin typeface="Calibri"/>
                        <a:ea typeface="宋体"/>
                        <a:cs typeface="Times New Roman"/>
                      </a:endParaRPr>
                    </a:p>
                  </a:txBody>
                  <a:tcPr marL="101592" marR="101592" marT="0" marB="0"/>
                </a:tc>
                <a:extLst>
                  <a:ext uri="{0D108BD9-81ED-4DB2-BD59-A6C34878D82A}">
                    <a16:rowId xmlns:a16="http://schemas.microsoft.com/office/drawing/2014/main" val="10003"/>
                  </a:ext>
                </a:extLst>
              </a:tr>
              <a:tr h="367409">
                <a:tc>
                  <a:txBody>
                    <a:bodyPr/>
                    <a:lstStyle/>
                    <a:p>
                      <a:pPr algn="l">
                        <a:spcAft>
                          <a:spcPts val="0"/>
                        </a:spcAft>
                      </a:pPr>
                      <a:r>
                        <a:rPr lang="zh-CN" sz="1800" kern="100">
                          <a:effectLst/>
                        </a:rPr>
                        <a:t>其他</a:t>
                      </a:r>
                      <a:endParaRPr lang="zh-CN" sz="1800" kern="100">
                        <a:effectLst/>
                        <a:latin typeface="Calibri"/>
                        <a:ea typeface="宋体"/>
                        <a:cs typeface="Times New Roman"/>
                      </a:endParaRPr>
                    </a:p>
                  </a:txBody>
                  <a:tcPr marL="101592" marR="101592" marT="0" marB="0"/>
                </a:tc>
                <a:tc>
                  <a:txBody>
                    <a:bodyPr/>
                    <a:lstStyle/>
                    <a:p>
                      <a:pPr algn="l">
                        <a:spcAft>
                          <a:spcPts val="0"/>
                        </a:spcAft>
                      </a:pPr>
                      <a:r>
                        <a:rPr lang="zh-CN" sz="1800" kern="100" dirty="0">
                          <a:effectLst/>
                        </a:rPr>
                        <a:t>待定</a:t>
                      </a:r>
                      <a:endParaRPr lang="zh-CN" sz="1800" kern="100" dirty="0">
                        <a:effectLst/>
                        <a:latin typeface="Calibri"/>
                        <a:ea typeface="宋体"/>
                        <a:cs typeface="Times New Roman"/>
                      </a:endParaRPr>
                    </a:p>
                  </a:txBody>
                  <a:tcPr marL="101592" marR="101592"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30330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PRD2017-G25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en-US" altLang="zh-CN" sz="9600" dirty="0"/>
            </a:br>
            <a:r>
              <a:rPr lang="zh-CN" altLang="en-US" sz="9600" dirty="0"/>
              <a:t>和绩效评定</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效绩评定</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4031873"/>
          </a:xfrm>
          <a:prstGeom prst="rect">
            <a:avLst/>
          </a:prstGeom>
          <a:noFill/>
        </p:spPr>
        <p:txBody>
          <a:bodyPr wrap="square" rtlCol="0">
            <a:spAutoFit/>
          </a:bodyPr>
          <a:lstStyle/>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8.8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所有文档审核、任务分配、需求工程项目计划</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制作</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8.5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绘制</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GANTT</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图、查找模板</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7.6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会议记要、人力资源管理计划</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8.3 OBS</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表、风险预估</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8.1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可行性分析、配置管理计划</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7.8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文档编辑、沟通管理、项目前景及范围文档</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596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a:xfrm>
            <a:off x="1103312" y="2052918"/>
            <a:ext cx="9534208" cy="4576482"/>
          </a:xfrm>
        </p:spPr>
        <p:txBody>
          <a:bodyPr>
            <a:normAutofit/>
          </a:bodyPr>
          <a:lstStyle/>
          <a:p>
            <a:r>
              <a:rPr lang="zh-CN" altLang="en-US" sz="2400"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sz="2400" dirty="0"/>
              <a:t>通过这三方提出的需求考虑，我们构思做一个软件工程系列课程教学、学习、交流的网站。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sz="2400" dirty="0"/>
              <a:t>教师可以批量检查，批改，点评学生作业。</a:t>
            </a:r>
            <a:endParaRPr lang="en-US" altLang="zh-CN" sz="2400" dirty="0"/>
          </a:p>
          <a:p>
            <a:r>
              <a:rPr lang="zh-CN" altLang="en-US" sz="2400" dirty="0"/>
              <a:t>统一的教师上课质量反馈。</a:t>
            </a:r>
            <a:endParaRPr lang="en-US" altLang="zh-CN" sz="2400" dirty="0"/>
          </a:p>
          <a:p>
            <a:r>
              <a:rPr lang="zh-CN" altLang="en-US" sz="2400" dirty="0"/>
              <a:t>提供更加方便的获取课堂的内容。</a:t>
            </a:r>
            <a:endParaRPr lang="en-US" altLang="zh-CN" sz="2400" dirty="0"/>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1014</TotalTime>
  <Words>4636</Words>
  <Application>Microsoft Office PowerPoint</Application>
  <PresentationFormat>宽屏</PresentationFormat>
  <Paragraphs>662</Paragraphs>
  <Slides>56</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Microsoft YaHei UI</vt:lpstr>
      <vt:lpstr>等线</vt:lpstr>
      <vt:lpstr>宋体</vt:lpstr>
      <vt:lpstr>微软雅黑</vt:lpstr>
      <vt:lpstr>Arial</vt:lpstr>
      <vt:lpstr>Calibri</vt:lpstr>
      <vt:lpstr>Century Gothic</vt:lpstr>
      <vt:lpstr>Times New Roman</vt:lpstr>
      <vt:lpstr>Wingdings 3</vt:lpstr>
      <vt:lpstr>离子</vt:lpstr>
      <vt:lpstr>需求工程项目计划</vt:lpstr>
      <vt:lpstr>目录</vt:lpstr>
      <vt:lpstr>第1章 引言</vt:lpstr>
      <vt:lpstr>1.1编写目的</vt:lpstr>
      <vt:lpstr>1.2 业务机遇</vt:lpstr>
      <vt:lpstr>1.3 业务目标</vt:lpstr>
      <vt:lpstr>1.3 业务目标</vt:lpstr>
      <vt:lpstr>1.3 业务内容</vt:lpstr>
      <vt:lpstr>第2章  参考资料 </vt:lpstr>
      <vt:lpstr>参考资料</vt:lpstr>
      <vt:lpstr>第3章  项目概述</vt:lpstr>
      <vt:lpstr>3.1 工作内容</vt:lpstr>
      <vt:lpstr>3.2 开发人员</vt:lpstr>
      <vt:lpstr>3.2.1 需要移交用户的文件</vt:lpstr>
      <vt:lpstr>3.4 验收标准</vt:lpstr>
      <vt:lpstr>3.5 项目相关信息</vt:lpstr>
      <vt:lpstr>第4章  时间管理计划 </vt:lpstr>
      <vt:lpstr>4.1工作任务的分配（1）</vt:lpstr>
      <vt:lpstr>4.1工作任务的分配（2）</vt:lpstr>
      <vt:lpstr>4.2工作任务的分解（1）</vt:lpstr>
      <vt:lpstr>4.2工作任务的分解（2）</vt:lpstr>
      <vt:lpstr>4.3WBS表</vt:lpstr>
      <vt:lpstr>4.3WBS表</vt:lpstr>
      <vt:lpstr>4.3WBS表</vt:lpstr>
      <vt:lpstr>4.4甘特图</vt:lpstr>
      <vt:lpstr>OBS图</vt:lpstr>
      <vt:lpstr>4.5里程碑</vt:lpstr>
      <vt:lpstr>第5章  质量管理计划</vt:lpstr>
      <vt:lpstr>5.1 需求获取</vt:lpstr>
      <vt:lpstr>5.2建立开发项目质量管理责任制</vt:lpstr>
      <vt:lpstr>5.3质量保证</vt:lpstr>
      <vt:lpstr>第6章  沟通管理计划</vt:lpstr>
      <vt:lpstr>干系人联系</vt:lpstr>
      <vt:lpstr>干系人联系</vt:lpstr>
      <vt:lpstr>开发者与客户沟通计划</vt:lpstr>
      <vt:lpstr>开发者内部沟通计划</vt:lpstr>
      <vt:lpstr>开发者内部沟通计划</vt:lpstr>
      <vt:lpstr>开发者内部沟通计划</vt:lpstr>
      <vt:lpstr>第7章  风险管理计划 </vt:lpstr>
      <vt:lpstr> 风险分类</vt:lpstr>
      <vt:lpstr>风险概率与影响的定义</vt:lpstr>
      <vt:lpstr>风险评估</vt:lpstr>
      <vt:lpstr>风险控制</vt:lpstr>
      <vt:lpstr>风险控制</vt:lpstr>
      <vt:lpstr>第8章  成本管理计划 </vt:lpstr>
      <vt:lpstr>人力资源成本预算  </vt:lpstr>
      <vt:lpstr>其他预算  </vt:lpstr>
      <vt:lpstr>第9章  配置系统管理指南 </vt:lpstr>
      <vt:lpstr>配置标志</vt:lpstr>
      <vt:lpstr>版本管理</vt:lpstr>
      <vt:lpstr>变更控制 微小改正时的变更控制</vt:lpstr>
      <vt:lpstr>变更控制 较大变动时的变更控制</vt:lpstr>
      <vt:lpstr>配置状态报告</vt:lpstr>
      <vt:lpstr>第10章  小组分工 和绩效评定 </vt:lpstr>
      <vt:lpstr>效绩评定</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tianheng yao</cp:lastModifiedBy>
  <cp:revision>108</cp:revision>
  <cp:lastPrinted>2012-08-15T21:38:02Z</cp:lastPrinted>
  <dcterms:created xsi:type="dcterms:W3CDTF">2017-10-25T13:05:14Z</dcterms:created>
  <dcterms:modified xsi:type="dcterms:W3CDTF">2017-11-12T05:19:36Z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