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1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9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0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6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2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67F1-377F-4886-A9D9-C49D121D3B6D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8C1C-56C6-4216-B12E-1BDCAB71D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llo.co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990656" cy="1470025"/>
          </a:xfrm>
        </p:spPr>
        <p:txBody>
          <a:bodyPr>
            <a:noAutofit/>
          </a:bodyPr>
          <a:lstStyle/>
          <a:p>
            <a:pPr algn="l"/>
            <a:r>
              <a:rPr lang="zh-TW" altLang="en-US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當操作錯誤時</a:t>
            </a:r>
            <a:r>
              <a:rPr lang="en-US" altLang="zh-TW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zh-TW" altLang="en-US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總是先責怪自己？</a:t>
            </a:r>
            <a:endParaRPr lang="zh-TW" altLang="en-US" sz="66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5949280"/>
            <a:ext cx="6400800" cy="694928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導讀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人：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日圖文碩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　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10620804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陳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容萱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27584" y="3429000"/>
            <a:ext cx="21602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8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─淺談</a:t>
            </a:r>
            <a:r>
              <a:rPr lang="en-US" altLang="zh-TW" sz="18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UX</a:t>
            </a:r>
            <a:r>
              <a:rPr lang="zh-TW" altLang="en-US" sz="18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這件事</a:t>
            </a:r>
            <a:r>
              <a:rPr lang="zh-TW" altLang="en-US" sz="18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8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C:\Users\USER\Desktop\b2eb49111e91330bbe997ecff69829cb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7" t="19189" r="19639" b="31050"/>
          <a:stretch/>
        </p:blipFill>
        <p:spPr bwMode="auto">
          <a:xfrm>
            <a:off x="7537766" y="5589240"/>
            <a:ext cx="1149849" cy="9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d815be145070c81ad82606eecd93286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1228694" cy="12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547664" y="2492896"/>
            <a:ext cx="6262914" cy="3860800"/>
            <a:chOff x="971600" y="2722736"/>
            <a:chExt cx="6262914" cy="3860800"/>
          </a:xfrm>
        </p:grpSpPr>
        <p:pic>
          <p:nvPicPr>
            <p:cNvPr id="2050" name="Picture 2" descr="C:\Users\USER\Desktop\ec95c39b965e3688ef6534e0e528661b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4" t="5590" r="23891" b="8297"/>
            <a:stretch/>
          </p:blipFill>
          <p:spPr bwMode="auto">
            <a:xfrm rot="5400000">
              <a:off x="2172657" y="1521679"/>
              <a:ext cx="3860800" cy="6262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內容版面配置區 2"/>
            <p:cNvSpPr txBox="1">
              <a:spLocks/>
            </p:cNvSpPr>
            <p:nvPr/>
          </p:nvSpPr>
          <p:spPr>
            <a:xfrm>
              <a:off x="3059832" y="3933056"/>
              <a:ext cx="3168352" cy="144016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最小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價值的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>
                <a:lnSpc>
                  <a:spcPct val="150000"/>
                </a:lnSpc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繪稿、原型或服務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>
                <a:lnSpc>
                  <a:spcPct val="150000"/>
                </a:lnSpc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使用者越快的與你的概念</a:t>
              </a: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互動。</a:t>
              </a:r>
              <a:endParaRPr lang="zh-TW" altLang="en-US" sz="1600" dirty="0"/>
            </a:p>
          </p:txBody>
        </p:sp>
      </p:grp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899592" y="908720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MVP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Guide to Minimum Viable Products)</a:t>
            </a:r>
            <a:b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18625" y="3326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ec95c39b965e3688ef6534e0e528661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 t="5590" r="23891" b="8297"/>
          <a:stretch/>
        </p:blipFill>
        <p:spPr bwMode="auto">
          <a:xfrm rot="16200000">
            <a:off x="1887083" y="-1822945"/>
            <a:ext cx="5612899" cy="91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-900608" y="1886598"/>
            <a:ext cx="6838528" cy="168604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提早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做測試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且時常做測試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Guide to Usability Testing)</a:t>
            </a:r>
            <a:br>
              <a:rPr lang="en-US" altLang="zh-TW" sz="1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USER\Desktop\2cfebe51f7eac87c9f7db8be500d8e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26">
            <a:off x="-6434423" y="709493"/>
            <a:ext cx="10440014" cy="104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2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1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測試要有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USER\Desktop\f02006593dc3fc8fa233c2894ed2bea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24" y="116632"/>
            <a:ext cx="5478338" cy="54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3879036"/>
            <a:ext cx="4032448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設計好正確的施測問題。如果回答符合假說，我們可從中得到資訊；反之，我們也可以學習到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東西</a:t>
            </a:r>
            <a:r>
              <a:rPr lang="zh-TW" altLang="en-US" sz="1600" dirty="0"/>
              <a:t>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06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1f892957b260a88f9b21ab438a520ff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9" t="13297" r="27674" b="16852"/>
          <a:stretch/>
        </p:blipFill>
        <p:spPr bwMode="auto">
          <a:xfrm>
            <a:off x="4820234" y="0"/>
            <a:ext cx="4112044" cy="70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17074" y="4005064"/>
            <a:ext cx="405954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使用者了解你的產品，若他們不慎清楚，結果的錯誤將是自己承擔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。告知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使用者若發生錯誤也沒問題，我們之後會修復它。</a:t>
            </a:r>
            <a:endParaRPr lang="zh-TW" altLang="en-US" sz="1600" dirty="0"/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447298" y="908720"/>
            <a:ext cx="7772400" cy="288032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教育與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強調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734888" y="2924944"/>
            <a:ext cx="354908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技術的觀點來檢視介面是否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完善。</a:t>
            </a:r>
            <a:endParaRPr lang="zh-TW" altLang="en-US" sz="1600" dirty="0"/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驗收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Acceptance Testing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UAT)</a:t>
            </a:r>
            <a:b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146" name="Picture 2" descr="C:\Users\USER\Desktop\599168ddc3f61b8c83e36684e8b3d8b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2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899592" y="2573587"/>
            <a:ext cx="4008363" cy="453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專注於使用性上，自然美感也伴隨而來。</a:t>
            </a:r>
            <a:endParaRPr lang="zh-TW" altLang="en-US" sz="1600" dirty="0"/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685800" y="795053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眷戀於感官上的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5641b715216a353074ae461320c287c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-819472"/>
            <a:ext cx="8280920" cy="828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 rot="18691126">
            <a:off x="4312440" y="2252685"/>
            <a:ext cx="4485184" cy="1133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重心轉移到修正目的上，甚至將產品砍掉重練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。你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會找到新的方向、目標與產品亮點。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945927" y="260648"/>
            <a:ext cx="2518048" cy="280831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準備好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259632" y="2414810"/>
            <a:ext cx="66800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&lt;meta charset="UTF-8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"&gt;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&lt;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title&gt;I  AM  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GOOD WEB DESIGNER&lt;/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head&gt;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&lt;h1&gt;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不應該讓使用者自行了解技術或科技，而是讓技術或科技懂他們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&lt;/h1&gt;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endParaRPr lang="en-US" altLang="zh-TW" sz="16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&lt;p&gt;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當我們因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設計錯誤，讓使用者自責，很有可能會失去真正能讓產品或服務大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鳴  大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放的機會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&lt;/p&gt;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187624" y="745193"/>
            <a:ext cx="6984776" cy="18002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就是提供信心</a:t>
            </a:r>
            <a:endParaRPr lang="zh-TW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635896" y="4149080"/>
            <a:ext cx="5781328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1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   有  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-34659" y="0"/>
            <a:ext cx="9380471" cy="6858000"/>
            <a:chOff x="-34659" y="0"/>
            <a:chExt cx="9380471" cy="6858000"/>
          </a:xfrm>
        </p:grpSpPr>
        <p:sp>
          <p:nvSpPr>
            <p:cNvPr id="6" name="矩形 5"/>
            <p:cNvSpPr/>
            <p:nvPr/>
          </p:nvSpPr>
          <p:spPr>
            <a:xfrm>
              <a:off x="-34659" y="0"/>
              <a:ext cx="9144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內容版面配置區 2"/>
            <p:cNvSpPr txBox="1">
              <a:spLocks/>
            </p:cNvSpPr>
            <p:nvPr/>
          </p:nvSpPr>
          <p:spPr>
            <a:xfrm>
              <a:off x="755576" y="1294507"/>
              <a:ext cx="8590236" cy="46239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html&gt;</a:t>
              </a:r>
            </a:p>
            <a:p>
              <a:pPr algn="l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&lt;head&gt;</a:t>
              </a:r>
            </a:p>
            <a:p>
              <a:pPr algn="l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&lt;meta charset="UTF-8"&gt;</a:t>
              </a:r>
            </a:p>
            <a:p>
              <a:pPr algn="l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&lt;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title&gt;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操作錯誤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時，為什麼使用者，總是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先責怪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自己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資料來源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title&gt;</a:t>
              </a:r>
            </a:p>
            <a:p>
              <a:pPr algn="l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&lt;/head&gt;</a:t>
              </a:r>
            </a:p>
            <a:p>
              <a:pPr algn="l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&lt;body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</a:p>
            <a:p>
              <a:pPr algn="l"/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ul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endPara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&lt;li&gt;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文章出處：設計大舌頭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&lt;/li&gt;</a:t>
              </a:r>
              <a:endPara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>
                <a:lnSpc>
                  <a:spcPct val="150000"/>
                </a:lnSpc>
              </a:pPr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</a:t>
              </a:r>
              <a:r>
                <a:rPr lang="en-US" altLang="zh-TW" sz="1600" dirty="0" smtClean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&lt;li&gt;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翻譯自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How Bad UX Makes Users Blame Themselves by Ivana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McConell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&lt;/li&gt;</a:t>
              </a:r>
            </a:p>
            <a:p>
              <a:pPr algn="l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&lt;li&gt;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原文出處： </a:t>
              </a:r>
              <a:r>
                <a:rPr lang="en-US" altLang="zh-TW" sz="16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UXPin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&lt;/li&gt;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&lt;/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ul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body&gt;</a:t>
              </a:r>
            </a:p>
            <a:p>
              <a:pPr algn="l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&lt;/html&gt;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>
                <a:lnSpc>
                  <a:spcPct val="150000"/>
                </a:lnSpc>
              </a:pP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>
                <a:lnSpc>
                  <a:spcPct val="150000"/>
                </a:lnSpc>
              </a:pP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1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59832" y="2164447"/>
            <a:ext cx="5698976" cy="1800200"/>
          </a:xfrm>
        </p:spPr>
        <p:txBody>
          <a:bodyPr>
            <a:noAutofit/>
          </a:bodyPr>
          <a:lstStyle/>
          <a:p>
            <a:pPr algn="l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自利性</a:t>
            </a: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偏差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70660" y="3523146"/>
            <a:ext cx="5781328" cy="2962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失敗→任務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夠努力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170660" y="4756735"/>
            <a:ext cx="5781328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不過電腦與應用程式這部分卻是例外。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匯合連接點 9"/>
          <p:cNvSpPr/>
          <p:nvPr/>
        </p:nvSpPr>
        <p:spPr>
          <a:xfrm flipV="1">
            <a:off x="1835696" y="2827318"/>
            <a:ext cx="882724" cy="88272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匯合連接點 15"/>
          <p:cNvSpPr/>
          <p:nvPr/>
        </p:nvSpPr>
        <p:spPr>
          <a:xfrm flipV="1">
            <a:off x="1835696" y="1747487"/>
            <a:ext cx="882724" cy="88272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匯合連接點 16"/>
          <p:cNvSpPr/>
          <p:nvPr/>
        </p:nvSpPr>
        <p:spPr>
          <a:xfrm flipV="1">
            <a:off x="1835696" y="4922768"/>
            <a:ext cx="882724" cy="88272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匯合連接點 17"/>
          <p:cNvSpPr/>
          <p:nvPr/>
        </p:nvSpPr>
        <p:spPr>
          <a:xfrm flipV="1">
            <a:off x="1835696" y="3870632"/>
            <a:ext cx="882724" cy="88272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79512" y="1556793"/>
            <a:ext cx="1224136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匯合連接點 19"/>
          <p:cNvSpPr/>
          <p:nvPr/>
        </p:nvSpPr>
        <p:spPr>
          <a:xfrm flipV="1">
            <a:off x="1843026" y="2827318"/>
            <a:ext cx="882724" cy="882724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匯合連接點 20"/>
          <p:cNvSpPr/>
          <p:nvPr/>
        </p:nvSpPr>
        <p:spPr>
          <a:xfrm flipV="1">
            <a:off x="1843026" y="1747487"/>
            <a:ext cx="882724" cy="882724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匯合連接點 21"/>
          <p:cNvSpPr/>
          <p:nvPr/>
        </p:nvSpPr>
        <p:spPr>
          <a:xfrm flipV="1">
            <a:off x="1843026" y="4922768"/>
            <a:ext cx="882724" cy="882724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匯合連接點 22"/>
          <p:cNvSpPr/>
          <p:nvPr/>
        </p:nvSpPr>
        <p:spPr>
          <a:xfrm flipV="1">
            <a:off x="1843026" y="3870632"/>
            <a:ext cx="882724" cy="882724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928244" y="183490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928244" y="29147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935574" y="39580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935574" y="501018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棒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8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541 2.48555E-6 C 0.05156 0.00046 0.06788 0.00046 0.08402 0.00138 C 0.08819 0.00138 0.09166 0.00555 0.09583 0.00578 C 0.1085 0.00624 0.12135 0.0067 0.13402 0.00717 C 0.14896 0.0104 0.13854 0.00878 0.16545 0.00878 " pathEditMode="relative" rAng="0" ptsTypes="ffffA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8216" y="836712"/>
            <a:ext cx="4108817" cy="3280993"/>
            <a:chOff x="438216" y="836712"/>
            <a:chExt cx="4108817" cy="3280993"/>
          </a:xfrm>
        </p:grpSpPr>
        <p:pic>
          <p:nvPicPr>
            <p:cNvPr id="1026" name="Picture 2" descr="C:\Users\USER\Desktop\b2eb49111e91330bbe997ecff69829cb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17" t="19189" r="19639" b="31050"/>
            <a:stretch/>
          </p:blipFill>
          <p:spPr bwMode="auto">
            <a:xfrm>
              <a:off x="955089" y="836712"/>
              <a:ext cx="3273761" cy="2625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438216" y="3748373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使用者往往會把任務的</a:t>
              </a:r>
              <a:r>
                <a:rPr lang="zh-TW" altLang="en-US" dirty="0" smtClean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成功歸因於電腦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143506" y="511806"/>
            <a:ext cx="3627422" cy="3627422"/>
            <a:chOff x="5143506" y="511806"/>
            <a:chExt cx="3627422" cy="3627422"/>
          </a:xfrm>
        </p:grpSpPr>
        <p:pic>
          <p:nvPicPr>
            <p:cNvPr id="1027" name="Picture 3" descr="C:\Users\USER\Desktop\d815be145070c81ad82606eecd93286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6" y="511806"/>
              <a:ext cx="3627422" cy="362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5826138" y="3748373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而</a:t>
              </a:r>
              <a:r>
                <a:rPr lang="zh-TW" altLang="en-US" dirty="0" smtClean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失敗時會指責自己</a:t>
              </a:r>
              <a:endParaRPr lang="zh-TW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608040" y="571998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當然，其中可能還有其他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不同的因素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94183" y="4656395"/>
            <a:ext cx="1210588" cy="707886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915816" y="4656395"/>
            <a:ext cx="3262432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科技使用程度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8879" y="4656395"/>
            <a:ext cx="1210588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zh-TW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7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-18628" y="0"/>
            <a:ext cx="4680000" cy="6858000"/>
            <a:chOff x="-18628" y="0"/>
            <a:chExt cx="4680000" cy="6858000"/>
          </a:xfrm>
        </p:grpSpPr>
        <p:sp>
          <p:nvSpPr>
            <p:cNvPr id="4" name="矩形 3"/>
            <p:cNvSpPr/>
            <p:nvPr/>
          </p:nvSpPr>
          <p:spPr>
            <a:xfrm>
              <a:off x="-18628" y="0"/>
              <a:ext cx="4680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9512" y="260648"/>
              <a:ext cx="738664" cy="43204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設計師常犯的錯誤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50" name="Picture 2" descr="C:\Users\USER\Desktop\0577c43d049439e0e58566ef0de9a3e0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65" b="35001"/>
            <a:stretch/>
          </p:blipFill>
          <p:spPr bwMode="auto">
            <a:xfrm>
              <a:off x="75515" y="5860213"/>
              <a:ext cx="3344357" cy="99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4572000" y="-35147"/>
            <a:ext cx="4572000" cy="6893147"/>
            <a:chOff x="4572000" y="-35147"/>
            <a:chExt cx="4572000" cy="6893147"/>
          </a:xfrm>
        </p:grpSpPr>
        <p:sp>
          <p:nvSpPr>
            <p:cNvPr id="5" name="矩形 4"/>
            <p:cNvSpPr/>
            <p:nvPr/>
          </p:nvSpPr>
          <p:spPr>
            <a:xfrm>
              <a:off x="4572000" y="0"/>
              <a:ext cx="457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100392" y="4077072"/>
              <a:ext cx="738664" cy="24482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解決的方式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51" name="Picture 3" descr="C:\Users\USER\Desktop\a89f254b3e61462748b48c4ea3480e2b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3" t="13959" r="6705" b="26158"/>
            <a:stretch/>
          </p:blipFill>
          <p:spPr bwMode="auto">
            <a:xfrm>
              <a:off x="5734591" y="-35147"/>
              <a:ext cx="3375501" cy="245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USER\Desktop\a89f254b3e61462748b48c4ea3480e2b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3" t="13959" r="6705" b="26158"/>
            <a:stretch/>
          </p:blipFill>
          <p:spPr bwMode="auto">
            <a:xfrm>
              <a:off x="5148064" y="2277182"/>
              <a:ext cx="2578442" cy="1876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32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ctrTitle"/>
          </p:nvPr>
        </p:nvSpPr>
        <p:spPr>
          <a:xfrm>
            <a:off x="3059832" y="432631"/>
            <a:ext cx="5621162" cy="345638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8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sz="3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對部分使用者來說    </a:t>
            </a:r>
            <a:r>
              <a:rPr lang="en-US" altLang="zh-TW" sz="3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電腦還是一個陌生的東西。</a:t>
            </a:r>
            <a:endParaRPr lang="zh-TW" altLang="en-US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876256" y="62779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設計師常犯的錯誤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5" name="Picture 3" descr="C:\Users\USER\Desktop\68529aeb3d83ad6dce4dc0ab38603fa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1" y="3305871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3131840" y="3938957"/>
            <a:ext cx="4968552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他們會選擇最沒有阻力的途徑，就是責怪自己，因為這比試圖了解”應用程式的運作方式”以及”該怎麼正確地被操作”來的快速。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72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6876256" y="62779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設計師常犯的錯誤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2" b="6250"/>
          <a:stretch/>
        </p:blipFill>
        <p:spPr bwMode="auto">
          <a:xfrm>
            <a:off x="0" y="1876354"/>
            <a:ext cx="8907581" cy="407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76056" y="1786261"/>
            <a:ext cx="3235896" cy="3528392"/>
          </a:xfrm>
        </p:spPr>
        <p:txBody>
          <a:bodyPr>
            <a:noAutofit/>
          </a:bodyPr>
          <a:lstStyle/>
          <a:p>
            <a:pPr algn="r"/>
            <a:r>
              <a:rPr lang="en-US" altLang="zh-TW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認為</a:t>
            </a:r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美學</a:t>
            </a:r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使用性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9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638664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告訴使用者可用，不等於他們就會用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9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sz="89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設計師常犯的錯誤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USER\Desktop\64085d8b2a6e9e8a7a04c5ef632e672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t="19936" r="11983" b="19936"/>
          <a:stretch/>
        </p:blipFill>
        <p:spPr bwMode="auto">
          <a:xfrm>
            <a:off x="3419872" y="2204864"/>
            <a:ext cx="4752528" cy="377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65844" y="2348880"/>
            <a:ext cx="2654027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如果我們告訴使用者可如何執行任務，他們就會相信自己應該也能夠完成。如果他們辦不到，他們就會感到內疚和自責。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96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685800" y="716205"/>
            <a:ext cx="3022104" cy="266429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89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習的無助感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taught helplessness 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Norman 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提出）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76256" y="62779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設計師常犯的錯誤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146" name="Picture 2" descr="C:\Users\USER\Desktop\a6f393c8a5d29e3415502e19c6edbca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5" t="15535" r="20442" b="16523"/>
          <a:stretch/>
        </p:blipFill>
        <p:spPr bwMode="auto">
          <a:xfrm>
            <a:off x="3456837" y="332655"/>
            <a:ext cx="5321622" cy="61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27584" y="4653136"/>
            <a:ext cx="2845277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某次操作與科技產品相關的任務時失敗，導致他們認為以後操作這類的產品或服務也會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96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dc8c78939736a06858c9e9f3cfc874e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t="36131" r="25370" b="37552"/>
          <a:stretch/>
        </p:blipFill>
        <p:spPr bwMode="auto">
          <a:xfrm>
            <a:off x="0" y="2075543"/>
            <a:ext cx="9144000" cy="47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694" y="3130431"/>
            <a:ext cx="2531347" cy="253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9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中心設計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User-centered design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47158" y="3326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解決的方式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2075543"/>
            <a:ext cx="9144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具體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使用情形的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脈絡     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具體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    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提出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方案    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評估設計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602</Words>
  <Application>Microsoft Office PowerPoint</Application>
  <PresentationFormat>如螢幕大小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當操作錯誤時 為什麼使用者 總是先責怪自己？</vt:lpstr>
      <vt:lpstr>自利性偏差</vt:lpstr>
      <vt:lpstr>PowerPoint 簡報</vt:lpstr>
      <vt:lpstr>PowerPoint 簡報</vt:lpstr>
      <vt:lpstr>1. 對部分使用者來說     電腦還是一個陌生的東西。</vt:lpstr>
      <vt:lpstr>2. 我們常認為 美學=使用性</vt:lpstr>
      <vt:lpstr>告訴使用者可用，不等於他們就會用    3.</vt:lpstr>
      <vt:lpstr>4. 習的無助感 （taught helplessness 由 Norman 提出） </vt:lpstr>
      <vt:lpstr>1.　使用者中心設計（User-centered design) </vt:lpstr>
      <vt:lpstr>2.　　　　The MVP（The Guide to Minimum Viable Products) </vt:lpstr>
      <vt:lpstr>3.提早做測試， 且時常做測試 （The Guide to Usability Testing) </vt:lpstr>
      <vt:lpstr>4. 測試要有目的</vt:lpstr>
      <vt:lpstr>5. 教育與強調</vt:lpstr>
      <vt:lpstr>6.使用者驗收測試 （User Acceptance Testing，UAT) </vt:lpstr>
      <vt:lpstr>7.不要眷戀於感官上的改變</vt:lpstr>
      <vt:lpstr>8. 準備好改變</vt:lpstr>
      <vt:lpstr>設計就是提供信心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當操作錯誤時， 為什麼使用者總是先責怪自己？</dc:title>
  <dc:creator>USER</dc:creator>
  <cp:lastModifiedBy>USER</cp:lastModifiedBy>
  <cp:revision>127</cp:revision>
  <dcterms:created xsi:type="dcterms:W3CDTF">2017-10-30T09:13:19Z</dcterms:created>
  <dcterms:modified xsi:type="dcterms:W3CDTF">2017-10-31T13:49:41Z</dcterms:modified>
</cp:coreProperties>
</file>