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2"/>
  </p:notesMasterIdLst>
  <p:sldIdLst>
    <p:sldId id="256" r:id="rId2"/>
    <p:sldId id="2964" r:id="rId3"/>
    <p:sldId id="259" r:id="rId4"/>
    <p:sldId id="260" r:id="rId5"/>
    <p:sldId id="267" r:id="rId6"/>
    <p:sldId id="262" r:id="rId7"/>
    <p:sldId id="263" r:id="rId8"/>
    <p:sldId id="2972" r:id="rId9"/>
    <p:sldId id="2969" r:id="rId10"/>
    <p:sldId id="2971" r:id="rId11"/>
    <p:sldId id="2973" r:id="rId12"/>
    <p:sldId id="2974" r:id="rId13"/>
    <p:sldId id="2975" r:id="rId14"/>
    <p:sldId id="2976" r:id="rId15"/>
    <p:sldId id="2965" r:id="rId16"/>
    <p:sldId id="2966" r:id="rId17"/>
    <p:sldId id="261" r:id="rId18"/>
    <p:sldId id="2968" r:id="rId19"/>
    <p:sldId id="266" r:id="rId20"/>
    <p:sldId id="264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/>
  </p:normalViewPr>
  <p:slideViewPr>
    <p:cSldViewPr>
      <p:cViewPr varScale="1">
        <p:scale>
          <a:sx n="119" d="100"/>
          <a:sy n="119" d="100"/>
        </p:scale>
        <p:origin x="6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A129FAE-F851-4D77-B21F-8E4BC946FDB1}" type="datetimeFigureOut">
              <a:rPr lang="zh-TW" altLang="en-US"/>
              <a:pPr>
                <a:defRPr/>
              </a:pPr>
              <a:t>2025/6/28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2B8AD89-486E-4011-8719-2107BFB3385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0671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6042-A4BF-4132-A3FD-649C522E8222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4F5FF-B113-483F-BBB0-B60231C9E4F2}" type="slidenum">
              <a:rPr lang="en-US" altLang="zh-TW" smtClean="0"/>
              <a:pPr/>
              <a:t>‹#›</a:t>
            </a:fld>
            <a:endParaRPr lang="en-US" altLang="zh-TW" sz="140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pic>
        <p:nvPicPr>
          <p:cNvPr id="14" name="Picture 149" descr="emblem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636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154"/>
          <p:cNvSpPr txBox="1">
            <a:spLocks noChangeArrowheads="1"/>
          </p:cNvSpPr>
          <p:nvPr userDrawn="1"/>
        </p:nvSpPr>
        <p:spPr bwMode="auto">
          <a:xfrm>
            <a:off x="684213" y="163513"/>
            <a:ext cx="2374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Department of Computer Science </a:t>
            </a:r>
            <a:b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</a:br>
            <a:r>
              <a:rPr lang="en-US" altLang="zh-TW" sz="1200" b="1" i="1" dirty="0">
                <a:solidFill>
                  <a:schemeClr val="accent1"/>
                </a:solidFill>
                <a:latin typeface="Times New Roman" pitchFamily="18" charset="0"/>
                <a:ea typeface="新細明體" pitchFamily="18" charset="-120"/>
              </a:rPr>
              <a:t>and Information Engineering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926F-2995-43AD-8C66-3EA7FA3D3074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E61F3-0875-4F84-8ED6-81C983D964D8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EB3-E019-45E4-A61D-B829FE2398EC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A2651-8BF8-4F14-87D1-09EE685B24C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4491F-BA1A-4B09-A628-0620AE33FBB0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22FC-FA3C-44F0-870E-F1A1A320016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9547-1EA9-4383-9690-3FDA781AE7FB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2D53B5E-6CCE-4434-8460-C22E23FDE83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E289-CFC4-45DB-A1AE-D1FA305CCF2C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C4A7F-1B47-4F49-AFB5-4D7F5858B15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4A429-E85B-4FF3-964C-6E6FA44A438A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49E3-785E-4967-BC21-57795A361C2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A611-0680-45AA-8135-042023D454EA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B4DD8-9DB1-40D8-B19E-937DFD49AB84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21B8-DC97-4364-827B-E89A86C2CE6D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31B-09AE-4FFB-BDB1-668472C3E71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B660-4C73-4214-B815-51390BDD6612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3AB0-0BB2-4811-BCF2-D4C53693F8E5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E1AD-EBB2-4C20-BDBB-6223BE14ABBF}" type="datetime1">
              <a:rPr lang="en-US" altLang="zh-TW" smtClean="0"/>
              <a:pPr/>
              <a:t>6/28/25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966F9A7-94A8-46B6-9E3F-C68564094FE4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01FEA53-4CF8-4E54-BE65-3531C925E6B1}" type="datetime1">
              <a:rPr lang="en-US" altLang="zh-TW" smtClean="0"/>
              <a:pPr/>
              <a:t>6/28/25</a:t>
            </a:fld>
            <a:endParaRPr lang="en-US" altLang="zh-TW" sz="1400">
              <a:solidFill>
                <a:schemeClr val="tx2"/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9556A70-9A74-47FD-9A43-E590E651F46E}" type="slidenum">
              <a:rPr lang="en-US" altLang="zh-TW" smtClean="0"/>
              <a:pPr/>
              <a:t>‹#›</a:t>
            </a:fld>
            <a:endParaRPr lang="en-US" altLang="zh-TW" sz="1400">
              <a:solidFill>
                <a:srgbClr val="FFFFFF"/>
              </a:solidFill>
            </a:endParaRPr>
          </a:p>
        </p:txBody>
      </p:sp>
      <p:pic>
        <p:nvPicPr>
          <p:cNvPr id="10" name="Picture 149" descr="emblem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4212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thuang/Downloads/2444639186_cojudge.xlsx#250617_00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Users/ythuang/Downloads/2444430408_cojudge.xlsx#250611_001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thuang/Downloads/2444414412_cojudge.xlsx#250619_003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thuang/Downloads/2444414412_cojudge.xlsx#250619_001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Users/ythuang/Downloads/2444430408_cojudge.xlsx#250610_003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Users/ythuang/Downloads/2444430408_cojudge.xlsx#250612_00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ythuang/Downloads/2444639186_cojudge.xlsx#250618_00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file:///Users/ythuang/Downloads/2444639186_cojudge.xlsx#250618_00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Users/ythuang/Downloads/2444494119_cojudge.xlsx#250618_00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hyperlink" Target="file:///Users/ythuang/Downloads/2444414412_cojudge.xlsx#250619_002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>
          <a:xfrm>
            <a:off x="457200" y="1526927"/>
            <a:ext cx="8229600" cy="1470025"/>
          </a:xfrm>
        </p:spPr>
        <p:txBody>
          <a:bodyPr rtlCol="0">
            <a:normAutofit/>
          </a:bodyPr>
          <a:lstStyle/>
          <a:p>
            <a:r>
              <a:rPr lang="en-TW" dirty="0"/>
              <a:t>ARG Host Origin Collection</a:t>
            </a:r>
            <a:endParaRPr lang="en-US" b="1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52544" y="4077072"/>
            <a:ext cx="32756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TW" sz="2800" b="1" dirty="0">
                <a:solidFill>
                  <a:schemeClr val="tx2"/>
                </a:solidFill>
                <a:latin typeface="Times New Roman" pitchFamily="18" charset="0"/>
              </a:rPr>
              <a:t>Dr. Yao-Ting Huang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50825" y="5481638"/>
            <a:ext cx="8713788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 dirty="0">
                <a:solidFill>
                  <a:schemeClr val="accent2"/>
                </a:solidFill>
                <a:latin typeface="Times New Roman" pitchFamily="18" charset="0"/>
              </a:rPr>
              <a:t>Bioinformatics Laboratory,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 dirty="0">
                <a:solidFill>
                  <a:schemeClr val="accent2"/>
                </a:solidFill>
                <a:latin typeface="Times New Roman" pitchFamily="18" charset="0"/>
              </a:rPr>
              <a:t>Department of Computer Science &amp; Information Engineering,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None/>
            </a:pPr>
            <a:r>
              <a:rPr kumimoji="0" lang="en-US" altLang="zh-TW" sz="2400" b="1" dirty="0">
                <a:solidFill>
                  <a:schemeClr val="accent2"/>
                </a:solidFill>
                <a:latin typeface="Times New Roman" pitchFamily="18" charset="0"/>
              </a:rPr>
              <a:t>National Chung Cheng University.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2D472-C912-CE9A-84C2-DA96BFCE29DD}"/>
              </a:ext>
            </a:extLst>
          </p:cNvPr>
          <p:cNvSpPr txBox="1"/>
          <p:nvPr/>
        </p:nvSpPr>
        <p:spPr>
          <a:xfrm>
            <a:off x="2981739" y="2087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0"/>
    </mc:Choice>
    <mc:Fallback xmlns="">
      <p:transition spd="slow" advTm="35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8CB2-A99C-E3BB-4B5C-71CD7953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TW" sz="3600" dirty="0"/>
              <a:t>tNGS</a:t>
            </a:r>
            <a:r>
              <a:rPr lang="zh-TW" altLang="en-US" sz="3600" dirty="0"/>
              <a:t> </a:t>
            </a:r>
            <a:r>
              <a:rPr lang="en-US" altLang="zh-TW" sz="3600" dirty="0"/>
              <a:t>vs </a:t>
            </a:r>
            <a:r>
              <a:rPr lang="en-US" altLang="zh-TW" sz="3600" dirty="0" err="1"/>
              <a:t>mNGS</a:t>
            </a:r>
            <a:endParaRPr lang="en-T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22FBD-82A2-6844-3F11-E131AF7AB0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1968" y="2924944"/>
            <a:ext cx="8363272" cy="3082354"/>
          </a:xfrm>
        </p:spPr>
        <p:txBody>
          <a:bodyPr>
            <a:normAutofit/>
          </a:bodyPr>
          <a:lstStyle/>
          <a:p>
            <a:r>
              <a:rPr lang="en-TW" dirty="0"/>
              <a:t>mNGS的整套流程，tNGS仍都需要</a:t>
            </a:r>
          </a:p>
          <a:p>
            <a:pPr lvl="1"/>
            <a:r>
              <a:rPr lang="en-TW" dirty="0"/>
              <a:t>PubMed/ChatGPT (H/M/L)仍和感染類型有關</a:t>
            </a:r>
          </a:p>
          <a:p>
            <a:pPr lvl="1"/>
            <a:r>
              <a:rPr lang="en-TW" dirty="0"/>
              <a:t>Ratio/Ranking/GPT仍各自有不同鑒定能力</a:t>
            </a:r>
          </a:p>
          <a:p>
            <a:pPr lvl="1"/>
            <a:r>
              <a:rPr lang="en-TW" dirty="0"/>
              <a:t>要自動推薦，sum仍可有發揮空間(e.g., 2重複)</a:t>
            </a:r>
          </a:p>
          <a:p>
            <a:pPr lvl="1"/>
            <a:r>
              <a:rPr lang="en-TW" dirty="0"/>
              <a:t>判讀出報告仍需Web介面，記錄檢出，報告產出和Email</a:t>
            </a:r>
          </a:p>
          <a:p>
            <a:r>
              <a:rPr lang="en-TW" dirty="0"/>
              <a:t>應在現有架構下做完整測試，先尋找最小成本異動。</a:t>
            </a:r>
          </a:p>
          <a:p>
            <a:pPr lvl="1"/>
            <a:r>
              <a:rPr lang="en-TW" dirty="0"/>
              <a:t>等看到難解問題，再考慮創造新流程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3830E0-2D3A-049C-7040-97DD802E5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78193"/>
              </p:ext>
            </p:extLst>
          </p:nvPr>
        </p:nvGraphicFramePr>
        <p:xfrm>
          <a:off x="155779" y="1148264"/>
          <a:ext cx="8832441" cy="15528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15821">
                  <a:extLst>
                    <a:ext uri="{9D8B030D-6E8A-4147-A177-3AD203B41FA5}">
                      <a16:colId xmlns:a16="http://schemas.microsoft.com/office/drawing/2014/main" val="35128848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07458965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977196213"/>
                    </a:ext>
                  </a:extLst>
                </a:gridCol>
                <a:gridCol w="792222">
                  <a:extLst>
                    <a:ext uri="{9D8B030D-6E8A-4147-A177-3AD203B41FA5}">
                      <a16:colId xmlns:a16="http://schemas.microsoft.com/office/drawing/2014/main" val="3117085965"/>
                    </a:ext>
                  </a:extLst>
                </a:gridCol>
                <a:gridCol w="527243">
                  <a:extLst>
                    <a:ext uri="{9D8B030D-6E8A-4147-A177-3AD203B41FA5}">
                      <a16:colId xmlns:a16="http://schemas.microsoft.com/office/drawing/2014/main" val="2870025692"/>
                    </a:ext>
                  </a:extLst>
                </a:gridCol>
                <a:gridCol w="579181">
                  <a:extLst>
                    <a:ext uri="{9D8B030D-6E8A-4147-A177-3AD203B41FA5}">
                      <a16:colId xmlns:a16="http://schemas.microsoft.com/office/drawing/2014/main" val="2526043908"/>
                    </a:ext>
                  </a:extLst>
                </a:gridCol>
                <a:gridCol w="868771">
                  <a:extLst>
                    <a:ext uri="{9D8B030D-6E8A-4147-A177-3AD203B41FA5}">
                      <a16:colId xmlns:a16="http://schemas.microsoft.com/office/drawing/2014/main" val="2056237765"/>
                    </a:ext>
                  </a:extLst>
                </a:gridCol>
                <a:gridCol w="868771">
                  <a:extLst>
                    <a:ext uri="{9D8B030D-6E8A-4147-A177-3AD203B41FA5}">
                      <a16:colId xmlns:a16="http://schemas.microsoft.com/office/drawing/2014/main" val="877389676"/>
                    </a:ext>
                  </a:extLst>
                </a:gridCol>
                <a:gridCol w="675710">
                  <a:extLst>
                    <a:ext uri="{9D8B030D-6E8A-4147-A177-3AD203B41FA5}">
                      <a16:colId xmlns:a16="http://schemas.microsoft.com/office/drawing/2014/main" val="1381392356"/>
                    </a:ext>
                  </a:extLst>
                </a:gridCol>
                <a:gridCol w="886141">
                  <a:extLst>
                    <a:ext uri="{9D8B030D-6E8A-4147-A177-3AD203B41FA5}">
                      <a16:colId xmlns:a16="http://schemas.microsoft.com/office/drawing/2014/main" val="3381667406"/>
                    </a:ext>
                  </a:extLst>
                </a:gridCol>
                <a:gridCol w="658341">
                  <a:extLst>
                    <a:ext uri="{9D8B030D-6E8A-4147-A177-3AD203B41FA5}">
                      <a16:colId xmlns:a16="http://schemas.microsoft.com/office/drawing/2014/main" val="1451663712"/>
                    </a:ext>
                  </a:extLst>
                </a:gridCol>
              </a:tblGrid>
              <a:tr h="9982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microbe_type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mclass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APG_name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sum_00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Sec.hit_APG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Code_RT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Code_RK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Code_GPT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3783846001"/>
                  </a:ext>
                </a:extLst>
              </a:tr>
              <a:tr h="35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未定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Staphylococcus </a:t>
                      </a:r>
                      <a:r>
                        <a:rPr lang="en-US" sz="1100" u="none" strike="noStrike" dirty="0" err="1">
                          <a:effectLst/>
                        </a:rPr>
                        <a:t>warneri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5/7/139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24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 dirty="0">
                          <a:effectLst/>
                        </a:rPr>
                        <a:t>00</a:t>
                      </a:r>
                      <a:endParaRPr lang="en-TW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YYY/YYY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1274547501"/>
                  </a:ext>
                </a:extLst>
              </a:tr>
              <a:tr h="1066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未定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Pseudomonas lactis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1/2/2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4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09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NNN/NYY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2927040219"/>
                  </a:ext>
                </a:extLst>
              </a:tr>
              <a:tr h="35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未定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Acinetobacter guillouiae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 dirty="0">
                          <a:effectLst/>
                        </a:rPr>
                        <a:t>4/7/10</a:t>
                      </a:r>
                      <a:endParaRPr lang="en-TW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5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09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NNN/YYY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2421910574"/>
                  </a:ext>
                </a:extLst>
              </a:tr>
              <a:tr h="1687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致病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Escherichia coli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7/7/57967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5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PK-1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NNN/YYY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2698628507"/>
                  </a:ext>
                </a:extLst>
              </a:tr>
              <a:tr h="555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 dirty="0">
                          <a:effectLst/>
                        </a:rPr>
                        <a:t>致病</a:t>
                      </a:r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Mycobacteroides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</a:t>
                      </a:r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abscessus</a:t>
                      </a:r>
                      <a:r>
                        <a:rPr lang="en-US" sz="11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 subsp. </a:t>
                      </a:r>
                      <a:r>
                        <a:rPr lang="en-US" sz="1100" u="none" strike="noStrike" dirty="0" err="1">
                          <a:solidFill>
                            <a:srgbClr val="C00000"/>
                          </a:solidFill>
                          <a:effectLst/>
                        </a:rPr>
                        <a:t>abscessus</a:t>
                      </a:r>
                      <a:endParaRPr lang="en-US" sz="11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7/7/1984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2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00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YYY/YYY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3226767276"/>
                  </a:ext>
                </a:extLst>
              </a:tr>
              <a:tr h="35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未定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Aggregatibacter segnis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6/7/11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1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02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NNN/NNN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1014216494"/>
                  </a:ext>
                </a:extLst>
              </a:tr>
              <a:tr h="35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bacteria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u="none" strike="noStrike">
                          <a:effectLst/>
                        </a:rPr>
                        <a:t>未定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Kocuria</a:t>
                      </a:r>
                      <a:r>
                        <a:rPr lang="en-US" sz="1100" u="none" strike="noStrike" dirty="0">
                          <a:effectLst/>
                        </a:rPr>
                        <a:t> rosea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 dirty="0">
                          <a:effectLst/>
                        </a:rPr>
                        <a:t>7/7/22</a:t>
                      </a:r>
                      <a:endParaRPr lang="en-TW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-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>
                          <a:effectLst/>
                        </a:rPr>
                        <a:t>0</a:t>
                      </a:r>
                      <a:endParaRPr lang="en-TW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 dirty="0">
                          <a:effectLst/>
                        </a:rPr>
                        <a:t>1</a:t>
                      </a:r>
                      <a:endParaRPr lang="en-TW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TW" sz="1100" u="none" strike="noStrike" dirty="0">
                          <a:effectLst/>
                        </a:rPr>
                        <a:t>02</a:t>
                      </a:r>
                      <a:endParaRPr lang="en-TW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RK-1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GPT-0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05" marR="5505" marT="55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NNN/NNN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505" marR="5505" marT="5505" marB="0" anchor="b"/>
                </a:tc>
                <a:extLst>
                  <a:ext uri="{0D108BD9-81ED-4DB2-BD59-A6C34878D82A}">
                    <a16:rowId xmlns:a16="http://schemas.microsoft.com/office/drawing/2014/main" val="2051182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2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17007D-C21B-7B35-1D6E-C525FBD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31B-09AE-4FFB-BDB1-668472C3E71E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9498E1-467B-B5A6-822D-50F424CCEA00}"/>
              </a:ext>
            </a:extLst>
          </p:cNvPr>
          <p:cNvSpPr txBox="1">
            <a:spLocks/>
          </p:cNvSpPr>
          <p:nvPr/>
        </p:nvSpPr>
        <p:spPr>
          <a:xfrm>
            <a:off x="890448" y="81086"/>
            <a:ext cx="7772400" cy="850106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TW" sz="3600" dirty="0"/>
              <a:t>tNGS kitome</a:t>
            </a:r>
            <a:endParaRPr lang="en-T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4B193-DFD3-DC16-F98D-BCA1E3369F3A}"/>
              </a:ext>
            </a:extLst>
          </p:cNvPr>
          <p:cNvSpPr txBox="1"/>
          <p:nvPr/>
        </p:nvSpPr>
        <p:spPr>
          <a:xfrm>
            <a:off x="481152" y="7914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250617_001DT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C1510A-14B0-E2F5-831C-C64C15872B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20" y="4472426"/>
            <a:ext cx="7772400" cy="880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C6C708-3D02-B6EE-439C-48787D293D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00" y="1160748"/>
            <a:ext cx="7772400" cy="17078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AED305-10CD-2BD0-05F5-114CE2C9B03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056" y="3259623"/>
            <a:ext cx="7772400" cy="7297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98038F-F7B2-EAA8-2E5D-778DD66D5E72}"/>
              </a:ext>
            </a:extLst>
          </p:cNvPr>
          <p:cNvSpPr txBox="1"/>
          <p:nvPr/>
        </p:nvSpPr>
        <p:spPr>
          <a:xfrm>
            <a:off x="374904" y="29254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250617_002DT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1F946-249C-871F-2109-3077ED82D3E8}"/>
              </a:ext>
            </a:extLst>
          </p:cNvPr>
          <p:cNvSpPr txBox="1"/>
          <p:nvPr/>
        </p:nvSpPr>
        <p:spPr>
          <a:xfrm>
            <a:off x="467544" y="40548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250617_003DT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172CD-B115-E79B-4790-2242DF764B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20" y="5897316"/>
            <a:ext cx="7772400" cy="7308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BEDA03-9F83-E193-10F8-93771ED56B4B}"/>
              </a:ext>
            </a:extLst>
          </p:cNvPr>
          <p:cNvSpPr txBox="1"/>
          <p:nvPr/>
        </p:nvSpPr>
        <p:spPr>
          <a:xfrm>
            <a:off x="467544" y="54808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250617_004DT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C1D3E-C995-717C-8841-72F6354919A1}"/>
              </a:ext>
            </a:extLst>
          </p:cNvPr>
          <p:cNvSpPr txBox="1"/>
          <p:nvPr/>
        </p:nvSpPr>
        <p:spPr>
          <a:xfrm>
            <a:off x="2123728" y="713892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序列數量仍高於目標菌種，且檢體間kitome差異大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37263-CF2E-DB77-A526-3D9FE9957F9E}"/>
              </a:ext>
            </a:extLst>
          </p:cNvPr>
          <p:cNvSpPr txBox="1"/>
          <p:nvPr/>
        </p:nvSpPr>
        <p:spPr>
          <a:xfrm>
            <a:off x="4024808" y="322899"/>
            <a:ext cx="46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  <a:r>
              <a:rPr lang="en-TW" dirty="0"/>
              <a:t>hip: 2444414412</a:t>
            </a:r>
          </a:p>
        </p:txBody>
      </p:sp>
    </p:spTree>
    <p:extLst>
      <p:ext uri="{BB962C8B-B14F-4D97-AF65-F5344CB8AC3E}">
        <p14:creationId xmlns:p14="http://schemas.microsoft.com/office/powerpoint/2010/main" val="47478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BAAED8-B736-8097-C91E-FCEC8541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31B-09AE-4FFB-BDB1-668472C3E71E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0C83C-5C58-FDF9-9F26-DBDC179A22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200" y="332656"/>
            <a:ext cx="4495800" cy="2335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FC78C-5EB8-8E50-848C-46A6EFC7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420" y="908720"/>
            <a:ext cx="5067300" cy="1384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D8C29A-BE37-8564-9BB6-B082FF6E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140968"/>
            <a:ext cx="4267200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AA3AA-B131-FEE1-7352-8DD99A98D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47" y="2744004"/>
            <a:ext cx="3263900" cy="234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F4206D-1FA8-F7F0-929F-34AFD791674F}"/>
              </a:ext>
            </a:extLst>
          </p:cNvPr>
          <p:cNvSpPr txBox="1"/>
          <p:nvPr/>
        </p:nvSpPr>
        <p:spPr>
          <a:xfrm>
            <a:off x="612176" y="66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250617_001DT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223DE-B168-3727-9AE9-735D3A2FF783}"/>
              </a:ext>
            </a:extLst>
          </p:cNvPr>
          <p:cNvSpPr txBox="1"/>
          <p:nvPr/>
        </p:nvSpPr>
        <p:spPr>
          <a:xfrm>
            <a:off x="4582160" y="5486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250617_002DT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F29AA-5DFC-8E79-2C77-21BB68E34B44}"/>
              </a:ext>
            </a:extLst>
          </p:cNvPr>
          <p:cNvSpPr txBox="1"/>
          <p:nvPr/>
        </p:nvSpPr>
        <p:spPr>
          <a:xfrm>
            <a:off x="374904" y="28334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250617_003DT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512D9-AFCC-A8BA-1185-028907C3CD54}"/>
              </a:ext>
            </a:extLst>
          </p:cNvPr>
          <p:cNvSpPr txBox="1"/>
          <p:nvPr/>
        </p:nvSpPr>
        <p:spPr>
          <a:xfrm>
            <a:off x="5508104" y="2348880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250617_004DT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4AE45-9D1C-5B37-9A77-EB57588D30D4}"/>
              </a:ext>
            </a:extLst>
          </p:cNvPr>
          <p:cNvSpPr txBox="1"/>
          <p:nvPr/>
        </p:nvSpPr>
        <p:spPr>
          <a:xfrm>
            <a:off x="4488103" y="52292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latin typeface="+mn-lt"/>
              </a:rPr>
              <a:t>有檢出但通過過多，可能是probe打亂kitome分佈。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latin typeface="+mn-lt"/>
              </a:rPr>
              <a:t>會有tNGS-specific NTC?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>
                <a:latin typeface="+mn-lt"/>
              </a:rPr>
              <a:t>Cojudge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 err="1">
                <a:latin typeface="+mn-lt"/>
              </a:rPr>
              <a:t>tNGS</a:t>
            </a:r>
            <a:r>
              <a:rPr lang="en-TW" dirty="0">
                <a:latin typeface="+mn-lt"/>
              </a:rPr>
              <a:t>白名單</a:t>
            </a:r>
          </a:p>
        </p:txBody>
      </p:sp>
    </p:spTree>
    <p:extLst>
      <p:ext uri="{BB962C8B-B14F-4D97-AF65-F5344CB8AC3E}">
        <p14:creationId xmlns:p14="http://schemas.microsoft.com/office/powerpoint/2010/main" val="187394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C5C4E6-F704-1300-2BB4-06071606E3F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980" y="5624533"/>
            <a:ext cx="7772400" cy="359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C0C7E-8E0E-04B2-6456-1F08EB6A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2" y="484338"/>
            <a:ext cx="6781800" cy="44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B025A-6664-230B-85CB-A63EBF10E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80" y="1340768"/>
            <a:ext cx="7696200" cy="44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B72A7-D0FB-C7B8-D821-271204F76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280" y="2260276"/>
            <a:ext cx="77089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20629-4A75-3840-98A0-846A889FACB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280" y="3140968"/>
            <a:ext cx="8939560" cy="53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123B2B-AEB8-581E-DCA1-C820D3B0736E}"/>
              </a:ext>
            </a:extLst>
          </p:cNvPr>
          <p:cNvSpPr txBox="1"/>
          <p:nvPr/>
        </p:nvSpPr>
        <p:spPr>
          <a:xfrm>
            <a:off x="212720" y="11663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250617_001DT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735AF-EE05-CDF7-D515-33CBF91C9341}"/>
              </a:ext>
            </a:extLst>
          </p:cNvPr>
          <p:cNvSpPr txBox="1"/>
          <p:nvPr/>
        </p:nvSpPr>
        <p:spPr>
          <a:xfrm>
            <a:off x="230064" y="10014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250617_002DT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3CD96-F2A2-8367-F32E-6B7429C21BF8}"/>
              </a:ext>
            </a:extLst>
          </p:cNvPr>
          <p:cNvSpPr txBox="1"/>
          <p:nvPr/>
        </p:nvSpPr>
        <p:spPr>
          <a:xfrm>
            <a:off x="319192" y="19151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250617_003DT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8263B-4143-394E-CBAB-2F7ACA4D7B41}"/>
              </a:ext>
            </a:extLst>
          </p:cNvPr>
          <p:cNvSpPr txBox="1"/>
          <p:nvPr/>
        </p:nvSpPr>
        <p:spPr>
          <a:xfrm>
            <a:off x="347980" y="27999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250617_004DT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C6BB2-E6EA-0504-07B0-F60A5715053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204" y="4149353"/>
            <a:ext cx="8790796" cy="4525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76E266-C1AD-EE6D-AEE3-8D5F5144A0F4}"/>
              </a:ext>
            </a:extLst>
          </p:cNvPr>
          <p:cNvSpPr txBox="1"/>
          <p:nvPr/>
        </p:nvSpPr>
        <p:spPr>
          <a:xfrm>
            <a:off x="335280" y="37965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250617_007DT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31B5D5-B2A5-A61D-AE5B-D5AF8E10998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924" y="4888611"/>
            <a:ext cx="7772400" cy="4298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943C70-E802-CC64-3237-F7639219C992}"/>
              </a:ext>
            </a:extLst>
          </p:cNvPr>
          <p:cNvSpPr txBox="1"/>
          <p:nvPr/>
        </p:nvSpPr>
        <p:spPr>
          <a:xfrm>
            <a:off x="290384" y="46143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dirty="0">
                <a:latin typeface="+mn-lt"/>
              </a:rPr>
              <a:t>250617_008DT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AAE33-DC2E-E211-E31A-BA68E1391FD0}"/>
              </a:ext>
            </a:extLst>
          </p:cNvPr>
          <p:cNvSpPr txBox="1"/>
          <p:nvPr/>
        </p:nvSpPr>
        <p:spPr>
          <a:xfrm>
            <a:off x="375980" y="6237312"/>
            <a:ext cx="786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M abscessus, M avium, TB pangenomes are not good enough (ANI&lt;99).</a:t>
            </a:r>
          </a:p>
        </p:txBody>
      </p:sp>
    </p:spTree>
    <p:extLst>
      <p:ext uri="{BB962C8B-B14F-4D97-AF65-F5344CB8AC3E}">
        <p14:creationId xmlns:p14="http://schemas.microsoft.com/office/powerpoint/2010/main" val="115782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8A0C4B-6ED4-42C6-C3D1-63E48732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Remarks on tNGS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CC39D-C6BD-9970-7B2F-D7BCAFA9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31B-09AE-4FFB-BDB1-668472C3E71E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064C4-B1E1-C8D2-7E0D-488F8B0543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TW" dirty="0"/>
              <a:t>tNGS應根據mNGS流程修改，去除dedup/shannon/depth步驟，在co-judge根據tNGS白名單過濾顯示。</a:t>
            </a:r>
          </a:p>
          <a:p>
            <a:r>
              <a:rPr lang="en-TW" dirty="0"/>
              <a:t>讓判讀人員可練習且檢視tNGS結果，回歸目前mNGS的QC流程。</a:t>
            </a:r>
          </a:p>
          <a:p>
            <a:r>
              <a:rPr lang="en-TW" dirty="0"/>
              <a:t>TB ARM需新頁面，Flask API串ARM python.</a:t>
            </a:r>
          </a:p>
          <a:p>
            <a:r>
              <a:rPr lang="en-TW" dirty="0"/>
              <a:t>tNGS資料顯示許多菌種Pangenome仍不夠齊全，應該找時間更新資料庫。</a:t>
            </a:r>
          </a:p>
        </p:txBody>
      </p:sp>
    </p:spTree>
    <p:extLst>
      <p:ext uri="{BB962C8B-B14F-4D97-AF65-F5344CB8AC3E}">
        <p14:creationId xmlns:p14="http://schemas.microsoft.com/office/powerpoint/2010/main" val="341186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B6DB32-7FC3-D4D5-16ED-59DD3812D9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542802"/>
            <a:ext cx="7270576" cy="1043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930DE-2862-E9F3-1FD9-6E6184365D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429000"/>
            <a:ext cx="7772400" cy="10150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9926B7-2C33-14A3-B510-21DFB69C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24"/>
            <a:ext cx="7772400" cy="850106"/>
          </a:xfrm>
        </p:spPr>
        <p:txBody>
          <a:bodyPr>
            <a:normAutofit/>
          </a:bodyPr>
          <a:lstStyle/>
          <a:p>
            <a:r>
              <a:rPr lang="en-TW" sz="3600" dirty="0"/>
              <a:t>ARG Specificity by LLM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075F-9927-F1DB-4BCF-1148CF75B32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912986"/>
            <a:ext cx="8278688" cy="1140922"/>
          </a:xfrm>
        </p:spPr>
        <p:txBody>
          <a:bodyPr/>
          <a:lstStyle/>
          <a:p>
            <a:r>
              <a:rPr lang="en-TW" sz="2400" dirty="0"/>
              <a:t>CARD epidemiological data is incorrect. Use GPT instead.</a:t>
            </a:r>
          </a:p>
          <a:p>
            <a:pPr lvl="1"/>
            <a:r>
              <a:rPr lang="en-US" sz="2200" dirty="0"/>
              <a:t>S</a:t>
            </a:r>
            <a:r>
              <a:rPr lang="en-TW" sz="2200" dirty="0"/>
              <a:t>ome are species-specific but many are genus or family specific.</a:t>
            </a:r>
          </a:p>
          <a:p>
            <a:endParaRPr lang="en-T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F0C5F-4829-AE0C-F266-3FE03DD1F42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5800" y="2550914"/>
            <a:ext cx="7772400" cy="942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90322-545E-4920-4B55-55F6EA1BD9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482" y="4444052"/>
            <a:ext cx="9206306" cy="234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1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091BD9-404C-8362-438C-64E73F2CDE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808"/>
          <a:stretch>
            <a:fillRect/>
          </a:stretch>
        </p:blipFill>
        <p:spPr>
          <a:xfrm>
            <a:off x="539552" y="5075772"/>
            <a:ext cx="7270576" cy="899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40A2E-7585-6EFA-DA32-F8B2212DBE7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4340271"/>
            <a:ext cx="7390199" cy="1372060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DC08F9-EA07-79A1-ED15-35230E7FD31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91619712"/>
              </p:ext>
            </p:extLst>
          </p:nvPr>
        </p:nvGraphicFramePr>
        <p:xfrm>
          <a:off x="107504" y="44624"/>
          <a:ext cx="8890191" cy="4366236"/>
        </p:xfrm>
        <a:graphic>
          <a:graphicData uri="http://schemas.openxmlformats.org/drawingml/2006/table">
            <a:tbl>
              <a:tblPr/>
              <a:tblGrid>
                <a:gridCol w="982599">
                  <a:extLst>
                    <a:ext uri="{9D8B030D-6E8A-4147-A177-3AD203B41FA5}">
                      <a16:colId xmlns:a16="http://schemas.microsoft.com/office/drawing/2014/main" val="2043351850"/>
                    </a:ext>
                  </a:extLst>
                </a:gridCol>
                <a:gridCol w="1809234">
                  <a:extLst>
                    <a:ext uri="{9D8B030D-6E8A-4147-A177-3AD203B41FA5}">
                      <a16:colId xmlns:a16="http://schemas.microsoft.com/office/drawing/2014/main" val="961586555"/>
                    </a:ext>
                  </a:extLst>
                </a:gridCol>
                <a:gridCol w="1232148">
                  <a:extLst>
                    <a:ext uri="{9D8B030D-6E8A-4147-A177-3AD203B41FA5}">
                      <a16:colId xmlns:a16="http://schemas.microsoft.com/office/drawing/2014/main" val="4154704207"/>
                    </a:ext>
                  </a:extLst>
                </a:gridCol>
                <a:gridCol w="4866210">
                  <a:extLst>
                    <a:ext uri="{9D8B030D-6E8A-4147-A177-3AD203B41FA5}">
                      <a16:colId xmlns:a16="http://schemas.microsoft.com/office/drawing/2014/main" val="3336049448"/>
                    </a:ext>
                  </a:extLst>
                </a:gridCol>
              </a:tblGrid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Gene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Primary Host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Taxonomic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Common Species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431530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blaAmpC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 cloacae; Enterobacter aerogenes; Enterobacter asburiae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429052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blaB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 meningoseptica; Elizabethkingia anophelis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963617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blaCME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 meningoseptica; Elizabethkingia anophelis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98193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blaCMY-2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Escherichia coli; Salmonella enterica; Klebsiella pneumoniae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385572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blaCTX-M-1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Escherichia coli; Klebsiella pneumoniae; Salmonella enterica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656668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blaCTX-M-15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Escherichia coli; Klebsiella pneumoniae;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846905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blaGOB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Elizabethkingia meningoseptica; Elizabethkingia anophelis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379001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blaKPC-2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Klebsiella pneumoniae; Escherichia coli;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684402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blaNDM-1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Klebsiella pneumoniae; Escherichia coli;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737075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Escherichia coli; Klebsiella pneumoniae;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556446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blaOXA-2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Pseudomonas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Pseudomonas aeruginosa; Pseudomonas putida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952399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blaOXA-23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Acinetobacter baumannii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species</a:t>
                      </a:r>
                      <a:endParaRPr lang="en-US" sz="1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Acinetobacter baumannii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414908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blaOXA-48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Klebsiella pneumoniae; Escherichia coli;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473117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blaOXA-50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Pseudomonas aeruginosa</a:t>
                      </a:r>
                      <a:endParaRPr lang="en-US" sz="1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species</a:t>
                      </a:r>
                      <a:endParaRPr lang="en-US" sz="1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Pseudomonas aeruginosa</a:t>
                      </a:r>
                      <a:endParaRPr lang="en-US" sz="1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347041"/>
                  </a:ext>
                </a:extLst>
              </a:tr>
              <a:tr h="2685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blaOXA-51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Acinetobacter baumannii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species</a:t>
                      </a:r>
                      <a:endParaRPr lang="en-US" sz="120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  <a:latin typeface="Helvetica Neue" panose="02000503000000020004" pitchFamily="2" charset="0"/>
                        </a:rPr>
                        <a:t>Acinetobacter baumannii</a:t>
                      </a:r>
                      <a:endParaRPr lang="en-US" sz="12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573263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blaSHV-1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Klebsiella pneumoniae; Escherichia coli; Enterobacter cloacae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93942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blaTEM-1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Escherichia coli; Klebsiella pneumoniae; Proteus mirabilis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98817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qnrA1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Enterobacteriaceae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family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Enterobacter cloacae; Klebsiella pneumoniae; Escherichia coli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425714"/>
                  </a:ext>
                </a:extLst>
              </a:tr>
              <a:tr h="20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vanA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Enterococcus</a:t>
                      </a:r>
                      <a:endParaRPr lang="en-US" sz="120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70C0"/>
                          </a:solidFill>
                          <a:effectLst/>
                          <a:latin typeface="Helvetica Neue" panose="02000503000000020004" pitchFamily="2" charset="0"/>
                        </a:rPr>
                        <a:t>genus</a:t>
                      </a:r>
                      <a:endParaRPr lang="en-US" sz="12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Enterococcus faecium; Enterococcus faecalis; Enterococcus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durans</a:t>
                      </a:r>
                      <a:endParaRPr lang="en-US" sz="1200" dirty="0">
                        <a:effectLst/>
                      </a:endParaRPr>
                    </a:p>
                  </a:txBody>
                  <a:tcPr marL="8719" marR="8719" marT="8719" marB="871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56206"/>
                  </a:ext>
                </a:extLst>
              </a:tr>
            </a:tbl>
          </a:graphicData>
        </a:graphic>
      </p:graphicFrame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72775BE-D919-07FC-9E30-C77326F1D802}"/>
              </a:ext>
            </a:extLst>
          </p:cNvPr>
          <p:cNvSpPr txBox="1">
            <a:spLocks/>
          </p:cNvSpPr>
          <p:nvPr/>
        </p:nvSpPr>
        <p:spPr>
          <a:xfrm>
            <a:off x="179512" y="6237312"/>
            <a:ext cx="8640960" cy="50256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TW" sz="2400" dirty="0"/>
              <a:t>ARG Sum =1，先考慮同Taxonomic，有問題再考慮Common Species</a:t>
            </a:r>
          </a:p>
        </p:txBody>
      </p:sp>
    </p:spTree>
    <p:extLst>
      <p:ext uri="{BB962C8B-B14F-4D97-AF65-F5344CB8AC3E}">
        <p14:creationId xmlns:p14="http://schemas.microsoft.com/office/powerpoint/2010/main" val="209962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symptom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antibiotic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臺大醫院雲林分院胸腔科陳祐易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BALF---dna-溶血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N.P. D:Veillonella parvula (8);Schaalia odontolytica (5);Prevotella bivia (4)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細菌、病毒-1. 確認為感染，期望找出感染病源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Respiratory failure + fever-negative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Tazocin + Doxycycline--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250617_001 | Chip ID: 2444639186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965960"/>
          <a:ext cx="9143997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Staphylococcus equorum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0/2/2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ANI 95.7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Streptococcus peroris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0/6/6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standard 同屬第三種，ANI, AMAPQ 皆低，blast及purity 不 Confirm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Kosakonia cowanii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0/4/4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僅此檢體有，但blast 50% 自己其餘 sp.，purity 0.5, ANI 98.33。植物環境菌，無案例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定植/定植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Schaalia odontolytica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5/7/9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Pseudomonas veronii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0/3/3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第一屬第一種，但ANI, AMAPQ 低，blast 及 purity 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Pseudomonas lactis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定植/定植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Veillonella parvula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3/7/20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Neisseria sicca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4/7/14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呼吸道定植，參數皆低可不發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定植/定植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Prevotella bivia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0/7/8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388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805881"/>
              </p:ext>
            </p:extLst>
          </p:nvPr>
        </p:nvGraphicFramePr>
        <p:xfrm>
          <a:off x="0" y="685800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888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virus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symptom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antibiotic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成大醫院血液腫瘤科張力常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tissue-胸部淋巴-dna--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C00000"/>
                          </a:solidFill>
                        </a:rPr>
                        <a:t>Mycobacterium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kansasii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(130)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EBV (5)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細菌、真菌、病毒、寄生蟲-2. 有感染可能，但無法排除其餘原因，亦有其他自體免疫或癌症的可能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Newly diagnosis hairy cell leukemia </a:t>
                      </a:r>
                      <a:r>
                        <a:rPr dirty="0" err="1"/>
                        <a:t>rituxima</a:t>
                      </a:r>
                      <a:r>
                        <a:rPr dirty="0"/>
                        <a:t> and cladribine..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But still fever, infection? or tumor fever?-</a:t>
                      </a:r>
                      <a:r>
                        <a:rPr dirty="0" err="1"/>
                        <a:t>各項感染檢查皆無明顯感染證據，於</a:t>
                      </a:r>
                      <a:r>
                        <a:rPr dirty="0"/>
                        <a:t> CT </a:t>
                      </a:r>
                      <a:r>
                        <a:rPr dirty="0" err="1"/>
                        <a:t>及</a:t>
                      </a:r>
                      <a:r>
                        <a:rPr dirty="0"/>
                        <a:t> PET-CT mediastinal LNs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Cefepime 2g 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Baktar</a:t>
                      </a:r>
                      <a:r>
                        <a:rPr dirty="0"/>
                        <a:t> (400/80/tab) 1F </a:t>
                      </a:r>
                      <a:r>
                        <a:rPr dirty="0" err="1"/>
                        <a:t>Qd</a:t>
                      </a:r>
                      <a:r>
                        <a:rPr dirty="0"/>
                        <a:t> po (prophylaxis).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Diflucan 150 mg po </a:t>
                      </a:r>
                      <a:r>
                        <a:rPr dirty="0" err="1"/>
                        <a:t>gw</a:t>
                      </a:r>
                      <a:r>
                        <a:rPr dirty="0"/>
                        <a:t> (for vaginal infection)--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250611_001 | Chip ID: 2444430408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46F72-CDEC-A974-2530-70D0B0F0E5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556" y="2069931"/>
            <a:ext cx="6478488" cy="370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D3644-4032-FEB6-60CE-DFAE3B16C977}"/>
              </a:ext>
            </a:extLst>
          </p:cNvPr>
          <p:cNvSpPr txBox="1"/>
          <p:nvPr/>
        </p:nvSpPr>
        <p:spPr>
          <a:xfrm>
            <a:off x="899592" y="256490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TW" dirty="0"/>
              <a:t>ny tNGS vs mNGS on the same sample?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symptom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antibiotic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臺大新竹生醫分院胸腔內科林莞欣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BALF---dna-溶血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細菌 真菌 病毒-2. 有感染可能，但無法排除其餘原因，亦有其他自體免疫或癌症的可能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RUL pneumonia rapid progression with respiratory failure-5/28  S/C H. parainfluenzae+Citrobabcter koseri.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6/2 PSA,A.baumannii.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6/5 serum ASP Ag(-). 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6/10 bronchial wash Asp Ag(-)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Mepem+Cravit,Voriconazole--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250619_003 | Chip ID: 2444414412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965960"/>
          <a:ext cx="9143997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背景/排除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Hoylesella loescheii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blast 90% NHF, 10%非同屬，Porphyromonadaceae 科，口咽部定植，可不發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Staphylococcus hominis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0/7/81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Alloiococcus otitis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0/4/4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2/14/14/18, control 皆同屬第一種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Actinomyces naeslundii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2/7/14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Mycobacterium adipatum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1/2/5/18, ANI 99.2, AMAPQ 44.8, blast confirm, 第八屬第一種。但僅離心檢出，無文獻支持，不符快速呼吸衰竭進程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Paraburkholderia fungorum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1/14/14/18, control 皆同屬第一種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Derxia lacustris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Methanobrevibacter oralis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Pseudomonas lactis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Pseudomonas fluorescens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3/7/129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Veillonella parvula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3/7/20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Bradyrhizobium cosmicum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Acinetobacter johnsonii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2/7/11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ＰＣ／ＮＣ皆同屬第一種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Ralstonia insidiosa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1/2/2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1/15/15/18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Psychrobacter luti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Malassezia globosa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1/1/1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6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232B-0F2F-830F-FE4A-E3DEB164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E00733-654B-58EC-91A3-BCBBAA31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F22FC-FA3C-44F0-870E-F1A1A3200165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E308-D288-51B1-5E12-2BB712FE534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TW" dirty="0"/>
              <a:t>Clinical cases review</a:t>
            </a:r>
            <a:endParaRPr lang="en-US" dirty="0"/>
          </a:p>
          <a:p>
            <a:r>
              <a:rPr lang="en-TW" dirty="0"/>
              <a:t>tNGS workflow recommendation</a:t>
            </a:r>
          </a:p>
          <a:p>
            <a:r>
              <a:rPr lang="en-TW" dirty="0"/>
              <a:t>ARG host origin via GPT</a:t>
            </a:r>
          </a:p>
        </p:txBody>
      </p:sp>
    </p:spTree>
    <p:extLst>
      <p:ext uri="{BB962C8B-B14F-4D97-AF65-F5344CB8AC3E}">
        <p14:creationId xmlns:p14="http://schemas.microsoft.com/office/powerpoint/2010/main" val="1820738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台北馬偕醫院重症醫學科王薏婷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blood---dna--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Enterococcus faecium (13)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Candida glabrata (3)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無-1. 確認為感染，期望找出感染病源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250619_001 | Chip ID: 2444414412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965960"/>
          <a:ext cx="9143997" cy="394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Staphylococcus epidermidis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7/7/1420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1/5/15/18, 第二種 reads 2差異不大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Enterococcus faecium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7/7/747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1/2/6/18, control 無檢出，第10屬參數佳，blast confirm, purity 0.87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Pseudomonas lactis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Thermoanaerobacterium thermosaccharolyticum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Caldifermentibacillus hisashii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1/6/7/18, control 皆同屬第一種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Acinetobacter soli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2/2/2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1/5/13/18, NTC 第19屬reads 178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Cloacibacterium normanense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purity 0.34, 1/13/13/18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Cloacibacterium rupense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Wolbachia pipientis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Nakaseomyces glabratus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6/7/1011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control 無檢出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353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排除/排除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Trichophyton violaceum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W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364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virus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定植/定植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human gammaherpesvirus 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1/7/230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71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輔仁大學附設醫院重症醫學部蘇冠名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BALF---dna-溶血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Fusobacterium </a:t>
                      </a:r>
                      <a:r>
                        <a:rPr dirty="0" err="1"/>
                        <a:t>nucleatum</a:t>
                      </a:r>
                      <a:r>
                        <a:rPr dirty="0"/>
                        <a:t> (54);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Mycobacterium tuberculosis (14) </a:t>
                      </a:r>
                      <a:r>
                        <a:rPr dirty="0" err="1"/>
                        <a:t>D:Veillonella</a:t>
                      </a:r>
                      <a:r>
                        <a:rPr dirty="0"/>
                        <a:t> parvula (160);</a:t>
                      </a:r>
                      <a:r>
                        <a:rPr dirty="0" err="1"/>
                        <a:t>Lautropia</a:t>
                      </a:r>
                      <a:r>
                        <a:rPr dirty="0"/>
                        <a:t> mirabilis (127);</a:t>
                      </a:r>
                      <a:r>
                        <a:rPr dirty="0" err="1"/>
                        <a:t>Prevotella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histicola</a:t>
                      </a:r>
                      <a:r>
                        <a:rPr dirty="0"/>
                        <a:t> (38)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無-1. </a:t>
                      </a:r>
                      <a:r>
                        <a:rPr dirty="0" err="1"/>
                        <a:t>確認為感染，期望找出感染病源</a:t>
                      </a: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250610_003 | Chip ID: 2444430408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965960"/>
          <a:ext cx="914399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Fusobacterium nucleatum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4/7/108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standard第3屬第2種，離心第5屬第1種，ANI 95.48，AMAPQ 38.76，Blastn 79%，NTC第185屬第2種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Mycobacterium tuberculosis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4/7/2217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standard未檢出，離心第24屬第1種，ANI 99.43，AMAPQ 52.93，Blastn 100%，</a:t>
                      </a:r>
                      <a:r>
                        <a:rPr dirty="0" err="1"/>
                        <a:t>控制組未檢出</a:t>
                      </a: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Campylobacter rectus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2/7/7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第2種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Aggregatibacter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actinomycetemcomitans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4/7/49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Prevotella melaninogenica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5/7/57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Pneumocystis jirovecii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7/7/1864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C00000"/>
                          </a:solidFill>
                        </a:rPr>
                        <a:t>唯一檢出，第13屬第1種，ANI 100，AMAPQ 60，Blastn 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B8B81A-0DE6-60D0-502F-40959FF68001}"/>
              </a:ext>
            </a:extLst>
          </p:cNvPr>
          <p:cNvSpPr txBox="1"/>
          <p:nvPr/>
        </p:nvSpPr>
        <p:spPr>
          <a:xfrm>
            <a:off x="665921" y="4885414"/>
            <a:ext cx="7489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未定仍偏多，是否L下調為D？自動變排除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PJP有TB沒出沒差，但若沒有致病菌，其實得備注(e.g., 溶血檢體)。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6C3D-67BB-4781-4369-728E22DBD303}"/>
              </a:ext>
            </a:extLst>
          </p:cNvPr>
          <p:cNvSpPr txBox="1"/>
          <p:nvPr/>
        </p:nvSpPr>
        <p:spPr>
          <a:xfrm>
            <a:off x="988565" y="5531745"/>
            <a:ext cx="62868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TW" sz="1600" dirty="0">
                <a:latin typeface="+mn-lt"/>
              </a:rPr>
              <a:t>致病: (GPT &gt;= 6 or Category = M/H) &amp; sum &gt; max/2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TW" sz="1600" dirty="0">
                <a:latin typeface="+mn-lt"/>
              </a:rPr>
              <a:t>定植: (GPT &lt; 6 and Category = D/L) &amp; sum &gt; max/2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TW" sz="1600" dirty="0">
                <a:latin typeface="+mn-lt"/>
              </a:rPr>
              <a:t>背景 : (GPT &lt; 6 and Category = W) &amp; sum &gt; max/2</a:t>
            </a:r>
            <a:endParaRPr lang="en-US" sz="1600" dirty="0">
              <a:latin typeface="+mn-lt"/>
            </a:endParaRP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排除</a:t>
            </a:r>
            <a:r>
              <a:rPr lang="en-US" sz="1600" dirty="0">
                <a:latin typeface="+mn-lt"/>
              </a:rPr>
              <a:t>: </a:t>
            </a:r>
            <a:r>
              <a:rPr lang="en-TW" sz="1600" dirty="0">
                <a:solidFill>
                  <a:srgbClr val="C00000"/>
                </a:solidFill>
                <a:latin typeface="+mn-lt"/>
              </a:rPr>
              <a:t>GPT</a:t>
            </a:r>
            <a:r>
              <a:rPr lang="zh-TW" altLang="en-US" sz="16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TW" sz="1600" dirty="0">
                <a:solidFill>
                  <a:srgbClr val="C00000"/>
                </a:solidFill>
                <a:latin typeface="+mn-lt"/>
              </a:rPr>
              <a:t>&lt;= 2 to 4/5</a:t>
            </a:r>
            <a:r>
              <a:rPr lang="en-TW" sz="1600" dirty="0">
                <a:latin typeface="+mn-lt"/>
              </a:rPr>
              <a:t> &amp; </a:t>
            </a:r>
            <a:r>
              <a:rPr lang="en-TW" sz="1600" dirty="0">
                <a:solidFill>
                  <a:srgbClr val="C00000"/>
                </a:solidFill>
                <a:latin typeface="+mn-lt"/>
              </a:rPr>
              <a:t>Category = L or D or W</a:t>
            </a:r>
            <a:r>
              <a:rPr lang="en-TW" sz="1600" dirty="0">
                <a:latin typeface="+mn-lt"/>
              </a:rPr>
              <a:t> &amp; sum &lt;= max/2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06718"/>
              </p:ext>
            </p:extLst>
          </p:nvPr>
        </p:nvGraphicFramePr>
        <p:xfrm>
          <a:off x="0" y="501824"/>
          <a:ext cx="9144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98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antibiotic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大千綜合醫院胸腔內科羅澤賢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BALF---dna--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Corynebacterium striatum (359);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Klebsiella pneumoniae (6);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Elizabethkingia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anophelis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(3);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Mycobacteroides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abscessus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subsp.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massiliense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(2)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細菌;病毒-1. 確認為感染，期望找出感染病源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C00000"/>
                          </a:solidFill>
                        </a:rPr>
                        <a:t>--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送檢前即以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K.p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治療，依據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mNGS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報告，持續以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K.p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治療，並加入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Elizabethkingia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用藥。認為病患意識清楚、免疫功能正常且肺部狀態好轉，Mycobacteroides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abscessus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的檢出較不是致病主因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。</a:t>
                      </a:r>
                    </a:p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>
                          <a:solidFill>
                            <a:srgbClr val="C00000"/>
                          </a:solidFill>
                        </a:rPr>
                        <a:t>院內另有檢出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Candida 1+，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理解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mNGS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有微弱訊號並未過檢出標準，亦認為非致病主因</a:t>
                      </a:r>
                      <a:r>
                        <a:rPr dirty="0">
                          <a:solidFill>
                            <a:srgbClr val="C00000"/>
                          </a:solidFill>
                        </a:rPr>
                        <a:t>。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44624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250612_001 | Chip ID: 2444430408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DF6675-158B-24E6-D7B5-BA77B21E6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8946"/>
              </p:ext>
            </p:extLst>
          </p:nvPr>
        </p:nvGraphicFramePr>
        <p:xfrm>
          <a:off x="3" y="1909376"/>
          <a:ext cx="9143997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38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論文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Corynebacterium striatum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6/7/22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二重複，standard和離心第1屬第1種，ANI 99.08，AMAPQ 52.67，Blastn 100%，</a:t>
                      </a:r>
                      <a:r>
                        <a:rPr dirty="0" err="1"/>
                        <a:t>控制組未檢出</a:t>
                      </a: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Klebsiella pneumoniae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7/7/31908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二重複，standard第5屬第1種，離心第3屬第1種，ANI 99.78，AMAPQ 57.33，Blastn 100%，PC第58屬第1種，NTC第448屬第1種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Elizabethkingia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anophelis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5/7/13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standard第10屬第1種，離心第7屬第1種，ANI 99.11，AMAPQ 60，Blastn 100%，NTC第189屬第1種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Candida albicans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4/7/1947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唯一檢出，standard第3屬第1種，離心第4屬第1種，ANI 99.56，AMAPQ 59.33，Blastn 100%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62F4F63-05C9-726D-7D7B-A4862D9EBA2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095" y="4293096"/>
            <a:ext cx="7772400" cy="351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510967-FFAA-C7F4-5DB2-7DBBE3C36FC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095" y="4707640"/>
            <a:ext cx="7772400" cy="361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8AE8A1-55B5-C8C6-4A3C-F108A44912FA}"/>
              </a:ext>
            </a:extLst>
          </p:cNvPr>
          <p:cNvSpPr txBox="1"/>
          <p:nvPr/>
        </p:nvSpPr>
        <p:spPr>
          <a:xfrm>
            <a:off x="454456" y="4387905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RK-2</a:t>
            </a:r>
          </a:p>
          <a:p>
            <a:r>
              <a:rPr lang="en-TW" dirty="0"/>
              <a:t>RK-1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AEEF79-ABA6-42F1-1D1D-4974A1AFE35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301"/>
          <a:stretch>
            <a:fillRect/>
          </a:stretch>
        </p:blipFill>
        <p:spPr>
          <a:xfrm>
            <a:off x="2663279" y="5266762"/>
            <a:ext cx="6373216" cy="361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1BF900-3B02-C9FE-0F1B-D0AEB536DC3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3278" y="5693127"/>
            <a:ext cx="5725145" cy="3077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BE384A-F9DE-90F7-BE5C-8A19AF9CBBEE}"/>
              </a:ext>
            </a:extLst>
          </p:cNvPr>
          <p:cNvSpPr txBox="1"/>
          <p:nvPr/>
        </p:nvSpPr>
        <p:spPr>
          <a:xfrm>
            <a:off x="608759" y="5335880"/>
            <a:ext cx="1855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000000"/>
                </a:solidFill>
                <a:latin typeface="Times New Roman"/>
              </a:defRPr>
            </a:pPr>
            <a:r>
              <a:rPr lang="zh-TW" altLang="en-US" sz="1600" dirty="0"/>
              <a:t>台北榮總胸腔部余文光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42259-0F41-7BC3-D53D-944F3BEA656C}"/>
              </a:ext>
            </a:extLst>
          </p:cNvPr>
          <p:cNvSpPr txBox="1"/>
          <p:nvPr/>
        </p:nvSpPr>
        <p:spPr>
          <a:xfrm>
            <a:off x="694419" y="6085055"/>
            <a:ext cx="7694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sz="1600" dirty="0">
                <a:latin typeface="+mn-lt"/>
              </a:rPr>
              <a:t>四次都是同一strain: Mycobacteroides abscessus subsp. massiliense str. GO 06 (100.0 2/2)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A</a:t>
            </a:r>
            <a:r>
              <a:rPr lang="en-TW" sz="1600" dirty="0">
                <a:latin typeface="+mn-lt"/>
              </a:rPr>
              <a:t>. kitome B. 台灣massiliense都是同一隻. 只有pangenome做出來才能知道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1D63FF-AE9B-4176-89A8-54FF5487E9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269" y="1682197"/>
            <a:ext cx="6959600" cy="230339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34771A-85DB-8AC5-61F0-F4C27A61728F}"/>
              </a:ext>
            </a:extLst>
          </p:cNvPr>
          <p:cNvGraphicFramePr>
            <a:graphicFrameLocks noGrp="1"/>
          </p:cNvGraphicFramePr>
          <p:nvPr/>
        </p:nvGraphicFramePr>
        <p:xfrm>
          <a:off x="0" y="526776"/>
          <a:ext cx="914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8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virus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三軍總醫院神經科部楊富吉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CSF---dna-檢體量不足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Phocaeicola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vulgatus</a:t>
                      </a:r>
                      <a:r>
                        <a:rPr dirty="0"/>
                        <a:t> (5760);</a:t>
                      </a:r>
                      <a:r>
                        <a:rPr dirty="0" err="1"/>
                        <a:t>Akkermansia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muciniphila</a:t>
                      </a:r>
                      <a:r>
                        <a:rPr dirty="0"/>
                        <a:t> (5501);Bacteroides </a:t>
                      </a:r>
                      <a:r>
                        <a:rPr dirty="0" err="1"/>
                        <a:t>caccae</a:t>
                      </a:r>
                      <a:r>
                        <a:rPr dirty="0"/>
                        <a:t> (3171);Enterococcus lactis (2699)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N.P.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無-1. 確認為感染，期望找出感染病源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CSF---rna-檢體量不足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Akkermansia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muciniphila</a:t>
                      </a:r>
                      <a:r>
                        <a:rPr dirty="0"/>
                        <a:t> (1006);</a:t>
                      </a:r>
                      <a:r>
                        <a:rPr dirty="0" err="1"/>
                        <a:t>Phocaeicola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vulgatus</a:t>
                      </a:r>
                      <a:r>
                        <a:rPr dirty="0"/>
                        <a:t> (997);Bacteroides </a:t>
                      </a:r>
                      <a:r>
                        <a:rPr dirty="0" err="1"/>
                        <a:t>caccae</a:t>
                      </a:r>
                      <a:r>
                        <a:rPr dirty="0"/>
                        <a:t> (403);Enterococcus lactis (316)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COVID-19 (1)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AC0E6D6-2074-F948-A0E1-E11B6D5C76F0}"/>
              </a:ext>
            </a:extLst>
          </p:cNvPr>
          <p:cNvSpPr txBox="1"/>
          <p:nvPr/>
        </p:nvSpPr>
        <p:spPr>
          <a:xfrm>
            <a:off x="1371600" y="69576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3"/>
              </a:rPr>
              <a:t>Sample ID: 250618_001 | Chip ID: 2444639186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B6B6C-D686-39BA-03A6-EF17D66ACC6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9878" y="4098065"/>
            <a:ext cx="9074426" cy="690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09ACC7-435C-CAC2-CD33-6314DEE8C7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34470"/>
            <a:ext cx="9074426" cy="648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83CF3E-D723-4147-2498-19D272D40AFB}"/>
              </a:ext>
            </a:extLst>
          </p:cNvPr>
          <p:cNvSpPr txBox="1"/>
          <p:nvPr/>
        </p:nvSpPr>
        <p:spPr>
          <a:xfrm>
            <a:off x="899591" y="5729107"/>
            <a:ext cx="7776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是三重複只是屬排名太後面，腸道菌很明顯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但CSF從未見過腸道菌(likely leaky gut or contamination)，最好請業務追一下，不尋常檢出應該Email告知可能性(e.g., 腸漏)。</a:t>
            </a:r>
          </a:p>
        </p:txBody>
      </p:sp>
    </p:spTree>
    <p:extLst>
      <p:ext uri="{BB962C8B-B14F-4D97-AF65-F5344CB8AC3E}">
        <p14:creationId xmlns:p14="http://schemas.microsoft.com/office/powerpoint/2010/main" val="14531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685800"/>
          <a:ext cx="9144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84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virus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616"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三軍總醫院神經科部楊富吉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CSF---dna-檢體量不足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Phocaeicola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vulgatus</a:t>
                      </a:r>
                      <a:r>
                        <a:rPr dirty="0"/>
                        <a:t> (5760);</a:t>
                      </a:r>
                      <a:r>
                        <a:rPr dirty="0" err="1"/>
                        <a:t>Akkermansia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muciniphila</a:t>
                      </a:r>
                      <a:r>
                        <a:rPr dirty="0"/>
                        <a:t> (5501);Bacteroides </a:t>
                      </a:r>
                      <a:r>
                        <a:rPr dirty="0" err="1"/>
                        <a:t>caccae</a:t>
                      </a:r>
                      <a:r>
                        <a:rPr dirty="0"/>
                        <a:t> (3171);Enterococcus lactis (2699)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N.P.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無-1. 確認為感染，期望找出感染病源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474"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CSF---rna-檢體量不足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Akkermansia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muciniphila</a:t>
                      </a:r>
                      <a:r>
                        <a:rPr dirty="0"/>
                        <a:t> (1006);</a:t>
                      </a:r>
                      <a:r>
                        <a:rPr dirty="0" err="1"/>
                        <a:t>Phocaeicola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vulgatus</a:t>
                      </a:r>
                      <a:r>
                        <a:rPr dirty="0"/>
                        <a:t> (997);Bacteroides </a:t>
                      </a:r>
                      <a:r>
                        <a:rPr dirty="0" err="1"/>
                        <a:t>caccae</a:t>
                      </a:r>
                      <a:r>
                        <a:rPr dirty="0"/>
                        <a:t> (403);Enterococcus lactis (316)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COVID-19 (1)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250618_001 | Chip ID: 2444639186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" y="2134925"/>
          <a:ext cx="9143997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Escherichia coli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5/7/1935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參數仍和其他檢體無太大差異</a:t>
                      </a: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fungi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未定/排除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Cryptococcus neoformans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7/7/1816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有強陽檢出，強陽汙染可能</a:t>
                      </a:r>
                      <a:endParaRPr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F58E70-C202-8CD6-9FBE-998E6F5E1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27" y="3057278"/>
            <a:ext cx="3683000" cy="419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0DEC2-71CE-4BF0-3824-FB730AF0013B}"/>
              </a:ext>
            </a:extLst>
          </p:cNvPr>
          <p:cNvSpPr txBox="1"/>
          <p:nvPr/>
        </p:nvSpPr>
        <p:spPr>
          <a:xfrm>
            <a:off x="1053549" y="3987996"/>
            <a:ext cx="5724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Issue: 強陽污染本有防呆機制，是隱球菌會跳過這些防呆？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93C409-DCB8-48AA-B5D2-0006BA24D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30" y="3556196"/>
            <a:ext cx="7302500" cy="43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70E2-9033-CBB7-95B8-91AB63DF0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727907"/>
            <a:ext cx="5918200" cy="40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81EADC-F081-25FB-FA88-2879C4D2B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87" y="5279952"/>
            <a:ext cx="6718300" cy="44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44D0BF-55D1-EF31-9EB7-89A66D9EC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466" y="5806387"/>
            <a:ext cx="6413500" cy="393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988A10-74E1-9A30-1D29-3CD1768353E0}"/>
              </a:ext>
            </a:extLst>
          </p:cNvPr>
          <p:cNvSpPr txBox="1"/>
          <p:nvPr/>
        </p:nvSpPr>
        <p:spPr>
          <a:xfrm>
            <a:off x="198783" y="5396948"/>
            <a:ext cx="54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+mn-lt"/>
              </a:rPr>
              <a:t>CSF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EBE24E-461A-2C96-D306-0C5CF3CD5CE7}"/>
              </a:ext>
            </a:extLst>
          </p:cNvPr>
          <p:cNvSpPr txBox="1"/>
          <p:nvPr/>
        </p:nvSpPr>
        <p:spPr>
          <a:xfrm>
            <a:off x="168966" y="5806387"/>
            <a:ext cx="67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+mn-lt"/>
              </a:rPr>
              <a:t>RNC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C8A8F-FC68-F466-51A5-EBD8FFBF9255}"/>
              </a:ext>
            </a:extLst>
          </p:cNvPr>
          <p:cNvSpPr txBox="1"/>
          <p:nvPr/>
        </p:nvSpPr>
        <p:spPr>
          <a:xfrm>
            <a:off x="567913" y="6348904"/>
            <a:ext cx="782051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>
                <a:latin typeface="+mn-lt"/>
              </a:rPr>
              <a:t>Bug: E coli不該PK-0. ANI=NANI=98.17.</a:t>
            </a:r>
            <a:r>
              <a:rPr lang="en-US" dirty="0">
                <a:solidFill>
                  <a:srgbClr val="1F1F22"/>
                </a:solidFill>
                <a:latin typeface="+mn-lt"/>
              </a:rPr>
              <a:t>PK-0:</a:t>
            </a:r>
            <a:r>
              <a:rPr lang="zh-TW" altLang="en-US" dirty="0">
                <a:solidFill>
                  <a:srgbClr val="1F1F22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1F1F22"/>
                </a:solidFill>
                <a:latin typeface="+mn-lt"/>
              </a:rPr>
              <a:t>NANI_real_diff</a:t>
            </a:r>
            <a:r>
              <a:rPr lang="en-US" dirty="0">
                <a:solidFill>
                  <a:srgbClr val="1F1F22"/>
                </a:solidFill>
                <a:latin typeface="+mn-lt"/>
              </a:rPr>
              <a:t> &gt; 0.2 </a:t>
            </a:r>
            <a:r>
              <a:rPr lang="zh-TW" altLang="en-US" dirty="0">
                <a:solidFill>
                  <a:srgbClr val="1F1F22"/>
                </a:solidFill>
                <a:latin typeface="+mn-lt"/>
              </a:rPr>
              <a:t>且 </a:t>
            </a:r>
            <a:r>
              <a:rPr lang="en-US" dirty="0" err="1">
                <a:solidFill>
                  <a:srgbClr val="1F1F22"/>
                </a:solidFill>
                <a:latin typeface="+mn-lt"/>
              </a:rPr>
              <a:t>Sec.hit</a:t>
            </a:r>
            <a:r>
              <a:rPr lang="en-US" dirty="0">
                <a:solidFill>
                  <a:srgbClr val="1F1F22"/>
                </a:solidFill>
                <a:latin typeface="+mn-lt"/>
              </a:rPr>
              <a:t> &gt;= 200</a:t>
            </a:r>
          </a:p>
          <a:p>
            <a:endParaRPr lang="en-TW" sz="1600" dirty="0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99233"/>
              </p:ext>
            </p:extLst>
          </p:nvPr>
        </p:nvGraphicFramePr>
        <p:xfrm>
          <a:off x="0" y="685800"/>
          <a:ext cx="9144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臺北市立聯合醫院仁愛院區胸腔內科陳冠樺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CSF---dna--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0070C0"/>
                          </a:solidFill>
                        </a:rPr>
                        <a:t>Streptococcus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sobrinus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(642);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Veillonella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parvula (118);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Prevotella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melaninogenica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(97)</a:t>
                      </a:r>
                    </a:p>
                  </a:txBody>
                  <a:tcP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C00000"/>
                          </a:solidFill>
                        </a:rPr>
                        <a:t>病毒-1.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確認為感染，期望找出感染病源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CSF---rna--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Veillonella</a:t>
                      </a:r>
                      <a:r>
                        <a:rPr dirty="0"/>
                        <a:t> parvula (5)</a:t>
                      </a:r>
                    </a:p>
                  </a:txBody>
                  <a:tcP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endParaRPr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71600" y="228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>
                <a:hlinkClick r:id="rId2"/>
              </a:rPr>
              <a:t>Sample ID: 250618_002 | Chip ID: 2444494119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261BB-7DD9-3238-FD40-9E92EBF87D0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72816"/>
            <a:ext cx="9128072" cy="144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A17C1-28EC-AB1A-10B4-4E6ADD3A7C81}"/>
              </a:ext>
            </a:extLst>
          </p:cNvPr>
          <p:cNvSpPr txBox="1"/>
          <p:nvPr/>
        </p:nvSpPr>
        <p:spPr>
          <a:xfrm>
            <a:off x="251520" y="3368895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口腔菌是我們刻意提升的腦膜炎致病菌，Email說明最好可提醒患者若有口腔問題，公司有很多案例支持厭氧口腔菌的確支持腦膜炎</a:t>
            </a:r>
            <a:r>
              <a:rPr lang="en-US" dirty="0"/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更有名的NTM為何直接排除不備註？口腔菌一重複也非很肯定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W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5415EF-7BC3-0495-D987-E304BAEBB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254611"/>
              </p:ext>
            </p:extLst>
          </p:nvPr>
        </p:nvGraphicFramePr>
        <p:xfrm>
          <a:off x="-108520" y="4437112"/>
          <a:ext cx="9143997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3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609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微生物名稱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論文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Streptococcus sobrinus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1/2/3/22, ANI 99.44, AMAPQ 50.75, blast 及 purity confirm，control 皆無檢出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Corynebacterium matruchotii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0/0/0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離心同屬第二種，RNA同屬第6種，前二種排序和 NTC 同，仍為 kitome 可能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04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致病/排除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>
                          <a:solidFill>
                            <a:srgbClr val="0070C0"/>
                          </a:solidFill>
                        </a:rPr>
                        <a:t>Mycobacteroides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abscessus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subsp.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abscessus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6/7/13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>
                          <a:solidFill>
                            <a:srgbClr val="C00000"/>
                          </a:solidFill>
                        </a:rPr>
                        <a:t>DNA無檢出，第466屬，但lane 1 </a:t>
                      </a:r>
                      <a:r>
                        <a:rPr dirty="0" err="1">
                          <a:solidFill>
                            <a:srgbClr val="C00000"/>
                          </a:solidFill>
                        </a:rPr>
                        <a:t>僅此檢體有訊號</a:t>
                      </a:r>
                      <a:endParaRPr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DF271BA-30FD-7322-2E4C-6E702474638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015" y="6068785"/>
            <a:ext cx="8676457" cy="384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14FD2-2A7B-8BCE-A76B-4FFEB8ADC0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74" y="571680"/>
            <a:ext cx="8676457" cy="3845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5791CA-B495-762E-0B0A-0F147885570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2225340"/>
            <a:ext cx="8763103" cy="384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297E7-D613-559E-0A43-EF7145A4259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55" y="2877572"/>
            <a:ext cx="8833096" cy="787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D038B-8A1B-A4E7-460D-7C65CD57432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155" y="1433075"/>
            <a:ext cx="8833096" cy="489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709487-CB84-6825-E72D-D5EA7DC9F5BF}"/>
              </a:ext>
            </a:extLst>
          </p:cNvPr>
          <p:cNvSpPr txBox="1"/>
          <p:nvPr/>
        </p:nvSpPr>
        <p:spPr>
          <a:xfrm>
            <a:off x="2679486" y="98072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Lane 2: tNGS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0D3C8E-BD69-6E10-9A13-CBCD631FB259}"/>
              </a:ext>
            </a:extLst>
          </p:cNvPr>
          <p:cNvSpPr txBox="1"/>
          <p:nvPr/>
        </p:nvSpPr>
        <p:spPr>
          <a:xfrm>
            <a:off x="2624232" y="132403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Lane 1: mNGS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D80F73-B01C-0F4C-E4FF-99CA23B81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86220"/>
              </p:ext>
            </p:extLst>
          </p:nvPr>
        </p:nvGraphicFramePr>
        <p:xfrm>
          <a:off x="467544" y="1215399"/>
          <a:ext cx="965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2922400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250617_001DT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0979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4BC069-0623-C220-7DA5-04F3E5A30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648271"/>
              </p:ext>
            </p:extLst>
          </p:nvPr>
        </p:nvGraphicFramePr>
        <p:xfrm>
          <a:off x="467544" y="1996250"/>
          <a:ext cx="965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2922400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250617_002DT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0979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1D9A00-5037-8016-2F82-066C8F95A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75561"/>
              </p:ext>
            </p:extLst>
          </p:nvPr>
        </p:nvGraphicFramePr>
        <p:xfrm>
          <a:off x="479352" y="2687072"/>
          <a:ext cx="965200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2922400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250617_003DT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90979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0BF2A93-6912-EA49-ACBD-CBEFB5B5081A}"/>
              </a:ext>
            </a:extLst>
          </p:cNvPr>
          <p:cNvSpPr txBox="1"/>
          <p:nvPr/>
        </p:nvSpPr>
        <p:spPr>
          <a:xfrm>
            <a:off x="338166" y="6015230"/>
            <a:ext cx="867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Issue: Blast</a:t>
            </a:r>
            <a:r>
              <a:rPr lang="en-TW" dirty="0"/>
              <a:t>第一名不同strain，弱陽不同Lane，換個檢體反而發，標準沒有統一。不確定時考慮備註來操作。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65CC680-AF87-F4DD-79E9-C7EC2874D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30147"/>
              </p:ext>
            </p:extLst>
          </p:nvPr>
        </p:nvGraphicFramePr>
        <p:xfrm>
          <a:off x="61071" y="4135766"/>
          <a:ext cx="9144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5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1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hospital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organ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virus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expect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symptom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antibiotic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台中榮總胸腔內科黃偉彰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tissue-頸部淋巴結-dna--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>
                          <a:solidFill>
                            <a:srgbClr val="0070C0"/>
                          </a:solidFill>
                        </a:rPr>
                        <a:t>Mycobacteroides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abscessus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(2)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EBV (5)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Mycobacteria-1. 確認為感染，期望找出感染病源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頸部多處淋巴結.原因不明-無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曾用過抗結核藥</a:t>
                      </a:r>
                      <a:r>
                        <a:rPr dirty="0"/>
                        <a:t>--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4B56E8F-C5A7-0DC4-7C2A-1AAE5C824F44}"/>
              </a:ext>
            </a:extLst>
          </p:cNvPr>
          <p:cNvSpPr txBox="1"/>
          <p:nvPr/>
        </p:nvSpPr>
        <p:spPr>
          <a:xfrm>
            <a:off x="1619672" y="3835896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000000"/>
                </a:solidFill>
                <a:latin typeface="Times New Roman"/>
              </a:defRPr>
            </a:pPr>
            <a:r>
              <a:rPr dirty="0">
                <a:hlinkClick r:id="rId6"/>
              </a:rPr>
              <a:t>Sample ID: 250619_002 | Chip ID: 2444414412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C7129D0-93D0-0300-5D58-FC2EEC43D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58304"/>
              </p:ext>
            </p:extLst>
          </p:nvPr>
        </p:nvGraphicFramePr>
        <p:xfrm>
          <a:off x="-103746" y="4984058"/>
          <a:ext cx="9143997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8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分類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微生物名稱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/>
                        <a:t>論文</a:t>
                      </a:r>
                      <a:endParaRPr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類型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總和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/>
                        <a:t>Remarks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bacteria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致病/致病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Mycobacteroides abscessus subsp. abscessus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6/7/37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000000"/>
                          </a:solidFill>
                          <a:latin typeface="Times New Roman"/>
                        </a:defRPr>
                      </a:pPr>
                      <a:r>
                        <a:rPr dirty="0" err="1">
                          <a:solidFill>
                            <a:srgbClr val="0070C0"/>
                          </a:solidFill>
                        </a:rPr>
                        <a:t>第五屬，參數皆佳，blast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一半massiliense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一半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abscessus；雖有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tNGS</a:t>
                      </a:r>
                      <a:r>
                        <a:rPr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dirty="0" err="1">
                          <a:solidFill>
                            <a:srgbClr val="0070C0"/>
                          </a:solidFill>
                        </a:rPr>
                        <a:t>但非強陽，其餘檢體均未有明顯訊號，可發</a:t>
                      </a:r>
                      <a:endParaRPr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59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EB4557-4705-517B-8463-EB33E099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Remarks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BD24F-7E67-6BEE-0F3D-85FF7396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F31B-09AE-4FFB-BDB1-668472C3E71E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A161C-48E8-AFF9-90C0-A74356D72F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TW" dirty="0"/>
              <a:t>未定菌種數量仍偏多，考慮將L視為D，可減少未定菌種數量。</a:t>
            </a:r>
          </a:p>
          <a:p>
            <a:r>
              <a:rPr lang="en-TW" dirty="0"/>
              <a:t>M abscessus三亞種(abscessus, bolletei, </a:t>
            </a:r>
            <a:r>
              <a:rPr lang="en-US" dirty="0" err="1"/>
              <a:t>massiliense</a:t>
            </a:r>
            <a:r>
              <a:rPr lang="en-TW" dirty="0"/>
              <a:t>)近期頻率偏高，且多個檢體ANI偏低，需要pangenome來確認亞種。</a:t>
            </a:r>
          </a:p>
          <a:p>
            <a:r>
              <a:rPr lang="en-TW" dirty="0"/>
              <a:t>E coli不該PK-0 when ANI=NANI.</a:t>
            </a:r>
            <a:endParaRPr lang="en-US" dirty="0">
              <a:solidFill>
                <a:srgbClr val="1F1F22"/>
              </a:solidFill>
            </a:endParaRPr>
          </a:p>
          <a:p>
            <a:r>
              <a:rPr lang="en-TW" dirty="0"/>
              <a:t>Are issues still tracking by JIRA?</a:t>
            </a:r>
          </a:p>
          <a:p>
            <a:pPr lvl="1"/>
            <a:r>
              <a:rPr lang="en-TW" dirty="0"/>
              <a:t>我不在Jira群組內</a:t>
            </a:r>
          </a:p>
        </p:txBody>
      </p:sp>
    </p:spTree>
    <p:extLst>
      <p:ext uri="{BB962C8B-B14F-4D97-AF65-F5344CB8AC3E}">
        <p14:creationId xmlns:p14="http://schemas.microsoft.com/office/powerpoint/2010/main" val="3830566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{84F92B8B-4EE9-2742-B6C9-A7CBE7CEC0F0}tf16401378</Template>
  <TotalTime>506633</TotalTime>
  <Words>2406</Words>
  <Application>Microsoft Macintosh PowerPoint</Application>
  <PresentationFormat>On-screen Show (4:3)</PresentationFormat>
  <Paragraphs>787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Franklin Gothic Book</vt:lpstr>
      <vt:lpstr>Helvetica Neue</vt:lpstr>
      <vt:lpstr>Perpetua</vt:lpstr>
      <vt:lpstr>Times New Roman</vt:lpstr>
      <vt:lpstr>Wingdings</vt:lpstr>
      <vt:lpstr>Wingdings 2</vt:lpstr>
      <vt:lpstr>公正</vt:lpstr>
      <vt:lpstr>ARG Host Origin Collection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Remarks</vt:lpstr>
      <vt:lpstr>tNGS vs mNGS</vt:lpstr>
      <vt:lpstr>PowerPoint Presentation</vt:lpstr>
      <vt:lpstr>PowerPoint Presentation</vt:lpstr>
      <vt:lpstr>PowerPoint Presentation</vt:lpstr>
      <vt:lpstr>Remarks on tNGS</vt:lpstr>
      <vt:lpstr>ARG Specificity by LLM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CSIECCU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Yao-Ting Huang</dc:creator>
  <cp:lastModifiedBy>Yao-Ting</cp:lastModifiedBy>
  <cp:revision>30949</cp:revision>
  <cp:lastPrinted>2023-04-06T04:35:17Z</cp:lastPrinted>
  <dcterms:created xsi:type="dcterms:W3CDTF">2010-07-29T14:47:56Z</dcterms:created>
  <dcterms:modified xsi:type="dcterms:W3CDTF">2025-06-28T03:26:05Z</dcterms:modified>
</cp:coreProperties>
</file>