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E9F1"/>
    <a:srgbClr val="E1E4ED"/>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98" autoAdjust="0"/>
    <p:restoredTop sz="94712" autoAdjust="0"/>
  </p:normalViewPr>
  <p:slideViewPr>
    <p:cSldViewPr snapToGrid="0" snapToObjects="1" showGuides="1">
      <p:cViewPr>
        <p:scale>
          <a:sx n="54" d="100"/>
          <a:sy n="54" d="100"/>
        </p:scale>
        <p:origin x="456" y="7904"/>
      </p:cViewPr>
      <p:guideLst>
        <p:guide orient="horz" pos="4316"/>
        <p:guide orient="horz" pos="375"/>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6" d="100"/>
          <a:sy n="76" d="100"/>
        </p:scale>
        <p:origin x="274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interSettings" Target="printerSettings/printerSettings1.bin"/><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11/29/17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11/29/17</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2811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36213" y="65422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5353328" y="65422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353328" y="72811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880953"/>
            <a:ext cx="6936975"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36213" y="7087666"/>
            <a:ext cx="6931501" cy="783016"/>
          </a:xfrm>
          <a:prstGeom prst="rect">
            <a:avLst/>
          </a:prstGeom>
          <a:noFill/>
        </p:spPr>
        <p:txBody>
          <a:bodyPr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622594" y="19232053"/>
            <a:ext cx="6938069"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36211" y="18480518"/>
            <a:ext cx="6932594"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7992578" y="7870631"/>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7992580" y="7087666"/>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7992580" y="28196756"/>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7992580" y="27403473"/>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710790" y="7087666"/>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710790" y="7880953"/>
            <a:ext cx="6930218"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2706864" y="18558829"/>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751309" y="19352112"/>
            <a:ext cx="687992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2710790" y="34002453"/>
            <a:ext cx="6930218" cy="783016"/>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2697538" y="34864438"/>
            <a:ext cx="693369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101963" y="3796231"/>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101963" y="2197726"/>
            <a:ext cx="22093415" cy="1376139"/>
          </a:xfrm>
          <a:prstGeom prst="rect">
            <a:avLst/>
          </a:prstGeom>
        </p:spPr>
        <p:txBody>
          <a:bodyPr lIns="77349" tIns="38675" rIns="77349" bIns="38675" anchor="t" anchorCtr="1">
            <a:norm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090899" y="355780"/>
            <a:ext cx="22093415" cy="1692719"/>
          </a:xfrm>
          <a:prstGeom prst="rect">
            <a:avLst/>
          </a:prstGeom>
        </p:spPr>
        <p:txBody>
          <a:bodyPr lIns="77349" tIns="38675" rIns="77349" bIns="38675" anchor="t" anchorCtr="1">
            <a:normAutofit/>
          </a:bodyPr>
          <a:lstStyle>
            <a:lvl1pPr marL="0" indent="0" algn="ctr">
              <a:buFontTx/>
              <a:buNone/>
              <a:defRPr sz="98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7.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8.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5.bin"/><Relationship Id="rId9" Type="http://schemas.openxmlformats.org/officeDocument/2006/relationships/image" Target="../media/image1.wmf"/><Relationship Id="rId10" Type="http://schemas.openxmlformats.org/officeDocument/2006/relationships/oleObject" Target="../embeddings/oleObject6.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30275213" cy="544068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42545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6" name="Rectangle 33"/>
          <p:cNvSpPr>
            <a:spLocks noChangeArrowheads="1"/>
          </p:cNvSpPr>
          <p:nvPr/>
        </p:nvSpPr>
        <p:spPr bwMode="auto">
          <a:xfrm>
            <a:off x="634515"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21" name="Rectangle 33"/>
          <p:cNvSpPr>
            <a:spLocks noChangeArrowheads="1"/>
          </p:cNvSpPr>
          <p:nvPr userDrawn="1"/>
        </p:nvSpPr>
        <p:spPr bwMode="auto">
          <a:xfrm>
            <a:off x="15349546"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grpSp>
        <p:nvGrpSpPr>
          <p:cNvPr id="23" name="Group 22"/>
          <p:cNvGrpSpPr/>
          <p:nvPr userDrawn="1"/>
        </p:nvGrpSpPr>
        <p:grpSpPr>
          <a:xfrm>
            <a:off x="-12658121" y="-48127"/>
            <a:ext cx="12259293" cy="42851889"/>
            <a:chOff x="-11225189" y="-1"/>
            <a:chExt cx="11018865" cy="38516022"/>
          </a:xfrm>
        </p:grpSpPr>
        <p:sp>
          <p:nvSpPr>
            <p:cNvPr id="24" name="Rectangle 23"/>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12472417"/>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32" name="Group 31"/>
            <p:cNvGrpSpPr/>
            <p:nvPr userDrawn="1"/>
          </p:nvGrpSpPr>
          <p:grpSpPr>
            <a:xfrm>
              <a:off x="-9744993" y="29384977"/>
              <a:ext cx="7531182" cy="2202634"/>
              <a:chOff x="-4470427" y="13701622"/>
              <a:chExt cx="3470785" cy="1011982"/>
            </a:xfrm>
          </p:grpSpPr>
          <p:grpSp>
            <p:nvGrpSpPr>
              <p:cNvPr id="46" name="Group 45"/>
              <p:cNvGrpSpPr/>
              <p:nvPr userDrawn="1"/>
            </p:nvGrpSpPr>
            <p:grpSpPr>
              <a:xfrm>
                <a:off x="-2783495" y="13745853"/>
                <a:ext cx="624431" cy="898924"/>
                <a:chOff x="-3958697" y="14964973"/>
                <a:chExt cx="779338" cy="1288152"/>
              </a:xfrm>
            </p:grpSpPr>
            <p:pic>
              <p:nvPicPr>
                <p:cNvPr id="52" name="Picture 51"/>
                <p:cNvPicPr>
                  <a:picLocks noChangeAspect="1"/>
                </p:cNvPicPr>
                <p:nvPr userDrawn="1"/>
              </p:nvPicPr>
              <p:blipFill>
                <a:blip r:embed="rId6"/>
                <a:stretch>
                  <a:fillRect/>
                </a:stretch>
              </p:blipFill>
              <p:spPr>
                <a:xfrm>
                  <a:off x="-3948160" y="14964973"/>
                  <a:ext cx="768801" cy="1090857"/>
                </a:xfrm>
                <a:prstGeom prst="rect">
                  <a:avLst/>
                </a:prstGeom>
              </p:spPr>
            </p:pic>
            <p:sp>
              <p:nvSpPr>
                <p:cNvPr id="53" name="TextBox 52"/>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13745867"/>
                <a:ext cx="1033517" cy="898915"/>
                <a:chOff x="-2921738" y="14889872"/>
                <a:chExt cx="1420279" cy="1235304"/>
              </a:xfrm>
            </p:grpSpPr>
            <p:pic>
              <p:nvPicPr>
                <p:cNvPr id="50" name="Picture 49"/>
                <p:cNvPicPr>
                  <a:picLocks noChangeAspect="1"/>
                </p:cNvPicPr>
                <p:nvPr userDrawn="1"/>
              </p:nvPicPr>
              <p:blipFill>
                <a:blip r:embed="rId6"/>
                <a:stretch>
                  <a:fillRect/>
                </a:stretch>
              </p:blipFill>
              <p:spPr>
                <a:xfrm>
                  <a:off x="-2921738" y="14889872"/>
                  <a:ext cx="1420279" cy="1029694"/>
                </a:xfrm>
                <a:prstGeom prst="rect">
                  <a:avLst/>
                </a:prstGeom>
              </p:spPr>
            </p:pic>
            <p:sp>
              <p:nvSpPr>
                <p:cNvPr id="51" name="TextBox 50"/>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3701622"/>
                <a:ext cx="1098742" cy="847761"/>
              </a:xfrm>
              <a:prstGeom prst="rect">
                <a:avLst/>
              </a:prstGeom>
            </p:spPr>
          </p:pic>
          <p:sp>
            <p:nvSpPr>
              <p:cNvPr id="49" name="TextBox 48"/>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573702" y="34554904"/>
              <a:ext cx="9344084" cy="2526502"/>
              <a:chOff x="-4835604" y="15859915"/>
              <a:chExt cx="4306270" cy="1160780"/>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03568838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1333"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7521511"/>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1334"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1" name="TextBox 40"/>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30676632" y="0"/>
            <a:ext cx="12284832" cy="42803763"/>
            <a:chOff x="44157839" y="-55065"/>
            <a:chExt cx="11062139" cy="38543561"/>
          </a:xfrm>
        </p:grpSpPr>
        <p:sp>
          <p:nvSpPr>
            <p:cNvPr id="55" name="Rectangle 54"/>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4191269152"/>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1335"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673021171"/>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1336"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59" name="Group 58"/>
            <p:cNvGrpSpPr/>
            <p:nvPr userDrawn="1"/>
          </p:nvGrpSpPr>
          <p:grpSpPr>
            <a:xfrm>
              <a:off x="44487207" y="35164894"/>
              <a:ext cx="10354213" cy="1265612"/>
              <a:chOff x="44200453" y="33317650"/>
              <a:chExt cx="9771399" cy="1090622"/>
            </a:xfrm>
          </p:grpSpPr>
          <p:sp>
            <p:nvSpPr>
              <p:cNvPr id="61" name="Rounded Rectangle 60"/>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63" name="TextBox 62"/>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79241" y="36784614"/>
              <a:ext cx="6870215" cy="1260334"/>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xmlns:p14="http://schemas.microsoft.com/office/powerpoint/2010/mai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0275213" cy="516636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8" name="Rectangle 33"/>
          <p:cNvSpPr>
            <a:spLocks noChangeArrowheads="1"/>
          </p:cNvSpPr>
          <p:nvPr/>
        </p:nvSpPr>
        <p:spPr bwMode="auto">
          <a:xfrm>
            <a:off x="630735" y="6002905"/>
            <a:ext cx="29010460" cy="3580274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01397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grpSp>
        <p:nvGrpSpPr>
          <p:cNvPr id="36" name="Group 35"/>
          <p:cNvGrpSpPr/>
          <p:nvPr userDrawn="1"/>
        </p:nvGrpSpPr>
        <p:grpSpPr>
          <a:xfrm>
            <a:off x="-12658121" y="-48127"/>
            <a:ext cx="12259293" cy="42851889"/>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41" name="Group 40"/>
            <p:cNvGrpSpPr/>
            <p:nvPr userDrawn="1"/>
          </p:nvGrpSpPr>
          <p:grpSpPr>
            <a:xfrm>
              <a:off x="-9744993" y="29384977"/>
              <a:ext cx="7531182" cy="2202634"/>
              <a:chOff x="-4470427" y="13701622"/>
              <a:chExt cx="3470785" cy="1011982"/>
            </a:xfrm>
          </p:grpSpPr>
          <p:grpSp>
            <p:nvGrpSpPr>
              <p:cNvPr id="49" name="Group 48"/>
              <p:cNvGrpSpPr/>
              <p:nvPr userDrawn="1"/>
            </p:nvGrpSpPr>
            <p:grpSpPr>
              <a:xfrm>
                <a:off x="-2783495" y="13745853"/>
                <a:ext cx="624431" cy="898924"/>
                <a:chOff x="-3958697" y="14964973"/>
                <a:chExt cx="779338" cy="1288152"/>
              </a:xfrm>
            </p:grpSpPr>
            <p:pic>
              <p:nvPicPr>
                <p:cNvPr id="70" name="Picture 69"/>
                <p:cNvPicPr>
                  <a:picLocks noChangeAspect="1"/>
                </p:cNvPicPr>
                <p:nvPr userDrawn="1"/>
              </p:nvPicPr>
              <p:blipFill>
                <a:blip r:embed="rId6"/>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6"/>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2" name="Group 41"/>
            <p:cNvGrpSpPr/>
            <p:nvPr userDrawn="1"/>
          </p:nvGrpSpPr>
          <p:grpSpPr>
            <a:xfrm>
              <a:off x="-10573702" y="34554904"/>
              <a:ext cx="9344084" cy="2526502"/>
              <a:chOff x="-4835604" y="15859915"/>
              <a:chExt cx="4306270"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357"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2358"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82" name="Group 81"/>
          <p:cNvGrpSpPr/>
          <p:nvPr userDrawn="1"/>
        </p:nvGrpSpPr>
        <p:grpSpPr>
          <a:xfrm>
            <a:off x="30676632" y="0"/>
            <a:ext cx="12284832"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2359"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2360"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5" name="TextBox 34"/>
          <p:cNvSpPr txBox="1"/>
          <p:nvPr userDrawn="1"/>
        </p:nvSpPr>
        <p:spPr>
          <a:xfrm>
            <a:off x="31033558" y="4091155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 Placeholder 333"/>
          <p:cNvSpPr>
            <a:spLocks noGrp="1"/>
          </p:cNvSpPr>
          <p:nvPr>
            <p:ph type="body" sz="quarter" idx="10"/>
          </p:nvPr>
        </p:nvSpPr>
        <p:spPr>
          <a:xfrm>
            <a:off x="623691" y="7281162"/>
            <a:ext cx="14299153" cy="5278064"/>
          </a:xfrm>
        </p:spPr>
        <p:txBody>
          <a:bodyPr/>
          <a:lstStyle/>
          <a:p>
            <a:r>
              <a:rPr lang="en-US" dirty="0" smtClean="0"/>
              <a:t>Recurrent neural network (RNN) has been widely used in Natural Language Processing (NLP). In particular, Long short term memory network (LSTM) outperforms vanilla RNN thanks to its robust through-time gradient computation. Character level RNN has been utilized as language generation model</a:t>
            </a:r>
            <a:r>
              <a:rPr lang="en-US" baseline="30000" dirty="0" smtClean="0"/>
              <a:t>[1]</a:t>
            </a:r>
            <a:r>
              <a:rPr lang="en-US" dirty="0" smtClean="0"/>
              <a:t>. The network structure is straightforward but it is so powerful that researchers use it to generate Paul Graham’s essays,  Shakespeare’s scripts and even Linux source code</a:t>
            </a:r>
            <a:r>
              <a:rPr lang="en-US" dirty="0" smtClean="0"/>
              <a:t>.</a:t>
            </a:r>
            <a:endParaRPr lang="en-US" dirty="0"/>
          </a:p>
          <a:p>
            <a:r>
              <a:rPr lang="en-US" altLang="zh-CN" dirty="0" smtClean="0"/>
              <a:t>Chinese </a:t>
            </a:r>
            <a:r>
              <a:rPr lang="en-US" altLang="zh-CN" dirty="0"/>
              <a:t>generation, on the other hand, presents a different set of challenges from English. One such challenge is that each Chinese character denotes a single complete meaning. In other words, Chinese is sparser than English. This makes Chinese poetry generation a challenging but interesting task. In this project, we </a:t>
            </a:r>
            <a:r>
              <a:rPr lang="en-US" altLang="zh-CN" dirty="0" smtClean="0"/>
              <a:t>explore a few approaches for training generative models that ‘writes’ Chinese poetries.</a:t>
            </a:r>
            <a:endParaRPr lang="en-US" altLang="zh-CN" dirty="0"/>
          </a:p>
        </p:txBody>
      </p:sp>
      <p:sp>
        <p:nvSpPr>
          <p:cNvPr id="335" name="Text Placeholder 334"/>
          <p:cNvSpPr>
            <a:spLocks noGrp="1"/>
          </p:cNvSpPr>
          <p:nvPr>
            <p:ph type="body" sz="quarter" idx="11"/>
          </p:nvPr>
        </p:nvSpPr>
        <p:spPr/>
        <p:txBody>
          <a:bodyPr/>
          <a:lstStyle/>
          <a:p>
            <a:r>
              <a:rPr lang="en-US" dirty="0" smtClean="0"/>
              <a:t>Introduction</a:t>
            </a:r>
            <a:endParaRPr lang="en-US" dirty="0"/>
          </a:p>
        </p:txBody>
      </p:sp>
      <p:sp>
        <p:nvSpPr>
          <p:cNvPr id="338" name="Text Placeholder 337"/>
          <p:cNvSpPr>
            <a:spLocks noGrp="1"/>
          </p:cNvSpPr>
          <p:nvPr>
            <p:ph type="body" sz="quarter" idx="20"/>
          </p:nvPr>
        </p:nvSpPr>
        <p:spPr>
          <a:xfrm>
            <a:off x="636211" y="13061160"/>
            <a:ext cx="14291358" cy="800265"/>
          </a:xfrm>
        </p:spPr>
        <p:txBody>
          <a:bodyPr/>
          <a:lstStyle/>
          <a:p>
            <a:r>
              <a:rPr lang="en-US" dirty="0" smtClean="0"/>
              <a:t>Character-level RNN</a:t>
            </a:r>
            <a:endParaRPr lang="en-US" dirty="0"/>
          </a:p>
        </p:txBody>
      </p:sp>
      <p:sp>
        <p:nvSpPr>
          <p:cNvPr id="339" name="Text Placeholder 338"/>
          <p:cNvSpPr>
            <a:spLocks noGrp="1"/>
          </p:cNvSpPr>
          <p:nvPr>
            <p:ph type="body" sz="quarter" idx="25"/>
          </p:nvPr>
        </p:nvSpPr>
        <p:spPr/>
        <p:txBody>
          <a:bodyPr/>
          <a:lstStyle/>
          <a:p>
            <a:r>
              <a:rPr lang="en-US" dirty="0" err="1" smtClean="0"/>
              <a:t>Seq</a:t>
            </a:r>
            <a:r>
              <a:rPr lang="en-US" dirty="0" smtClean="0"/>
              <a:t> GAN</a:t>
            </a:r>
            <a:endParaRPr lang="en-US" dirty="0"/>
          </a:p>
        </p:txBody>
      </p:sp>
      <p:sp>
        <p:nvSpPr>
          <p:cNvPr id="340" name="Text Placeholder 339"/>
          <p:cNvSpPr>
            <a:spLocks noGrp="1"/>
          </p:cNvSpPr>
          <p:nvPr>
            <p:ph type="body" sz="quarter" idx="26"/>
          </p:nvPr>
        </p:nvSpPr>
        <p:spPr>
          <a:xfrm>
            <a:off x="15353328" y="7281162"/>
            <a:ext cx="14287682" cy="3468337"/>
          </a:xfrm>
        </p:spPr>
        <p:txBody>
          <a:bodyPr/>
          <a:lstStyle/>
          <a:p>
            <a:r>
              <a:rPr lang="en-US" dirty="0" smtClean="0"/>
              <a:t>Character-level RNN model suffers from exposure bias [2], which causes trouble in generating long sequences using the trained model. In machine translation, one can use reinforcement learning to directly optimize BLEU metric for the generated sentences. However, for tasks like poem generation, </a:t>
            </a:r>
            <a:r>
              <a:rPr lang="en-US" dirty="0" smtClean="0"/>
              <a:t>we don’t always have such a metric. In the work by Yu et al [3]. , they proposed to use the idea of Generative Adversarial Network to learn such a metric for sequence generating problems, thus they named their algorithm </a:t>
            </a:r>
            <a:r>
              <a:rPr lang="en-US" dirty="0" err="1" smtClean="0"/>
              <a:t>SeqGan</a:t>
            </a:r>
            <a:r>
              <a:rPr lang="en-US" dirty="0" smtClean="0"/>
              <a:t>. In this project, we tested the effect of using </a:t>
            </a:r>
            <a:r>
              <a:rPr lang="en-US" dirty="0" err="1" smtClean="0"/>
              <a:t>SeqGan</a:t>
            </a:r>
            <a:r>
              <a:rPr lang="en-US" dirty="0" smtClean="0"/>
              <a:t> for Chinese poetry generation.</a:t>
            </a:r>
            <a:endParaRPr lang="en-US" dirty="0"/>
          </a:p>
        </p:txBody>
      </p:sp>
      <p:sp>
        <p:nvSpPr>
          <p:cNvPr id="341" name="Text Placeholder 340"/>
          <p:cNvSpPr>
            <a:spLocks noGrp="1"/>
          </p:cNvSpPr>
          <p:nvPr>
            <p:ph type="body" sz="quarter" idx="27"/>
          </p:nvPr>
        </p:nvSpPr>
        <p:spPr>
          <a:xfrm>
            <a:off x="15347853" y="34525895"/>
            <a:ext cx="14283756" cy="800265"/>
          </a:xfrm>
        </p:spPr>
        <p:txBody>
          <a:bodyPr/>
          <a:lstStyle/>
          <a:p>
            <a:r>
              <a:rPr lang="en-US" dirty="0" smtClean="0"/>
              <a:t>References</a:t>
            </a:r>
            <a:endParaRPr lang="en-US" dirty="0"/>
          </a:p>
        </p:txBody>
      </p:sp>
      <p:sp>
        <p:nvSpPr>
          <p:cNvPr id="342" name="Text Placeholder 341"/>
          <p:cNvSpPr>
            <a:spLocks noGrp="1"/>
          </p:cNvSpPr>
          <p:nvPr>
            <p:ph type="body" sz="quarter" idx="28"/>
          </p:nvPr>
        </p:nvSpPr>
        <p:spPr>
          <a:xfrm>
            <a:off x="15347853" y="35141382"/>
            <a:ext cx="14289232" cy="3209805"/>
          </a:xfrm>
        </p:spPr>
        <p:txBody>
          <a:bodyPr/>
          <a:lstStyle/>
          <a:p>
            <a:r>
              <a:rPr lang="en-US" dirty="0"/>
              <a:t>[1] The Unreasonable Effectiveness of Recurrent Neural </a:t>
            </a:r>
            <a:r>
              <a:rPr lang="en-US" dirty="0" smtClean="0"/>
              <a:t>Networks, https</a:t>
            </a:r>
            <a:r>
              <a:rPr lang="en-US" dirty="0"/>
              <a:t>://</a:t>
            </a:r>
            <a:r>
              <a:rPr lang="en-US" dirty="0" err="1"/>
              <a:t>karpathy.github.io</a:t>
            </a:r>
            <a:r>
              <a:rPr lang="en-US" dirty="0"/>
              <a:t>/2015/05/21/</a:t>
            </a:r>
            <a:r>
              <a:rPr lang="en-US" dirty="0" err="1"/>
              <a:t>rnn</a:t>
            </a:r>
            <a:r>
              <a:rPr lang="en-US" dirty="0"/>
              <a:t>-effectiveness</a:t>
            </a:r>
            <a:r>
              <a:rPr lang="en-US" dirty="0" smtClean="0"/>
              <a:t>/</a:t>
            </a:r>
          </a:p>
          <a:p>
            <a:r>
              <a:rPr lang="en-US" dirty="0" smtClean="0"/>
              <a:t>[2] </a:t>
            </a:r>
            <a:r>
              <a:rPr lang="en-US" altLang="zh-CN" dirty="0"/>
              <a:t>Yu, L., Zhang, W., Wang, J., &amp; Yu, Y. (2017, February). </a:t>
            </a:r>
            <a:r>
              <a:rPr lang="en-US" altLang="zh-CN" dirty="0" err="1"/>
              <a:t>SeqGAN</a:t>
            </a:r>
            <a:r>
              <a:rPr lang="en-US" altLang="zh-CN" dirty="0"/>
              <a:t>: Sequence Generative Adversarial Nets with Policy Gradient. In </a:t>
            </a:r>
            <a:r>
              <a:rPr lang="en-US" altLang="zh-CN" i="1" dirty="0"/>
              <a:t>AAAI</a:t>
            </a:r>
            <a:r>
              <a:rPr lang="en-US" altLang="zh-CN" dirty="0"/>
              <a:t> (pp. 2852-2858)</a:t>
            </a:r>
            <a:r>
              <a:rPr lang="en-US" altLang="zh-CN" dirty="0" smtClean="0"/>
              <a:t>.</a:t>
            </a:r>
          </a:p>
          <a:p>
            <a:r>
              <a:rPr lang="en-US" altLang="zh-CN" dirty="0" smtClean="0"/>
              <a:t>[3] </a:t>
            </a:r>
            <a:r>
              <a:rPr lang="en-US" altLang="zh-CN" dirty="0"/>
              <a:t>Bachman, P., and </a:t>
            </a:r>
            <a:r>
              <a:rPr lang="en-US" altLang="zh-CN" dirty="0" err="1"/>
              <a:t>Precup</a:t>
            </a:r>
            <a:r>
              <a:rPr lang="en-US" altLang="zh-CN" dirty="0"/>
              <a:t>, D. 2015. Data generation as sequential decision making. In NIPS, 3249–3257.</a:t>
            </a:r>
            <a:endParaRPr lang="en-US" altLang="zh-CN" dirty="0" smtClean="0"/>
          </a:p>
        </p:txBody>
      </p:sp>
      <p:sp>
        <p:nvSpPr>
          <p:cNvPr id="346" name="Text Placeholder 345"/>
          <p:cNvSpPr>
            <a:spLocks noGrp="1"/>
          </p:cNvSpPr>
          <p:nvPr>
            <p:ph type="body" sz="quarter" idx="96"/>
          </p:nvPr>
        </p:nvSpPr>
        <p:spPr>
          <a:xfrm>
            <a:off x="722719" y="25329189"/>
            <a:ext cx="14300387" cy="2434208"/>
          </a:xfrm>
        </p:spPr>
        <p:txBody>
          <a:bodyPr/>
          <a:lstStyle/>
          <a:p>
            <a:r>
              <a:rPr lang="en-US" dirty="0" smtClean="0"/>
              <a:t>A few technical points for performance improvement:</a:t>
            </a:r>
          </a:p>
          <a:p>
            <a:pPr marL="1111250" indent="-635000">
              <a:buFont typeface="Arial" charset="0"/>
              <a:buChar char="•"/>
            </a:pPr>
            <a:r>
              <a:rPr lang="en-US" dirty="0" smtClean="0"/>
              <a:t>Dropout in embedding and LSTM unit</a:t>
            </a:r>
          </a:p>
          <a:p>
            <a:pPr marL="1111250" indent="-635000">
              <a:buFont typeface="Arial" charset="0"/>
              <a:buChar char="•"/>
            </a:pPr>
            <a:r>
              <a:rPr lang="en-US" dirty="0" smtClean="0"/>
              <a:t>Gradient clip to avoid gradient explosion</a:t>
            </a:r>
          </a:p>
          <a:p>
            <a:pPr marL="1111250" indent="-635000">
              <a:buFont typeface="Arial" charset="0"/>
              <a:buChar char="•"/>
            </a:pPr>
            <a:r>
              <a:rPr lang="en-US" dirty="0" smtClean="0"/>
              <a:t>Weight initialization in range of [-0.1, 0.1]</a:t>
            </a:r>
            <a:endParaRPr lang="en-US" dirty="0"/>
          </a:p>
        </p:txBody>
      </p:sp>
      <p:sp>
        <p:nvSpPr>
          <p:cNvPr id="384" name="Text Placeholder 383"/>
          <p:cNvSpPr>
            <a:spLocks noGrp="1"/>
          </p:cNvSpPr>
          <p:nvPr>
            <p:ph type="body" sz="quarter" idx="151"/>
          </p:nvPr>
        </p:nvSpPr>
        <p:spPr>
          <a:xfrm>
            <a:off x="4090899" y="3777664"/>
            <a:ext cx="22093415" cy="1262156"/>
          </a:xfrm>
        </p:spPr>
        <p:txBody>
          <a:bodyPr>
            <a:normAutofit/>
          </a:bodyPr>
          <a:lstStyle/>
          <a:p>
            <a:r>
              <a:rPr lang="en-US" dirty="0" smtClean="0"/>
              <a:t>Yang Tian, </a:t>
            </a:r>
            <a:r>
              <a:rPr lang="en-US" dirty="0" err="1" smtClean="0"/>
              <a:t>Wenhao</a:t>
            </a:r>
            <a:r>
              <a:rPr lang="en-US" dirty="0" smtClean="0"/>
              <a:t> Yu</a:t>
            </a:r>
            <a:endParaRPr lang="en-US" dirty="0"/>
          </a:p>
        </p:txBody>
      </p:sp>
      <p:sp>
        <p:nvSpPr>
          <p:cNvPr id="385" name="Text Placeholder 384"/>
          <p:cNvSpPr>
            <a:spLocks noGrp="1"/>
          </p:cNvSpPr>
          <p:nvPr>
            <p:ph type="body" sz="quarter" idx="153"/>
          </p:nvPr>
        </p:nvSpPr>
        <p:spPr>
          <a:xfrm>
            <a:off x="4090899" y="623569"/>
            <a:ext cx="22093415" cy="3154095"/>
          </a:xfrm>
        </p:spPr>
        <p:txBody>
          <a:bodyPr>
            <a:normAutofit fontScale="70000" lnSpcReduction="20000"/>
          </a:bodyPr>
          <a:lstStyle/>
          <a:p>
            <a:r>
              <a:rPr lang="en-US" altLang="zh-CN" sz="17500" b="0" dirty="0" smtClean="0"/>
              <a:t>Generating </a:t>
            </a:r>
            <a:r>
              <a:rPr lang="en-US" altLang="zh-CN" sz="17500" b="0" dirty="0"/>
              <a:t>Chinese Poetry with Recurrent Neural </a:t>
            </a:r>
            <a:r>
              <a:rPr lang="en-US" altLang="zh-CN" sz="17500" b="0" dirty="0" smtClean="0"/>
              <a:t>Network</a:t>
            </a:r>
            <a:endParaRPr lang="en-US" sz="17500" dirty="0"/>
          </a:p>
        </p:txBody>
      </p:sp>
      <p:grpSp>
        <p:nvGrpSpPr>
          <p:cNvPr id="5" name="Group 4"/>
          <p:cNvGrpSpPr/>
          <p:nvPr/>
        </p:nvGrpSpPr>
        <p:grpSpPr>
          <a:xfrm>
            <a:off x="-12210910" y="33791033"/>
            <a:ext cx="9681162" cy="7781422"/>
            <a:chOff x="2856054" y="18470437"/>
            <a:chExt cx="8326041" cy="6692217"/>
          </a:xfrm>
        </p:grpSpPr>
        <p:pic>
          <p:nvPicPr>
            <p:cNvPr id="3" name="Picture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56054" y="18470437"/>
              <a:ext cx="8326041" cy="6692217"/>
            </a:xfrm>
            <a:prstGeom prst="rect">
              <a:avLst/>
            </a:prstGeom>
          </p:spPr>
        </p:pic>
        <p:sp>
          <p:nvSpPr>
            <p:cNvPr id="4" name="Rectangle 3"/>
            <p:cNvSpPr/>
            <p:nvPr/>
          </p:nvSpPr>
          <p:spPr>
            <a:xfrm>
              <a:off x="5110338" y="24536406"/>
              <a:ext cx="961971" cy="403408"/>
            </a:xfrm>
            <a:prstGeom prst="rect">
              <a:avLst/>
            </a:prstGeom>
            <a:solidFill>
              <a:srgbClr val="E1E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chemeClr val="tx1"/>
                  </a:solidFill>
                </a:rPr>
                <a:t>牀</a:t>
              </a:r>
              <a:endParaRPr lang="en-US" sz="1800" dirty="0">
                <a:solidFill>
                  <a:schemeClr val="tx1"/>
                </a:solidFill>
              </a:endParaRPr>
            </a:p>
          </p:txBody>
        </p:sp>
        <p:sp>
          <p:nvSpPr>
            <p:cNvPr id="29" name="Rectangle 28"/>
            <p:cNvSpPr/>
            <p:nvPr/>
          </p:nvSpPr>
          <p:spPr>
            <a:xfrm>
              <a:off x="6621262" y="24536406"/>
              <a:ext cx="961971" cy="403408"/>
            </a:xfrm>
            <a:prstGeom prst="rect">
              <a:avLst/>
            </a:prstGeom>
            <a:solidFill>
              <a:srgbClr val="E1E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solidFill>
                    <a:schemeClr val="tx1"/>
                  </a:solidFill>
                </a:rPr>
                <a:t>前</a:t>
              </a:r>
              <a:endParaRPr lang="en-US" sz="1800" dirty="0">
                <a:solidFill>
                  <a:schemeClr val="tx1"/>
                </a:solidFill>
              </a:endParaRPr>
            </a:p>
          </p:txBody>
        </p:sp>
        <p:sp>
          <p:nvSpPr>
            <p:cNvPr id="30" name="Rectangle 29"/>
            <p:cNvSpPr/>
            <p:nvPr/>
          </p:nvSpPr>
          <p:spPr>
            <a:xfrm>
              <a:off x="8132186" y="24536406"/>
              <a:ext cx="961971" cy="403408"/>
            </a:xfrm>
            <a:prstGeom prst="rect">
              <a:avLst/>
            </a:prstGeom>
            <a:solidFill>
              <a:srgbClr val="E1E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solidFill>
                    <a:schemeClr val="tx1"/>
                  </a:solidFill>
                </a:rPr>
                <a:t>看</a:t>
              </a:r>
              <a:endParaRPr lang="en-US" altLang="zh-CN" sz="1800" dirty="0">
                <a:solidFill>
                  <a:schemeClr val="tx1"/>
                </a:solidFill>
              </a:endParaRPr>
            </a:p>
          </p:txBody>
        </p:sp>
        <p:sp>
          <p:nvSpPr>
            <p:cNvPr id="31" name="Rectangle 30"/>
            <p:cNvSpPr/>
            <p:nvPr/>
          </p:nvSpPr>
          <p:spPr>
            <a:xfrm>
              <a:off x="9643109" y="24536406"/>
              <a:ext cx="961971" cy="403408"/>
            </a:xfrm>
            <a:prstGeom prst="rect">
              <a:avLst/>
            </a:prstGeom>
            <a:solidFill>
              <a:srgbClr val="E1E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solidFill>
                    <a:schemeClr val="tx1"/>
                  </a:solidFill>
                </a:rPr>
                <a:t>月</a:t>
              </a:r>
              <a:endParaRPr lang="en-US" sz="1800" dirty="0">
                <a:solidFill>
                  <a:schemeClr val="tx1"/>
                </a:solidFill>
              </a:endParaRPr>
            </a:p>
          </p:txBody>
        </p:sp>
        <p:sp>
          <p:nvSpPr>
            <p:cNvPr id="32" name="Rectangle 31"/>
            <p:cNvSpPr/>
            <p:nvPr/>
          </p:nvSpPr>
          <p:spPr>
            <a:xfrm>
              <a:off x="9643109" y="18699029"/>
              <a:ext cx="961971" cy="403408"/>
            </a:xfrm>
            <a:prstGeom prst="rect">
              <a:avLst/>
            </a:prstGeom>
            <a:solidFill>
              <a:srgbClr val="E6E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solidFill>
                    <a:schemeClr val="tx1"/>
                  </a:solidFill>
                </a:rPr>
                <a:t>光</a:t>
              </a:r>
              <a:endParaRPr lang="en-US" sz="1800" dirty="0">
                <a:solidFill>
                  <a:schemeClr val="tx1"/>
                </a:solidFill>
              </a:endParaRPr>
            </a:p>
          </p:txBody>
        </p:sp>
        <p:sp>
          <p:nvSpPr>
            <p:cNvPr id="33" name="Rectangle 32"/>
            <p:cNvSpPr/>
            <p:nvPr/>
          </p:nvSpPr>
          <p:spPr>
            <a:xfrm>
              <a:off x="5157166" y="18699029"/>
              <a:ext cx="961971" cy="403408"/>
            </a:xfrm>
            <a:prstGeom prst="rect">
              <a:avLst/>
            </a:prstGeom>
            <a:solidFill>
              <a:srgbClr val="E6E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solidFill>
                    <a:schemeClr val="tx1"/>
                  </a:solidFill>
                </a:rPr>
                <a:t>前</a:t>
              </a:r>
              <a:endParaRPr lang="en-US" sz="1800" dirty="0">
                <a:solidFill>
                  <a:schemeClr val="tx1"/>
                </a:solidFill>
              </a:endParaRPr>
            </a:p>
          </p:txBody>
        </p:sp>
        <p:sp>
          <p:nvSpPr>
            <p:cNvPr id="34" name="Rectangle 33"/>
            <p:cNvSpPr/>
            <p:nvPr/>
          </p:nvSpPr>
          <p:spPr>
            <a:xfrm>
              <a:off x="6652480" y="18699029"/>
              <a:ext cx="961971" cy="403408"/>
            </a:xfrm>
            <a:prstGeom prst="rect">
              <a:avLst/>
            </a:prstGeom>
            <a:solidFill>
              <a:srgbClr val="E6E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solidFill>
                    <a:schemeClr val="tx1"/>
                  </a:solidFill>
                </a:rPr>
                <a:t>看</a:t>
              </a:r>
              <a:endParaRPr lang="en-US" altLang="zh-CN" sz="1800" dirty="0">
                <a:solidFill>
                  <a:schemeClr val="tx1"/>
                </a:solidFill>
              </a:endParaRPr>
            </a:p>
          </p:txBody>
        </p:sp>
        <p:sp>
          <p:nvSpPr>
            <p:cNvPr id="35" name="Rectangle 34"/>
            <p:cNvSpPr/>
            <p:nvPr/>
          </p:nvSpPr>
          <p:spPr>
            <a:xfrm>
              <a:off x="8147794" y="18699029"/>
              <a:ext cx="961971" cy="403408"/>
            </a:xfrm>
            <a:prstGeom prst="rect">
              <a:avLst/>
            </a:prstGeom>
            <a:solidFill>
              <a:srgbClr val="E6E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solidFill>
                    <a:schemeClr val="tx1"/>
                  </a:solidFill>
                </a:rPr>
                <a:t>月</a:t>
              </a:r>
              <a:endParaRPr lang="en-US" sz="1800" dirty="0">
                <a:solidFill>
                  <a:schemeClr val="tx1"/>
                </a:solidFill>
              </a:endParaRPr>
            </a:p>
          </p:txBody>
        </p:sp>
      </p:grpSp>
      <p:sp>
        <p:nvSpPr>
          <p:cNvPr id="41" name="Text Placeholder 345"/>
          <p:cNvSpPr>
            <a:spLocks noGrp="1"/>
          </p:cNvSpPr>
          <p:nvPr>
            <p:ph type="body" sz="quarter" idx="96"/>
          </p:nvPr>
        </p:nvSpPr>
        <p:spPr>
          <a:xfrm>
            <a:off x="636213" y="14234479"/>
            <a:ext cx="14300387" cy="3899224"/>
          </a:xfrm>
        </p:spPr>
        <p:txBody>
          <a:bodyPr/>
          <a:lstStyle/>
          <a:p>
            <a:r>
              <a:rPr lang="en-US" dirty="0" smtClean="0"/>
              <a:t>Character level RNN takes a single character from a chunk of text and predicts the probability of next character over the characters vocabulary. In the training phase, we have ground truth of next character and will use gradient-based method, such as Adam, to minimize the loss between desired and predicted characters. At next step, we will supply the next true character and desire the next two character. In the validation/testing phase, we will draw sample from a multinomial distribution which is parameterized by the outputs of RNN. We could control the diversity of sample by adjusting the hyper-parameter, temperature. The lower temperature will lead to the less diverse results and vice versa.</a:t>
            </a:r>
            <a:endParaRPr lang="en-US" dirty="0"/>
          </a:p>
        </p:txBody>
      </p:sp>
      <p:grpSp>
        <p:nvGrpSpPr>
          <p:cNvPr id="12" name="Group 11"/>
          <p:cNvGrpSpPr/>
          <p:nvPr/>
        </p:nvGrpSpPr>
        <p:grpSpPr>
          <a:xfrm>
            <a:off x="4055041" y="18503095"/>
            <a:ext cx="7870513" cy="6001643"/>
            <a:chOff x="4055041" y="19965751"/>
            <a:chExt cx="7870513" cy="6001643"/>
          </a:xfrm>
        </p:grpSpPr>
        <p:sp>
          <p:nvSpPr>
            <p:cNvPr id="6" name="Rectangle 5"/>
            <p:cNvSpPr/>
            <p:nvPr/>
          </p:nvSpPr>
          <p:spPr>
            <a:xfrm>
              <a:off x="5383660" y="21454933"/>
              <a:ext cx="747405" cy="3023279"/>
            </a:xfrm>
            <a:prstGeom prst="rect">
              <a:avLst/>
            </a:prstGeom>
          </p:spPr>
          <p:style>
            <a:lnRef idx="2">
              <a:schemeClr val="accent6"/>
            </a:lnRef>
            <a:fillRef idx="1">
              <a:schemeClr val="lt1"/>
            </a:fillRef>
            <a:effectRef idx="0">
              <a:schemeClr val="accent6"/>
            </a:effectRef>
            <a:fontRef idx="minor">
              <a:schemeClr val="dk1"/>
            </a:fontRef>
          </p:style>
          <p:txBody>
            <a:bodyPr vert="eaVert" rtlCol="0" anchor="ctr"/>
            <a:lstStyle/>
            <a:p>
              <a:pPr algn="ctr"/>
              <a:r>
                <a:rPr lang="en-US" sz="1800" dirty="0" smtClean="0"/>
                <a:t>Embedding encoder</a:t>
              </a:r>
              <a:endParaRPr lang="en-US" sz="1800" dirty="0"/>
            </a:p>
          </p:txBody>
        </p:sp>
        <p:sp>
          <p:nvSpPr>
            <p:cNvPr id="47" name="Rectangle 46"/>
            <p:cNvSpPr/>
            <p:nvPr/>
          </p:nvSpPr>
          <p:spPr>
            <a:xfrm>
              <a:off x="6903697" y="21454933"/>
              <a:ext cx="747405" cy="3023279"/>
            </a:xfrm>
            <a:prstGeom prst="rect">
              <a:avLst/>
            </a:prstGeom>
          </p:spPr>
          <p:style>
            <a:lnRef idx="2">
              <a:schemeClr val="accent6"/>
            </a:lnRef>
            <a:fillRef idx="1">
              <a:schemeClr val="lt1"/>
            </a:fillRef>
            <a:effectRef idx="0">
              <a:schemeClr val="accent6"/>
            </a:effectRef>
            <a:fontRef idx="minor">
              <a:schemeClr val="dk1"/>
            </a:fontRef>
          </p:style>
          <p:txBody>
            <a:bodyPr vert="eaVert" rtlCol="0" anchor="ctr"/>
            <a:lstStyle/>
            <a:p>
              <a:pPr algn="ctr"/>
              <a:r>
                <a:rPr lang="en-US" sz="1800" dirty="0" smtClean="0"/>
                <a:t>LSTM</a:t>
              </a:r>
              <a:endParaRPr lang="en-US" sz="1800" dirty="0"/>
            </a:p>
          </p:txBody>
        </p:sp>
        <p:sp>
          <p:nvSpPr>
            <p:cNvPr id="48" name="Rectangle 47"/>
            <p:cNvSpPr/>
            <p:nvPr/>
          </p:nvSpPr>
          <p:spPr>
            <a:xfrm>
              <a:off x="8423733" y="21454933"/>
              <a:ext cx="747405" cy="3023279"/>
            </a:xfrm>
            <a:prstGeom prst="rect">
              <a:avLst/>
            </a:prstGeom>
          </p:spPr>
          <p:style>
            <a:lnRef idx="2">
              <a:schemeClr val="accent6"/>
            </a:lnRef>
            <a:fillRef idx="1">
              <a:schemeClr val="lt1"/>
            </a:fillRef>
            <a:effectRef idx="0">
              <a:schemeClr val="accent6"/>
            </a:effectRef>
            <a:fontRef idx="minor">
              <a:schemeClr val="dk1"/>
            </a:fontRef>
          </p:style>
          <p:txBody>
            <a:bodyPr vert="eaVert" rtlCol="0" anchor="ctr"/>
            <a:lstStyle/>
            <a:p>
              <a:pPr algn="ctr"/>
              <a:r>
                <a:rPr lang="en-US" sz="1800" dirty="0" smtClean="0"/>
                <a:t>LSTM</a:t>
              </a:r>
              <a:endParaRPr lang="en-US" sz="1800" dirty="0"/>
            </a:p>
          </p:txBody>
        </p:sp>
        <p:sp>
          <p:nvSpPr>
            <p:cNvPr id="49" name="Rectangle 48"/>
            <p:cNvSpPr/>
            <p:nvPr/>
          </p:nvSpPr>
          <p:spPr>
            <a:xfrm>
              <a:off x="9964987" y="21454933"/>
              <a:ext cx="747405" cy="3023279"/>
            </a:xfrm>
            <a:prstGeom prst="rect">
              <a:avLst/>
            </a:prstGeom>
          </p:spPr>
          <p:style>
            <a:lnRef idx="2">
              <a:schemeClr val="accent6"/>
            </a:lnRef>
            <a:fillRef idx="1">
              <a:schemeClr val="lt1"/>
            </a:fillRef>
            <a:effectRef idx="0">
              <a:schemeClr val="accent6"/>
            </a:effectRef>
            <a:fontRef idx="minor">
              <a:schemeClr val="dk1"/>
            </a:fontRef>
          </p:style>
          <p:txBody>
            <a:bodyPr vert="eaVert" rtlCol="0" anchor="ctr"/>
            <a:lstStyle/>
            <a:p>
              <a:pPr algn="ctr"/>
              <a:r>
                <a:rPr lang="en-US" sz="1800" dirty="0" smtClean="0"/>
                <a:t>Linear decoder</a:t>
              </a:r>
              <a:endParaRPr lang="en-US" sz="1800" dirty="0"/>
            </a:p>
          </p:txBody>
        </p:sp>
        <p:sp>
          <p:nvSpPr>
            <p:cNvPr id="9" name="Right Arrow 8"/>
            <p:cNvSpPr/>
            <p:nvPr/>
          </p:nvSpPr>
          <p:spPr>
            <a:xfrm>
              <a:off x="4495572" y="22859593"/>
              <a:ext cx="888088" cy="21395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Right Arrow 52"/>
            <p:cNvSpPr/>
            <p:nvPr/>
          </p:nvSpPr>
          <p:spPr>
            <a:xfrm>
              <a:off x="6131066" y="22845668"/>
              <a:ext cx="772632" cy="24180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Right Arrow 53"/>
            <p:cNvSpPr/>
            <p:nvPr/>
          </p:nvSpPr>
          <p:spPr>
            <a:xfrm>
              <a:off x="7646391" y="22845668"/>
              <a:ext cx="772632" cy="24180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5" name="Right Arrow 54"/>
            <p:cNvSpPr/>
            <p:nvPr/>
          </p:nvSpPr>
          <p:spPr>
            <a:xfrm>
              <a:off x="9186963" y="22845668"/>
              <a:ext cx="772632" cy="24180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6" name="Right Arrow 55"/>
            <p:cNvSpPr/>
            <p:nvPr/>
          </p:nvSpPr>
          <p:spPr>
            <a:xfrm>
              <a:off x="10712391" y="22845668"/>
              <a:ext cx="772632" cy="24180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p:cNvSpPr txBox="1"/>
            <p:nvPr/>
          </p:nvSpPr>
          <p:spPr>
            <a:xfrm>
              <a:off x="4055041" y="19965751"/>
              <a:ext cx="419314" cy="600164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1600" dirty="0" smtClean="0"/>
                <a:t>牀</a:t>
              </a:r>
              <a:endParaRPr lang="en-US" altLang="zh-CN" sz="1600" dirty="0" smtClean="0"/>
            </a:p>
            <a:p>
              <a:r>
                <a:rPr lang="zh-CN" altLang="en-US" sz="1600" dirty="0" smtClean="0"/>
                <a:t>前</a:t>
              </a:r>
              <a:endParaRPr lang="en-US" altLang="zh-CN" sz="1600" dirty="0" smtClean="0"/>
            </a:p>
            <a:p>
              <a:r>
                <a:rPr lang="zh-CN" altLang="en-US" sz="1600" dirty="0" smtClean="0"/>
                <a:t>看</a:t>
              </a:r>
              <a:endParaRPr lang="en-US" altLang="zh-CN" sz="1600" dirty="0" smtClean="0"/>
            </a:p>
            <a:p>
              <a:r>
                <a:rPr lang="zh-CN" altLang="en-US" sz="1600" dirty="0" smtClean="0"/>
                <a:t>月</a:t>
              </a:r>
              <a:endParaRPr lang="en-US" altLang="zh-CN" sz="1600" dirty="0"/>
            </a:p>
            <a:p>
              <a:r>
                <a:rPr lang="zh-CN" altLang="en-US" sz="1600" dirty="0" smtClean="0"/>
                <a:t>光</a:t>
              </a:r>
              <a:endParaRPr lang="en-US" altLang="zh-CN" sz="1600" dirty="0" smtClean="0"/>
            </a:p>
            <a:p>
              <a:r>
                <a:rPr lang="zh-CN" altLang="en-US" sz="1600" dirty="0" smtClean="0"/>
                <a:t>，</a:t>
              </a:r>
              <a:endParaRPr lang="en-US" altLang="zh-CN" sz="1600" dirty="0" smtClean="0"/>
            </a:p>
            <a:p>
              <a:r>
                <a:rPr lang="zh-CN" altLang="en-US" sz="1600" dirty="0" smtClean="0"/>
                <a:t>疑</a:t>
              </a:r>
              <a:endParaRPr lang="en-US" altLang="zh-CN" sz="1600" dirty="0" smtClean="0"/>
            </a:p>
            <a:p>
              <a:r>
                <a:rPr lang="zh-CN" altLang="en-US" sz="1600" dirty="0" smtClean="0"/>
                <a:t>是</a:t>
              </a:r>
              <a:endParaRPr lang="en-US" altLang="zh-CN" sz="1600" dirty="0" smtClean="0"/>
            </a:p>
            <a:p>
              <a:r>
                <a:rPr lang="zh-CN" altLang="en-US" sz="1600" dirty="0" smtClean="0"/>
                <a:t>地</a:t>
              </a:r>
              <a:endParaRPr lang="en-US" altLang="zh-CN" sz="1600" dirty="0" smtClean="0"/>
            </a:p>
            <a:p>
              <a:r>
                <a:rPr lang="zh-CN" altLang="en-US" sz="1600" dirty="0" smtClean="0"/>
                <a:t>上</a:t>
              </a:r>
              <a:endParaRPr lang="en-US" altLang="zh-CN" sz="1600" dirty="0" smtClean="0"/>
            </a:p>
            <a:p>
              <a:r>
                <a:rPr lang="zh-CN" altLang="en-US" sz="1600" dirty="0" smtClean="0"/>
                <a:t>霜</a:t>
              </a:r>
              <a:endParaRPr lang="en-US" altLang="zh-CN" sz="1600" dirty="0" smtClean="0"/>
            </a:p>
            <a:p>
              <a:r>
                <a:rPr lang="zh-CN" altLang="en-US" sz="1600" dirty="0" smtClean="0"/>
                <a:t>。</a:t>
              </a:r>
              <a:r>
                <a:rPr lang="zh-CN" altLang="en-US" sz="1600" dirty="0"/>
                <a:t>舉頭望</a:t>
              </a:r>
              <a:r>
                <a:rPr lang="zh-CN" altLang="en-US" sz="1600" dirty="0" smtClean="0"/>
                <a:t>山月</a:t>
              </a:r>
              <a:endParaRPr lang="en-US" altLang="zh-CN" sz="1600" dirty="0" smtClean="0"/>
            </a:p>
            <a:p>
              <a:r>
                <a:rPr lang="zh-CN" altLang="en-US" sz="1600" dirty="0" smtClean="0"/>
                <a:t>，</a:t>
              </a:r>
              <a:r>
                <a:rPr lang="zh-CN" altLang="en-US" sz="1600" dirty="0"/>
                <a:t>低頭思故</a:t>
              </a:r>
              <a:r>
                <a:rPr lang="zh-CN" altLang="en-US" sz="1600" dirty="0" smtClean="0"/>
                <a:t>鄉</a:t>
              </a:r>
              <a:endParaRPr lang="en-US" altLang="zh-CN" sz="1600" dirty="0" smtClean="0"/>
            </a:p>
            <a:p>
              <a:r>
                <a:rPr lang="zh-CN" altLang="en-US" sz="1600" dirty="0" smtClean="0"/>
                <a:t>。</a:t>
              </a:r>
              <a:endParaRPr lang="en-US" sz="1600" dirty="0">
                <a:latin typeface="Times New Roman" panose="02020603050405020304" pitchFamily="18" charset="0"/>
                <a:cs typeface="Times New Roman" panose="02020603050405020304" pitchFamily="18" charset="0"/>
              </a:endParaRPr>
            </a:p>
          </p:txBody>
        </p:sp>
        <p:sp>
          <p:nvSpPr>
            <p:cNvPr id="58" name="TextBox 57"/>
            <p:cNvSpPr txBox="1"/>
            <p:nvPr/>
          </p:nvSpPr>
          <p:spPr>
            <a:xfrm>
              <a:off x="11506240" y="19965751"/>
              <a:ext cx="419314" cy="600164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1600" dirty="0" smtClean="0"/>
                <a:t>前</a:t>
              </a:r>
              <a:endParaRPr lang="en-US" altLang="zh-CN" sz="1600" dirty="0"/>
            </a:p>
            <a:p>
              <a:r>
                <a:rPr lang="zh-CN" altLang="en-US" sz="1600" dirty="0"/>
                <a:t>看</a:t>
              </a:r>
              <a:endParaRPr lang="en-US" altLang="zh-CN" sz="1600" dirty="0"/>
            </a:p>
            <a:p>
              <a:r>
                <a:rPr lang="zh-CN" altLang="en-US" sz="1600" dirty="0"/>
                <a:t>月</a:t>
              </a:r>
              <a:endParaRPr lang="en-US" altLang="zh-CN" sz="1600" dirty="0"/>
            </a:p>
            <a:p>
              <a:r>
                <a:rPr lang="zh-CN" altLang="en-US" sz="1600" dirty="0"/>
                <a:t>光</a:t>
              </a:r>
              <a:endParaRPr lang="en-US" altLang="zh-CN" sz="1600" dirty="0"/>
            </a:p>
            <a:p>
              <a:r>
                <a:rPr lang="zh-CN" altLang="en-US" sz="1600" dirty="0"/>
                <a:t>，</a:t>
              </a:r>
              <a:endParaRPr lang="en-US" altLang="zh-CN" sz="1600" dirty="0"/>
            </a:p>
            <a:p>
              <a:r>
                <a:rPr lang="zh-CN" altLang="en-US" sz="1600" dirty="0"/>
                <a:t>疑</a:t>
              </a:r>
              <a:endParaRPr lang="en-US" altLang="zh-CN" sz="1600" dirty="0"/>
            </a:p>
            <a:p>
              <a:r>
                <a:rPr lang="zh-CN" altLang="en-US" sz="1600" dirty="0"/>
                <a:t>是</a:t>
              </a:r>
              <a:endParaRPr lang="en-US" altLang="zh-CN" sz="1600" dirty="0"/>
            </a:p>
            <a:p>
              <a:r>
                <a:rPr lang="zh-CN" altLang="en-US" sz="1600" dirty="0"/>
                <a:t>地</a:t>
              </a:r>
              <a:endParaRPr lang="en-US" altLang="zh-CN" sz="1600" dirty="0"/>
            </a:p>
            <a:p>
              <a:r>
                <a:rPr lang="zh-CN" altLang="en-US" sz="1600" dirty="0"/>
                <a:t>上</a:t>
              </a:r>
              <a:endParaRPr lang="en-US" altLang="zh-CN" sz="1600" dirty="0"/>
            </a:p>
            <a:p>
              <a:r>
                <a:rPr lang="zh-CN" altLang="en-US" sz="1600" dirty="0"/>
                <a:t>霜</a:t>
              </a:r>
              <a:endParaRPr lang="en-US" altLang="zh-CN" sz="1600" dirty="0"/>
            </a:p>
            <a:p>
              <a:r>
                <a:rPr lang="zh-CN" altLang="en-US" sz="1600" dirty="0"/>
                <a:t>。舉頭望</a:t>
              </a:r>
              <a:r>
                <a:rPr lang="zh-CN" altLang="en-US" sz="1600" dirty="0" smtClean="0"/>
                <a:t>山月</a:t>
              </a:r>
              <a:endParaRPr lang="en-US" altLang="zh-CN" sz="1600" dirty="0" smtClean="0"/>
            </a:p>
            <a:p>
              <a:r>
                <a:rPr lang="zh-CN" altLang="en-US" sz="1600" dirty="0" smtClean="0"/>
                <a:t>，</a:t>
              </a:r>
              <a:r>
                <a:rPr lang="zh-CN" altLang="en-US" sz="1600" dirty="0"/>
                <a:t>低頭思故</a:t>
              </a:r>
              <a:r>
                <a:rPr lang="zh-CN" altLang="en-US" sz="1600" dirty="0" smtClean="0"/>
                <a:t>鄉</a:t>
              </a:r>
              <a:endParaRPr lang="en-US" altLang="zh-CN" sz="1600" dirty="0" smtClean="0"/>
            </a:p>
            <a:p>
              <a:r>
                <a:rPr lang="zh-CN" altLang="en-US" sz="1600" dirty="0" smtClean="0"/>
                <a:t>。</a:t>
              </a:r>
              <a:endParaRPr lang="en-US" altLang="zh-CN" sz="1600" dirty="0" smtClean="0"/>
            </a:p>
            <a:p>
              <a:r>
                <a:rPr lang="en-US" altLang="zh-CN" sz="800" dirty="0" smtClean="0">
                  <a:latin typeface="Times New Roman" panose="02020603050405020304" pitchFamily="18" charset="0"/>
                  <a:cs typeface="Times New Roman" panose="02020603050405020304" pitchFamily="18" charset="0"/>
                </a:rPr>
                <a:t>&lt;</a:t>
              </a:r>
              <a:r>
                <a:rPr lang="en-US" altLang="zh-CN" sz="500" dirty="0" smtClean="0">
                  <a:latin typeface="Times New Roman" panose="02020603050405020304" pitchFamily="18" charset="0"/>
                  <a:cs typeface="Times New Roman" panose="02020603050405020304" pitchFamily="18" charset="0"/>
                </a:rPr>
                <a:t>EOP</a:t>
              </a:r>
              <a:r>
                <a:rPr lang="en-US" altLang="zh-CN" sz="800" dirty="0" smtClean="0">
                  <a:latin typeface="Times New Roman" panose="02020603050405020304" pitchFamily="18" charset="0"/>
                  <a:cs typeface="Times New Roman" panose="02020603050405020304" pitchFamily="18" charset="0"/>
                </a:rPr>
                <a:t>&gt;</a:t>
              </a:r>
              <a:endParaRPr lang="en-US" altLang="zh-CN" sz="800" dirty="0">
                <a:latin typeface="Times New Roman" panose="02020603050405020304" pitchFamily="18" charset="0"/>
                <a:cs typeface="Times New Roman" panose="02020603050405020304" pitchFamily="18" charset="0"/>
              </a:endParaRPr>
            </a:p>
          </p:txBody>
        </p:sp>
      </p:grpSp>
      <p:sp>
        <p:nvSpPr>
          <p:cNvPr id="61" name="Text Placeholder 345"/>
          <p:cNvSpPr>
            <a:spLocks noGrp="1"/>
          </p:cNvSpPr>
          <p:nvPr>
            <p:ph type="body" sz="quarter" idx="96"/>
          </p:nvPr>
        </p:nvSpPr>
        <p:spPr>
          <a:xfrm>
            <a:off x="636211" y="28548007"/>
            <a:ext cx="14300387" cy="883014"/>
          </a:xfrm>
        </p:spPr>
        <p:txBody>
          <a:bodyPr/>
          <a:lstStyle/>
          <a:p>
            <a:r>
              <a:rPr lang="en-US" b="1" dirty="0" smtClean="0"/>
              <a:t>Results</a:t>
            </a: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072" y="30306575"/>
            <a:ext cx="5326993" cy="3667766"/>
          </a:xfrm>
          <a:prstGeom prst="rect">
            <a:avLst/>
          </a:prstGeom>
        </p:spPr>
      </p:pic>
      <p:sp>
        <p:nvSpPr>
          <p:cNvPr id="63" name="Text Placeholder 345"/>
          <p:cNvSpPr>
            <a:spLocks noGrp="1"/>
          </p:cNvSpPr>
          <p:nvPr>
            <p:ph type="body" sz="quarter" idx="96"/>
          </p:nvPr>
        </p:nvSpPr>
        <p:spPr>
          <a:xfrm>
            <a:off x="636211" y="34106569"/>
            <a:ext cx="14300387" cy="3123627"/>
          </a:xfrm>
        </p:spPr>
        <p:txBody>
          <a:bodyPr/>
          <a:lstStyle/>
          <a:p>
            <a:r>
              <a:rPr lang="en-US" b="1" dirty="0" smtClean="0"/>
              <a:t>Topics oriented poetry generation</a:t>
            </a:r>
          </a:p>
          <a:p>
            <a:r>
              <a:rPr lang="en-US" dirty="0" smtClean="0"/>
              <a:t>We are also interested in supplying the RNN with extra gist so that the generated poetry is related to the given topics. We first cut poetry lines according to parts of speech and only retain noun related words. Then we build topics dictionary and use bag of words to generate topics for training data. Finally PCA is used to reduce the dimensionalities of topic representation to the size of LSTM hidden state so that they can be used as initial hidden state.</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719" y="37192456"/>
            <a:ext cx="5372305" cy="3698964"/>
          </a:xfrm>
          <a:prstGeom prst="rect">
            <a:avLst/>
          </a:prstGeom>
        </p:spPr>
      </p:pic>
      <p:sp>
        <p:nvSpPr>
          <p:cNvPr id="2" name="TextBox 1"/>
          <p:cNvSpPr txBox="1"/>
          <p:nvPr/>
        </p:nvSpPr>
        <p:spPr>
          <a:xfrm>
            <a:off x="6438881" y="36997692"/>
            <a:ext cx="7727692" cy="4401205"/>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"predicted = </a:t>
            </a:r>
            <a:r>
              <a:rPr lang="en-US" sz="1400" dirty="0" err="1">
                <a:latin typeface="Times New Roman" panose="02020603050405020304" pitchFamily="18" charset="0"/>
                <a:cs typeface="Times New Roman" panose="02020603050405020304" pitchFamily="18" charset="0"/>
              </a:rPr>
              <a:t>solver.evaluate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start_with</a:t>
            </a:r>
            <a:r>
              <a:rPr lang="en-US" sz="1400" dirty="0">
                <a:latin typeface="Times New Roman" panose="02020603050405020304" pitchFamily="18" charset="0"/>
                <a:cs typeface="Times New Roman" panose="02020603050405020304" pitchFamily="18" charset="0"/>
              </a:rPr>
              <a:t>='牀前看月光', temperature=0.1, topics=["霜","月光","故鄉</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print("length: %d, %s" % (</a:t>
            </a:r>
            <a:r>
              <a:rPr lang="en-US" sz="1400" dirty="0" err="1">
                <a:latin typeface="Times New Roman" panose="02020603050405020304" pitchFamily="18" charset="0"/>
                <a:cs typeface="Times New Roman" panose="02020603050405020304" pitchFamily="18" charset="0"/>
              </a:rPr>
              <a:t>len</a:t>
            </a:r>
            <a:r>
              <a:rPr lang="en-US" sz="1400" dirty="0">
                <a:latin typeface="Times New Roman" panose="02020603050405020304" pitchFamily="18" charset="0"/>
                <a:cs typeface="Times New Roman" panose="02020603050405020304" pitchFamily="18" charset="0"/>
              </a:rPr>
              <a:t>(predicted), predicted</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length: 24, </a:t>
            </a:r>
            <a:r>
              <a:rPr lang="en-US" sz="1400" b="1" dirty="0">
                <a:latin typeface="Times New Roman" panose="02020603050405020304" pitchFamily="18" charset="0"/>
                <a:cs typeface="Times New Roman" panose="02020603050405020304" pitchFamily="18" charset="0"/>
              </a:rPr>
              <a:t>牀前看月光，疑是地上时。春风吹不尽，总是酒离情</a:t>
            </a:r>
            <a:r>
              <a:rPr lang="en-US" sz="1400" b="1" dirty="0" smtClean="0">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predicted = </a:t>
            </a:r>
            <a:r>
              <a:rPr lang="en-US" sz="1400" dirty="0" err="1">
                <a:latin typeface="Times New Roman" panose="02020603050405020304" pitchFamily="18" charset="0"/>
                <a:cs typeface="Times New Roman" panose="02020603050405020304" pitchFamily="18" charset="0"/>
              </a:rPr>
              <a:t>solver.evaluate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start_with</a:t>
            </a:r>
            <a:r>
              <a:rPr lang="en-US" sz="1400" dirty="0">
                <a:latin typeface="Times New Roman" panose="02020603050405020304" pitchFamily="18" charset="0"/>
                <a:cs typeface="Times New Roman" panose="02020603050405020304" pitchFamily="18" charset="0"/>
              </a:rPr>
              <a:t>='牀前看月光', temperature=0.2, topics=["霜","月光","故鄉</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print("length: %d, %s" % (</a:t>
            </a:r>
            <a:r>
              <a:rPr lang="en-US" sz="1400" dirty="0" err="1">
                <a:latin typeface="Times New Roman" panose="02020603050405020304" pitchFamily="18" charset="0"/>
                <a:cs typeface="Times New Roman" panose="02020603050405020304" pitchFamily="18" charset="0"/>
              </a:rPr>
              <a:t>len</a:t>
            </a:r>
            <a:r>
              <a:rPr lang="en-US" sz="1400" dirty="0">
                <a:latin typeface="Times New Roman" panose="02020603050405020304" pitchFamily="18" charset="0"/>
                <a:cs typeface="Times New Roman" panose="02020603050405020304" pitchFamily="18" charset="0"/>
              </a:rPr>
              <a:t>(predicted), predicted</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length: 48, </a:t>
            </a:r>
            <a:r>
              <a:rPr lang="en-US" sz="1400" b="1" dirty="0">
                <a:latin typeface="Times New Roman" panose="02020603050405020304" pitchFamily="18" charset="0"/>
                <a:cs typeface="Times New Roman" panose="02020603050405020304" pitchFamily="18" charset="0"/>
              </a:rPr>
              <a:t>牀前看月光，花明玉亭亭。山花娇欲醉，檐燕语飞飞。曲在竹庭空，空声弄云里。晚晚送君别，相思不见君</a:t>
            </a:r>
            <a:r>
              <a:rPr lang="en-US" sz="1400" b="1" dirty="0" smtClean="0">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predicted = </a:t>
            </a:r>
            <a:r>
              <a:rPr lang="en-US" sz="1400" dirty="0" err="1">
                <a:latin typeface="Times New Roman" panose="02020603050405020304" pitchFamily="18" charset="0"/>
                <a:cs typeface="Times New Roman" panose="02020603050405020304" pitchFamily="18" charset="0"/>
              </a:rPr>
              <a:t>solver.evaluate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start_with</a:t>
            </a:r>
            <a:r>
              <a:rPr lang="en-US" sz="1400" dirty="0">
                <a:latin typeface="Times New Roman" panose="02020603050405020304" pitchFamily="18" charset="0"/>
                <a:cs typeface="Times New Roman" panose="02020603050405020304" pitchFamily="18" charset="0"/>
              </a:rPr>
              <a:t>='牀前看月光', temperature=0.4, topics=["霜","月光","故鄉</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print("length: %d, %s" % (</a:t>
            </a:r>
            <a:r>
              <a:rPr lang="en-US" sz="1400" dirty="0" err="1">
                <a:latin typeface="Times New Roman" panose="02020603050405020304" pitchFamily="18" charset="0"/>
                <a:cs typeface="Times New Roman" panose="02020603050405020304" pitchFamily="18" charset="0"/>
              </a:rPr>
              <a:t>len</a:t>
            </a:r>
            <a:r>
              <a:rPr lang="en-US" sz="1400" dirty="0">
                <a:latin typeface="Times New Roman" panose="02020603050405020304" pitchFamily="18" charset="0"/>
                <a:cs typeface="Times New Roman" panose="02020603050405020304" pitchFamily="18" charset="0"/>
              </a:rPr>
              <a:t>(predicted), predicted</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length: 24, </a:t>
            </a:r>
            <a:r>
              <a:rPr lang="en-US" sz="1400" b="1" dirty="0">
                <a:latin typeface="Times New Roman" panose="02020603050405020304" pitchFamily="18" charset="0"/>
                <a:cs typeface="Times New Roman" panose="02020603050405020304" pitchFamily="18" charset="0"/>
              </a:rPr>
              <a:t>牀前看月光，水绿月如飞。山莺若未尽，更是别离情</a:t>
            </a:r>
            <a:r>
              <a:rPr lang="en-US" sz="1400" b="1" dirty="0" smtClean="0">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predicted = </a:t>
            </a:r>
            <a:r>
              <a:rPr lang="en-US" sz="1400" dirty="0" err="1">
                <a:latin typeface="Times New Roman" panose="02020603050405020304" pitchFamily="18" charset="0"/>
                <a:cs typeface="Times New Roman" panose="02020603050405020304" pitchFamily="18" charset="0"/>
              </a:rPr>
              <a:t>solver.evaluate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start_with</a:t>
            </a:r>
            <a:r>
              <a:rPr lang="en-US" sz="1400" dirty="0">
                <a:latin typeface="Times New Roman" panose="02020603050405020304" pitchFamily="18" charset="0"/>
                <a:cs typeface="Times New Roman" panose="02020603050405020304" pitchFamily="18" charset="0"/>
              </a:rPr>
              <a:t>='牀前看月光', temperature=0.8, topics=["霜","月光","故鄉</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print("length: %d, %s" % (</a:t>
            </a:r>
            <a:r>
              <a:rPr lang="en-US" sz="1400" dirty="0" err="1">
                <a:latin typeface="Times New Roman" panose="02020603050405020304" pitchFamily="18" charset="0"/>
                <a:cs typeface="Times New Roman" panose="02020603050405020304" pitchFamily="18" charset="0"/>
              </a:rPr>
              <a:t>len</a:t>
            </a:r>
            <a:r>
              <a:rPr lang="en-US" sz="1400" dirty="0">
                <a:latin typeface="Times New Roman" panose="02020603050405020304" pitchFamily="18" charset="0"/>
                <a:cs typeface="Times New Roman" panose="02020603050405020304" pitchFamily="18" charset="0"/>
              </a:rPr>
              <a:t>(predicted), predicted</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length: 36, </a:t>
            </a:r>
            <a:r>
              <a:rPr lang="en-US" sz="1400" b="1" dirty="0">
                <a:latin typeface="Times New Roman" panose="02020603050405020304" pitchFamily="18" charset="0"/>
                <a:cs typeface="Times New Roman" panose="02020603050405020304" pitchFamily="18" charset="0"/>
              </a:rPr>
              <a:t>牀前看月光，霜里艳江叶。弄月落万里，孤花落玉头。空看向明月，飞笑吹红钩</a:t>
            </a:r>
            <a:r>
              <a:rPr lang="en-US" sz="1400" b="1" dirty="0" smtClean="0">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predicted = </a:t>
            </a:r>
            <a:r>
              <a:rPr lang="en-US" sz="1400" dirty="0" err="1">
                <a:latin typeface="Times New Roman" panose="02020603050405020304" pitchFamily="18" charset="0"/>
                <a:cs typeface="Times New Roman" panose="02020603050405020304" pitchFamily="18" charset="0"/>
              </a:rPr>
              <a:t>solver.evaluate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start_with</a:t>
            </a:r>
            <a:r>
              <a:rPr lang="en-US" sz="1400" dirty="0">
                <a:latin typeface="Times New Roman" panose="02020603050405020304" pitchFamily="18" charset="0"/>
                <a:cs typeface="Times New Roman" panose="02020603050405020304" pitchFamily="18" charset="0"/>
              </a:rPr>
              <a:t>='牀前看月光', temperature=1.0, topics=["霜","月光","故鄉</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print("length: %d, %s" % (</a:t>
            </a:r>
            <a:r>
              <a:rPr lang="en-US" sz="1400" dirty="0" err="1">
                <a:latin typeface="Times New Roman" panose="02020603050405020304" pitchFamily="18" charset="0"/>
                <a:cs typeface="Times New Roman" panose="02020603050405020304" pitchFamily="18" charset="0"/>
              </a:rPr>
              <a:t>len</a:t>
            </a:r>
            <a:r>
              <a:rPr lang="en-US" sz="1400" dirty="0">
                <a:latin typeface="Times New Roman" panose="02020603050405020304" pitchFamily="18" charset="0"/>
                <a:cs typeface="Times New Roman" panose="02020603050405020304" pitchFamily="18" charset="0"/>
              </a:rPr>
              <a:t>(predicted), predicted</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length: 24</a:t>
            </a:r>
            <a:r>
              <a:rPr lang="en-US" sz="1400" b="1" dirty="0">
                <a:latin typeface="Times New Roman" panose="02020603050405020304" pitchFamily="18" charset="0"/>
                <a:cs typeface="Times New Roman" panose="02020603050405020304" pitchFamily="18" charset="0"/>
              </a:rPr>
              <a:t>, 牀前看月光，饮船夜生寒。蚕稽起无妓，舟落更长还。</a:t>
            </a:r>
            <a:r>
              <a:rPr lang="en-US" sz="1400" dirty="0">
                <a:latin typeface="Times New Roman" panose="02020603050405020304" pitchFamily="18" charset="0"/>
                <a:cs typeface="Times New Roman" panose="02020603050405020304" pitchFamily="18" charset="0"/>
              </a:rPr>
              <a:t>"</a:t>
            </a:r>
          </a:p>
        </p:txBody>
      </p:sp>
      <p:sp>
        <p:nvSpPr>
          <p:cNvPr id="7" name="TextBox 6"/>
          <p:cNvSpPr txBox="1"/>
          <p:nvPr/>
        </p:nvSpPr>
        <p:spPr>
          <a:xfrm>
            <a:off x="6404865" y="30036854"/>
            <a:ext cx="7867647" cy="4401205"/>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"predicted = </a:t>
            </a:r>
            <a:r>
              <a:rPr lang="en-US" sz="1400" dirty="0" err="1">
                <a:latin typeface="Times New Roman" panose="02020603050405020304" pitchFamily="18" charset="0"/>
                <a:cs typeface="Times New Roman" panose="02020603050405020304" pitchFamily="18" charset="0"/>
              </a:rPr>
              <a:t>solver.evaluate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start_with</a:t>
            </a:r>
            <a:r>
              <a:rPr lang="en-US" sz="1400" dirty="0">
                <a:latin typeface="Times New Roman" panose="02020603050405020304" pitchFamily="18" charset="0"/>
                <a:cs typeface="Times New Roman" panose="02020603050405020304" pitchFamily="18" charset="0"/>
              </a:rPr>
              <a:t>='牀前看月光', temperature=0.1</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print("length: %d, %s" % (</a:t>
            </a:r>
            <a:r>
              <a:rPr lang="en-US" sz="1400" dirty="0" err="1">
                <a:latin typeface="Times New Roman" panose="02020603050405020304" pitchFamily="18" charset="0"/>
                <a:cs typeface="Times New Roman" panose="02020603050405020304" pitchFamily="18" charset="0"/>
              </a:rPr>
              <a:t>len</a:t>
            </a:r>
            <a:r>
              <a:rPr lang="en-US" sz="1400" dirty="0">
                <a:latin typeface="Times New Roman" panose="02020603050405020304" pitchFamily="18" charset="0"/>
                <a:cs typeface="Times New Roman" panose="02020603050405020304" pitchFamily="18" charset="0"/>
              </a:rPr>
              <a:t>(predicted), predicted</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length: 48, </a:t>
            </a:r>
            <a:r>
              <a:rPr lang="en-US" sz="1400" b="1" dirty="0">
                <a:latin typeface="Times New Roman" panose="02020603050405020304" pitchFamily="18" charset="0"/>
                <a:cs typeface="Times New Roman" panose="02020603050405020304" pitchFamily="18" charset="0"/>
              </a:rPr>
              <a:t>牀前看月光，疑是天上春。山川摇白雪，飒入琼楼卧。夷齐游春草，因人不可见。何时不可见，惆躇泪相待</a:t>
            </a:r>
            <a:r>
              <a:rPr lang="en-US" sz="1400" b="1" dirty="0" smtClean="0">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predicted = </a:t>
            </a:r>
            <a:r>
              <a:rPr lang="en-US" sz="1400" dirty="0" err="1">
                <a:latin typeface="Times New Roman" panose="02020603050405020304" pitchFamily="18" charset="0"/>
                <a:cs typeface="Times New Roman" panose="02020603050405020304" pitchFamily="18" charset="0"/>
              </a:rPr>
              <a:t>solver.evaluate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start_with</a:t>
            </a:r>
            <a:r>
              <a:rPr lang="en-US" sz="1400" dirty="0">
                <a:latin typeface="Times New Roman" panose="02020603050405020304" pitchFamily="18" charset="0"/>
                <a:cs typeface="Times New Roman" panose="02020603050405020304" pitchFamily="18" charset="0"/>
              </a:rPr>
              <a:t>='牀前看月光', temperature=0.2</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print("length: %d, %s" % (</a:t>
            </a:r>
            <a:r>
              <a:rPr lang="en-US" sz="1400" dirty="0" err="1">
                <a:latin typeface="Times New Roman" panose="02020603050405020304" pitchFamily="18" charset="0"/>
                <a:cs typeface="Times New Roman" panose="02020603050405020304" pitchFamily="18" charset="0"/>
              </a:rPr>
              <a:t>len</a:t>
            </a:r>
            <a:r>
              <a:rPr lang="en-US" sz="1400" dirty="0">
                <a:latin typeface="Times New Roman" panose="02020603050405020304" pitchFamily="18" charset="0"/>
                <a:cs typeface="Times New Roman" panose="02020603050405020304" pitchFamily="18" charset="0"/>
              </a:rPr>
              <a:t>(predicted), predicted</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length: 24, </a:t>
            </a:r>
            <a:r>
              <a:rPr lang="en-US" sz="1400" b="1" dirty="0">
                <a:latin typeface="Times New Roman" panose="02020603050405020304" pitchFamily="18" charset="0"/>
                <a:cs typeface="Times New Roman" panose="02020603050405020304" pitchFamily="18" charset="0"/>
              </a:rPr>
              <a:t>牀前看月光，望入白铜鞮。江城回渌水，花月使人迷</a:t>
            </a:r>
            <a:r>
              <a:rPr lang="en-US" sz="1400" b="1" dirty="0" smtClean="0">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predicted = </a:t>
            </a:r>
            <a:r>
              <a:rPr lang="en-US" sz="1400" dirty="0" err="1">
                <a:latin typeface="Times New Roman" panose="02020603050405020304" pitchFamily="18" charset="0"/>
                <a:cs typeface="Times New Roman" panose="02020603050405020304" pitchFamily="18" charset="0"/>
              </a:rPr>
              <a:t>solver.evaluate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start_with</a:t>
            </a:r>
            <a:r>
              <a:rPr lang="en-US" sz="1400" dirty="0">
                <a:latin typeface="Times New Roman" panose="02020603050405020304" pitchFamily="18" charset="0"/>
                <a:cs typeface="Times New Roman" panose="02020603050405020304" pitchFamily="18" charset="0"/>
              </a:rPr>
              <a:t>='牀前看月光', temperature=0.4</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print("length: %d, %s" % (</a:t>
            </a:r>
            <a:r>
              <a:rPr lang="en-US" sz="1400" dirty="0" err="1">
                <a:latin typeface="Times New Roman" panose="02020603050405020304" pitchFamily="18" charset="0"/>
                <a:cs typeface="Times New Roman" panose="02020603050405020304" pitchFamily="18" charset="0"/>
              </a:rPr>
              <a:t>len</a:t>
            </a:r>
            <a:r>
              <a:rPr lang="en-US" sz="1400" dirty="0">
                <a:latin typeface="Times New Roman" panose="02020603050405020304" pitchFamily="18" charset="0"/>
                <a:cs typeface="Times New Roman" panose="02020603050405020304" pitchFamily="18" charset="0"/>
              </a:rPr>
              <a:t>(predicted), predicted</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length: 24, </a:t>
            </a:r>
            <a:r>
              <a:rPr lang="en-US" sz="1400" b="1" dirty="0">
                <a:latin typeface="Times New Roman" panose="02020603050405020304" pitchFamily="18" charset="0"/>
                <a:cs typeface="Times New Roman" panose="02020603050405020304" pitchFamily="18" charset="0"/>
              </a:rPr>
              <a:t>牀前看月光，舟出白水亭。明月落如梦，早断愁何思</a:t>
            </a:r>
            <a:r>
              <a:rPr lang="en-US" sz="1400" b="1" dirty="0" smtClean="0">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predicted = </a:t>
            </a:r>
            <a:r>
              <a:rPr lang="en-US" sz="1400" dirty="0" err="1">
                <a:latin typeface="Times New Roman" panose="02020603050405020304" pitchFamily="18" charset="0"/>
                <a:cs typeface="Times New Roman" panose="02020603050405020304" pitchFamily="18" charset="0"/>
              </a:rPr>
              <a:t>solver.evaluate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start_with</a:t>
            </a:r>
            <a:r>
              <a:rPr lang="en-US" sz="1400" dirty="0">
                <a:latin typeface="Times New Roman" panose="02020603050405020304" pitchFamily="18" charset="0"/>
                <a:cs typeface="Times New Roman" panose="02020603050405020304" pitchFamily="18" charset="0"/>
              </a:rPr>
              <a:t>='牀前看月光', temperature=0.8</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print("length: %d, %s" % (</a:t>
            </a:r>
            <a:r>
              <a:rPr lang="en-US" sz="1400" dirty="0" err="1">
                <a:latin typeface="Times New Roman" panose="02020603050405020304" pitchFamily="18" charset="0"/>
                <a:cs typeface="Times New Roman" panose="02020603050405020304" pitchFamily="18" charset="0"/>
              </a:rPr>
              <a:t>len</a:t>
            </a:r>
            <a:r>
              <a:rPr lang="en-US" sz="1400" dirty="0">
                <a:latin typeface="Times New Roman" panose="02020603050405020304" pitchFamily="18" charset="0"/>
                <a:cs typeface="Times New Roman" panose="02020603050405020304" pitchFamily="18" charset="0"/>
              </a:rPr>
              <a:t>(predicted), predicted</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length: 36, </a:t>
            </a:r>
            <a:r>
              <a:rPr lang="en-US" sz="1400" b="1" dirty="0">
                <a:latin typeface="Times New Roman" panose="02020603050405020304" pitchFamily="18" charset="0"/>
                <a:cs typeface="Times New Roman" panose="02020603050405020304" pitchFamily="18" charset="0"/>
              </a:rPr>
              <a:t>牀前看月光，独当送人樽。春风发有情，秋风笑何行。戍生安见此，泪向眼中人</a:t>
            </a:r>
            <a:r>
              <a:rPr lang="en-US" sz="1400" b="1" dirty="0" smtClean="0">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predicted = </a:t>
            </a:r>
            <a:r>
              <a:rPr lang="en-US" sz="1400" dirty="0" err="1">
                <a:latin typeface="Times New Roman" panose="02020603050405020304" pitchFamily="18" charset="0"/>
                <a:cs typeface="Times New Roman" panose="02020603050405020304" pitchFamily="18" charset="0"/>
              </a:rPr>
              <a:t>solver.evaluate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start_with</a:t>
            </a:r>
            <a:r>
              <a:rPr lang="en-US" sz="1400" dirty="0">
                <a:latin typeface="Times New Roman" panose="02020603050405020304" pitchFamily="18" charset="0"/>
                <a:cs typeface="Times New Roman" panose="02020603050405020304" pitchFamily="18" charset="0"/>
              </a:rPr>
              <a:t>='牀前看月光', temperature=1.0</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print("length: %d, %s" % (</a:t>
            </a:r>
            <a:r>
              <a:rPr lang="en-US" sz="1400" dirty="0" err="1">
                <a:latin typeface="Times New Roman" panose="02020603050405020304" pitchFamily="18" charset="0"/>
                <a:cs typeface="Times New Roman" panose="02020603050405020304" pitchFamily="18" charset="0"/>
              </a:rPr>
              <a:t>len</a:t>
            </a:r>
            <a:r>
              <a:rPr lang="en-US" sz="1400" dirty="0">
                <a:latin typeface="Times New Roman" panose="02020603050405020304" pitchFamily="18" charset="0"/>
                <a:cs typeface="Times New Roman" panose="02020603050405020304" pitchFamily="18" charset="0"/>
              </a:rPr>
              <a:t>(predicted), predicted</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length: 36, </a:t>
            </a:r>
            <a:r>
              <a:rPr lang="en-US" sz="1400" b="1" dirty="0">
                <a:latin typeface="Times New Roman" panose="02020603050405020304" pitchFamily="18" charset="0"/>
                <a:cs typeface="Times New Roman" panose="02020603050405020304" pitchFamily="18" charset="0"/>
              </a:rPr>
              <a:t>牀前看月光，幽窗峨汉去。花下如飖花，刀曲远流山。天杯有已鸟，空笑生迁游。</a:t>
            </a:r>
            <a:r>
              <a:rPr lang="en-US" sz="1400" dirty="0">
                <a:latin typeface="Times New Roman" panose="02020603050405020304" pitchFamily="18" charset="0"/>
                <a:cs typeface="Times New Roman" panose="02020603050405020304" pitchFamily="18" charset="0"/>
              </a:rPr>
              <a:t>"</a:t>
            </a:r>
          </a:p>
        </p:txBody>
      </p:sp>
      <p:pic>
        <p:nvPicPr>
          <p:cNvPr id="16" name="图片 15" descr="Untitled-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88274" y="10435648"/>
            <a:ext cx="11279785" cy="6287093"/>
          </a:xfrm>
          <a:prstGeom prst="rect">
            <a:avLst/>
          </a:prstGeom>
        </p:spPr>
      </p:pic>
      <p:sp>
        <p:nvSpPr>
          <p:cNvPr id="50" name="Text Placeholder 345"/>
          <p:cNvSpPr>
            <a:spLocks noGrp="1"/>
          </p:cNvSpPr>
          <p:nvPr>
            <p:ph type="body" sz="quarter" idx="96"/>
          </p:nvPr>
        </p:nvSpPr>
        <p:spPr>
          <a:xfrm>
            <a:off x="15357254" y="16583931"/>
            <a:ext cx="14300387" cy="883014"/>
          </a:xfrm>
        </p:spPr>
        <p:txBody>
          <a:bodyPr/>
          <a:lstStyle/>
          <a:p>
            <a:r>
              <a:rPr lang="en-US" b="1" dirty="0" smtClean="0"/>
              <a:t>Results</a:t>
            </a:r>
          </a:p>
        </p:txBody>
      </p:sp>
      <p:pic>
        <p:nvPicPr>
          <p:cNvPr id="17" name="图片 16"/>
          <p:cNvPicPr>
            <a:picLocks noChangeAspect="1"/>
          </p:cNvPicPr>
          <p:nvPr/>
        </p:nvPicPr>
        <p:blipFill>
          <a:blip r:embed="rId7"/>
          <a:stretch>
            <a:fillRect/>
          </a:stretch>
        </p:blipFill>
        <p:spPr>
          <a:xfrm>
            <a:off x="17559829" y="18668969"/>
            <a:ext cx="5441144" cy="4402380"/>
          </a:xfrm>
          <a:prstGeom prst="rect">
            <a:avLst/>
          </a:prstGeom>
        </p:spPr>
      </p:pic>
      <p:pic>
        <p:nvPicPr>
          <p:cNvPr id="18" name="图片 17"/>
          <p:cNvPicPr>
            <a:picLocks noChangeAspect="1"/>
          </p:cNvPicPr>
          <p:nvPr/>
        </p:nvPicPr>
        <p:blipFill>
          <a:blip r:embed="rId8"/>
          <a:stretch>
            <a:fillRect/>
          </a:stretch>
        </p:blipFill>
        <p:spPr>
          <a:xfrm>
            <a:off x="23782193" y="18753637"/>
            <a:ext cx="5403823" cy="4402381"/>
          </a:xfrm>
          <a:prstGeom prst="rect">
            <a:avLst/>
          </a:prstGeom>
        </p:spPr>
      </p:pic>
      <p:sp>
        <p:nvSpPr>
          <p:cNvPr id="51" name="Text Placeholder 345"/>
          <p:cNvSpPr>
            <a:spLocks noGrp="1"/>
          </p:cNvSpPr>
          <p:nvPr>
            <p:ph type="body" sz="quarter" idx="96"/>
          </p:nvPr>
        </p:nvSpPr>
        <p:spPr>
          <a:xfrm>
            <a:off x="15357254" y="17180900"/>
            <a:ext cx="14300387" cy="1313901"/>
          </a:xfrm>
        </p:spPr>
        <p:txBody>
          <a:bodyPr/>
          <a:lstStyle/>
          <a:p>
            <a:r>
              <a:rPr lang="en-US" dirty="0" smtClean="0"/>
              <a:t>We evaluate </a:t>
            </a:r>
            <a:r>
              <a:rPr lang="en-US" dirty="0" err="1" smtClean="0"/>
              <a:t>SeqGan</a:t>
            </a:r>
            <a:r>
              <a:rPr lang="en-US" dirty="0" smtClean="0"/>
              <a:t> on two tasks: </a:t>
            </a:r>
            <a:r>
              <a:rPr lang="en-US" dirty="0" err="1" smtClean="0"/>
              <a:t>Songci</a:t>
            </a:r>
            <a:r>
              <a:rPr lang="en-US" dirty="0" smtClean="0"/>
              <a:t> Generation and </a:t>
            </a:r>
            <a:r>
              <a:rPr lang="en-US" dirty="0" err="1" smtClean="0"/>
              <a:t>Tangshi</a:t>
            </a:r>
            <a:r>
              <a:rPr lang="en-US" dirty="0" smtClean="0"/>
              <a:t> Generation. </a:t>
            </a:r>
            <a:r>
              <a:rPr lang="en-US" dirty="0" err="1" smtClean="0"/>
              <a:t>Songci</a:t>
            </a:r>
            <a:r>
              <a:rPr lang="en-US" dirty="0" smtClean="0"/>
              <a:t> contains longer paragraphs with varying </a:t>
            </a:r>
            <a:r>
              <a:rPr lang="en-US" dirty="0" err="1" smtClean="0"/>
              <a:t>setence</a:t>
            </a:r>
            <a:r>
              <a:rPr lang="en-US" dirty="0" smtClean="0"/>
              <a:t> length, while </a:t>
            </a:r>
            <a:r>
              <a:rPr lang="en-US" dirty="0" err="1" smtClean="0"/>
              <a:t>Tangshi</a:t>
            </a:r>
            <a:r>
              <a:rPr lang="en-US" dirty="0" smtClean="0"/>
              <a:t> is more regular.</a:t>
            </a:r>
            <a:endParaRPr lang="en-US" dirty="0"/>
          </a:p>
        </p:txBody>
      </p:sp>
      <p:pic>
        <p:nvPicPr>
          <p:cNvPr id="19" name="图片 18"/>
          <p:cNvPicPr>
            <a:picLocks noChangeAspect="1"/>
          </p:cNvPicPr>
          <p:nvPr/>
        </p:nvPicPr>
        <p:blipFill>
          <a:blip r:embed="rId9"/>
          <a:stretch>
            <a:fillRect/>
          </a:stretch>
        </p:blipFill>
        <p:spPr>
          <a:xfrm>
            <a:off x="23795572" y="23742717"/>
            <a:ext cx="5334000" cy="4318000"/>
          </a:xfrm>
          <a:prstGeom prst="rect">
            <a:avLst/>
          </a:prstGeom>
        </p:spPr>
      </p:pic>
      <p:pic>
        <p:nvPicPr>
          <p:cNvPr id="20" name="图片 19"/>
          <p:cNvPicPr>
            <a:picLocks noChangeAspect="1"/>
          </p:cNvPicPr>
          <p:nvPr/>
        </p:nvPicPr>
        <p:blipFill>
          <a:blip r:embed="rId10"/>
          <a:stretch>
            <a:fillRect/>
          </a:stretch>
        </p:blipFill>
        <p:spPr>
          <a:xfrm>
            <a:off x="17503385" y="23742717"/>
            <a:ext cx="5283200" cy="4267200"/>
          </a:xfrm>
          <a:prstGeom prst="rect">
            <a:avLst/>
          </a:prstGeom>
        </p:spPr>
      </p:pic>
      <p:sp>
        <p:nvSpPr>
          <p:cNvPr id="21" name="文本框 20"/>
          <p:cNvSpPr txBox="1"/>
          <p:nvPr/>
        </p:nvSpPr>
        <p:spPr>
          <a:xfrm>
            <a:off x="15860797" y="20405256"/>
            <a:ext cx="1352003" cy="523220"/>
          </a:xfrm>
          <a:prstGeom prst="rect">
            <a:avLst/>
          </a:prstGeom>
          <a:noFill/>
        </p:spPr>
        <p:txBody>
          <a:bodyPr wrap="none" rtlCol="0">
            <a:spAutoFit/>
          </a:bodyPr>
          <a:lstStyle/>
          <a:p>
            <a:r>
              <a:rPr kumimoji="1" lang="en-US" altLang="zh-CN" sz="2800" dirty="0" smtClean="0">
                <a:latin typeface="Times New Roman" panose="02020603050405020304" pitchFamily="18" charset="0"/>
                <a:cs typeface="Times New Roman" panose="02020603050405020304" pitchFamily="18" charset="0"/>
              </a:rPr>
              <a:t>Song </a:t>
            </a:r>
            <a:r>
              <a:rPr kumimoji="1" lang="en-US" altLang="zh-CN" sz="2800" dirty="0" err="1" smtClean="0">
                <a:latin typeface="Times New Roman" panose="02020603050405020304" pitchFamily="18" charset="0"/>
                <a:cs typeface="Times New Roman" panose="02020603050405020304" pitchFamily="18" charset="0"/>
              </a:rPr>
              <a:t>Ci</a:t>
            </a:r>
            <a:endParaRPr kumimoji="1" lang="zh-CN" altLang="en-US" sz="2800" dirty="0">
              <a:latin typeface="Times New Roman" panose="02020603050405020304" pitchFamily="18" charset="0"/>
              <a:cs typeface="Times New Roman" panose="02020603050405020304" pitchFamily="18" charset="0"/>
            </a:endParaRPr>
          </a:p>
        </p:txBody>
      </p:sp>
      <p:sp>
        <p:nvSpPr>
          <p:cNvPr id="57" name="文本框 56"/>
          <p:cNvSpPr txBox="1"/>
          <p:nvPr/>
        </p:nvSpPr>
        <p:spPr>
          <a:xfrm>
            <a:off x="15672280" y="25360627"/>
            <a:ext cx="1466142" cy="523220"/>
          </a:xfrm>
          <a:prstGeom prst="rect">
            <a:avLst/>
          </a:prstGeom>
          <a:noFill/>
        </p:spPr>
        <p:txBody>
          <a:bodyPr wrap="none" rtlCol="0">
            <a:spAutoFit/>
          </a:bodyPr>
          <a:lstStyle/>
          <a:p>
            <a:r>
              <a:rPr kumimoji="1" lang="en-US" altLang="zh-CN" sz="2800" dirty="0" smtClean="0">
                <a:latin typeface="Times New Roman" panose="02020603050405020304" pitchFamily="18" charset="0"/>
                <a:cs typeface="Times New Roman" panose="02020603050405020304" pitchFamily="18" charset="0"/>
              </a:rPr>
              <a:t>Tang Shi</a:t>
            </a:r>
            <a:endParaRPr kumimoji="1" lang="zh-CN" altLang="en-US" sz="2800"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17462050" y="28940319"/>
            <a:ext cx="10804861" cy="1323439"/>
          </a:xfrm>
          <a:prstGeom prst="rect">
            <a:avLst/>
          </a:prstGeom>
          <a:noFill/>
        </p:spPr>
        <p:txBody>
          <a:bodyPr wrap="none" rtlCol="0">
            <a:spAutoFit/>
          </a:bodyPr>
          <a:lstStyle/>
          <a:p>
            <a:r>
              <a:rPr lang="en-US" altLang="zh-CN" sz="1600" dirty="0" smtClean="0"/>
              <a:t>1.</a:t>
            </a:r>
            <a:r>
              <a:rPr lang="zh-CN" altLang="en-US" sz="1600" dirty="0" smtClean="0">
                <a:solidFill>
                  <a:srgbClr val="0000FF"/>
                </a:solidFill>
              </a:rPr>
              <a:t>春</a:t>
            </a:r>
            <a:r>
              <a:rPr lang="zh-CN" altLang="en-US" sz="1600" dirty="0" smtClean="0"/>
              <a:t>遊古城非學</a:t>
            </a:r>
            <a:r>
              <a:rPr lang="zh-CN" altLang="en-US" sz="1600" dirty="0"/>
              <a:t>，白雨作楚相。不辭山樓觀不見，來朝白浪忽。四方急追，意行無乃天</a:t>
            </a:r>
            <a:r>
              <a:rPr lang="zh-CN" altLang="en-US" sz="1600" dirty="0" smtClean="0"/>
              <a:t>。</a:t>
            </a:r>
            <a:r>
              <a:rPr lang="zh-CN" altLang="en-US" sz="1600" u="sng" dirty="0"/>
              <a:t>不辭山陽曉，自古不留觀</a:t>
            </a:r>
            <a:r>
              <a:rPr lang="zh-CN" altLang="en-US" sz="1600" u="sng" dirty="0" smtClean="0"/>
              <a:t>。</a:t>
            </a:r>
            <a:endParaRPr lang="en-US" altLang="zh-CN" sz="1600" u="sng" dirty="0" smtClean="0"/>
          </a:p>
          <a:p>
            <a:r>
              <a:rPr lang="zh-CN" altLang="en-US" sz="1600" u="sng" dirty="0" smtClean="0"/>
              <a:t>君</a:t>
            </a:r>
            <a:r>
              <a:rPr lang="zh-CN" altLang="en-US" sz="1600" u="sng" dirty="0"/>
              <a:t>看巧更，不見樓中天</a:t>
            </a:r>
            <a:r>
              <a:rPr lang="zh-CN" altLang="en-US" sz="1600" u="sng" dirty="0" smtClean="0"/>
              <a:t>。不辭山</a:t>
            </a:r>
            <a:r>
              <a:rPr lang="zh-CN" altLang="en-US" sz="1600" u="sng" dirty="0"/>
              <a:t>心汲汲，此心浩難。不能從高來</a:t>
            </a:r>
            <a:r>
              <a:rPr lang="zh-CN" altLang="en-US" sz="1600" dirty="0" smtClean="0"/>
              <a:t>，但使遠行看無留。不能孤石上，應怪此能獨眠。</a:t>
            </a:r>
          </a:p>
          <a:p>
            <a:endParaRPr lang="en-US" altLang="zh-CN" sz="1600" dirty="0" smtClean="0"/>
          </a:p>
          <a:p>
            <a:r>
              <a:rPr lang="en-US" altLang="zh-CN" sz="1600" dirty="0" smtClean="0"/>
              <a:t>2.</a:t>
            </a:r>
            <a:r>
              <a:rPr lang="zh-CN" altLang="en-US" sz="1600" dirty="0" smtClean="0"/>
              <a:t>我</a:t>
            </a:r>
            <a:r>
              <a:rPr lang="zh-CN" altLang="en-US" sz="1600" dirty="0"/>
              <a:t>本山中人，此語與時。不辭山似雪</a:t>
            </a:r>
            <a:r>
              <a:rPr lang="zh-CN" altLang="en-US" sz="1600" dirty="0" smtClean="0"/>
              <a:t>，</a:t>
            </a:r>
            <a:r>
              <a:rPr lang="zh-CN" altLang="en-US" sz="1600" dirty="0" smtClean="0">
                <a:solidFill>
                  <a:srgbClr val="FF0000"/>
                </a:solidFill>
              </a:rPr>
              <a:t>萬事無事無</a:t>
            </a:r>
            <a:r>
              <a:rPr lang="zh-CN" altLang="en-US" sz="1600" dirty="0" smtClean="0"/>
              <a:t>。</a:t>
            </a:r>
            <a:r>
              <a:rPr lang="zh-CN" altLang="en-US" sz="1600" dirty="0"/>
              <a:t>歸來自偃，不須鳴百回。我本不自勝，不見空自知。古人不見</a:t>
            </a:r>
            <a:r>
              <a:rPr lang="zh-CN" altLang="en-US" sz="1600" dirty="0" smtClean="0"/>
              <a:t>，</a:t>
            </a:r>
            <a:endParaRPr lang="en-US" altLang="zh-CN" sz="1600" dirty="0" smtClean="0"/>
          </a:p>
          <a:p>
            <a:r>
              <a:rPr lang="zh-CN" altLang="en-US" sz="1600" dirty="0" smtClean="0"/>
              <a:t>來朝白浪忽已</a:t>
            </a:r>
            <a:r>
              <a:rPr lang="zh-CN" altLang="en-US" sz="1600" dirty="0"/>
              <a:t>今。</a:t>
            </a:r>
            <a:r>
              <a:rPr lang="zh-CN" altLang="en-US" sz="1600" u="sng" dirty="0"/>
              <a:t>不辭山陽曉，自古不留觀。君看巧更，不見樓中天。不辭山心汲汲，此心浩難。</a:t>
            </a:r>
            <a:r>
              <a:rPr lang="zh-CN" altLang="en-US" sz="1600" u="sng" dirty="0" smtClean="0"/>
              <a:t>不能從高來</a:t>
            </a:r>
            <a:endParaRPr kumimoji="1" lang="zh-CN" altLang="en-US" sz="1600" u="sng" dirty="0">
              <a:latin typeface="Times New Roman" panose="02020603050405020304" pitchFamily="18" charset="0"/>
              <a:cs typeface="Times New Roman" panose="02020603050405020304" pitchFamily="18" charset="0"/>
            </a:endParaRPr>
          </a:p>
        </p:txBody>
      </p:sp>
      <p:sp>
        <p:nvSpPr>
          <p:cNvPr id="59" name="文本框 58"/>
          <p:cNvSpPr txBox="1"/>
          <p:nvPr/>
        </p:nvSpPr>
        <p:spPr>
          <a:xfrm>
            <a:off x="17498575" y="30668735"/>
            <a:ext cx="10547879" cy="1323439"/>
          </a:xfrm>
          <a:prstGeom prst="rect">
            <a:avLst/>
          </a:prstGeom>
          <a:noFill/>
        </p:spPr>
        <p:txBody>
          <a:bodyPr wrap="none" rtlCol="0">
            <a:spAutoFit/>
          </a:bodyPr>
          <a:lstStyle/>
          <a:p>
            <a:r>
              <a:rPr lang="en-US" altLang="zh-CN" sz="1600" dirty="0" smtClean="0"/>
              <a:t>1.</a:t>
            </a:r>
            <a:r>
              <a:rPr lang="zh-CN" altLang="en-US" sz="1600" dirty="0" smtClean="0">
                <a:solidFill>
                  <a:srgbClr val="0000FF"/>
                </a:solidFill>
              </a:rPr>
              <a:t>春</a:t>
            </a:r>
            <a:r>
              <a:rPr lang="zh-CN" altLang="en-US" sz="1600" dirty="0" smtClean="0"/>
              <a:t>遊</a:t>
            </a:r>
            <a:r>
              <a:rPr lang="zh-CN" altLang="en-US" sz="1600" dirty="0"/>
              <a:t>古城自不可悲，誰取誰石得似。不能從我來，但使遠行看無留。不能孤石上，應怪此能獨眠。不如此不留</a:t>
            </a:r>
            <a:r>
              <a:rPr lang="zh-CN" altLang="en-US" sz="1600" dirty="0" smtClean="0"/>
              <a:t>，</a:t>
            </a:r>
            <a:endParaRPr lang="en-US" altLang="zh-CN" sz="1600" dirty="0" smtClean="0"/>
          </a:p>
          <a:p>
            <a:r>
              <a:rPr lang="zh-CN" altLang="en-US" sz="1600" dirty="0" smtClean="0"/>
              <a:t>不見樓中</a:t>
            </a:r>
            <a:r>
              <a:rPr lang="zh-CN" altLang="en-US" sz="1600" dirty="0"/>
              <a:t>亦何人，但見野水浮。君看巧更幾，白花摇江江水。我欲然三百尺，此意誰復遺。君先去，此心</a:t>
            </a:r>
            <a:r>
              <a:rPr lang="zh-CN" altLang="en-US" sz="1600" dirty="0" smtClean="0"/>
              <a:t>浩難</a:t>
            </a:r>
            <a:endParaRPr lang="zh-CN" altLang="en-US" sz="1600" dirty="0"/>
          </a:p>
          <a:p>
            <a:r>
              <a:rPr lang="en-US" altLang="zh-CN" sz="1600" dirty="0" smtClean="0"/>
              <a:t/>
            </a:r>
            <a:br>
              <a:rPr lang="en-US" altLang="zh-CN" sz="1600" dirty="0" smtClean="0"/>
            </a:br>
            <a:r>
              <a:rPr lang="en-US" altLang="zh-CN" sz="1600" dirty="0" smtClean="0"/>
              <a:t>2.</a:t>
            </a:r>
            <a:r>
              <a:rPr lang="zh-CN" altLang="en-US" sz="1600" dirty="0" smtClean="0"/>
              <a:t>我</a:t>
            </a:r>
            <a:r>
              <a:rPr lang="zh-CN" altLang="en-US" sz="1600" dirty="0"/>
              <a:t>本山中人，此語與時。不辭山似雪，</a:t>
            </a:r>
            <a:r>
              <a:rPr lang="zh-CN" altLang="en-US" sz="1600" dirty="0">
                <a:solidFill>
                  <a:schemeClr val="accent1">
                    <a:lumMod val="75000"/>
                  </a:schemeClr>
                </a:solidFill>
              </a:rPr>
              <a:t>萬事無事誰所之</a:t>
            </a:r>
            <a:r>
              <a:rPr lang="zh-CN" altLang="en-US" sz="1600" dirty="0"/>
              <a:t>。天人不復見，夜來如仙子。吾觀不死同，不見樓中夜人</a:t>
            </a:r>
            <a:r>
              <a:rPr lang="zh-CN" altLang="en-US" sz="1600" dirty="0" smtClean="0"/>
              <a:t>。</a:t>
            </a:r>
            <a:endParaRPr lang="en-US" altLang="zh-CN" sz="1600" dirty="0" smtClean="0"/>
          </a:p>
          <a:p>
            <a:r>
              <a:rPr lang="zh-CN" altLang="en-US" sz="1600" dirty="0" smtClean="0"/>
              <a:t>山川</a:t>
            </a:r>
            <a:r>
              <a:rPr lang="zh-CN" altLang="en-US" sz="1600" dirty="0"/>
              <a:t>同一色，萬人事所難。不能從我來，但使遠行看無留。不能孤石上，不愛此誰所安。不能從我知，此語可憐</a:t>
            </a:r>
            <a:endParaRPr kumimoji="1" lang="zh-CN" altLang="en-US" sz="1600" u="sng" dirty="0">
              <a:latin typeface="Times New Roman" panose="02020603050405020304" pitchFamily="18" charset="0"/>
              <a:cs typeface="Times New Roman" panose="02020603050405020304" pitchFamily="18" charset="0"/>
            </a:endParaRPr>
          </a:p>
        </p:txBody>
      </p:sp>
      <p:sp>
        <p:nvSpPr>
          <p:cNvPr id="60" name="文本框 59"/>
          <p:cNvSpPr txBox="1"/>
          <p:nvPr/>
        </p:nvSpPr>
        <p:spPr>
          <a:xfrm>
            <a:off x="15786419" y="28323025"/>
            <a:ext cx="2598939" cy="523220"/>
          </a:xfrm>
          <a:prstGeom prst="rect">
            <a:avLst/>
          </a:prstGeom>
          <a:noFill/>
        </p:spPr>
        <p:txBody>
          <a:bodyPr wrap="none" rtlCol="0">
            <a:spAutoFit/>
          </a:bodyPr>
          <a:lstStyle/>
          <a:p>
            <a:r>
              <a:rPr kumimoji="1" lang="en-US" altLang="zh-CN" sz="2800" dirty="0" smtClean="0">
                <a:solidFill>
                  <a:schemeClr val="bg2">
                    <a:lumMod val="25000"/>
                  </a:schemeClr>
                </a:solidFill>
                <a:latin typeface="Times New Roman" panose="02020603050405020304" pitchFamily="18" charset="0"/>
                <a:cs typeface="Times New Roman" panose="02020603050405020304" pitchFamily="18" charset="0"/>
              </a:rPr>
              <a:t>Song </a:t>
            </a:r>
            <a:r>
              <a:rPr kumimoji="1" lang="en-US" altLang="zh-CN" sz="2800" dirty="0" err="1" smtClean="0">
                <a:solidFill>
                  <a:schemeClr val="bg2">
                    <a:lumMod val="25000"/>
                  </a:schemeClr>
                </a:solidFill>
                <a:latin typeface="Times New Roman" panose="02020603050405020304" pitchFamily="18" charset="0"/>
                <a:cs typeface="Times New Roman" panose="02020603050405020304" pitchFamily="18" charset="0"/>
              </a:rPr>
              <a:t>Ci</a:t>
            </a:r>
            <a:r>
              <a:rPr kumimoji="1" lang="en-US" altLang="zh-CN" sz="2800" dirty="0" smtClean="0">
                <a:solidFill>
                  <a:schemeClr val="bg2">
                    <a:lumMod val="25000"/>
                  </a:schemeClr>
                </a:solidFill>
                <a:latin typeface="Times New Roman" panose="02020603050405020304" pitchFamily="18" charset="0"/>
                <a:cs typeface="Times New Roman" panose="02020603050405020304" pitchFamily="18" charset="0"/>
              </a:rPr>
              <a:t> Results:</a:t>
            </a:r>
            <a:endParaRPr kumimoji="1" lang="zh-CN" altLang="en-US" sz="2800"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62" name="文本框 61"/>
          <p:cNvSpPr txBox="1"/>
          <p:nvPr/>
        </p:nvSpPr>
        <p:spPr>
          <a:xfrm>
            <a:off x="15838952" y="29431021"/>
            <a:ext cx="1197764" cy="369332"/>
          </a:xfrm>
          <a:prstGeom prst="rect">
            <a:avLst/>
          </a:prstGeom>
          <a:noFill/>
        </p:spPr>
        <p:txBody>
          <a:bodyPr wrap="none" rtlCol="0">
            <a:spAutoFit/>
          </a:bodyPr>
          <a:lstStyle/>
          <a:p>
            <a:r>
              <a:rPr kumimoji="1" lang="en-US" altLang="zh-CN" sz="1800" dirty="0" smtClean="0">
                <a:solidFill>
                  <a:schemeClr val="bg2">
                    <a:lumMod val="25000"/>
                  </a:schemeClr>
                </a:solidFill>
                <a:latin typeface="Times New Roman" panose="02020603050405020304" pitchFamily="18" charset="0"/>
                <a:cs typeface="Times New Roman" panose="02020603050405020304" pitchFamily="18" charset="0"/>
              </a:rPr>
              <a:t>Char-RNN</a:t>
            </a:r>
            <a:endParaRPr kumimoji="1" lang="zh-CN" altLang="en-US" sz="1800"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64" name="文本框 63"/>
          <p:cNvSpPr txBox="1"/>
          <p:nvPr/>
        </p:nvSpPr>
        <p:spPr>
          <a:xfrm>
            <a:off x="15952320" y="30978855"/>
            <a:ext cx="915635" cy="369332"/>
          </a:xfrm>
          <a:prstGeom prst="rect">
            <a:avLst/>
          </a:prstGeom>
          <a:noFill/>
        </p:spPr>
        <p:txBody>
          <a:bodyPr wrap="none" rtlCol="0">
            <a:spAutoFit/>
          </a:bodyPr>
          <a:lstStyle/>
          <a:p>
            <a:r>
              <a:rPr kumimoji="1" lang="en-US" altLang="zh-CN" sz="1800" dirty="0" err="1" smtClean="0">
                <a:solidFill>
                  <a:schemeClr val="bg2">
                    <a:lumMod val="25000"/>
                  </a:schemeClr>
                </a:solidFill>
                <a:latin typeface="Times New Roman" panose="02020603050405020304" pitchFamily="18" charset="0"/>
                <a:cs typeface="Times New Roman" panose="02020603050405020304" pitchFamily="18" charset="0"/>
              </a:rPr>
              <a:t>SeqGan</a:t>
            </a:r>
            <a:endParaRPr kumimoji="1" lang="zh-CN" altLang="en-US" sz="1800"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65" name="文本框 64"/>
          <p:cNvSpPr txBox="1"/>
          <p:nvPr/>
        </p:nvSpPr>
        <p:spPr>
          <a:xfrm>
            <a:off x="17587482" y="33612951"/>
            <a:ext cx="9316773" cy="584776"/>
          </a:xfrm>
          <a:prstGeom prst="rect">
            <a:avLst/>
          </a:prstGeom>
          <a:noFill/>
        </p:spPr>
        <p:txBody>
          <a:bodyPr wrap="none" rtlCol="0">
            <a:spAutoFit/>
          </a:bodyPr>
          <a:lstStyle/>
          <a:p>
            <a:r>
              <a:rPr lang="en-US" altLang="zh-CN" sz="1600" dirty="0" smtClean="0"/>
              <a:t>1.</a:t>
            </a:r>
            <a:r>
              <a:rPr lang="zh-CN" altLang="en-US" sz="1600" dirty="0" smtClean="0">
                <a:solidFill>
                  <a:srgbClr val="0000FF"/>
                </a:solidFill>
              </a:rPr>
              <a:t>春</a:t>
            </a:r>
            <a:r>
              <a:rPr lang="zh-CN" altLang="en-US" sz="1600" dirty="0" smtClean="0"/>
              <a:t>陽如</a:t>
            </a:r>
            <a:r>
              <a:rPr lang="zh-CN" altLang="en-US" sz="1600" dirty="0"/>
              <a:t>若花馬，樓騎五花明。五馬一事萬人，爲君前看</a:t>
            </a:r>
            <a:r>
              <a:rPr lang="zh-CN" altLang="en-US" sz="1600" dirty="0" smtClean="0"/>
              <a:t>。</a:t>
            </a:r>
            <a:endParaRPr lang="en-US" altLang="zh-CN" sz="1600" dirty="0" smtClean="0"/>
          </a:p>
          <a:p>
            <a:r>
              <a:rPr lang="en-US" altLang="zh-CN" sz="1600" dirty="0" smtClean="0"/>
              <a:t>2.</a:t>
            </a:r>
            <a:r>
              <a:rPr lang="zh-CN" altLang="en-US" sz="1600" dirty="0" smtClean="0"/>
              <a:t>白玉</a:t>
            </a:r>
            <a:r>
              <a:rPr lang="zh-CN" altLang="en-US" sz="1600" dirty="0"/>
              <a:t>誰家子，風流天下聞。白水綠水，一見平生。寄言向一水，空悲遠行。春風無事，豈爲漢帝王</a:t>
            </a:r>
            <a:r>
              <a:rPr lang="zh-CN" altLang="en-US" sz="1600" dirty="0" smtClean="0"/>
              <a:t>。</a:t>
            </a:r>
            <a:endParaRPr lang="en-US" altLang="zh-CN" sz="1600" dirty="0" smtClean="0"/>
          </a:p>
        </p:txBody>
      </p:sp>
      <p:sp>
        <p:nvSpPr>
          <p:cNvPr id="66" name="文本框 65"/>
          <p:cNvSpPr txBox="1"/>
          <p:nvPr/>
        </p:nvSpPr>
        <p:spPr>
          <a:xfrm>
            <a:off x="17559829" y="32712096"/>
            <a:ext cx="5057795" cy="584776"/>
          </a:xfrm>
          <a:prstGeom prst="rect">
            <a:avLst/>
          </a:prstGeom>
          <a:noFill/>
        </p:spPr>
        <p:txBody>
          <a:bodyPr wrap="none" rtlCol="0">
            <a:spAutoFit/>
          </a:bodyPr>
          <a:lstStyle/>
          <a:p>
            <a:r>
              <a:rPr kumimoji="1" lang="en-US" altLang="zh-CN" sz="1600" dirty="0" smtClean="0">
                <a:latin typeface="Times New Roman" panose="02020603050405020304" pitchFamily="18" charset="0"/>
                <a:cs typeface="Times New Roman" panose="02020603050405020304" pitchFamily="18" charset="0"/>
              </a:rPr>
              <a:t>1.</a:t>
            </a:r>
            <a:r>
              <a:rPr kumimoji="1" lang="zh-CN" altLang="en-US" sz="1600" dirty="0" smtClean="0">
                <a:solidFill>
                  <a:srgbClr val="0000FF"/>
                </a:solidFill>
                <a:latin typeface="Times New Roman" panose="02020603050405020304" pitchFamily="18" charset="0"/>
                <a:cs typeface="Times New Roman" panose="02020603050405020304" pitchFamily="18" charset="0"/>
              </a:rPr>
              <a:t>春</a:t>
            </a:r>
            <a:r>
              <a:rPr kumimoji="1" lang="zh-CN" altLang="en-US" sz="1600" dirty="0" smtClean="0">
                <a:latin typeface="Times New Roman" panose="02020603050405020304" pitchFamily="18" charset="0"/>
                <a:cs typeface="Times New Roman" panose="02020603050405020304" pitchFamily="18" charset="0"/>
              </a:rPr>
              <a:t>陽如</a:t>
            </a:r>
            <a:r>
              <a:rPr kumimoji="1" lang="zh-CN" altLang="en-US" sz="1600" dirty="0">
                <a:latin typeface="Times New Roman" panose="02020603050405020304" pitchFamily="18" charset="0"/>
                <a:cs typeface="Times New Roman" panose="02020603050405020304" pitchFamily="18" charset="0"/>
              </a:rPr>
              <a:t>若花，一朝風亭。長風入少室，飄落成飛蓬</a:t>
            </a:r>
            <a:r>
              <a:rPr kumimoji="1" lang="zh-CN" altLang="en-US" sz="1600" dirty="0" smtClean="0">
                <a:latin typeface="Times New Roman" panose="02020603050405020304" pitchFamily="18" charset="0"/>
                <a:cs typeface="Times New Roman" panose="02020603050405020304" pitchFamily="18" charset="0"/>
              </a:rPr>
              <a:t>。</a:t>
            </a:r>
            <a:endParaRPr kumimoji="1" lang="en-US" altLang="zh-CN" sz="1600" dirty="0" smtClean="0">
              <a:latin typeface="Times New Roman" panose="02020603050405020304" pitchFamily="18" charset="0"/>
              <a:cs typeface="Times New Roman" panose="02020603050405020304" pitchFamily="18" charset="0"/>
            </a:endParaRPr>
          </a:p>
          <a:p>
            <a:r>
              <a:rPr kumimoji="1" lang="en-US" altLang="zh-CN" sz="1600" dirty="0" smtClean="0">
                <a:latin typeface="Times New Roman" panose="02020603050405020304" pitchFamily="18" charset="0"/>
                <a:cs typeface="Times New Roman" panose="02020603050405020304" pitchFamily="18" charset="0"/>
              </a:rPr>
              <a:t>2.</a:t>
            </a:r>
            <a:r>
              <a:rPr kumimoji="1" lang="zh-CN" altLang="en-US" sz="1600" dirty="0" smtClean="0">
                <a:latin typeface="Times New Roman" panose="02020603050405020304" pitchFamily="18" charset="0"/>
                <a:cs typeface="Times New Roman" panose="02020603050405020304" pitchFamily="18" charset="0"/>
              </a:rPr>
              <a:t>白玉</a:t>
            </a:r>
            <a:r>
              <a:rPr kumimoji="1" lang="zh-CN" altLang="en-US" sz="1600" dirty="0">
                <a:latin typeface="Times New Roman" panose="02020603050405020304" pitchFamily="18" charset="0"/>
                <a:cs typeface="Times New Roman" panose="02020603050405020304" pitchFamily="18" charset="0"/>
              </a:rPr>
              <a:t>一杯，綠楊三月時。春風開紫玉，千春愁已成。</a:t>
            </a:r>
            <a:endParaRPr kumimoji="1" lang="zh-CN" altLang="en-US" sz="1600" dirty="0">
              <a:latin typeface="Times New Roman" panose="02020603050405020304" pitchFamily="18" charset="0"/>
              <a:cs typeface="Times New Roman" panose="02020603050405020304" pitchFamily="18" charset="0"/>
            </a:endParaRPr>
          </a:p>
        </p:txBody>
      </p:sp>
      <p:sp>
        <p:nvSpPr>
          <p:cNvPr id="67" name="文本框 66"/>
          <p:cNvSpPr txBox="1"/>
          <p:nvPr/>
        </p:nvSpPr>
        <p:spPr>
          <a:xfrm>
            <a:off x="15876062" y="32175677"/>
            <a:ext cx="2713077" cy="523220"/>
          </a:xfrm>
          <a:prstGeom prst="rect">
            <a:avLst/>
          </a:prstGeom>
          <a:noFill/>
        </p:spPr>
        <p:txBody>
          <a:bodyPr wrap="none" rtlCol="0">
            <a:spAutoFit/>
          </a:bodyPr>
          <a:lstStyle/>
          <a:p>
            <a:r>
              <a:rPr kumimoji="1" lang="en-US" altLang="zh-CN" sz="2800" dirty="0" smtClean="0">
                <a:solidFill>
                  <a:schemeClr val="bg2">
                    <a:lumMod val="25000"/>
                  </a:schemeClr>
                </a:solidFill>
                <a:latin typeface="Times New Roman" panose="02020603050405020304" pitchFamily="18" charset="0"/>
                <a:cs typeface="Times New Roman" panose="02020603050405020304" pitchFamily="18" charset="0"/>
              </a:rPr>
              <a:t>Tang </a:t>
            </a:r>
            <a:r>
              <a:rPr kumimoji="1" lang="en-US" altLang="zh-CN" sz="2800" dirty="0">
                <a:solidFill>
                  <a:schemeClr val="bg2">
                    <a:lumMod val="25000"/>
                  </a:schemeClr>
                </a:solidFill>
                <a:latin typeface="Times New Roman" panose="02020603050405020304" pitchFamily="18" charset="0"/>
                <a:cs typeface="Times New Roman" panose="02020603050405020304" pitchFamily="18" charset="0"/>
              </a:rPr>
              <a:t>S</a:t>
            </a:r>
            <a:r>
              <a:rPr kumimoji="1" lang="en-US" altLang="zh-CN" sz="2800" dirty="0" smtClean="0">
                <a:solidFill>
                  <a:schemeClr val="bg2">
                    <a:lumMod val="25000"/>
                  </a:schemeClr>
                </a:solidFill>
                <a:latin typeface="Times New Roman" panose="02020603050405020304" pitchFamily="18" charset="0"/>
                <a:cs typeface="Times New Roman" panose="02020603050405020304" pitchFamily="18" charset="0"/>
              </a:rPr>
              <a:t>hi Results:</a:t>
            </a:r>
            <a:endParaRPr kumimoji="1" lang="zh-CN" altLang="en-US" sz="2800"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68" name="文本框 67"/>
          <p:cNvSpPr txBox="1"/>
          <p:nvPr/>
        </p:nvSpPr>
        <p:spPr>
          <a:xfrm>
            <a:off x="15928595" y="32844661"/>
            <a:ext cx="1197764" cy="369332"/>
          </a:xfrm>
          <a:prstGeom prst="rect">
            <a:avLst/>
          </a:prstGeom>
          <a:noFill/>
        </p:spPr>
        <p:txBody>
          <a:bodyPr wrap="none" rtlCol="0">
            <a:spAutoFit/>
          </a:bodyPr>
          <a:lstStyle/>
          <a:p>
            <a:r>
              <a:rPr kumimoji="1" lang="en-US" altLang="zh-CN" sz="1800" dirty="0" smtClean="0">
                <a:solidFill>
                  <a:schemeClr val="bg2">
                    <a:lumMod val="25000"/>
                  </a:schemeClr>
                </a:solidFill>
                <a:latin typeface="Times New Roman" panose="02020603050405020304" pitchFamily="18" charset="0"/>
                <a:cs typeface="Times New Roman" panose="02020603050405020304" pitchFamily="18" charset="0"/>
              </a:rPr>
              <a:t>Char-RNN</a:t>
            </a:r>
            <a:endParaRPr kumimoji="1" lang="zh-CN" altLang="en-US" sz="1800"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69" name="文本框 68"/>
          <p:cNvSpPr txBox="1"/>
          <p:nvPr/>
        </p:nvSpPr>
        <p:spPr>
          <a:xfrm>
            <a:off x="15958654" y="33687498"/>
            <a:ext cx="915635" cy="369332"/>
          </a:xfrm>
          <a:prstGeom prst="rect">
            <a:avLst/>
          </a:prstGeom>
          <a:noFill/>
        </p:spPr>
        <p:txBody>
          <a:bodyPr wrap="none" rtlCol="0">
            <a:spAutoFit/>
          </a:bodyPr>
          <a:lstStyle/>
          <a:p>
            <a:r>
              <a:rPr kumimoji="1" lang="en-US" altLang="zh-CN" sz="1800" dirty="0" err="1" smtClean="0">
                <a:solidFill>
                  <a:schemeClr val="bg2">
                    <a:lumMod val="25000"/>
                  </a:schemeClr>
                </a:solidFill>
                <a:latin typeface="Times New Roman" panose="02020603050405020304" pitchFamily="18" charset="0"/>
                <a:cs typeface="Times New Roman" panose="02020603050405020304" pitchFamily="18" charset="0"/>
              </a:rPr>
              <a:t>SeqGan</a:t>
            </a:r>
            <a:endParaRPr kumimoji="1" lang="zh-CN" altLang="en-US" sz="1800" dirty="0">
              <a:solidFill>
                <a:schemeClr val="bg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86927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750</TotalTime>
  <Words>1803</Words>
  <Application>Microsoft Macintosh PowerPoint</Application>
  <PresentationFormat>自定义</PresentationFormat>
  <Paragraphs>122</Paragraphs>
  <Slides>1</Slides>
  <Notes>1</Notes>
  <HiddenSlides>0</HiddenSlides>
  <MMClips>0</MMClips>
  <ScaleCrop>false</ScaleCrop>
  <HeadingPairs>
    <vt:vector size="6" baseType="variant">
      <vt:variant>
        <vt:lpstr>主题</vt:lpstr>
      </vt:variant>
      <vt:variant>
        <vt:i4>2</vt:i4>
      </vt:variant>
      <vt:variant>
        <vt:lpstr>嵌入的 OLE 服务器</vt:lpstr>
      </vt:variant>
      <vt:variant>
        <vt:i4>1</vt:i4>
      </vt:variant>
      <vt:variant>
        <vt:lpstr>幻灯片标题</vt:lpstr>
      </vt:variant>
      <vt:variant>
        <vt:i4>1</vt:i4>
      </vt:variant>
    </vt:vector>
  </HeadingPairs>
  <TitlesOfParts>
    <vt:vector size="4" baseType="lpstr">
      <vt:lpstr>PosterPresentations.com-100CMx140CM</vt:lpstr>
      <vt:lpstr>Classic - Wide Center</vt:lpstr>
      <vt:lpstr>Image</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Wenhao Yu</cp:lastModifiedBy>
  <cp:revision>93</cp:revision>
  <dcterms:created xsi:type="dcterms:W3CDTF">2012-02-10T00:21:22Z</dcterms:created>
  <dcterms:modified xsi:type="dcterms:W3CDTF">2017-11-29T15:26:28Z</dcterms:modified>
</cp:coreProperties>
</file>