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20b0f2c7d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20b0f2c7d_7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20b0f2c7d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20b0f2c7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20b0f2c7d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20b0f2c7d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20b0f2c7d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20b0f2c7d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20b0f2c7d_1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20b0f2c7d_1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20b0f2c7d_7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a20b0f2c7d_7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20b0f2c7d_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a20b0f2c7d_7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20b0f2c7d_7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a20b0f2c7d_7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20b0f2c7d_7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a20b0f2c7d_7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20b0f2c7d_7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a20b0f2c7d_7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20b0f2c7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20b0f2c7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20b0f2c7d_7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a20b0f2c7d_7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20b0f2c7d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20b0f2c7d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20b0f2c7d_7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a20b0f2c7d_7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drive.google.com/file/d/1RCHGfn9JJyyReAh8PIIoF8Ch0H3miP0u/view?pli=1"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colorful circle with dots&#10;&#10;Description automatically generated" id="130" name="Google Shape;130;p25"/>
          <p:cNvPicPr preferRelativeResize="0"/>
          <p:nvPr/>
        </p:nvPicPr>
        <p:blipFill rotWithShape="1">
          <a:blip r:embed="rId3">
            <a:alphaModFix/>
          </a:blip>
          <a:srcRect b="-1" l="0" r="-1" t="3642"/>
          <a:stretch/>
        </p:blipFill>
        <p:spPr>
          <a:xfrm>
            <a:off x="3212927" y="8"/>
            <a:ext cx="5931074" cy="5143494"/>
          </a:xfrm>
          <a:prstGeom prst="rect">
            <a:avLst/>
          </a:prstGeom>
          <a:noFill/>
          <a:ln>
            <a:noFill/>
          </a:ln>
        </p:spPr>
      </p:pic>
      <p:sp>
        <p:nvSpPr>
          <p:cNvPr id="131" name="Google Shape;131;p25"/>
          <p:cNvSpPr/>
          <p:nvPr/>
        </p:nvSpPr>
        <p:spPr>
          <a:xfrm>
            <a:off x="0" y="0"/>
            <a:ext cx="9144000" cy="5143500"/>
          </a:xfrm>
          <a:prstGeom prst="rect">
            <a:avLst/>
          </a:prstGeom>
          <a:gradFill>
            <a:gsLst>
              <a:gs pos="0">
                <a:srgbClr val="0C0C0C"/>
              </a:gs>
              <a:gs pos="36000">
                <a:srgbClr val="0C0C0C"/>
              </a:gs>
              <a:gs pos="81000">
                <a:srgbClr val="0C0C0C">
                  <a:alpha val="0"/>
                </a:srgbClr>
              </a:gs>
              <a:gs pos="100000">
                <a:srgbClr val="0C0C0C">
                  <a:alpha val="0"/>
                </a:srgbClr>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2" name="Google Shape;132;p25"/>
          <p:cNvSpPr txBox="1"/>
          <p:nvPr>
            <p:ph type="ctrTitle"/>
          </p:nvPr>
        </p:nvSpPr>
        <p:spPr>
          <a:xfrm>
            <a:off x="205471" y="836414"/>
            <a:ext cx="4366529" cy="1924631"/>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lt1"/>
              </a:buClr>
              <a:buSzPct val="100000"/>
              <a:buFont typeface="Montserrat"/>
              <a:buNone/>
            </a:pPr>
            <a:r>
              <a:rPr b="1" i="0" lang="id" sz="2400" u="none" strike="noStrike">
                <a:solidFill>
                  <a:schemeClr val="lt1"/>
                </a:solidFill>
                <a:latin typeface="Montserrat"/>
                <a:ea typeface="Montserrat"/>
                <a:cs typeface="Montserrat"/>
                <a:sym typeface="Montserrat"/>
              </a:rPr>
              <a:t>Membuat API untuk Analisis Sentimen dan Laporan Analisis Data berdasarkan Sentimen</a:t>
            </a:r>
            <a:br>
              <a:rPr b="0" lang="id" sz="1100"/>
            </a:br>
            <a:br>
              <a:rPr lang="id" sz="1100"/>
            </a:br>
            <a:endParaRPr sz="3500">
              <a:solidFill>
                <a:schemeClr val="lt1"/>
              </a:solidFill>
            </a:endParaRPr>
          </a:p>
        </p:txBody>
      </p:sp>
      <p:sp>
        <p:nvSpPr>
          <p:cNvPr id="133" name="Google Shape;133;p25"/>
          <p:cNvSpPr txBox="1"/>
          <p:nvPr>
            <p:ph idx="1" type="subTitle"/>
          </p:nvPr>
        </p:nvSpPr>
        <p:spPr>
          <a:xfrm>
            <a:off x="546497" y="2926556"/>
            <a:ext cx="4129087" cy="1241821"/>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500"/>
              <a:buNone/>
            </a:pPr>
            <a:r>
              <a:rPr lang="id" sz="1500">
                <a:solidFill>
                  <a:schemeClr val="lt1"/>
                </a:solidFill>
              </a:rPr>
              <a:t>DZIKRIA</a:t>
            </a:r>
            <a:endParaRPr/>
          </a:p>
          <a:p>
            <a:pPr indent="0" lvl="0" marL="0" rtl="0" algn="l">
              <a:lnSpc>
                <a:spcPct val="90000"/>
              </a:lnSpc>
              <a:spcBef>
                <a:spcPts val="800"/>
              </a:spcBef>
              <a:spcAft>
                <a:spcPts val="0"/>
              </a:spcAft>
              <a:buClr>
                <a:schemeClr val="lt1"/>
              </a:buClr>
              <a:buSzPts val="1500"/>
              <a:buNone/>
            </a:pPr>
            <a:r>
              <a:rPr lang="id" sz="1500">
                <a:solidFill>
                  <a:schemeClr val="lt1"/>
                </a:solidFill>
              </a:rPr>
              <a:t>MUHAMMAD </a:t>
            </a:r>
            <a:r>
              <a:rPr lang="id" sz="1500">
                <a:solidFill>
                  <a:schemeClr val="lt1"/>
                </a:solidFill>
              </a:rPr>
              <a:t>GHIFARI KHANIF ALHUSNA</a:t>
            </a:r>
            <a:endParaRPr/>
          </a:p>
          <a:p>
            <a:pPr indent="0" lvl="0" marL="0" rtl="0" algn="l">
              <a:lnSpc>
                <a:spcPct val="90000"/>
              </a:lnSpc>
              <a:spcBef>
                <a:spcPts val="800"/>
              </a:spcBef>
              <a:spcAft>
                <a:spcPts val="0"/>
              </a:spcAft>
              <a:buClr>
                <a:schemeClr val="lt1"/>
              </a:buClr>
              <a:buSzPts val="1500"/>
              <a:buNone/>
            </a:pPr>
            <a:r>
              <a:rPr lang="id" sz="1500">
                <a:solidFill>
                  <a:schemeClr val="lt1"/>
                </a:solidFill>
              </a:rPr>
              <a:t>GILANG ASANAGARI</a:t>
            </a:r>
            <a:endParaRPr/>
          </a:p>
          <a:p>
            <a:pPr indent="0" lvl="0" marL="0" rtl="0" algn="l">
              <a:lnSpc>
                <a:spcPct val="90000"/>
              </a:lnSpc>
              <a:spcBef>
                <a:spcPts val="800"/>
              </a:spcBef>
              <a:spcAft>
                <a:spcPts val="0"/>
              </a:spcAft>
              <a:buClr>
                <a:schemeClr val="lt1"/>
              </a:buClr>
              <a:buSzPts val="1500"/>
              <a:buNone/>
            </a:pPr>
            <a:r>
              <a:rPr lang="id" sz="1500">
                <a:solidFill>
                  <a:schemeClr val="lt1"/>
                </a:solidFill>
              </a:rPr>
              <a:t>YOLANDA TIOMORA</a:t>
            </a:r>
            <a:endParaRPr/>
          </a:p>
        </p:txBody>
      </p:sp>
      <p:cxnSp>
        <p:nvCxnSpPr>
          <p:cNvPr id="134" name="Google Shape;134;p25"/>
          <p:cNvCxnSpPr/>
          <p:nvPr/>
        </p:nvCxnSpPr>
        <p:spPr>
          <a:xfrm rot="10800000">
            <a:off x="96439" y="2761056"/>
            <a:ext cx="8951115"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id"/>
              <a:t>HASIL TAMPILAN API</a:t>
            </a:r>
            <a:endParaRPr/>
          </a:p>
        </p:txBody>
      </p:sp>
      <p:pic>
        <p:nvPicPr>
          <p:cNvPr id="197" name="Google Shape;197;p34"/>
          <p:cNvPicPr preferRelativeResize="0"/>
          <p:nvPr/>
        </p:nvPicPr>
        <p:blipFill rotWithShape="1">
          <a:blip r:embed="rId3">
            <a:alphaModFix/>
          </a:blip>
          <a:srcRect b="6888" l="823" r="2314" t="9715"/>
          <a:stretch/>
        </p:blipFill>
        <p:spPr>
          <a:xfrm>
            <a:off x="715825" y="1128550"/>
            <a:ext cx="7886698" cy="381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id"/>
              <a:t>HASIL TAMPILAN API</a:t>
            </a:r>
            <a:endParaRPr/>
          </a:p>
        </p:txBody>
      </p:sp>
      <p:sp>
        <p:nvSpPr>
          <p:cNvPr id="203" name="Google Shape;203;p35"/>
          <p:cNvSpPr txBox="1"/>
          <p:nvPr>
            <p:ph idx="1" type="body"/>
          </p:nvPr>
        </p:nvSpPr>
        <p:spPr>
          <a:xfrm>
            <a:off x="628650" y="1848463"/>
            <a:ext cx="3178200" cy="2180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Terdapat 4 endpoint untuk memprediksi sentimen. 2 endpoint prediksi sentimen menggunakan LSTM dan 2 endpoint menggunakan Neural Network.</a:t>
            </a:r>
            <a:endParaRPr/>
          </a:p>
        </p:txBody>
      </p:sp>
      <p:pic>
        <p:nvPicPr>
          <p:cNvPr id="204" name="Google Shape;204;p35"/>
          <p:cNvPicPr preferRelativeResize="0"/>
          <p:nvPr/>
        </p:nvPicPr>
        <p:blipFill rotWithShape="1">
          <a:blip r:embed="rId3">
            <a:alphaModFix/>
          </a:blip>
          <a:srcRect b="6884" l="822" r="59075" t="45102"/>
          <a:stretch/>
        </p:blipFill>
        <p:spPr>
          <a:xfrm>
            <a:off x="3993725" y="1369225"/>
            <a:ext cx="4661126" cy="31385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id"/>
              <a:t>HASIL TAMPILAN API</a:t>
            </a:r>
            <a:endParaRPr/>
          </a:p>
        </p:txBody>
      </p:sp>
      <p:sp>
        <p:nvSpPr>
          <p:cNvPr id="210" name="Google Shape;210;p36"/>
          <p:cNvSpPr txBox="1"/>
          <p:nvPr>
            <p:ph idx="1" type="body"/>
          </p:nvPr>
        </p:nvSpPr>
        <p:spPr>
          <a:xfrm>
            <a:off x="1860700" y="1887550"/>
            <a:ext cx="2540700" cy="46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Input teks</a:t>
            </a:r>
            <a:endParaRPr/>
          </a:p>
        </p:txBody>
      </p:sp>
      <p:sp>
        <p:nvSpPr>
          <p:cNvPr id="211" name="Google Shape;211;p36"/>
          <p:cNvSpPr txBox="1"/>
          <p:nvPr>
            <p:ph idx="1" type="body"/>
          </p:nvPr>
        </p:nvSpPr>
        <p:spPr>
          <a:xfrm>
            <a:off x="1255825" y="3751950"/>
            <a:ext cx="2900100" cy="466200"/>
          </a:xfrm>
          <a:prstGeom prst="rect">
            <a:avLst/>
          </a:prstGeom>
        </p:spPr>
        <p:txBody>
          <a:bodyPr anchorCtr="0" anchor="t" bIns="34275" lIns="68575" spcFirstLastPara="1" rIns="68575" wrap="square" tIns="34275">
            <a:normAutofit fontScale="92500"/>
          </a:bodyPr>
          <a:lstStyle/>
          <a:p>
            <a:pPr indent="0" lvl="0" marL="0" rtl="0" algn="l">
              <a:spcBef>
                <a:spcPts val="800"/>
              </a:spcBef>
              <a:spcAft>
                <a:spcPts val="0"/>
              </a:spcAft>
              <a:buNone/>
            </a:pPr>
            <a:r>
              <a:rPr lang="id"/>
              <a:t>Hasil prediksi sentimen</a:t>
            </a:r>
            <a:endParaRPr/>
          </a:p>
        </p:txBody>
      </p:sp>
      <p:pic>
        <p:nvPicPr>
          <p:cNvPr id="212" name="Google Shape;212;p36"/>
          <p:cNvPicPr preferRelativeResize="0"/>
          <p:nvPr/>
        </p:nvPicPr>
        <p:blipFill>
          <a:blip r:embed="rId3">
            <a:alphaModFix/>
          </a:blip>
          <a:stretch>
            <a:fillRect/>
          </a:stretch>
        </p:blipFill>
        <p:spPr>
          <a:xfrm>
            <a:off x="5103975" y="1186675"/>
            <a:ext cx="3543847" cy="1982975"/>
          </a:xfrm>
          <a:prstGeom prst="rect">
            <a:avLst/>
          </a:prstGeom>
          <a:noFill/>
          <a:ln>
            <a:noFill/>
          </a:ln>
        </p:spPr>
      </p:pic>
      <p:pic>
        <p:nvPicPr>
          <p:cNvPr id="213" name="Google Shape;213;p36"/>
          <p:cNvPicPr preferRelativeResize="0"/>
          <p:nvPr/>
        </p:nvPicPr>
        <p:blipFill>
          <a:blip r:embed="rId4">
            <a:alphaModFix/>
          </a:blip>
          <a:stretch>
            <a:fillRect/>
          </a:stretch>
        </p:blipFill>
        <p:spPr>
          <a:xfrm>
            <a:off x="4481950" y="3263000"/>
            <a:ext cx="4332702" cy="198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id"/>
              <a:t>HASIL TAMPILAN API</a:t>
            </a:r>
            <a:endParaRPr/>
          </a:p>
        </p:txBody>
      </p:sp>
      <p:sp>
        <p:nvSpPr>
          <p:cNvPr id="219" name="Google Shape;219;p37"/>
          <p:cNvSpPr txBox="1"/>
          <p:nvPr>
            <p:ph idx="1" type="body"/>
          </p:nvPr>
        </p:nvSpPr>
        <p:spPr>
          <a:xfrm>
            <a:off x="1323900" y="1873350"/>
            <a:ext cx="2540700" cy="46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Input file csv</a:t>
            </a:r>
            <a:endParaRPr/>
          </a:p>
        </p:txBody>
      </p:sp>
      <p:sp>
        <p:nvSpPr>
          <p:cNvPr id="220" name="Google Shape;220;p37"/>
          <p:cNvSpPr txBox="1"/>
          <p:nvPr>
            <p:ph idx="1" type="body"/>
          </p:nvPr>
        </p:nvSpPr>
        <p:spPr>
          <a:xfrm>
            <a:off x="427375" y="3768000"/>
            <a:ext cx="1674900" cy="697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Hasil prediksi sentimen </a:t>
            </a:r>
            <a:endParaRPr/>
          </a:p>
        </p:txBody>
      </p:sp>
      <p:pic>
        <p:nvPicPr>
          <p:cNvPr id="221" name="Google Shape;221;p37"/>
          <p:cNvPicPr preferRelativeResize="0"/>
          <p:nvPr/>
        </p:nvPicPr>
        <p:blipFill>
          <a:blip r:embed="rId3">
            <a:alphaModFix/>
          </a:blip>
          <a:stretch>
            <a:fillRect/>
          </a:stretch>
        </p:blipFill>
        <p:spPr>
          <a:xfrm>
            <a:off x="3424400" y="1121894"/>
            <a:ext cx="3262155" cy="1690156"/>
          </a:xfrm>
          <a:prstGeom prst="rect">
            <a:avLst/>
          </a:prstGeom>
          <a:noFill/>
          <a:ln>
            <a:noFill/>
          </a:ln>
        </p:spPr>
      </p:pic>
      <p:pic>
        <p:nvPicPr>
          <p:cNvPr id="222" name="Google Shape;222;p37"/>
          <p:cNvPicPr preferRelativeResize="0"/>
          <p:nvPr/>
        </p:nvPicPr>
        <p:blipFill rotWithShape="1">
          <a:blip r:embed="rId4">
            <a:alphaModFix/>
          </a:blip>
          <a:srcRect b="0" l="6475" r="2066" t="0"/>
          <a:stretch/>
        </p:blipFill>
        <p:spPr>
          <a:xfrm>
            <a:off x="2289600" y="3142800"/>
            <a:ext cx="6852327" cy="194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837371" y="375046"/>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d" sz="3300"/>
              <a:t>KESIMPULAN</a:t>
            </a:r>
            <a:endParaRPr/>
          </a:p>
        </p:txBody>
      </p:sp>
      <p:sp>
        <p:nvSpPr>
          <p:cNvPr id="228" name="Google Shape;228;p38"/>
          <p:cNvSpPr txBox="1"/>
          <p:nvPr>
            <p:ph idx="1" type="body"/>
          </p:nvPr>
        </p:nvSpPr>
        <p:spPr>
          <a:xfrm>
            <a:off x="628650" y="1203744"/>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id"/>
              <a:t>pada data yang terdapat pada link </a:t>
            </a:r>
            <a:r>
              <a:rPr lang="id" u="sng">
                <a:solidFill>
                  <a:schemeClr val="hlink"/>
                </a:solidFill>
                <a:hlinkClick r:id="rId3"/>
              </a:rPr>
              <a:t>https://drive.google.com/file/d/1RCHGfn9JJyyReAh8PIIoF8Ch0H3miP0u/view?pli=1</a:t>
            </a:r>
            <a:r>
              <a:rPr lang="id"/>
              <a:t> bahwa untuk metode neural network memiliki nilai precision yang lebih tinggi dari recall dan f1 score namun pada metode LSTM nilai recall lebih tinggi dari precision. Dari hasil akurasi untuk LSTM mendapat nilai lebih baik dari metode Neural Network. </a:t>
            </a:r>
            <a:endParaRPr/>
          </a:p>
          <a:p>
            <a:pPr indent="0" lvl="0" marL="0" rtl="0" algn="l">
              <a:lnSpc>
                <a:spcPct val="90000"/>
              </a:lnSpc>
              <a:spcBef>
                <a:spcPts val="0"/>
              </a:spcBef>
              <a:spcAft>
                <a:spcPts val="0"/>
              </a:spcAft>
              <a:buClr>
                <a:schemeClr val="dk1"/>
              </a:buClr>
              <a:buSzPts val="2100"/>
              <a:buNone/>
            </a:pPr>
            <a:r>
              <a:t/>
            </a:r>
            <a:endParaRPr/>
          </a:p>
          <a:p>
            <a:pPr indent="0" lvl="0" marL="0" rtl="0" algn="l">
              <a:lnSpc>
                <a:spcPct val="90000"/>
              </a:lnSpc>
              <a:spcBef>
                <a:spcPts val="0"/>
              </a:spcBef>
              <a:spcAft>
                <a:spcPts val="0"/>
              </a:spcAft>
              <a:buClr>
                <a:schemeClr val="dk1"/>
              </a:buClr>
              <a:buSzPts val="2100"/>
              <a:buNone/>
            </a:pPr>
            <a:r>
              <a:rPr lang="id"/>
              <a:t>Karena data yang digunakan memiliki ketimpangan data pada tiga label sentimen, maka hasil klasifikasi menunjukkan kecenderungan untuk memprediksi data sebagai label positif.</a:t>
            </a:r>
            <a:endParaRPr/>
          </a:p>
        </p:txBody>
      </p:sp>
      <p:pic>
        <p:nvPicPr>
          <p:cNvPr descr="Questions" id="229" name="Google Shape;229;p38"/>
          <p:cNvPicPr preferRelativeResize="0"/>
          <p:nvPr/>
        </p:nvPicPr>
        <p:blipFill rotWithShape="1">
          <a:blip r:embed="rId4">
            <a:alphaModFix/>
          </a:blip>
          <a:srcRect b="0" l="0" r="0" t="0"/>
          <a:stretch/>
        </p:blipFill>
        <p:spPr>
          <a:xfrm>
            <a:off x="179201" y="172641"/>
            <a:ext cx="898899" cy="898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6"/>
          <p:cNvSpPr/>
          <p:nvPr/>
        </p:nvSpPr>
        <p:spPr>
          <a:xfrm>
            <a:off x="0"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0" name="Google Shape;140;p26"/>
          <p:cNvSpPr txBox="1"/>
          <p:nvPr>
            <p:ph type="title"/>
          </p:nvPr>
        </p:nvSpPr>
        <p:spPr>
          <a:xfrm>
            <a:off x="760606" y="1087991"/>
            <a:ext cx="2949023" cy="2967517"/>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4200"/>
              <a:buFont typeface="Calibri"/>
              <a:buNone/>
            </a:pPr>
            <a:r>
              <a:rPr lang="id" sz="4100">
                <a:solidFill>
                  <a:schemeClr val="lt1"/>
                </a:solidFill>
              </a:rPr>
              <a:t>Pendahuluan</a:t>
            </a:r>
            <a:endParaRPr sz="4100">
              <a:solidFill>
                <a:schemeClr val="lt1"/>
              </a:solidFill>
            </a:endParaRPr>
          </a:p>
        </p:txBody>
      </p:sp>
      <p:cxnSp>
        <p:nvCxnSpPr>
          <p:cNvPr id="141" name="Google Shape;141;p26"/>
          <p:cNvCxnSpPr/>
          <p:nvPr/>
        </p:nvCxnSpPr>
        <p:spPr>
          <a:xfrm rot="10800000">
            <a:off x="760606" y="1087991"/>
            <a:ext cx="2949023" cy="0"/>
          </a:xfrm>
          <a:prstGeom prst="straightConnector1">
            <a:avLst/>
          </a:prstGeom>
          <a:noFill/>
          <a:ln cap="flat" cmpd="sng" w="12700">
            <a:solidFill>
              <a:schemeClr val="accent2"/>
            </a:solidFill>
            <a:prstDash val="solid"/>
            <a:miter lim="800000"/>
            <a:headEnd len="sm" w="sm" type="none"/>
            <a:tailEnd len="sm" w="sm" type="none"/>
          </a:ln>
        </p:spPr>
      </p:cxnSp>
      <p:cxnSp>
        <p:nvCxnSpPr>
          <p:cNvPr id="142" name="Google Shape;142;p26"/>
          <p:cNvCxnSpPr/>
          <p:nvPr/>
        </p:nvCxnSpPr>
        <p:spPr>
          <a:xfrm rot="10800000">
            <a:off x="760606" y="4056428"/>
            <a:ext cx="2949023" cy="0"/>
          </a:xfrm>
          <a:prstGeom prst="straightConnector1">
            <a:avLst/>
          </a:prstGeom>
          <a:noFill/>
          <a:ln cap="flat" cmpd="sng" w="12700">
            <a:solidFill>
              <a:schemeClr val="accent2"/>
            </a:solidFill>
            <a:prstDash val="solid"/>
            <a:miter lim="800000"/>
            <a:headEnd len="sm" w="sm" type="none"/>
            <a:tailEnd len="sm" w="sm" type="none"/>
          </a:ln>
        </p:spPr>
      </p:cxnSp>
      <p:sp>
        <p:nvSpPr>
          <p:cNvPr id="143" name="Google Shape;143;p26"/>
          <p:cNvSpPr txBox="1"/>
          <p:nvPr>
            <p:ph idx="1" type="body"/>
          </p:nvPr>
        </p:nvSpPr>
        <p:spPr>
          <a:xfrm>
            <a:off x="4572000" y="831046"/>
            <a:ext cx="3756676" cy="3428979"/>
          </a:xfrm>
          <a:prstGeom prst="rect">
            <a:avLst/>
          </a:prstGeom>
          <a:noFill/>
          <a:ln>
            <a:noFill/>
          </a:ln>
        </p:spPr>
        <p:txBody>
          <a:bodyPr anchorCtr="0" anchor="ctr" bIns="34275" lIns="68575" spcFirstLastPara="1" rIns="68575" wrap="square" tIns="34275">
            <a:noAutofit/>
          </a:bodyPr>
          <a:lstStyle/>
          <a:p>
            <a:pPr indent="-184150" lvl="0" marL="177800" rtl="0" algn="l">
              <a:lnSpc>
                <a:spcPct val="80000"/>
              </a:lnSpc>
              <a:spcBef>
                <a:spcPts val="0"/>
              </a:spcBef>
              <a:spcAft>
                <a:spcPts val="0"/>
              </a:spcAft>
              <a:buClr>
                <a:schemeClr val="accent1"/>
              </a:buClr>
              <a:buSzPts val="1300"/>
              <a:buFont typeface="Calibri"/>
              <a:buChar char="•"/>
            </a:pPr>
            <a:r>
              <a:rPr b="0" lang="id" sz="1300" cap="none">
                <a:solidFill>
                  <a:schemeClr val="lt1"/>
                </a:solidFill>
              </a:rPr>
              <a:t>Pengguna Twitter di Indonesia pada tahun 2023 mencapai 24 juta jiwa. Hal ini membuat Indonesia menjadi pengguna Twitter terbanyak ke 5 di dunia. </a:t>
            </a:r>
            <a:r>
              <a:rPr lang="id" sz="1300">
                <a:solidFill>
                  <a:schemeClr val="lt1"/>
                </a:solidFill>
              </a:rPr>
              <a:t>Data tersebut memberikan gambaran bahwa Indonesia memiliki tingkat keaktifan di Twitter yang cukup besar. </a:t>
            </a:r>
            <a:endParaRPr b="0" sz="1300" cap="none">
              <a:solidFill>
                <a:schemeClr val="lt1"/>
              </a:solidFill>
            </a:endParaRPr>
          </a:p>
          <a:p>
            <a:pPr indent="-101600" lvl="0" marL="177800" rtl="0" algn="l">
              <a:lnSpc>
                <a:spcPct val="80000"/>
              </a:lnSpc>
              <a:spcBef>
                <a:spcPts val="1200"/>
              </a:spcBef>
              <a:spcAft>
                <a:spcPts val="0"/>
              </a:spcAft>
              <a:buClr>
                <a:schemeClr val="accent1"/>
              </a:buClr>
              <a:buSzPts val="1200"/>
              <a:buFont typeface="Calibri"/>
              <a:buNone/>
            </a:pPr>
            <a:r>
              <a:t/>
            </a:r>
            <a:endParaRPr sz="1300">
              <a:solidFill>
                <a:schemeClr val="lt1"/>
              </a:solidFill>
            </a:endParaRPr>
          </a:p>
          <a:p>
            <a:pPr indent="-184150" lvl="0" marL="177800" rtl="0" algn="l">
              <a:lnSpc>
                <a:spcPct val="80000"/>
              </a:lnSpc>
              <a:spcBef>
                <a:spcPts val="1200"/>
              </a:spcBef>
              <a:spcAft>
                <a:spcPts val="0"/>
              </a:spcAft>
              <a:buClr>
                <a:schemeClr val="accent1"/>
              </a:buClr>
              <a:buSzPts val="1300"/>
              <a:buFont typeface="Calibri"/>
              <a:buChar char="•"/>
            </a:pPr>
            <a:r>
              <a:rPr lang="id" sz="1300">
                <a:solidFill>
                  <a:schemeClr val="lt1"/>
                </a:solidFill>
              </a:rPr>
              <a:t>Salah satu hal yang dapat dilakukan melalui Twitter adalah memberikan sentimen atau pendapat. Sentimen-sentimen tersebut tidak luput dari hal-hal negatif seperti sentimen yang berbau abusive dan hate speech.</a:t>
            </a:r>
            <a:endParaRPr sz="2200"/>
          </a:p>
          <a:p>
            <a:pPr indent="-101600" lvl="0" marL="177800" rtl="0" algn="l">
              <a:lnSpc>
                <a:spcPct val="80000"/>
              </a:lnSpc>
              <a:spcBef>
                <a:spcPts val="1200"/>
              </a:spcBef>
              <a:spcAft>
                <a:spcPts val="0"/>
              </a:spcAft>
              <a:buClr>
                <a:schemeClr val="accent1"/>
              </a:buClr>
              <a:buSzPts val="1200"/>
              <a:buFont typeface="Calibri"/>
              <a:buNone/>
            </a:pPr>
            <a:r>
              <a:t/>
            </a:r>
            <a:endParaRPr sz="1300">
              <a:solidFill>
                <a:schemeClr val="lt1"/>
              </a:solidFill>
            </a:endParaRPr>
          </a:p>
          <a:p>
            <a:pPr indent="-184150" lvl="0" marL="177800" rtl="0" algn="l">
              <a:lnSpc>
                <a:spcPct val="80000"/>
              </a:lnSpc>
              <a:spcBef>
                <a:spcPts val="1200"/>
              </a:spcBef>
              <a:spcAft>
                <a:spcPts val="0"/>
              </a:spcAft>
              <a:buClr>
                <a:schemeClr val="accent1"/>
              </a:buClr>
              <a:buSzPts val="1300"/>
              <a:buFont typeface="Calibri"/>
              <a:buChar char="•"/>
            </a:pPr>
            <a:r>
              <a:rPr lang="id" sz="1300">
                <a:solidFill>
                  <a:schemeClr val="lt1"/>
                </a:solidFill>
              </a:rPr>
              <a:t>Oleh karena itu, penelitian ini memiliki tujuan untuk </a:t>
            </a:r>
            <a:r>
              <a:rPr i="0" lang="id" sz="1300" u="none" strike="noStrike">
                <a:solidFill>
                  <a:schemeClr val="lt1"/>
                </a:solidFill>
              </a:rPr>
              <a:t>membuat sebuah engine/API yang bisa memilah komentar positif, netral, dan negatif dari komentar netizen dari teks non-formal.</a:t>
            </a:r>
            <a:endParaRPr sz="1300">
              <a:solidFill>
                <a:schemeClr val="lt1"/>
              </a:solidFill>
            </a:endParaRPr>
          </a:p>
          <a:p>
            <a:pPr indent="0" lvl="0" marL="0" rtl="0" algn="l">
              <a:lnSpc>
                <a:spcPct val="80000"/>
              </a:lnSpc>
              <a:spcBef>
                <a:spcPts val="1200"/>
              </a:spcBef>
              <a:spcAft>
                <a:spcPts val="0"/>
              </a:spcAft>
              <a:buClr>
                <a:schemeClr val="dk1"/>
              </a:buClr>
              <a:buSzPts val="1200"/>
              <a:buNone/>
            </a:pPr>
            <a:r>
              <a:t/>
            </a:r>
            <a:endParaRPr sz="13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7"/>
          <p:cNvSpPr/>
          <p:nvPr/>
        </p:nvSpPr>
        <p:spPr>
          <a:xfrm>
            <a:off x="0" y="0"/>
            <a:ext cx="9144000" cy="5143500"/>
          </a:xfrm>
          <a:prstGeom prst="rect">
            <a:avLst/>
          </a:prstGeom>
          <a:solidFill>
            <a:srgbClr val="0C0C0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9" name="Google Shape;149;p27"/>
          <p:cNvSpPr txBox="1"/>
          <p:nvPr>
            <p:ph type="title"/>
          </p:nvPr>
        </p:nvSpPr>
        <p:spPr>
          <a:xfrm>
            <a:off x="623905" y="2291429"/>
            <a:ext cx="3530753" cy="66641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lt1"/>
              </a:buClr>
              <a:buSzPts val="2900"/>
              <a:buFont typeface="Calibri"/>
              <a:buNone/>
            </a:pPr>
            <a:r>
              <a:rPr lang="id" sz="2900">
                <a:solidFill>
                  <a:schemeClr val="lt1"/>
                </a:solidFill>
              </a:rPr>
              <a:t>METODE PENELITIAN</a:t>
            </a:r>
            <a:endParaRPr/>
          </a:p>
        </p:txBody>
      </p:sp>
      <p:cxnSp>
        <p:nvCxnSpPr>
          <p:cNvPr id="150" name="Google Shape;150;p27"/>
          <p:cNvCxnSpPr/>
          <p:nvPr/>
        </p:nvCxnSpPr>
        <p:spPr>
          <a:xfrm rot="10800000">
            <a:off x="623905" y="1312317"/>
            <a:ext cx="3538728" cy="0"/>
          </a:xfrm>
          <a:prstGeom prst="straightConnector1">
            <a:avLst/>
          </a:prstGeom>
          <a:noFill/>
          <a:ln cap="flat" cmpd="sng" w="12700">
            <a:solidFill>
              <a:schemeClr val="accent2"/>
            </a:solidFill>
            <a:prstDash val="solid"/>
            <a:miter lim="800000"/>
            <a:headEnd len="sm" w="sm" type="none"/>
            <a:tailEnd len="sm" w="sm" type="none"/>
          </a:ln>
        </p:spPr>
      </p:cxnSp>
      <p:sp>
        <p:nvSpPr>
          <p:cNvPr id="151" name="Google Shape;151;p27"/>
          <p:cNvSpPr txBox="1"/>
          <p:nvPr>
            <p:ph idx="1" type="body"/>
          </p:nvPr>
        </p:nvSpPr>
        <p:spPr>
          <a:xfrm>
            <a:off x="4572000" y="1428644"/>
            <a:ext cx="3439885" cy="273578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0"/>
              </a:spcBef>
              <a:spcAft>
                <a:spcPts val="0"/>
              </a:spcAft>
              <a:buClr>
                <a:schemeClr val="lt1"/>
              </a:buClr>
              <a:buSzPct val="100000"/>
              <a:buNone/>
            </a:pPr>
            <a:r>
              <a:rPr lang="id" sz="1800">
                <a:solidFill>
                  <a:schemeClr val="lt1"/>
                </a:solidFill>
              </a:rPr>
              <a:t>Metode analisis yang dipakai dalam penelitian ini menggunakan Predictive analytics dimana Predictive analytics memanfaatkan beragam jenis pendekatan untuk menganalisis data, salah satunya machine learning.</a:t>
            </a:r>
            <a:endParaRPr/>
          </a:p>
          <a:p>
            <a:pPr indent="0" lvl="0" marL="0" rtl="0" algn="l">
              <a:lnSpc>
                <a:spcPct val="90000"/>
              </a:lnSpc>
              <a:spcBef>
                <a:spcPts val="800"/>
              </a:spcBef>
              <a:spcAft>
                <a:spcPts val="0"/>
              </a:spcAft>
              <a:buClr>
                <a:srgbClr val="FFFFFF"/>
              </a:buClr>
              <a:buSzPct val="100000"/>
              <a:buNone/>
            </a:pPr>
            <a:r>
              <a:rPr lang="id" sz="1800">
                <a:solidFill>
                  <a:srgbClr val="FFFFFF"/>
                </a:solidFill>
              </a:rPr>
              <a:t>Dalam penelitian ini, kami menggunakan 2 model machine learning, yaitu (Neural Network, dan LSTM). </a:t>
            </a:r>
            <a:endParaRPr/>
          </a:p>
          <a:p>
            <a:pPr indent="0" lvl="0" marL="0" rtl="0" algn="l">
              <a:lnSpc>
                <a:spcPct val="90000"/>
              </a:lnSpc>
              <a:spcBef>
                <a:spcPts val="800"/>
              </a:spcBef>
              <a:spcAft>
                <a:spcPts val="0"/>
              </a:spcAft>
              <a:buClr>
                <a:schemeClr val="dk1"/>
              </a:buClr>
              <a:buSzPct val="100000"/>
              <a:buNone/>
            </a:pPr>
            <a:r>
              <a:t/>
            </a:r>
            <a:endParaRPr sz="1800">
              <a:solidFill>
                <a:srgbClr val="FFFFFF"/>
              </a:solidFill>
            </a:endParaRPr>
          </a:p>
          <a:p>
            <a:pPr indent="0" lvl="0" marL="0" rtl="0" algn="l">
              <a:lnSpc>
                <a:spcPct val="90000"/>
              </a:lnSpc>
              <a:spcBef>
                <a:spcPts val="800"/>
              </a:spcBef>
              <a:spcAft>
                <a:spcPts val="0"/>
              </a:spcAft>
              <a:buClr>
                <a:srgbClr val="FFFFFF"/>
              </a:buClr>
              <a:buSzPct val="100000"/>
              <a:buNone/>
            </a:pPr>
            <a:r>
              <a:rPr lang="id" sz="1800">
                <a:solidFill>
                  <a:srgbClr val="FFFFFF"/>
                </a:solidFill>
              </a:rPr>
              <a:t>Pada akhirnya, kami akan menyimpulkan hasil dari pengujian kedua model machine learning yang kami gunakan dalam penelitian ini.</a:t>
            </a:r>
            <a:endParaRPr/>
          </a:p>
        </p:txBody>
      </p:sp>
      <p:cxnSp>
        <p:nvCxnSpPr>
          <p:cNvPr id="152" name="Google Shape;152;p27"/>
          <p:cNvCxnSpPr/>
          <p:nvPr/>
        </p:nvCxnSpPr>
        <p:spPr>
          <a:xfrm rot="10800000">
            <a:off x="625520" y="4280754"/>
            <a:ext cx="3535498"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8"/>
          <p:cNvSpPr txBox="1"/>
          <p:nvPr>
            <p:ph type="title"/>
          </p:nvPr>
        </p:nvSpPr>
        <p:spPr>
          <a:xfrm>
            <a:off x="628651" y="273844"/>
            <a:ext cx="4149465"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Calibri"/>
              <a:buNone/>
            </a:pPr>
            <a:r>
              <a:rPr lang="id">
                <a:solidFill>
                  <a:schemeClr val="lt1"/>
                </a:solidFill>
              </a:rPr>
              <a:t>METODE PENELITIAN</a:t>
            </a:r>
            <a:endParaRPr>
              <a:solidFill>
                <a:schemeClr val="lt1"/>
              </a:solidFill>
            </a:endParaRPr>
          </a:p>
        </p:txBody>
      </p:sp>
      <p:sp>
        <p:nvSpPr>
          <p:cNvPr id="158" name="Google Shape;158;p28"/>
          <p:cNvSpPr txBox="1"/>
          <p:nvPr>
            <p:ph idx="1" type="body"/>
          </p:nvPr>
        </p:nvSpPr>
        <p:spPr>
          <a:xfrm>
            <a:off x="628650" y="1434500"/>
            <a:ext cx="8015400" cy="16347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Clr>
                <a:schemeClr val="lt1"/>
              </a:buClr>
              <a:buSzPts val="1313"/>
              <a:buNone/>
            </a:pPr>
            <a:r>
              <a:rPr lang="id" sz="1612">
                <a:solidFill>
                  <a:schemeClr val="lt1"/>
                </a:solidFill>
              </a:rPr>
              <a:t>Dalam penelitian ini langkah-langkah yang kami lakukan adalah:</a:t>
            </a:r>
            <a:endParaRPr sz="1612"/>
          </a:p>
          <a:p>
            <a:pPr indent="-163512" lvl="0" marL="177800" rtl="0" algn="l">
              <a:lnSpc>
                <a:spcPct val="70000"/>
              </a:lnSpc>
              <a:spcBef>
                <a:spcPts val="800"/>
              </a:spcBef>
              <a:spcAft>
                <a:spcPts val="0"/>
              </a:spcAft>
              <a:buClr>
                <a:schemeClr val="lt1"/>
              </a:buClr>
              <a:buSzPts val="1175"/>
              <a:buFont typeface="Calibri"/>
              <a:buAutoNum type="arabicPeriod"/>
            </a:pPr>
            <a:r>
              <a:rPr lang="id" sz="1175">
                <a:solidFill>
                  <a:schemeClr val="lt1"/>
                </a:solidFill>
                <a:latin typeface="Montserrat"/>
                <a:ea typeface="Montserrat"/>
                <a:cs typeface="Montserrat"/>
                <a:sym typeface="Montserrat"/>
              </a:rPr>
              <a:t>D</a:t>
            </a:r>
            <a:r>
              <a:rPr b="0" i="0" lang="id" sz="1175" u="none" strike="noStrike">
                <a:solidFill>
                  <a:schemeClr val="lt1"/>
                </a:solidFill>
                <a:latin typeface="Montserrat"/>
                <a:ea typeface="Montserrat"/>
                <a:cs typeface="Montserrat"/>
                <a:sym typeface="Montserrat"/>
              </a:rPr>
              <a:t>ata cleansing      					🡪 Pandas dan Regex</a:t>
            </a:r>
            <a:endParaRPr b="0" i="0" sz="1175" u="none" strike="noStrike">
              <a:solidFill>
                <a:schemeClr val="lt1"/>
              </a:solidFill>
              <a:latin typeface="Montserrat"/>
              <a:ea typeface="Montserrat"/>
              <a:cs typeface="Montserrat"/>
              <a:sym typeface="Montserrat"/>
            </a:endParaRPr>
          </a:p>
          <a:p>
            <a:pPr indent="-163512" lvl="0" marL="177800" rtl="0" algn="l">
              <a:lnSpc>
                <a:spcPct val="70000"/>
              </a:lnSpc>
              <a:spcBef>
                <a:spcPts val="0"/>
              </a:spcBef>
              <a:spcAft>
                <a:spcPts val="0"/>
              </a:spcAft>
              <a:buClr>
                <a:schemeClr val="lt1"/>
              </a:buClr>
              <a:buSzPts val="1175"/>
              <a:buFont typeface="Calibri"/>
              <a:buAutoNum type="arabicPeriod"/>
            </a:pPr>
            <a:r>
              <a:rPr b="0" i="0" lang="id" sz="1175" u="none" strike="noStrike">
                <a:solidFill>
                  <a:schemeClr val="lt1"/>
                </a:solidFill>
                <a:latin typeface="Montserrat"/>
                <a:ea typeface="Montserrat"/>
                <a:cs typeface="Montserrat"/>
                <a:sym typeface="Montserrat"/>
              </a:rPr>
              <a:t>Feature extraction &amp; Training Neural Network	🡪 Sklearn</a:t>
            </a:r>
            <a:endParaRPr b="0" i="0" sz="1175" u="none" strike="noStrike">
              <a:solidFill>
                <a:schemeClr val="lt1"/>
              </a:solidFill>
              <a:latin typeface="Montserrat"/>
              <a:ea typeface="Montserrat"/>
              <a:cs typeface="Montserrat"/>
              <a:sym typeface="Montserrat"/>
            </a:endParaRPr>
          </a:p>
          <a:p>
            <a:pPr indent="-163512" lvl="0" marL="177800" rtl="0" algn="l">
              <a:lnSpc>
                <a:spcPct val="70000"/>
              </a:lnSpc>
              <a:spcBef>
                <a:spcPts val="0"/>
              </a:spcBef>
              <a:spcAft>
                <a:spcPts val="0"/>
              </a:spcAft>
              <a:buClr>
                <a:schemeClr val="lt1"/>
              </a:buClr>
              <a:buSzPts val="1175"/>
              <a:buFont typeface="Calibri"/>
              <a:buAutoNum type="arabicPeriod"/>
            </a:pPr>
            <a:r>
              <a:rPr b="0" i="0" lang="id" sz="1175" u="none" strike="noStrike">
                <a:solidFill>
                  <a:schemeClr val="lt1"/>
                </a:solidFill>
                <a:latin typeface="Montserrat"/>
                <a:ea typeface="Montserrat"/>
                <a:cs typeface="Montserrat"/>
                <a:sym typeface="Montserrat"/>
              </a:rPr>
              <a:t>Training LSTM						🡪 Tensorflow </a:t>
            </a:r>
            <a:endParaRPr b="0" i="0" sz="1175" u="none" strike="noStrike">
              <a:solidFill>
                <a:schemeClr val="lt1"/>
              </a:solidFill>
              <a:latin typeface="Montserrat"/>
              <a:ea typeface="Montserrat"/>
              <a:cs typeface="Montserrat"/>
              <a:sym typeface="Montserrat"/>
            </a:endParaRPr>
          </a:p>
          <a:p>
            <a:pPr indent="-163512" lvl="0" marL="177800" rtl="0" algn="l">
              <a:lnSpc>
                <a:spcPct val="70000"/>
              </a:lnSpc>
              <a:spcBef>
                <a:spcPts val="0"/>
              </a:spcBef>
              <a:spcAft>
                <a:spcPts val="0"/>
              </a:spcAft>
              <a:buClr>
                <a:schemeClr val="lt1"/>
              </a:buClr>
              <a:buSzPts val="1175"/>
              <a:buFont typeface="Calibri"/>
              <a:buAutoNum type="arabicPeriod"/>
            </a:pPr>
            <a:r>
              <a:rPr b="0" i="0" lang="id" sz="1175" u="none" strike="noStrike">
                <a:solidFill>
                  <a:schemeClr val="lt1"/>
                </a:solidFill>
                <a:latin typeface="Montserrat"/>
                <a:ea typeface="Montserrat"/>
                <a:cs typeface="Montserrat"/>
                <a:sym typeface="Montserrat"/>
              </a:rPr>
              <a:t>Evalua</a:t>
            </a:r>
            <a:r>
              <a:rPr lang="id" sz="1175">
                <a:solidFill>
                  <a:schemeClr val="lt1"/>
                </a:solidFill>
                <a:latin typeface="Montserrat"/>
                <a:ea typeface="Montserrat"/>
                <a:cs typeface="Montserrat"/>
                <a:sym typeface="Montserrat"/>
              </a:rPr>
              <a:t>si							🡪 matplotlib dan seaborn</a:t>
            </a:r>
            <a:endParaRPr b="0" i="0" sz="1175" u="none" strike="noStrike">
              <a:solidFill>
                <a:schemeClr val="lt1"/>
              </a:solidFill>
              <a:latin typeface="Montserrat"/>
              <a:ea typeface="Montserrat"/>
              <a:cs typeface="Montserrat"/>
              <a:sym typeface="Montserrat"/>
            </a:endParaRPr>
          </a:p>
          <a:p>
            <a:pPr indent="-163512" lvl="0" marL="177800" rtl="0" algn="l">
              <a:lnSpc>
                <a:spcPct val="70000"/>
              </a:lnSpc>
              <a:spcBef>
                <a:spcPts val="0"/>
              </a:spcBef>
              <a:spcAft>
                <a:spcPts val="0"/>
              </a:spcAft>
              <a:buClr>
                <a:schemeClr val="lt1"/>
              </a:buClr>
              <a:buSzPts val="1175"/>
              <a:buFont typeface="Calibri"/>
              <a:buAutoNum type="arabicPeriod"/>
            </a:pPr>
            <a:r>
              <a:rPr b="0" i="0" lang="id" sz="1175" u="none" strike="noStrike">
                <a:solidFill>
                  <a:schemeClr val="lt1"/>
                </a:solidFill>
                <a:latin typeface="Montserrat"/>
                <a:ea typeface="Montserrat"/>
                <a:cs typeface="Montserrat"/>
                <a:sym typeface="Montserrat"/>
              </a:rPr>
              <a:t>Prediction</a:t>
            </a:r>
            <a:r>
              <a:rPr lang="id" sz="1175">
                <a:solidFill>
                  <a:schemeClr val="lt1"/>
                </a:solidFill>
                <a:latin typeface="Montserrat"/>
                <a:ea typeface="Montserrat"/>
                <a:cs typeface="Montserrat"/>
                <a:sym typeface="Montserrat"/>
              </a:rPr>
              <a:t> 						🡪 Flask, and Swagger UI</a:t>
            </a:r>
            <a:endParaRPr b="0" i="0" sz="1175" u="none" strike="noStrike">
              <a:solidFill>
                <a:schemeClr val="lt1"/>
              </a:solidFill>
              <a:latin typeface="Montserrat"/>
              <a:ea typeface="Montserrat"/>
              <a:cs typeface="Montserrat"/>
              <a:sym typeface="Montserrat"/>
            </a:endParaRPr>
          </a:p>
          <a:p>
            <a:pPr indent="0" lvl="0" marL="0" rtl="0" algn="l">
              <a:lnSpc>
                <a:spcPct val="70000"/>
              </a:lnSpc>
              <a:spcBef>
                <a:spcPts val="0"/>
              </a:spcBef>
              <a:spcAft>
                <a:spcPts val="0"/>
              </a:spcAft>
              <a:buClr>
                <a:schemeClr val="dk1"/>
              </a:buClr>
              <a:buSzPts val="875"/>
              <a:buNone/>
            </a:pPr>
            <a:r>
              <a:t/>
            </a:r>
            <a:endParaRPr b="0" i="0" sz="1175" u="none" strike="noStrike">
              <a:solidFill>
                <a:schemeClr val="lt1"/>
              </a:solidFill>
              <a:latin typeface="Montserrat"/>
              <a:ea typeface="Montserrat"/>
              <a:cs typeface="Montserrat"/>
              <a:sym typeface="Montserrat"/>
            </a:endParaRPr>
          </a:p>
          <a:p>
            <a:pPr indent="0" lvl="0" marL="0" rtl="0" algn="l">
              <a:lnSpc>
                <a:spcPct val="70000"/>
              </a:lnSpc>
              <a:spcBef>
                <a:spcPts val="0"/>
              </a:spcBef>
              <a:spcAft>
                <a:spcPts val="0"/>
              </a:spcAft>
              <a:buClr>
                <a:schemeClr val="dk1"/>
              </a:buClr>
              <a:buSzPts val="875"/>
              <a:buNone/>
            </a:pPr>
            <a:r>
              <a:t/>
            </a:r>
            <a:endParaRPr sz="1175">
              <a:solidFill>
                <a:schemeClr val="lt1"/>
              </a:solidFill>
              <a:latin typeface="Montserrat"/>
              <a:ea typeface="Montserrat"/>
              <a:cs typeface="Montserrat"/>
              <a:sym typeface="Montserrat"/>
            </a:endParaRPr>
          </a:p>
          <a:p>
            <a:pPr indent="0" lvl="0" marL="0" rtl="0" algn="l">
              <a:lnSpc>
                <a:spcPct val="70000"/>
              </a:lnSpc>
              <a:spcBef>
                <a:spcPts val="0"/>
              </a:spcBef>
              <a:spcAft>
                <a:spcPts val="0"/>
              </a:spcAft>
              <a:buClr>
                <a:schemeClr val="dk1"/>
              </a:buClr>
              <a:buSzPts val="875"/>
              <a:buNone/>
            </a:pPr>
            <a:r>
              <a:t/>
            </a:r>
            <a:endParaRPr b="0" i="0" sz="1175" u="none" strike="noStrike">
              <a:solidFill>
                <a:schemeClr val="lt1"/>
              </a:solidFill>
              <a:latin typeface="Montserrat"/>
              <a:ea typeface="Montserrat"/>
              <a:cs typeface="Montserrat"/>
              <a:sym typeface="Montserrat"/>
            </a:endParaRPr>
          </a:p>
          <a:p>
            <a:pPr indent="0" lvl="0" marL="0" rtl="0" algn="l">
              <a:lnSpc>
                <a:spcPct val="70000"/>
              </a:lnSpc>
              <a:spcBef>
                <a:spcPts val="0"/>
              </a:spcBef>
              <a:spcAft>
                <a:spcPts val="0"/>
              </a:spcAft>
              <a:buClr>
                <a:schemeClr val="dk1"/>
              </a:buClr>
              <a:buSzPts val="875"/>
              <a:buNone/>
            </a:pPr>
            <a:r>
              <a:t/>
            </a:r>
            <a:endParaRPr b="0" i="0" sz="1175" u="none" strike="noStrike">
              <a:solidFill>
                <a:schemeClr val="lt1"/>
              </a:solidFill>
              <a:latin typeface="Montserrat"/>
              <a:ea typeface="Montserrat"/>
              <a:cs typeface="Montserrat"/>
              <a:sym typeface="Montserrat"/>
            </a:endParaRPr>
          </a:p>
          <a:p>
            <a:pPr indent="0" lvl="0" marL="0" rtl="0" algn="l">
              <a:lnSpc>
                <a:spcPct val="70000"/>
              </a:lnSpc>
              <a:spcBef>
                <a:spcPts val="800"/>
              </a:spcBef>
              <a:spcAft>
                <a:spcPts val="0"/>
              </a:spcAft>
              <a:buClr>
                <a:schemeClr val="dk1"/>
              </a:buClr>
              <a:buSzPts val="1313"/>
              <a:buNone/>
            </a:pPr>
            <a:r>
              <a:t/>
            </a:r>
            <a:endParaRPr sz="1612">
              <a:solidFill>
                <a:schemeClr val="lt1"/>
              </a:solidFill>
            </a:endParaRPr>
          </a:p>
          <a:p>
            <a:pPr indent="0" lvl="0" marL="0" rtl="0" algn="l">
              <a:lnSpc>
                <a:spcPct val="70000"/>
              </a:lnSpc>
              <a:spcBef>
                <a:spcPts val="800"/>
              </a:spcBef>
              <a:spcAft>
                <a:spcPts val="0"/>
              </a:spcAft>
              <a:buClr>
                <a:schemeClr val="dk1"/>
              </a:buClr>
              <a:buSzPts val="1313"/>
              <a:buNone/>
            </a:pPr>
            <a:r>
              <a:t/>
            </a:r>
            <a:endParaRPr sz="1612">
              <a:solidFill>
                <a:schemeClr val="lt1"/>
              </a:solidFill>
            </a:endParaRPr>
          </a:p>
        </p:txBody>
      </p:sp>
      <p:cxnSp>
        <p:nvCxnSpPr>
          <p:cNvPr id="159" name="Google Shape;159;p28"/>
          <p:cNvCxnSpPr/>
          <p:nvPr/>
        </p:nvCxnSpPr>
        <p:spPr>
          <a:xfrm>
            <a:off x="472190" y="1045564"/>
            <a:ext cx="4305926" cy="0"/>
          </a:xfrm>
          <a:prstGeom prst="straightConnector1">
            <a:avLst/>
          </a:prstGeom>
          <a:noFill/>
          <a:ln cap="flat" cmpd="sng" w="19050">
            <a:solidFill>
              <a:schemeClr val="accent2"/>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d"/>
              <a:t>HASIL &amp; PEMBAHASAN</a:t>
            </a:r>
            <a:endParaRPr/>
          </a:p>
        </p:txBody>
      </p:sp>
      <p:sp>
        <p:nvSpPr>
          <p:cNvPr id="165" name="Google Shape;165;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id"/>
              <a:t>Neural Network </a:t>
            </a:r>
            <a:br>
              <a:rPr lang="id"/>
            </a:br>
            <a:br>
              <a:rPr lang="id"/>
            </a:br>
            <a:r>
              <a:rPr lang="id" sz="1200">
                <a:solidFill>
                  <a:srgbClr val="040C28"/>
                </a:solidFill>
                <a:latin typeface="Arial"/>
                <a:ea typeface="Arial"/>
                <a:cs typeface="Arial"/>
                <a:sym typeface="Arial"/>
              </a:rPr>
              <a:t>Tipe proses machine learning, yang disebut deep learning, yang menggunakan simpul atau neuron yang saling terhubung dalam struktur berlapis yang menyerupai otak manusia</a:t>
            </a:r>
            <a:r>
              <a:rPr lang="id" sz="1200">
                <a:solidFill>
                  <a:srgbClr val="4D5156"/>
                </a:solidFill>
                <a:highlight>
                  <a:srgbClr val="FFFFFF"/>
                </a:highlight>
                <a:latin typeface="Arial"/>
                <a:ea typeface="Arial"/>
                <a:cs typeface="Arial"/>
                <a:sym typeface="Arial"/>
              </a:rPr>
              <a:t>.  Dalam </a:t>
            </a:r>
            <a:r>
              <a:rPr lang="id" sz="1200">
                <a:solidFill>
                  <a:srgbClr val="040C28"/>
                </a:solidFill>
                <a:latin typeface="Arial"/>
                <a:ea typeface="Arial"/>
                <a:cs typeface="Arial"/>
                <a:sym typeface="Arial"/>
              </a:rPr>
              <a:t>Deep Learning</a:t>
            </a:r>
            <a:r>
              <a:rPr lang="id" sz="1200">
                <a:solidFill>
                  <a:srgbClr val="4D5156"/>
                </a:solidFill>
                <a:highlight>
                  <a:srgbClr val="FFFFFF"/>
                </a:highlight>
                <a:latin typeface="Arial"/>
                <a:ea typeface="Arial"/>
                <a:cs typeface="Arial"/>
                <a:sym typeface="Arial"/>
              </a:rPr>
              <a:t> terdapat tiga jenis </a:t>
            </a:r>
            <a:r>
              <a:rPr lang="id" sz="1200">
                <a:solidFill>
                  <a:srgbClr val="040C28"/>
                </a:solidFill>
                <a:latin typeface="Arial"/>
                <a:ea typeface="Arial"/>
                <a:cs typeface="Arial"/>
                <a:sym typeface="Arial"/>
              </a:rPr>
              <a:t>Neural Network</a:t>
            </a:r>
            <a:r>
              <a:rPr lang="id" sz="1200">
                <a:solidFill>
                  <a:srgbClr val="4D5156"/>
                </a:solidFill>
                <a:highlight>
                  <a:srgbClr val="FFFFFF"/>
                </a:highlight>
                <a:latin typeface="Arial"/>
                <a:ea typeface="Arial"/>
                <a:cs typeface="Arial"/>
                <a:sym typeface="Arial"/>
              </a:rPr>
              <a:t> yang membentuk dasar bagi sebagian besar model yaitu Artificial </a:t>
            </a:r>
            <a:r>
              <a:rPr lang="id" sz="1200">
                <a:solidFill>
                  <a:srgbClr val="040C28"/>
                </a:solidFill>
                <a:latin typeface="Arial"/>
                <a:ea typeface="Arial"/>
                <a:cs typeface="Arial"/>
                <a:sym typeface="Arial"/>
              </a:rPr>
              <a:t>Neural Networks</a:t>
            </a:r>
            <a:r>
              <a:rPr lang="id" sz="1200">
                <a:solidFill>
                  <a:srgbClr val="4D5156"/>
                </a:solidFill>
                <a:highlight>
                  <a:srgbClr val="FFFFFF"/>
                </a:highlight>
                <a:latin typeface="Arial"/>
                <a:ea typeface="Arial"/>
                <a:cs typeface="Arial"/>
                <a:sym typeface="Arial"/>
              </a:rPr>
              <a:t> (ANN), Convolutional </a:t>
            </a:r>
            <a:r>
              <a:rPr lang="id" sz="1200">
                <a:solidFill>
                  <a:srgbClr val="040C28"/>
                </a:solidFill>
                <a:latin typeface="Arial"/>
                <a:ea typeface="Arial"/>
                <a:cs typeface="Arial"/>
                <a:sym typeface="Arial"/>
              </a:rPr>
              <a:t>Neural Networks</a:t>
            </a:r>
            <a:r>
              <a:rPr lang="id" sz="1200">
                <a:solidFill>
                  <a:srgbClr val="4D5156"/>
                </a:solidFill>
                <a:highlight>
                  <a:srgbClr val="FFFFFF"/>
                </a:highlight>
                <a:latin typeface="Arial"/>
                <a:ea typeface="Arial"/>
                <a:cs typeface="Arial"/>
                <a:sym typeface="Arial"/>
              </a:rPr>
              <a:t> (CNN), dan Recurrent </a:t>
            </a:r>
            <a:r>
              <a:rPr lang="id" sz="1200">
                <a:solidFill>
                  <a:srgbClr val="040C28"/>
                </a:solidFill>
                <a:latin typeface="Arial"/>
                <a:ea typeface="Arial"/>
                <a:cs typeface="Arial"/>
                <a:sym typeface="Arial"/>
              </a:rPr>
              <a:t>Neural Networks</a:t>
            </a:r>
            <a:r>
              <a:rPr lang="id" sz="1200">
                <a:solidFill>
                  <a:srgbClr val="4D5156"/>
                </a:solidFill>
                <a:highlight>
                  <a:srgbClr val="FFFFFF"/>
                </a:highlight>
                <a:latin typeface="Arial"/>
                <a:ea typeface="Arial"/>
                <a:cs typeface="Arial"/>
                <a:sym typeface="Arial"/>
              </a:rPr>
              <a:t> (RNN).</a:t>
            </a:r>
            <a:br>
              <a:rPr lang="id" sz="1200">
                <a:solidFill>
                  <a:srgbClr val="4D5156"/>
                </a:solidFill>
                <a:highlight>
                  <a:srgbClr val="FFFFFF"/>
                </a:highlight>
                <a:latin typeface="Arial"/>
                <a:ea typeface="Arial"/>
                <a:cs typeface="Arial"/>
                <a:sym typeface="Arial"/>
              </a:rPr>
            </a:br>
            <a:endParaRPr sz="1200">
              <a:solidFill>
                <a:srgbClr val="4D5156"/>
              </a:solidFill>
              <a:highlight>
                <a:srgbClr val="FFFFFF"/>
              </a:highlight>
              <a:latin typeface="Arial"/>
              <a:ea typeface="Arial"/>
              <a:cs typeface="Arial"/>
              <a:sym typeface="Arial"/>
            </a:endParaRPr>
          </a:p>
          <a:p>
            <a:pPr indent="-3600" lvl="0" marL="144000" marR="0" rtl="0" algn="l">
              <a:lnSpc>
                <a:spcPct val="160000"/>
              </a:lnSpc>
              <a:spcBef>
                <a:spcPts val="1100"/>
              </a:spcBef>
              <a:spcAft>
                <a:spcPts val="0"/>
              </a:spcAft>
              <a:buNone/>
            </a:pPr>
            <a:r>
              <a:rPr lang="id" sz="1700">
                <a:solidFill>
                  <a:srgbClr val="232F3E"/>
                </a:solidFill>
                <a:highlight>
                  <a:srgbClr val="FBFBFB"/>
                </a:highlight>
                <a:latin typeface="Arial"/>
                <a:ea typeface="Arial"/>
                <a:cs typeface="Arial"/>
                <a:sym typeface="Arial"/>
              </a:rPr>
              <a:t>Berikut adalah contoh hasil classification dari neural network :</a:t>
            </a:r>
            <a:br>
              <a:rPr lang="id" sz="1700">
                <a:solidFill>
                  <a:srgbClr val="232F3E"/>
                </a:solidFill>
                <a:highlight>
                  <a:srgbClr val="FBFBFB"/>
                </a:highlight>
                <a:latin typeface="Arial"/>
                <a:ea typeface="Arial"/>
                <a:cs typeface="Arial"/>
                <a:sym typeface="Arial"/>
              </a:rPr>
            </a:br>
            <a:endParaRPr sz="1300">
              <a:solidFill>
                <a:srgbClr val="4D5156"/>
              </a:solidFill>
              <a:highlight>
                <a:srgbClr val="FFFFFF"/>
              </a:highlight>
              <a:latin typeface="Arial"/>
              <a:ea typeface="Arial"/>
              <a:cs typeface="Arial"/>
              <a:sym typeface="Arial"/>
            </a:endParaRPr>
          </a:p>
          <a:p>
            <a:pPr indent="0" lvl="0" marL="0" rtl="0" algn="l">
              <a:lnSpc>
                <a:spcPct val="90000"/>
              </a:lnSpc>
              <a:spcBef>
                <a:spcPts val="2200"/>
              </a:spcBef>
              <a:spcAft>
                <a:spcPts val="0"/>
              </a:spcAft>
              <a:buNone/>
            </a:pPr>
            <a:r>
              <a:t/>
            </a:r>
            <a:endParaRPr sz="1200">
              <a:solidFill>
                <a:srgbClr val="4D5156"/>
              </a:solidFill>
              <a:highlight>
                <a:srgbClr val="FFFFFF"/>
              </a:highlight>
              <a:latin typeface="Arial"/>
              <a:ea typeface="Arial"/>
              <a:cs typeface="Arial"/>
              <a:sym typeface="Arial"/>
            </a:endParaRPr>
          </a:p>
        </p:txBody>
      </p:sp>
      <p:pic>
        <p:nvPicPr>
          <p:cNvPr id="166" name="Google Shape;166;p29"/>
          <p:cNvPicPr preferRelativeResize="0"/>
          <p:nvPr/>
        </p:nvPicPr>
        <p:blipFill>
          <a:blip r:embed="rId3">
            <a:alphaModFix/>
          </a:blip>
          <a:stretch>
            <a:fillRect/>
          </a:stretch>
        </p:blipFill>
        <p:spPr>
          <a:xfrm>
            <a:off x="764863" y="3365675"/>
            <a:ext cx="3705225"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id"/>
              <a:t>Berikut penjelasan dari classification tersebut :</a:t>
            </a:r>
            <a:endParaRPr/>
          </a:p>
          <a:p>
            <a:pPr indent="0" lvl="0" marL="0" rtl="0" algn="l">
              <a:spcBef>
                <a:spcPts val="0"/>
              </a:spcBef>
              <a:spcAft>
                <a:spcPts val="0"/>
              </a:spcAft>
              <a:buNone/>
            </a:pPr>
            <a:r>
              <a:t/>
            </a:r>
            <a:endParaRPr/>
          </a:p>
        </p:txBody>
      </p:sp>
      <p:sp>
        <p:nvSpPr>
          <p:cNvPr id="172" name="Google Shape;172;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id" sz="1200">
                <a:highlight>
                  <a:schemeClr val="lt1"/>
                </a:highlight>
                <a:latin typeface="Roboto"/>
                <a:ea typeface="Roboto"/>
                <a:cs typeface="Roboto"/>
                <a:sym typeface="Roboto"/>
              </a:rPr>
              <a:t>Hasil precision lebih baik daripada recall dan F1 score dalam laporan klasifikasi, itu berarti model memiliki kemampuan yang lebih baik untuk mengidentifikasi dengan benar contoh positif dari kelas tertentu daripada menghindari kesalahan dalam mengidentifikasi contoh negatif dari kelas yang sama.</a:t>
            </a:r>
            <a:endParaRPr sz="1200">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id" sz="1200">
                <a:highlight>
                  <a:schemeClr val="lt1"/>
                </a:highlight>
                <a:latin typeface="Roboto"/>
                <a:ea typeface="Roboto"/>
                <a:cs typeface="Roboto"/>
                <a:sym typeface="Roboto"/>
              </a:rPr>
              <a:t>Jika precision lebih tinggi daripada recall dan F1 score, ini menunjukkan bahwa model cenderung lebih memprioritaskan keakuratan dalam mengidentifikasi contoh positif, bahkan jika itu berarti mengorbankan sebagian dari contoh positif yang sebenarnya. Hal ini bisa berguna tergantung pada kasus penggunaan; misalnya, dalam kasus deteksi spam di mana kesalahan positif lebih disukai daripada kelewatannya, keunggulan precision bisa dianggap lebih penting.</a:t>
            </a:r>
            <a:endParaRPr sz="1200">
              <a:highlight>
                <a:schemeClr val="lt1"/>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d"/>
              <a:t>HASIL &amp; PEMBAHASAN</a:t>
            </a:r>
            <a:endParaRPr/>
          </a:p>
        </p:txBody>
      </p:sp>
      <p:sp>
        <p:nvSpPr>
          <p:cNvPr id="178" name="Google Shape;178;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id"/>
              <a:t>LSTM </a:t>
            </a:r>
            <a:endParaRPr/>
          </a:p>
          <a:p>
            <a:pPr indent="0" lvl="0" marL="177800" rtl="0" algn="l">
              <a:lnSpc>
                <a:spcPct val="90000"/>
              </a:lnSpc>
              <a:spcBef>
                <a:spcPts val="0"/>
              </a:spcBef>
              <a:spcAft>
                <a:spcPts val="0"/>
              </a:spcAft>
              <a:buNone/>
            </a:pPr>
            <a:r>
              <a:rPr lang="id" sz="1800">
                <a:solidFill>
                  <a:srgbClr val="696969"/>
                </a:solidFill>
                <a:highlight>
                  <a:srgbClr val="FFFFFF"/>
                </a:highlight>
              </a:rPr>
              <a:t>Long short term memory network (LSTM) adalah </a:t>
            </a:r>
            <a:r>
              <a:rPr lang="id" sz="1800">
                <a:solidFill>
                  <a:srgbClr val="242424"/>
                </a:solidFill>
                <a:highlight>
                  <a:srgbClr val="FFFFFF"/>
                </a:highlight>
              </a:rPr>
              <a:t>modifikasi dari RNN yang memiliki memory dan banyak jenis gerbang yaitu </a:t>
            </a:r>
            <a:r>
              <a:rPr i="1" lang="id" sz="1800">
                <a:solidFill>
                  <a:srgbClr val="242424"/>
                </a:solidFill>
                <a:highlight>
                  <a:srgbClr val="FFFFFF"/>
                </a:highlight>
              </a:rPr>
              <a:t>input gate, forget gate, dan output gate</a:t>
            </a:r>
            <a:r>
              <a:rPr lang="id" sz="1800">
                <a:solidFill>
                  <a:srgbClr val="242424"/>
                </a:solidFill>
                <a:highlight>
                  <a:srgbClr val="FFFFFF"/>
                </a:highlight>
              </a:rPr>
              <a:t>. </a:t>
            </a:r>
            <a:endParaRPr sz="1800">
              <a:solidFill>
                <a:srgbClr val="242424"/>
              </a:solidFill>
              <a:highlight>
                <a:srgbClr val="FFFFFF"/>
              </a:highlight>
            </a:endParaRPr>
          </a:p>
          <a:p>
            <a:pPr indent="0" lvl="0" marL="177800" rtl="0" algn="l">
              <a:lnSpc>
                <a:spcPct val="90000"/>
              </a:lnSpc>
              <a:spcBef>
                <a:spcPts val="0"/>
              </a:spcBef>
              <a:spcAft>
                <a:spcPts val="0"/>
              </a:spcAft>
              <a:buNone/>
            </a:pPr>
            <a:r>
              <a:t/>
            </a:r>
            <a:endParaRPr sz="1800">
              <a:solidFill>
                <a:srgbClr val="242424"/>
              </a:solidFill>
              <a:highlight>
                <a:srgbClr val="FFFFFF"/>
              </a:highlight>
            </a:endParaRPr>
          </a:p>
          <a:p>
            <a:pPr indent="0" lvl="0" marL="177800" rtl="0" algn="l">
              <a:lnSpc>
                <a:spcPct val="90000"/>
              </a:lnSpc>
              <a:spcBef>
                <a:spcPts val="0"/>
              </a:spcBef>
              <a:spcAft>
                <a:spcPts val="0"/>
              </a:spcAft>
              <a:buNone/>
            </a:pPr>
            <a:r>
              <a:rPr lang="id" sz="1800">
                <a:solidFill>
                  <a:srgbClr val="242424"/>
                </a:solidFill>
                <a:highlight>
                  <a:srgbClr val="FFFFFF"/>
                </a:highlight>
              </a:rPr>
              <a:t>Berikut </a:t>
            </a:r>
            <a:r>
              <a:rPr lang="id" sz="1700">
                <a:solidFill>
                  <a:srgbClr val="232F3E"/>
                </a:solidFill>
                <a:highlight>
                  <a:srgbClr val="FBFBFB"/>
                </a:highlight>
                <a:latin typeface="Arial"/>
                <a:ea typeface="Arial"/>
                <a:cs typeface="Arial"/>
                <a:sym typeface="Arial"/>
              </a:rPr>
              <a:t>Berikut adalah contoh hasil classification dari LSTM :</a:t>
            </a:r>
            <a:br>
              <a:rPr lang="id" sz="1700">
                <a:solidFill>
                  <a:srgbClr val="232F3E"/>
                </a:solidFill>
                <a:highlight>
                  <a:srgbClr val="FBFBFB"/>
                </a:highlight>
                <a:latin typeface="Arial"/>
                <a:ea typeface="Arial"/>
                <a:cs typeface="Arial"/>
                <a:sym typeface="Arial"/>
              </a:rPr>
            </a:br>
            <a:endParaRPr sz="1300">
              <a:solidFill>
                <a:srgbClr val="4D5156"/>
              </a:solidFill>
              <a:highlight>
                <a:srgbClr val="FFFFFF"/>
              </a:highlight>
              <a:latin typeface="Arial"/>
              <a:ea typeface="Arial"/>
              <a:cs typeface="Arial"/>
              <a:sym typeface="Arial"/>
            </a:endParaRPr>
          </a:p>
          <a:p>
            <a:pPr indent="0" lvl="0" marL="177800" rtl="0" algn="l">
              <a:lnSpc>
                <a:spcPct val="90000"/>
              </a:lnSpc>
              <a:spcBef>
                <a:spcPts val="0"/>
              </a:spcBef>
              <a:spcAft>
                <a:spcPts val="0"/>
              </a:spcAft>
              <a:buNone/>
            </a:pPr>
            <a:r>
              <a:t/>
            </a:r>
            <a:endParaRPr sz="1800">
              <a:solidFill>
                <a:srgbClr val="242424"/>
              </a:solidFill>
              <a:highlight>
                <a:srgbClr val="FFFFFF"/>
              </a:highlight>
            </a:endParaRPr>
          </a:p>
        </p:txBody>
      </p:sp>
      <p:pic>
        <p:nvPicPr>
          <p:cNvPr id="179" name="Google Shape;179;p31"/>
          <p:cNvPicPr preferRelativeResize="0"/>
          <p:nvPr/>
        </p:nvPicPr>
        <p:blipFill>
          <a:blip r:embed="rId3">
            <a:alphaModFix/>
          </a:blip>
          <a:stretch>
            <a:fillRect/>
          </a:stretch>
        </p:blipFill>
        <p:spPr>
          <a:xfrm>
            <a:off x="857250" y="3074188"/>
            <a:ext cx="3714750" cy="14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628650" y="273844"/>
            <a:ext cx="7886700" cy="99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id"/>
              <a:t>Berikut penjelasan dari classification tersebut :</a:t>
            </a:r>
            <a:endParaRPr/>
          </a:p>
          <a:p>
            <a:pPr indent="0" lvl="0" marL="0" rtl="0" algn="l">
              <a:spcBef>
                <a:spcPts val="0"/>
              </a:spcBef>
              <a:spcAft>
                <a:spcPts val="0"/>
              </a:spcAft>
              <a:buNone/>
            </a:pPr>
            <a:r>
              <a:t/>
            </a:r>
            <a:endParaRPr/>
          </a:p>
        </p:txBody>
      </p:sp>
      <p:sp>
        <p:nvSpPr>
          <p:cNvPr id="185" name="Google Shape;185;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0" lvl="0" marL="0" rtl="0" algn="l">
              <a:lnSpc>
                <a:spcPct val="115000"/>
              </a:lnSpc>
              <a:spcBef>
                <a:spcPts val="1500"/>
              </a:spcBef>
              <a:spcAft>
                <a:spcPts val="0"/>
              </a:spcAft>
              <a:buNone/>
            </a:pPr>
            <a:r>
              <a:rPr lang="id" sz="1200">
                <a:solidFill>
                  <a:srgbClr val="374151"/>
                </a:solidFill>
                <a:latin typeface="Roboto"/>
                <a:ea typeface="Roboto"/>
                <a:cs typeface="Roboto"/>
                <a:sym typeface="Roboto"/>
              </a:rPr>
              <a:t>Faktor-faktor yang dapat menyebabkan recall lebih tinggi daripada precision termasuk:</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Model lebih cenderung untuk memprediksi positif:</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Model mungkin lebih "berani" dalam membuat prediksi positif, yang dapat meningkatkan recall tetapi juga meningkatkan kemungkinan False Positives, sehingga mengurangi precision.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Data yang tidak seimbang:</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Jika kelas positif dalam dataset Anda lebih banyak dibandingkan dengan kelas negatif, model mungkin lebih cenderung untuk memprediksi positif, yang dapat meningkatkan recall tetapi mengurangi precision.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Penalti yang lebih tinggi untuk False Negatives: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id" sz="1200">
                <a:solidFill>
                  <a:srgbClr val="374151"/>
                </a:solidFill>
                <a:latin typeface="Roboto"/>
                <a:ea typeface="Roboto"/>
                <a:cs typeface="Roboto"/>
                <a:sym typeface="Roboto"/>
              </a:rPr>
              <a:t>Metrik tertentu, seperti recall, dapat memberikan penalti yang lebih tinggi untuk False Negatives. Jika itu adalah prioritas yang diinginkan, model dapat dioptimalkan untuk mengurangi False Negatives, bahkan jika itu berarti meningkatkan jumlah False Positives.</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id"/>
              <a:t>HASIL &amp; PEMBAHASAN</a:t>
            </a:r>
            <a:endParaRPr/>
          </a:p>
        </p:txBody>
      </p:sp>
      <p:sp>
        <p:nvSpPr>
          <p:cNvPr id="191" name="Google Shape;191;p3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id"/>
              <a:t>Membandingkan Neural Network &amp; LSTM</a:t>
            </a:r>
            <a:br>
              <a:rPr lang="id"/>
            </a:br>
            <a:br>
              <a:rPr lang="id"/>
            </a:br>
            <a:r>
              <a:rPr lang="id" sz="1350">
                <a:solidFill>
                  <a:srgbClr val="696969"/>
                </a:solidFill>
                <a:highlight>
                  <a:srgbClr val="F5F7F9"/>
                </a:highlight>
                <a:latin typeface="Arial"/>
                <a:ea typeface="Arial"/>
                <a:cs typeface="Arial"/>
                <a:sym typeface="Arial"/>
              </a:rPr>
              <a:t>LSTM Network adalah salah satu bagian dari RNN. Sehingga, dapat dikatakan bahwa LSTM adalah RNN, namun belum tentu RNN adalah LSTM. LSTM memiliki struktur sistem yang lebih baik daripada RNN berkat adanya empat </a:t>
            </a:r>
            <a:r>
              <a:rPr i="1" lang="id" sz="1350">
                <a:solidFill>
                  <a:srgbClr val="696969"/>
                </a:solidFill>
                <a:highlight>
                  <a:srgbClr val="F5F7F9"/>
                </a:highlight>
                <a:latin typeface="Arial"/>
                <a:ea typeface="Arial"/>
                <a:cs typeface="Arial"/>
                <a:sym typeface="Arial"/>
              </a:rPr>
              <a:t>gate</a:t>
            </a:r>
            <a:r>
              <a:rPr lang="id" sz="1350">
                <a:solidFill>
                  <a:srgbClr val="696969"/>
                </a:solidFill>
                <a:highlight>
                  <a:srgbClr val="F5F7F9"/>
                </a:highlight>
                <a:latin typeface="Arial"/>
                <a:ea typeface="Arial"/>
                <a:cs typeface="Arial"/>
                <a:sym typeface="Arial"/>
              </a:rPr>
              <a:t> yang mampu mengalirkan informasi secara lebih efisien.Selain LSTM Network, ada jenis RNN lain yang biasa digunakan dalam sistem pemrograman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