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B06F1B-1090-5E03-5C63-70A35B4CD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A8FF5B-3FEC-0820-921B-3E53169E68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A040D-F6D0-45AA-A58D-FCD37BEE279E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ACC324-A8FA-6DDB-1B9A-819CCC3CDC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D0E148-F704-88B7-BBAE-F4169B48A5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1852F-E2BB-4154-80A8-E959D6C3D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77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C3EADC2-7E6D-40CE-BF49-C0E722E50969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CC024A0-74CA-45F5-85E7-EACDE2343C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042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ADC2-7E6D-40CE-BF49-C0E722E50969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24A0-74CA-45F5-85E7-EACDE2343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39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ADC2-7E6D-40CE-BF49-C0E722E50969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24A0-74CA-45F5-85E7-EACDE2343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2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ADC2-7E6D-40CE-BF49-C0E722E50969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24A0-74CA-45F5-85E7-EACDE2343C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000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ADC2-7E6D-40CE-BF49-C0E722E50969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24A0-74CA-45F5-85E7-EACDE2343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7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ADC2-7E6D-40CE-BF49-C0E722E50969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24A0-74CA-45F5-85E7-EACDE2343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09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ADC2-7E6D-40CE-BF49-C0E722E50969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24A0-74CA-45F5-85E7-EACDE2343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2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ADC2-7E6D-40CE-BF49-C0E722E50969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24A0-74CA-45F5-85E7-EACDE2343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ADC2-7E6D-40CE-BF49-C0E722E50969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24A0-74CA-45F5-85E7-EACDE2343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7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ADC2-7E6D-40CE-BF49-C0E722E50969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24A0-74CA-45F5-85E7-EACDE2343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90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ADC2-7E6D-40CE-BF49-C0E722E50969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24A0-74CA-45F5-85E7-EACDE2343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ADC2-7E6D-40CE-BF49-C0E722E50969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24A0-74CA-45F5-85E7-EACDE2343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0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ADC2-7E6D-40CE-BF49-C0E722E50969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24A0-74CA-45F5-85E7-EACDE2343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2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ADC2-7E6D-40CE-BF49-C0E722E50969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24A0-74CA-45F5-85E7-EACDE2343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30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ADC2-7E6D-40CE-BF49-C0E722E50969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24A0-74CA-45F5-85E7-EACDE2343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8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ADC2-7E6D-40CE-BF49-C0E722E50969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24A0-74CA-45F5-85E7-EACDE2343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7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ADC2-7E6D-40CE-BF49-C0E722E50969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24A0-74CA-45F5-85E7-EACDE2343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11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C3EADC2-7E6D-40CE-BF49-C0E722E50969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FCC024A0-74CA-45F5-85E7-EACDE2343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1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BA%A6%E8%A7%92%E7%94%BE%E9%86%87/3027286?fromModule=lemma_inlink" TargetMode="External"/><Relationship Id="rId2" Type="http://schemas.openxmlformats.org/officeDocument/2006/relationships/hyperlink" Target="https://baike.baidu.com/item/%E5%8D%95%E7%BB%86%E8%83%9E%E8%9B%8B%E7%99%BD/9945927?fromModule=lemma_inlin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BA%A6%E8%A7%92%E7%94%BE%E9%86%87/3027286?fromModule=lemma_inlink" TargetMode="External"/><Relationship Id="rId7" Type="http://schemas.openxmlformats.org/officeDocument/2006/relationships/hyperlink" Target="https://baike.baidu.com/item/%E7%94%BE%E4%BD%93%E6%BF%80%E7%B4%A0%E7%B1%BB%E8%8D%AF%E7%89%A9/3012372?fromModule=lemma_inlink" TargetMode="External"/><Relationship Id="rId2" Type="http://schemas.openxmlformats.org/officeDocument/2006/relationships/hyperlink" Target="https://baike.baidu.com/item/%E5%8D%95%E7%BB%86%E8%83%9E%E8%9B%8B%E7%99%BD/9945927?fromModule=lemma_in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7%94%BE%E4%BD%93%E5%8C%96%E5%90%88%E7%89%A9/5344690?fromModule=lemma_inlink" TargetMode="External"/><Relationship Id="rId5" Type="http://schemas.openxmlformats.org/officeDocument/2006/relationships/hyperlink" Target="https://baike.baidu.com/item/%E5%88%B6%E9%9C%89%E8%8F%8C%E7%B4%A0/1861634?fromModule=lemma_inlink" TargetMode="External"/><Relationship Id="rId4" Type="http://schemas.openxmlformats.org/officeDocument/2006/relationships/hyperlink" Target="https://baike.baidu.com/item/%E7%94%B2%E5%8F%89%E4%B8%81%E4%BA%8C%E9%85%B8/9145078?fromModule=lemma_inlin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C2306-BF9F-20D1-4925-D9C4D5AE4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10750" dirty="0"/>
              <a:t>真菌与工业生产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172AEE-A351-C755-6665-828C2BA48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工业真菌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1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C2623-E1C5-8F18-1B26-09927567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77791"/>
            <a:ext cx="10396882" cy="1151965"/>
          </a:xfrm>
        </p:spPr>
        <p:txBody>
          <a:bodyPr>
            <a:normAutofit/>
          </a:bodyPr>
          <a:lstStyle/>
          <a:p>
            <a:r>
              <a:rPr lang="zh-CN" altLang="en-US" dirty="0"/>
              <a:t>工业真菌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DDD2B-FEF5-B1BA-C3A9-66FB24EB88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553356"/>
            <a:ext cx="10394707" cy="1389726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与工业生产和工业产品霉腐有关的各种真菌，主要是酵母菌和霉菌。酵母菌可用于酿酒，发面，发酵生产甘油和石油脱蜡，生产药用、食用和饲用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单细胞蛋白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，用于提取核酸、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麦角甾醇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、辅酶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ATP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等生化药物，以及作为遗传工程中的重要受体菌等。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70BDD1-2BB9-B67C-8F7C-9F8746E80CD9}"/>
              </a:ext>
            </a:extLst>
          </p:cNvPr>
          <p:cNvSpPr txBox="1"/>
          <p:nvPr/>
        </p:nvSpPr>
        <p:spPr>
          <a:xfrm>
            <a:off x="685801" y="3994483"/>
            <a:ext cx="4283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dash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bg2"/>
                  </a:solidFill>
                </a:uFill>
              </a:rPr>
              <a:t>中文名</a:t>
            </a:r>
            <a:r>
              <a:rPr lang="zh-CN" altLang="en-US" u="dash" dirty="0">
                <a:uFill>
                  <a:solidFill>
                    <a:schemeClr val="bg2"/>
                  </a:solidFill>
                </a:uFill>
              </a:rPr>
              <a:t>        </a:t>
            </a:r>
            <a:r>
              <a:rPr lang="zh-CN" altLang="en-US" b="0" i="0" u="dash" dirty="0">
                <a:solidFill>
                  <a:srgbClr val="333333"/>
                </a:solidFill>
                <a:effectLst/>
                <a:uFill>
                  <a:solidFill>
                    <a:schemeClr val="bg2"/>
                  </a:solidFill>
                </a:uFill>
                <a:latin typeface="Helvetica Neue"/>
              </a:rPr>
              <a:t>工业真菌</a:t>
            </a:r>
            <a:endParaRPr lang="en-US" altLang="zh-CN" b="0" i="0" u="dash" dirty="0">
              <a:solidFill>
                <a:srgbClr val="333333"/>
              </a:solidFill>
              <a:effectLst/>
              <a:uFill>
                <a:solidFill>
                  <a:schemeClr val="bg2"/>
                </a:solidFill>
              </a:uFill>
              <a:latin typeface="Helvetica Neue"/>
            </a:endParaRPr>
          </a:p>
          <a:p>
            <a:r>
              <a:rPr lang="zh-CN" altLang="en-US" u="dash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bg2"/>
                  </a:solidFill>
                </a:uFill>
                <a:latin typeface="Helvetica Neue"/>
              </a:rPr>
              <a:t>外文名</a:t>
            </a:r>
            <a:r>
              <a:rPr lang="zh-CN" altLang="en-US" u="dash" dirty="0">
                <a:solidFill>
                  <a:srgbClr val="333333"/>
                </a:solidFill>
                <a:uFill>
                  <a:solidFill>
                    <a:schemeClr val="bg2"/>
                  </a:solidFill>
                </a:uFill>
                <a:latin typeface="Helvetica Neue"/>
              </a:rPr>
              <a:t>     </a:t>
            </a:r>
            <a:r>
              <a:rPr lang="en-US" altLang="zh-CN" b="0" i="0" u="dash" dirty="0">
                <a:solidFill>
                  <a:srgbClr val="333333"/>
                </a:solidFill>
                <a:effectLst/>
                <a:uFill>
                  <a:solidFill>
                    <a:schemeClr val="bg2"/>
                  </a:solidFill>
                </a:uFill>
                <a:latin typeface="Helvetica Neue"/>
              </a:rPr>
              <a:t>industrial fungi</a:t>
            </a:r>
          </a:p>
          <a:p>
            <a:r>
              <a:rPr lang="zh-CN" altLang="en-US" u="dash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bg2"/>
                  </a:solidFill>
                </a:uFill>
                <a:latin typeface="Helvetica Neue"/>
              </a:rPr>
              <a:t>功能</a:t>
            </a:r>
            <a:r>
              <a:rPr lang="zh-CN" altLang="en-US" u="dash" dirty="0">
                <a:solidFill>
                  <a:srgbClr val="333333"/>
                </a:solidFill>
                <a:uFill>
                  <a:solidFill>
                    <a:schemeClr val="bg2"/>
                  </a:solidFill>
                </a:uFill>
                <a:latin typeface="Helvetica Neue"/>
              </a:rPr>
              <a:t>        </a:t>
            </a:r>
            <a:r>
              <a:rPr lang="zh-CN" altLang="en-US" b="0" i="0" u="dash" dirty="0">
                <a:solidFill>
                  <a:srgbClr val="333333"/>
                </a:solidFill>
                <a:effectLst/>
                <a:uFill>
                  <a:solidFill>
                    <a:schemeClr val="bg2"/>
                  </a:solidFill>
                </a:uFill>
                <a:latin typeface="Helvetica Neue"/>
              </a:rPr>
              <a:t>工业生产和工业产品霉腐有关</a:t>
            </a:r>
            <a:endParaRPr lang="zh-CN" altLang="en-US" u="dash" dirty="0">
              <a:uFill>
                <a:solidFill>
                  <a:schemeClr val="bg2"/>
                </a:solidFill>
              </a:u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71E13F-C3A7-2316-A8E0-C7FA6FB9ED27}"/>
              </a:ext>
            </a:extLst>
          </p:cNvPr>
          <p:cNvSpPr txBox="1"/>
          <p:nvPr/>
        </p:nvSpPr>
        <p:spPr>
          <a:xfrm>
            <a:off x="5659655" y="3994483"/>
            <a:ext cx="4283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dash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bg2"/>
                  </a:solidFill>
                </a:uFill>
              </a:rPr>
              <a:t>分类</a:t>
            </a:r>
            <a:r>
              <a:rPr lang="zh-CN" altLang="en-US" u="dash" dirty="0">
                <a:solidFill>
                  <a:srgbClr val="333333"/>
                </a:solidFill>
                <a:uFill>
                  <a:solidFill>
                    <a:schemeClr val="bg2"/>
                  </a:solidFill>
                </a:uFill>
                <a:latin typeface="Helvetica Neue"/>
              </a:rPr>
              <a:t>        </a:t>
            </a:r>
            <a:r>
              <a:rPr lang="zh-CN" altLang="en-US" b="0" i="0" u="dash" dirty="0">
                <a:solidFill>
                  <a:srgbClr val="333333"/>
                </a:solidFill>
                <a:effectLst/>
                <a:uFill>
                  <a:solidFill>
                    <a:schemeClr val="bg2"/>
                  </a:solidFill>
                </a:uFill>
                <a:latin typeface="Helvetica Neue"/>
              </a:rPr>
              <a:t>主要是酵母菌和霉菌</a:t>
            </a:r>
            <a:endParaRPr lang="en-US" altLang="zh-CN" b="0" i="0" u="dash" dirty="0">
              <a:solidFill>
                <a:srgbClr val="333333"/>
              </a:solidFill>
              <a:effectLst/>
              <a:uFill>
                <a:solidFill>
                  <a:schemeClr val="bg2"/>
                </a:solidFill>
              </a:uFill>
              <a:latin typeface="Helvetica Neue"/>
            </a:endParaRPr>
          </a:p>
          <a:p>
            <a:r>
              <a:rPr lang="zh-CN" altLang="en-US" u="dash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bg2"/>
                  </a:solidFill>
                </a:uFill>
                <a:latin typeface="Helvetica Neue"/>
              </a:rPr>
              <a:t>酵母菌</a:t>
            </a:r>
            <a:r>
              <a:rPr lang="zh-CN" altLang="en-US" u="dash" dirty="0">
                <a:solidFill>
                  <a:srgbClr val="333333"/>
                </a:solidFill>
                <a:uFill>
                  <a:solidFill>
                    <a:schemeClr val="bg2"/>
                  </a:solidFill>
                </a:uFill>
                <a:latin typeface="Helvetica Neue"/>
              </a:rPr>
              <a:t>     </a:t>
            </a:r>
            <a:r>
              <a:rPr lang="zh-CN" altLang="en-US" b="0" i="0" u="dash" dirty="0">
                <a:solidFill>
                  <a:srgbClr val="333333"/>
                </a:solidFill>
                <a:effectLst/>
                <a:uFill>
                  <a:solidFill>
                    <a:schemeClr val="bg2"/>
                  </a:solidFill>
                </a:uFill>
                <a:latin typeface="Helvetica Neue"/>
              </a:rPr>
              <a:t>酿酒，发面，发酵生产甘油</a:t>
            </a:r>
            <a:endParaRPr lang="en-US" altLang="zh-CN" b="0" i="0" u="dash" dirty="0">
              <a:solidFill>
                <a:srgbClr val="333333"/>
              </a:solidFill>
              <a:effectLst/>
              <a:uFill>
                <a:solidFill>
                  <a:schemeClr val="bg2"/>
                </a:solidFill>
              </a:uFill>
              <a:latin typeface="Helvetica Neue"/>
            </a:endParaRPr>
          </a:p>
          <a:p>
            <a:r>
              <a:rPr lang="zh-CN" altLang="en-US" u="dash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chemeClr val="bg2"/>
                  </a:solidFill>
                </a:uFill>
                <a:latin typeface="Helvetica Neue"/>
              </a:rPr>
              <a:t>霉菌</a:t>
            </a:r>
            <a:r>
              <a:rPr lang="zh-CN" altLang="en-US" u="dash" dirty="0">
                <a:solidFill>
                  <a:srgbClr val="333333"/>
                </a:solidFill>
                <a:uFill>
                  <a:solidFill>
                    <a:schemeClr val="bg2"/>
                  </a:solidFill>
                </a:uFill>
                <a:latin typeface="Helvetica Neue"/>
              </a:rPr>
              <a:t>         </a:t>
            </a:r>
            <a:r>
              <a:rPr lang="zh-CN" altLang="en-US" b="0" i="0" u="dash" dirty="0">
                <a:solidFill>
                  <a:srgbClr val="333333"/>
                </a:solidFill>
                <a:effectLst/>
                <a:uFill>
                  <a:solidFill>
                    <a:schemeClr val="bg2"/>
                  </a:solidFill>
                </a:uFill>
                <a:latin typeface="Helvetica Neue"/>
              </a:rPr>
              <a:t>生产柠檬酸、葡糖酸</a:t>
            </a:r>
            <a:endParaRPr lang="zh-CN" altLang="en-US" u="dash" dirty="0">
              <a:uFill>
                <a:solidFill>
                  <a:schemeClr val="bg2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25983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D3B6A-366F-1AA7-15D9-93ED34A0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5791"/>
            <a:ext cx="10396882" cy="1151965"/>
          </a:xfrm>
        </p:spPr>
        <p:txBody>
          <a:bodyPr/>
          <a:lstStyle/>
          <a:p>
            <a:r>
              <a:rPr lang="zh-CN" altLang="en-US" dirty="0"/>
              <a:t>酵母菌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881AE-25C2-C389-C65C-1FDD7E1BE9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747760"/>
            <a:ext cx="10394707" cy="1331974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酵母菌可用于酿酒，发面，发酵生产甘油和石油脱蜡，生产药用、食用和饲用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单细胞蛋白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，用于提取核酸、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麦角甾醇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、辅酶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ATP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等生化药物，以及作为遗传工程中的重要受体菌等。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D7ACC06-5894-ACCD-DFEB-B6D83F7B29CD}"/>
              </a:ext>
            </a:extLst>
          </p:cNvPr>
          <p:cNvSpPr txBox="1">
            <a:spLocks/>
          </p:cNvSpPr>
          <p:nvPr/>
        </p:nvSpPr>
        <p:spPr>
          <a:xfrm>
            <a:off x="683626" y="3127762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霉菌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D1EC921-0FFB-C73D-C971-8CD8CDD511BA}"/>
              </a:ext>
            </a:extLst>
          </p:cNvPr>
          <p:cNvSpPr txBox="1">
            <a:spLocks/>
          </p:cNvSpPr>
          <p:nvPr/>
        </p:nvSpPr>
        <p:spPr>
          <a:xfrm>
            <a:off x="685801" y="4279727"/>
            <a:ext cx="10394707" cy="133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霉菌用于生产柠檬酸、葡糖酸、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4"/>
              </a:rPr>
              <a:t>甲叉丁二酸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等有机酸，淀粉酶、蛋白酶、果胶酶、纤维素酶等酶制剂，青霉素、头孢霉素、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5"/>
              </a:rPr>
              <a:t>制霉菌素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等抗生素，麦角碱、维生素等药物，以及赤霉素、真菌多糖等产品某些霉菌可对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6"/>
              </a:rPr>
              <a:t>甾体化合物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进行生物转化，以生产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7"/>
              </a:rPr>
              <a:t>甾体激素类药物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；此外，在传统食品的酿造、生物防治、污水处理，生化、遗传和遗传工程基础理论研究，以及生物测定中都有重要应用。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40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0E3BE-3D1D-5D66-B343-667BF410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63" y="320041"/>
            <a:ext cx="5154177" cy="1364380"/>
          </a:xfrm>
        </p:spPr>
        <p:txBody>
          <a:bodyPr/>
          <a:lstStyle/>
          <a:p>
            <a:r>
              <a:rPr lang="zh-CN" altLang="en-US" sz="5400" b="0" i="0" dirty="0">
                <a:effectLst/>
                <a:latin typeface="system-ui"/>
              </a:rPr>
              <a:t>真菌的惊人潜力</a:t>
            </a:r>
            <a:br>
              <a:rPr lang="zh-CN" altLang="en-US" b="0" i="0" dirty="0">
                <a:solidFill>
                  <a:srgbClr val="222222"/>
                </a:solidFill>
                <a:effectLst/>
                <a:latin typeface="system-ui"/>
              </a:rPr>
            </a:b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CA35B6-FE66-0DE5-D05B-704D98E8B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463" y="1280963"/>
            <a:ext cx="6345301" cy="4129238"/>
          </a:xfrm>
        </p:spPr>
        <p:txBody>
          <a:bodyPr>
            <a:noAutofit/>
          </a:bodyPr>
          <a:lstStyle/>
          <a:p>
            <a:r>
              <a:rPr lang="zh-CN" altLang="en-US" sz="2000" b="0" i="0" dirty="0">
                <a:solidFill>
                  <a:srgbClr val="222222"/>
                </a:solidFill>
                <a:effectLst/>
                <a:latin typeface="system-ui"/>
              </a:rPr>
              <a:t>真菌是一类有生物技术学价值的有机体。由于真菌的栖息地范围巨大，需要与其他真菌、细菌和动物竞争，因此真菌已经发展出许多生存机制。真菌的独特性为其在生物技术和工业中的应用带来了巨大的前景。此外，真菌可以相对容易地生长，使规模化生产可行。研究真菌生物多样性和构建活真菌采集库，都具有不可思议的经济潜力，可以定位具有新工业用途的有机体，从而产生新产品。本文回顾了真菌可能被用于生物工程的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system-ui"/>
              </a:rPr>
              <a:t>50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system-ui"/>
              </a:rPr>
              <a:t>种方法，为每一个潜在的开发提供注释和举例。真菌为世界提供了青霉素、洛伐他汀等全球重要药物，但它们仍然是一种具有巨大工业潜力的尚未完全开发的资源。</a:t>
            </a:r>
            <a:endParaRPr lang="zh-CN" altLang="en-US" sz="2000" dirty="0"/>
          </a:p>
        </p:txBody>
      </p:sp>
      <p:pic>
        <p:nvPicPr>
          <p:cNvPr id="2050" name="Picture 2" descr="图片">
            <a:extLst>
              <a:ext uri="{FF2B5EF4-FFF2-40B4-BE49-F238E27FC236}">
                <a16:creationId xmlns:a16="http://schemas.microsoft.com/office/drawing/2014/main" id="{F4645373-C65D-E950-34DE-FD8B23FC9E3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8" r="-1761"/>
          <a:stretch/>
        </p:blipFill>
        <p:spPr bwMode="auto">
          <a:xfrm>
            <a:off x="6702110" y="351324"/>
            <a:ext cx="5021461" cy="509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334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TM04033927[[fn=主要事件]]</Template>
  <TotalTime>36</TotalTime>
  <Words>417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Helvetica Neue</vt:lpstr>
      <vt:lpstr>system-ui</vt:lpstr>
      <vt:lpstr>等线</vt:lpstr>
      <vt:lpstr>Arial</vt:lpstr>
      <vt:lpstr>Impact</vt:lpstr>
      <vt:lpstr>主要事件</vt:lpstr>
      <vt:lpstr>真菌与工业生产</vt:lpstr>
      <vt:lpstr>工业真菌</vt:lpstr>
      <vt:lpstr>酵母菌</vt:lpstr>
      <vt:lpstr>真菌的惊人潜力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真菌与工业生产</dc:title>
  <dc:creator>心 目</dc:creator>
  <cp:lastModifiedBy>心 目</cp:lastModifiedBy>
  <cp:revision>1</cp:revision>
  <dcterms:created xsi:type="dcterms:W3CDTF">2023-02-19T11:41:04Z</dcterms:created>
  <dcterms:modified xsi:type="dcterms:W3CDTF">2023-02-19T12:17:58Z</dcterms:modified>
</cp:coreProperties>
</file>