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6"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31A55A-3DD2-4315-8F4B-A736A89EBF51}" v="1164" dt="2020-04-11T11:24:58.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dirty="0"/>
              <a:t>Click to edit Master title style</a:t>
            </a:r>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8834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7143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dirty="0"/>
              <a:t>Click to edit Master title style</a:t>
            </a:r>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6597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9089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6610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dirty="0"/>
              <a:t>Click to edit Master title style</a:t>
            </a:r>
          </a:p>
        </p:txBody>
      </p:sp>
      <p:sp>
        <p:nvSpPr>
          <p:cNvPr id="3" name="Content Placeholder 2"/>
          <p:cNvSpPr>
            <a:spLocks noGrp="1"/>
          </p:cNvSpPr>
          <p:nvPr>
            <p:ph sz="half" idx="1"/>
          </p:nvPr>
        </p:nvSpPr>
        <p:spPr>
          <a:xfrm>
            <a:off x="5120878" y="803187"/>
            <a:ext cx="6269591" cy="23826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18447" y="3672162"/>
            <a:ext cx="6272022" cy="238358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1162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dirty="0"/>
              <a:t>Click to edit Master title style</a:t>
            </a:r>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3884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2889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5173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09983" y="802809"/>
            <a:ext cx="6275035" cy="5249940"/>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9719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dirty="0"/>
              <a:t>Click to edit Master title style</a:t>
            </a:r>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4/11/2020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030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dirty="0"/>
              <a:t>Click to edit Master title style</a:t>
            </a:r>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4/11/2020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753441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45EA-B5EA-413F-9DE5-863A0CC02F38}"/>
              </a:ext>
            </a:extLst>
          </p:cNvPr>
          <p:cNvSpPr>
            <a:spLocks noGrp="1"/>
          </p:cNvSpPr>
          <p:nvPr>
            <p:ph type="title"/>
          </p:nvPr>
        </p:nvSpPr>
        <p:spPr/>
        <p:txBody>
          <a:bodyPr/>
          <a:lstStyle/>
          <a:p>
            <a:r>
              <a:rPr lang="en-US" dirty="0">
                <a:cs typeface="Calibri Light"/>
              </a:rPr>
              <a:t>My Capstone Project</a:t>
            </a:r>
            <a:endParaRPr lang="en-US" dirty="0"/>
          </a:p>
        </p:txBody>
      </p:sp>
      <p:sp>
        <p:nvSpPr>
          <p:cNvPr id="3" name="Content Placeholder 2">
            <a:extLst>
              <a:ext uri="{FF2B5EF4-FFF2-40B4-BE49-F238E27FC236}">
                <a16:creationId xmlns:a16="http://schemas.microsoft.com/office/drawing/2014/main" id="{C9CF7060-7AC9-4B0F-AC83-3130C93BF1BF}"/>
              </a:ext>
            </a:extLst>
          </p:cNvPr>
          <p:cNvSpPr>
            <a:spLocks noGrp="1"/>
          </p:cNvSpPr>
          <p:nvPr>
            <p:ph idx="1"/>
          </p:nvPr>
        </p:nvSpPr>
        <p:spPr/>
        <p:txBody>
          <a:bodyPr vert="horz" lIns="91440" tIns="45720" rIns="91440" bIns="45720" rtlCol="0" anchor="t">
            <a:normAutofit fontScale="92500"/>
          </a:bodyPr>
          <a:lstStyle/>
          <a:p>
            <a:r>
              <a:rPr lang="en-US" dirty="0">
                <a:cs typeface="Calibri"/>
              </a:rPr>
              <a:t>A common problem in travelling overseas is choosing where to stay</a:t>
            </a:r>
          </a:p>
          <a:p>
            <a:r>
              <a:rPr lang="en-US" dirty="0">
                <a:cs typeface="Calibri"/>
              </a:rPr>
              <a:t>Even among cities, each district or borough comes along with its unique and distinct experiences</a:t>
            </a:r>
          </a:p>
          <a:p>
            <a:r>
              <a:rPr lang="en-US" dirty="0">
                <a:cs typeface="Calibri"/>
              </a:rPr>
              <a:t>This project is meant to provide an analysis based on the venues and activities we are interested in such as food, shopping or other recreational activities</a:t>
            </a:r>
          </a:p>
          <a:p>
            <a:endParaRPr lang="en-US" dirty="0">
              <a:cs typeface="Calibri"/>
            </a:endParaRPr>
          </a:p>
          <a:p>
            <a:pPr marL="0" indent="0">
              <a:buNone/>
            </a:pPr>
            <a:r>
              <a:rPr lang="en-US" dirty="0">
                <a:cs typeface="Calibri"/>
              </a:rPr>
              <a:t>At the end, we should be able to identify the differences in surroundings between the 4 main attractions in Paris and using it as part of our decision-making process based on our own personality and interests</a:t>
            </a:r>
          </a:p>
        </p:txBody>
      </p:sp>
    </p:spTree>
    <p:extLst>
      <p:ext uri="{BB962C8B-B14F-4D97-AF65-F5344CB8AC3E}">
        <p14:creationId xmlns:p14="http://schemas.microsoft.com/office/powerpoint/2010/main" val="375919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map&#10;&#10;Description generated with very high confidence">
            <a:extLst>
              <a:ext uri="{FF2B5EF4-FFF2-40B4-BE49-F238E27FC236}">
                <a16:creationId xmlns:a16="http://schemas.microsoft.com/office/drawing/2014/main" id="{17B24EE8-B494-4F62-B502-361231F9E387}"/>
              </a:ext>
            </a:extLst>
          </p:cNvPr>
          <p:cNvPicPr>
            <a:picLocks noChangeAspect="1"/>
          </p:cNvPicPr>
          <p:nvPr/>
        </p:nvPicPr>
        <p:blipFill>
          <a:blip r:embed="rId2"/>
          <a:stretch>
            <a:fillRect/>
          </a:stretch>
        </p:blipFill>
        <p:spPr>
          <a:xfrm>
            <a:off x="1330050" y="1144946"/>
            <a:ext cx="9421905" cy="5204741"/>
          </a:xfrm>
          <a:prstGeom prst="rect">
            <a:avLst/>
          </a:prstGeom>
        </p:spPr>
      </p:pic>
      <p:sp>
        <p:nvSpPr>
          <p:cNvPr id="6" name="TextBox 5">
            <a:extLst>
              <a:ext uri="{FF2B5EF4-FFF2-40B4-BE49-F238E27FC236}">
                <a16:creationId xmlns:a16="http://schemas.microsoft.com/office/drawing/2014/main" id="{69548C7A-C57B-4FA4-AD6F-CF4696C76EF0}"/>
              </a:ext>
            </a:extLst>
          </p:cNvPr>
          <p:cNvSpPr txBox="1"/>
          <p:nvPr/>
        </p:nvSpPr>
        <p:spPr>
          <a:xfrm>
            <a:off x="3714307" y="2039678"/>
            <a:ext cx="175968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Arc</a:t>
            </a:r>
            <a:r>
              <a:rPr lang="en-US" dirty="0">
                <a:solidFill>
                  <a:srgbClr val="FF0000"/>
                </a:solidFill>
                <a:ea typeface="+mn-lt"/>
                <a:cs typeface="+mn-lt"/>
              </a:rPr>
              <a:t> de Triomphe</a:t>
            </a:r>
            <a:endParaRPr lang="en-US" dirty="0">
              <a:solidFill>
                <a:srgbClr val="FF0000"/>
              </a:solidFill>
            </a:endParaRPr>
          </a:p>
        </p:txBody>
      </p:sp>
      <p:sp>
        <p:nvSpPr>
          <p:cNvPr id="8" name="TextBox 7">
            <a:extLst>
              <a:ext uri="{FF2B5EF4-FFF2-40B4-BE49-F238E27FC236}">
                <a16:creationId xmlns:a16="http://schemas.microsoft.com/office/drawing/2014/main" id="{CADE19C2-1390-40EF-A2DA-7DA4C02B87BD}"/>
              </a:ext>
            </a:extLst>
          </p:cNvPr>
          <p:cNvSpPr txBox="1"/>
          <p:nvPr/>
        </p:nvSpPr>
        <p:spPr>
          <a:xfrm>
            <a:off x="3246917" y="44519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ea typeface="+mn-lt"/>
                <a:cs typeface="+mn-lt"/>
              </a:rPr>
              <a:t>Tour Eiffel</a:t>
            </a:r>
            <a:endParaRPr lang="en-US" dirty="0">
              <a:solidFill>
                <a:srgbClr val="FF0000"/>
              </a:solidFill>
            </a:endParaRPr>
          </a:p>
        </p:txBody>
      </p:sp>
      <p:sp>
        <p:nvSpPr>
          <p:cNvPr id="10" name="TextBox 9">
            <a:extLst>
              <a:ext uri="{FF2B5EF4-FFF2-40B4-BE49-F238E27FC236}">
                <a16:creationId xmlns:a16="http://schemas.microsoft.com/office/drawing/2014/main" id="{44F92AC6-19F1-413B-86B3-DAAC6D551BE1}"/>
              </a:ext>
            </a:extLst>
          </p:cNvPr>
          <p:cNvSpPr txBox="1"/>
          <p:nvPr/>
        </p:nvSpPr>
        <p:spPr>
          <a:xfrm>
            <a:off x="6554086" y="3251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1A720CE3-A238-4079-8B21-88589848E898}"/>
              </a:ext>
            </a:extLst>
          </p:cNvPr>
          <p:cNvSpPr txBox="1"/>
          <p:nvPr/>
        </p:nvSpPr>
        <p:spPr>
          <a:xfrm>
            <a:off x="6953914" y="51286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Notre Dame de Paris</a:t>
            </a:r>
            <a:endParaRPr lang="en-US" dirty="0">
              <a:solidFill>
                <a:srgbClr val="FF0000"/>
              </a:solidFill>
              <a:cs typeface="Calibri"/>
            </a:endParaRPr>
          </a:p>
        </p:txBody>
      </p:sp>
      <p:sp>
        <p:nvSpPr>
          <p:cNvPr id="18" name="TextBox 17">
            <a:extLst>
              <a:ext uri="{FF2B5EF4-FFF2-40B4-BE49-F238E27FC236}">
                <a16:creationId xmlns:a16="http://schemas.microsoft.com/office/drawing/2014/main" id="{56C80920-554C-4000-AB0F-F6838EBB5390}"/>
              </a:ext>
            </a:extLst>
          </p:cNvPr>
          <p:cNvSpPr txBox="1"/>
          <p:nvPr/>
        </p:nvSpPr>
        <p:spPr>
          <a:xfrm>
            <a:off x="4943697" y="422599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0000"/>
                </a:solidFill>
              </a:rPr>
              <a:t>Musee du Louvre</a:t>
            </a:r>
          </a:p>
        </p:txBody>
      </p:sp>
      <p:sp>
        <p:nvSpPr>
          <p:cNvPr id="20" name="TextBox 19">
            <a:extLst>
              <a:ext uri="{FF2B5EF4-FFF2-40B4-BE49-F238E27FC236}">
                <a16:creationId xmlns:a16="http://schemas.microsoft.com/office/drawing/2014/main" id="{7DE99889-ACE2-4695-A5D5-323E8BD94CB1}"/>
              </a:ext>
            </a:extLst>
          </p:cNvPr>
          <p:cNvSpPr txBox="1"/>
          <p:nvPr/>
        </p:nvSpPr>
        <p:spPr>
          <a:xfrm>
            <a:off x="1330841" y="533401"/>
            <a:ext cx="2743200" cy="369332"/>
          </a:xfrm>
          <a:prstGeom prst="rect">
            <a:avLst/>
          </a:prstGeom>
          <a:ln>
            <a:noFill/>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Georgia"/>
              </a:rPr>
              <a:t>Map Visualization</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D508-B9D8-49B5-BD68-19EE1430CBFE}"/>
              </a:ext>
            </a:extLst>
          </p:cNvPr>
          <p:cNvSpPr>
            <a:spLocks noGrp="1"/>
          </p:cNvSpPr>
          <p:nvPr>
            <p:ph type="title"/>
          </p:nvPr>
        </p:nvSpPr>
        <p:spPr/>
        <p:txBody>
          <a:bodyPr/>
          <a:lstStyle/>
          <a:p>
            <a:r>
              <a:rPr lang="en-US" dirty="0">
                <a:cs typeface="Calibri Light"/>
              </a:rPr>
              <a:t>Map Visualization</a:t>
            </a:r>
            <a:endParaRPr lang="en-US" dirty="0"/>
          </a:p>
        </p:txBody>
      </p:sp>
      <p:sp>
        <p:nvSpPr>
          <p:cNvPr id="3" name="Content Placeholder 2">
            <a:extLst>
              <a:ext uri="{FF2B5EF4-FFF2-40B4-BE49-F238E27FC236}">
                <a16:creationId xmlns:a16="http://schemas.microsoft.com/office/drawing/2014/main" id="{E93D2078-EED8-44E0-BEF3-FE1432A8E3C7}"/>
              </a:ext>
            </a:extLst>
          </p:cNvPr>
          <p:cNvSpPr>
            <a:spLocks noGrp="1"/>
          </p:cNvSpPr>
          <p:nvPr>
            <p:ph idx="1"/>
          </p:nvPr>
        </p:nvSpPr>
        <p:spPr/>
        <p:txBody>
          <a:bodyPr/>
          <a:lstStyle/>
          <a:p>
            <a:r>
              <a:rPr lang="en-SG" dirty="0">
                <a:ea typeface="+mn-lt"/>
                <a:cs typeface="+mn-lt"/>
              </a:rPr>
              <a:t>Based on the map, here are some factors that may affect our decision.</a:t>
            </a:r>
            <a:endParaRPr lang="en-US" dirty="0">
              <a:ea typeface="+mn-lt"/>
              <a:cs typeface="+mn-lt"/>
            </a:endParaRPr>
          </a:p>
          <a:p>
            <a:r>
              <a:rPr lang="en-SG" dirty="0">
                <a:ea typeface="+mn-lt"/>
                <a:cs typeface="+mn-lt"/>
              </a:rPr>
              <a:t> River Seine is quite some distance from Arc de Triomphe.</a:t>
            </a:r>
            <a:r>
              <a:rPr lang="en-SG" dirty="0">
                <a:solidFill>
                  <a:srgbClr val="FF0000"/>
                </a:solidFill>
                <a:ea typeface="+mn-lt"/>
                <a:cs typeface="+mn-lt"/>
              </a:rPr>
              <a:t> May not be ideal if we want to enjoy breakfast by the river</a:t>
            </a:r>
          </a:p>
          <a:p>
            <a:r>
              <a:rPr lang="en-SG" dirty="0" err="1">
                <a:ea typeface="+mn-lt"/>
                <a:cs typeface="+mn-lt"/>
              </a:rPr>
              <a:t>Musée</a:t>
            </a:r>
            <a:r>
              <a:rPr lang="en-SG" dirty="0">
                <a:ea typeface="+mn-lt"/>
                <a:cs typeface="+mn-lt"/>
              </a:rPr>
              <a:t> du Louvre &amp; Notre Dame de Paris are very close together so </a:t>
            </a:r>
            <a:r>
              <a:rPr lang="en-SG" dirty="0">
                <a:solidFill>
                  <a:srgbClr val="FF0000"/>
                </a:solidFill>
                <a:ea typeface="+mn-lt"/>
                <a:cs typeface="+mn-lt"/>
              </a:rPr>
              <a:t>deciding to stay near either location has the added advantage of being able to visit both attractions easily within a day</a:t>
            </a:r>
            <a:endParaRPr lang="en-US" dirty="0">
              <a:solidFill>
                <a:srgbClr val="FF0000"/>
              </a:solidFill>
              <a:ea typeface="+mn-lt"/>
              <a:cs typeface="+mn-lt"/>
            </a:endParaRPr>
          </a:p>
          <a:p>
            <a:endParaRPr lang="en-US" dirty="0"/>
          </a:p>
        </p:txBody>
      </p:sp>
    </p:spTree>
    <p:extLst>
      <p:ext uri="{BB962C8B-B14F-4D97-AF65-F5344CB8AC3E}">
        <p14:creationId xmlns:p14="http://schemas.microsoft.com/office/powerpoint/2010/main" val="3263750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420E146E-FDD6-4426-81DF-40C7231DCD28}"/>
              </a:ext>
            </a:extLst>
          </p:cNvPr>
          <p:cNvPicPr>
            <a:picLocks noChangeAspect="1"/>
          </p:cNvPicPr>
          <p:nvPr/>
        </p:nvPicPr>
        <p:blipFill>
          <a:blip r:embed="rId2"/>
          <a:stretch>
            <a:fillRect/>
          </a:stretch>
        </p:blipFill>
        <p:spPr>
          <a:xfrm>
            <a:off x="497957" y="1150461"/>
            <a:ext cx="10992294" cy="1659704"/>
          </a:xfrm>
          <a:prstGeom prst="rect">
            <a:avLst/>
          </a:prstGeom>
        </p:spPr>
      </p:pic>
      <p:sp>
        <p:nvSpPr>
          <p:cNvPr id="6" name="TextBox 5">
            <a:extLst>
              <a:ext uri="{FF2B5EF4-FFF2-40B4-BE49-F238E27FC236}">
                <a16:creationId xmlns:a16="http://schemas.microsoft.com/office/drawing/2014/main" id="{F2170306-D6F7-4287-A101-CD7374D933CA}"/>
              </a:ext>
            </a:extLst>
          </p:cNvPr>
          <p:cNvSpPr txBox="1"/>
          <p:nvPr/>
        </p:nvSpPr>
        <p:spPr>
          <a:xfrm>
            <a:off x="816935" y="471377"/>
            <a:ext cx="50114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Most common venues per attraction</a:t>
            </a:r>
          </a:p>
        </p:txBody>
      </p:sp>
      <p:pic>
        <p:nvPicPr>
          <p:cNvPr id="8" name="Picture 8" descr="A picture containing table, laptop, phone&#10;&#10;Description generated with very high confidence">
            <a:extLst>
              <a:ext uri="{FF2B5EF4-FFF2-40B4-BE49-F238E27FC236}">
                <a16:creationId xmlns:a16="http://schemas.microsoft.com/office/drawing/2014/main" id="{371AAC90-B984-4C4C-A4A9-2398BDAD456A}"/>
              </a:ext>
            </a:extLst>
          </p:cNvPr>
          <p:cNvPicPr>
            <a:picLocks noChangeAspect="1"/>
          </p:cNvPicPr>
          <p:nvPr/>
        </p:nvPicPr>
        <p:blipFill>
          <a:blip r:embed="rId3"/>
          <a:stretch>
            <a:fillRect/>
          </a:stretch>
        </p:blipFill>
        <p:spPr>
          <a:xfrm>
            <a:off x="382772" y="3692183"/>
            <a:ext cx="4745665" cy="2335563"/>
          </a:xfrm>
          <a:prstGeom prst="rect">
            <a:avLst/>
          </a:prstGeom>
        </p:spPr>
      </p:pic>
      <p:sp>
        <p:nvSpPr>
          <p:cNvPr id="10" name="TextBox 9">
            <a:extLst>
              <a:ext uri="{FF2B5EF4-FFF2-40B4-BE49-F238E27FC236}">
                <a16:creationId xmlns:a16="http://schemas.microsoft.com/office/drawing/2014/main" id="{A71AD5F5-E0EF-45B0-8189-9FF53C3AFF60}"/>
              </a:ext>
            </a:extLst>
          </p:cNvPr>
          <p:cNvSpPr txBox="1"/>
          <p:nvPr/>
        </p:nvSpPr>
        <p:spPr>
          <a:xfrm>
            <a:off x="819150" y="3291219"/>
            <a:ext cx="35583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Word Cloud Visualization</a:t>
            </a:r>
          </a:p>
        </p:txBody>
      </p:sp>
    </p:spTree>
    <p:extLst>
      <p:ext uri="{BB962C8B-B14F-4D97-AF65-F5344CB8AC3E}">
        <p14:creationId xmlns:p14="http://schemas.microsoft.com/office/powerpoint/2010/main" val="354524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7AFD-4BC3-4AD3-9BCB-9AF0EF419358}"/>
              </a:ext>
            </a:extLst>
          </p:cNvPr>
          <p:cNvSpPr>
            <a:spLocks noGrp="1"/>
          </p:cNvSpPr>
          <p:nvPr>
            <p:ph type="title"/>
          </p:nvPr>
        </p:nvSpPr>
        <p:spPr/>
        <p:txBody>
          <a:bodyPr>
            <a:normAutofit/>
          </a:bodyPr>
          <a:lstStyle/>
          <a:p>
            <a:r>
              <a:rPr lang="en-US" dirty="0">
                <a:cs typeface="Calibri Light"/>
              </a:rPr>
              <a:t>Venue Analysis</a:t>
            </a:r>
          </a:p>
        </p:txBody>
      </p:sp>
      <p:sp>
        <p:nvSpPr>
          <p:cNvPr id="3" name="Content Placeholder 2">
            <a:extLst>
              <a:ext uri="{FF2B5EF4-FFF2-40B4-BE49-F238E27FC236}">
                <a16:creationId xmlns:a16="http://schemas.microsoft.com/office/drawing/2014/main" id="{9CEDEDAF-5F7B-49E6-ACB8-ED339BEEB993}"/>
              </a:ext>
            </a:extLst>
          </p:cNvPr>
          <p:cNvSpPr>
            <a:spLocks noGrp="1"/>
          </p:cNvSpPr>
          <p:nvPr>
            <p:ph idx="1"/>
          </p:nvPr>
        </p:nvSpPr>
        <p:spPr/>
        <p:txBody>
          <a:bodyPr>
            <a:normAutofit/>
          </a:bodyPr>
          <a:lstStyle/>
          <a:p>
            <a:r>
              <a:rPr lang="en-SG" b="1" dirty="0" err="1">
                <a:ea typeface="+mn-lt"/>
                <a:cs typeface="+mn-lt"/>
              </a:rPr>
              <a:t>Musée</a:t>
            </a:r>
            <a:r>
              <a:rPr lang="en-SG" b="1" dirty="0">
                <a:ea typeface="+mn-lt"/>
                <a:cs typeface="+mn-lt"/>
              </a:rPr>
              <a:t> du Louvre</a:t>
            </a:r>
            <a:r>
              <a:rPr lang="en-SG" dirty="0">
                <a:ea typeface="+mn-lt"/>
                <a:cs typeface="+mn-lt"/>
              </a:rPr>
              <a:t> seems to be an ideal shopping destination for the ladies, with a myriad of plazas and cosmetic shops. A much-needed rest for the feet can be enjoyed in the multitude of cafes and bars too.</a:t>
            </a:r>
            <a:endParaRPr lang="en-US" dirty="0">
              <a:ea typeface="+mn-lt"/>
              <a:cs typeface="+mn-lt"/>
            </a:endParaRPr>
          </a:p>
          <a:p>
            <a:pPr marL="0" indent="0">
              <a:buNone/>
            </a:pPr>
            <a:endParaRPr lang="en-SG" dirty="0">
              <a:ea typeface="+mn-lt"/>
              <a:cs typeface="+mn-lt"/>
            </a:endParaRPr>
          </a:p>
          <a:p>
            <a:r>
              <a:rPr lang="en-SG" b="1" dirty="0">
                <a:ea typeface="+mn-lt"/>
                <a:cs typeface="+mn-lt"/>
              </a:rPr>
              <a:t>Notre Dame de Paris</a:t>
            </a:r>
            <a:r>
              <a:rPr lang="en-SG" dirty="0">
                <a:ea typeface="+mn-lt"/>
                <a:cs typeface="+mn-lt"/>
              </a:rPr>
              <a:t> has the most diverse and international culinary selections, with burgers, Mexican &amp; Japanese food. It seems to be the ideal location for those who want a laidback experience away from the stereotypical Paris stuff and do some chill book shopping in the many bookstores in the area.</a:t>
            </a:r>
            <a:endParaRPr lang="en-US" dirty="0">
              <a:ea typeface="+mn-lt"/>
              <a:cs typeface="+mn-lt"/>
            </a:endParaRPr>
          </a:p>
          <a:p>
            <a:endParaRPr lang="en-SG" dirty="0">
              <a:ea typeface="+mn-lt"/>
              <a:cs typeface="+mn-lt"/>
            </a:endParaRPr>
          </a:p>
          <a:p>
            <a:endParaRPr lang="en-US" dirty="0"/>
          </a:p>
        </p:txBody>
      </p:sp>
    </p:spTree>
    <p:extLst>
      <p:ext uri="{BB962C8B-B14F-4D97-AF65-F5344CB8AC3E}">
        <p14:creationId xmlns:p14="http://schemas.microsoft.com/office/powerpoint/2010/main" val="393251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64B-1971-468C-9997-5F900991F627}"/>
              </a:ext>
            </a:extLst>
          </p:cNvPr>
          <p:cNvSpPr>
            <a:spLocks noGrp="1"/>
          </p:cNvSpPr>
          <p:nvPr>
            <p:ph type="title"/>
          </p:nvPr>
        </p:nvSpPr>
        <p:spPr/>
        <p:txBody>
          <a:bodyPr/>
          <a:lstStyle/>
          <a:p>
            <a:br>
              <a:rPr lang="en-US" dirty="0">
                <a:ea typeface="+mj-lt"/>
                <a:cs typeface="+mj-lt"/>
              </a:rPr>
            </a:br>
            <a:r>
              <a:rPr lang="en-US" dirty="0">
                <a:ea typeface="+mj-lt"/>
                <a:cs typeface="+mj-lt"/>
              </a:rPr>
              <a:t>Venue Analysis</a:t>
            </a:r>
          </a:p>
          <a:p>
            <a:endParaRPr lang="en-US" dirty="0">
              <a:cs typeface="Calibri Light"/>
            </a:endParaRPr>
          </a:p>
        </p:txBody>
      </p:sp>
      <p:sp>
        <p:nvSpPr>
          <p:cNvPr id="3" name="Content Placeholder 2">
            <a:extLst>
              <a:ext uri="{FF2B5EF4-FFF2-40B4-BE49-F238E27FC236}">
                <a16:creationId xmlns:a16="http://schemas.microsoft.com/office/drawing/2014/main" id="{C06DD8F0-D7F9-45C3-8FDD-E4575EB64369}"/>
              </a:ext>
            </a:extLst>
          </p:cNvPr>
          <p:cNvSpPr>
            <a:spLocks noGrp="1"/>
          </p:cNvSpPr>
          <p:nvPr>
            <p:ph idx="1"/>
          </p:nvPr>
        </p:nvSpPr>
        <p:spPr/>
        <p:txBody>
          <a:bodyPr/>
          <a:lstStyle/>
          <a:p>
            <a:r>
              <a:rPr lang="en-SG" b="1" dirty="0">
                <a:ea typeface="+mn-lt"/>
                <a:cs typeface="+mn-lt"/>
              </a:rPr>
              <a:t>Arc de Triomphe</a:t>
            </a:r>
            <a:r>
              <a:rPr lang="en-SG" dirty="0">
                <a:ea typeface="+mn-lt"/>
                <a:cs typeface="+mn-lt"/>
              </a:rPr>
              <a:t> seems to be the ideal destination for single men, but they might want to think twice if travelling with their romantic partner since </a:t>
            </a:r>
            <a:r>
              <a:rPr lang="en-SG" dirty="0" err="1">
                <a:ea typeface="+mn-lt"/>
                <a:cs typeface="+mn-lt"/>
              </a:rPr>
              <a:t>jewelry</a:t>
            </a:r>
            <a:r>
              <a:rPr lang="en-SG" dirty="0">
                <a:ea typeface="+mn-lt"/>
                <a:cs typeface="+mn-lt"/>
              </a:rPr>
              <a:t> stores are aplenty in the area. Otherwise, it seems like a men’s paradise with men’s shops, nightclubs and movie theatres to occupy themselves with to avoid being their spouses’ personal butler for another day.</a:t>
            </a:r>
          </a:p>
          <a:p>
            <a:r>
              <a:rPr lang="en-SG" b="1" dirty="0">
                <a:ea typeface="+mn-lt"/>
                <a:cs typeface="+mn-lt"/>
              </a:rPr>
              <a:t>Tour Eiffel</a:t>
            </a:r>
            <a:r>
              <a:rPr lang="en-SG" dirty="0">
                <a:ea typeface="+mn-lt"/>
                <a:cs typeface="+mn-lt"/>
              </a:rPr>
              <a:t> offers the ultimate Paris experience. With 1 or 2 trips to any of the top notched French / Italian restaurants, that will ensure you end up eating bread for the rest of your stay, which is convenient because there are many bakeries and even more gardens where you can just sit and take in the sights (for free!)</a:t>
            </a:r>
            <a:endParaRPr lang="en-US" dirty="0">
              <a:ea typeface="+mn-lt"/>
              <a:cs typeface="+mn-lt"/>
            </a:endParaRPr>
          </a:p>
        </p:txBody>
      </p:sp>
    </p:spTree>
    <p:extLst>
      <p:ext uri="{BB962C8B-B14F-4D97-AF65-F5344CB8AC3E}">
        <p14:creationId xmlns:p14="http://schemas.microsoft.com/office/powerpoint/2010/main" val="336092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2204-3B10-4135-9D66-AAF42D69006A}"/>
              </a:ext>
            </a:extLst>
          </p:cNvPr>
          <p:cNvSpPr>
            <a:spLocks noGrp="1"/>
          </p:cNvSpPr>
          <p:nvPr>
            <p:ph type="title"/>
          </p:nvPr>
        </p:nvSpPr>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782C7E90-8AE4-4AF7-B34A-9E1D736322B1}"/>
              </a:ext>
            </a:extLst>
          </p:cNvPr>
          <p:cNvSpPr>
            <a:spLocks noGrp="1"/>
          </p:cNvSpPr>
          <p:nvPr>
            <p:ph idx="1"/>
          </p:nvPr>
        </p:nvSpPr>
        <p:spPr/>
        <p:txBody>
          <a:bodyPr/>
          <a:lstStyle/>
          <a:p>
            <a:r>
              <a:rPr lang="en-US" dirty="0">
                <a:ea typeface="+mn-lt"/>
                <a:cs typeface="+mn-lt"/>
              </a:rPr>
              <a:t>Using the information and analysis provided in this project, it provides a determinate linkage between our choice of hotel and the type of neighborhood venues we are interested in. We can explore other cities and compare the boroughs as it has been done in this example. There is only so much leave we get as working adults and in order to maximize our experience, it is best to do our due diligence beforehand.</a:t>
            </a:r>
          </a:p>
        </p:txBody>
      </p:sp>
    </p:spTree>
    <p:extLst>
      <p:ext uri="{BB962C8B-B14F-4D97-AF65-F5344CB8AC3E}">
        <p14:creationId xmlns:p14="http://schemas.microsoft.com/office/powerpoint/2010/main" val="341937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45D1-45DA-4BAA-B857-E64E4AA90ADC}"/>
              </a:ext>
            </a:extLst>
          </p:cNvPr>
          <p:cNvSpPr>
            <a:spLocks noGrp="1"/>
          </p:cNvSpPr>
          <p:nvPr>
            <p:ph type="title"/>
          </p:nvPr>
        </p:nvSpPr>
        <p:spPr/>
        <p:txBody>
          <a:bodyPr/>
          <a:lstStyle/>
          <a:p>
            <a:r>
              <a:rPr lang="en-US" dirty="0">
                <a:cs typeface="Calibri Light"/>
              </a:rPr>
              <a:t>End</a:t>
            </a:r>
            <a:endParaRPr lang="en-US" dirty="0"/>
          </a:p>
        </p:txBody>
      </p:sp>
      <p:sp>
        <p:nvSpPr>
          <p:cNvPr id="3" name="Content Placeholder 2">
            <a:extLst>
              <a:ext uri="{FF2B5EF4-FFF2-40B4-BE49-F238E27FC236}">
                <a16:creationId xmlns:a16="http://schemas.microsoft.com/office/drawing/2014/main" id="{8FDDF58A-CEF5-42FF-B0DA-6BC5A603152E}"/>
              </a:ext>
            </a:extLst>
          </p:cNvPr>
          <p:cNvSpPr>
            <a:spLocks noGrp="1"/>
          </p:cNvSpPr>
          <p:nvPr>
            <p:ph idx="1"/>
          </p:nvPr>
        </p:nvSpPr>
        <p:spPr/>
        <p:txBody>
          <a:bodyPr/>
          <a:lstStyle/>
          <a:p>
            <a:r>
              <a:rPr lang="en-US" dirty="0"/>
              <a:t>Thank you for joining</a:t>
            </a:r>
          </a:p>
        </p:txBody>
      </p:sp>
    </p:spTree>
    <p:extLst>
      <p:ext uri="{BB962C8B-B14F-4D97-AF65-F5344CB8AC3E}">
        <p14:creationId xmlns:p14="http://schemas.microsoft.com/office/powerpoint/2010/main" val="8486935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Atlas</vt:lpstr>
      <vt:lpstr>My Capstone Project</vt:lpstr>
      <vt:lpstr>PowerPoint Presentation</vt:lpstr>
      <vt:lpstr>Map Visualization</vt:lpstr>
      <vt:lpstr>PowerPoint Presentation</vt:lpstr>
      <vt:lpstr>Venue Analysis</vt:lpstr>
      <vt:lpstr> Venue Analysis </vt:lpstr>
      <vt:lpstr>Conclusion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238</cp:revision>
  <dcterms:created xsi:type="dcterms:W3CDTF">2020-04-11T10:49:19Z</dcterms:created>
  <dcterms:modified xsi:type="dcterms:W3CDTF">2020-04-11T11:26:35Z</dcterms:modified>
</cp:coreProperties>
</file>