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1412776"/>
            <a:ext cx="7406640" cy="1472184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+mn-ea"/>
                <a:ea typeface="+mn-ea"/>
              </a:rPr>
              <a:t>Project </a:t>
            </a:r>
            <a:r>
              <a:rPr lang="zh-TW" altLang="en-US" sz="4400" dirty="0" smtClean="0">
                <a:latin typeface="+mn-ea"/>
                <a:ea typeface="+mn-ea"/>
              </a:rPr>
              <a:t>自動販賣機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7406640" cy="1752600"/>
          </a:xfrm>
        </p:spPr>
        <p:txBody>
          <a:bodyPr/>
          <a:lstStyle/>
          <a:p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  <a:latin typeface="+mn-ea"/>
              </a:rPr>
              <a:t>邏輯設計實驗</a:t>
            </a:r>
            <a:endParaRPr lang="en-US" altLang="zh-TW" dirty="0" smtClean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zh-TW" altLang="en-US" dirty="0" smtClean="0">
                <a:solidFill>
                  <a:srgbClr val="FF0000"/>
                </a:solidFill>
              </a:rPr>
              <a:t>有限狀態機</a:t>
            </a:r>
            <a:r>
              <a:rPr lang="zh-TW" altLang="en-US" dirty="0" smtClean="0"/>
              <a:t>的方法模擬出自動販賣機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3203848" y="1988840"/>
          <a:ext cx="4392488" cy="468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5998842" imgH="6399270" progId="Visio.Drawing.11">
                  <p:embed/>
                </p:oleObj>
              </mc:Choice>
              <mc:Fallback>
                <p:oleObj name="Visio" r:id="rId3" imgW="5998842" imgH="63992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88840"/>
                        <a:ext cx="4392488" cy="4685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308304" y="249289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8304" y="59492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9792" y="59492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249289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開始投錢 （要顯示已投入多少錢）                        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初始狀態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(S0)</a:t>
            </a:r>
          </a:p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當零錢到達飲料最低金額時，開始顯示可購買飲料名稱 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選擇狀態 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S1)</a:t>
            </a:r>
          </a:p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當選擇飲料後輸出飲料名稱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給予狀態 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</a:t>
            </a:r>
          </a:p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找回零錢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結帳狀態 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(S3)</a:t>
            </a:r>
          </a:p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當退幣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(reset)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  必須退出所有已輸入的零錢 回到初始的狀態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取消購買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(S0)</a:t>
            </a:r>
            <a:endParaRPr lang="en-US" altLang="zh-TW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可以投入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元、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元、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元、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不可同時投入多個硬幣，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例如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一次投入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可以選擇的飲料共有</a:t>
            </a:r>
            <a:r>
              <a:rPr lang="zh-TW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四種</a:t>
            </a:r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r>
              <a:rPr lang="zh-TW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coke</a:t>
            </a:r>
            <a:r>
              <a:rPr lang="zh-TW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zh-TW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zh-TW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價格分別為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元、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元、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元、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測試</a:t>
            </a:r>
            <a:r>
              <a:rPr lang="zh-TW" altLang="en-US"/>
              <a:t>數據</a:t>
            </a:r>
            <a:r>
              <a:rPr lang="zh-TW" altLang="en-US" smtClean="0"/>
              <a:t>範例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7732" y="1417638"/>
            <a:ext cx="7600888" cy="493352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altLang="zh-TW" sz="1400" smtClean="0"/>
              <a:t>module stimulus ;</a:t>
            </a:r>
          </a:p>
          <a:p>
            <a:pPr marL="82296" indent="0">
              <a:buNone/>
            </a:pPr>
            <a:r>
              <a:rPr lang="en-US" altLang="zh-TW" sz="1400" smtClean="0"/>
              <a:t>/***</a:t>
            </a:r>
          </a:p>
          <a:p>
            <a:pPr marL="82296" indent="0">
              <a:buNone/>
            </a:pPr>
            <a:r>
              <a:rPr lang="en-US" altLang="zh-TW" sz="1400" smtClean="0"/>
              <a:t>reg wire</a:t>
            </a:r>
            <a:r>
              <a:rPr lang="zh-TW" altLang="en-US" sz="1400" smtClean="0"/>
              <a:t> </a:t>
            </a:r>
            <a:r>
              <a:rPr lang="en-US" altLang="zh-TW" sz="1400" smtClean="0"/>
              <a:t>clk declare</a:t>
            </a:r>
          </a:p>
          <a:p>
            <a:pPr marL="82296" indent="0">
              <a:buNone/>
            </a:pPr>
            <a:r>
              <a:rPr lang="en-US" altLang="zh-TW" sz="1400" smtClean="0"/>
              <a:t>***</a:t>
            </a:r>
          </a:p>
          <a:p>
            <a:pPr marL="82296" indent="0">
              <a:buNone/>
            </a:pPr>
            <a:r>
              <a:rPr lang="en-US" altLang="zh-TW" sz="1400" smtClean="0"/>
              <a:t>/initial			</a:t>
            </a:r>
            <a:r>
              <a:rPr lang="zh-TW" altLang="en-US" sz="1400" smtClean="0">
                <a:solidFill>
                  <a:srgbClr val="0070C0"/>
                </a:solidFill>
              </a:rPr>
              <a:t>螢幕輸出</a:t>
            </a:r>
            <a:r>
              <a:rPr lang="en-US" altLang="zh-TW" sz="1400" smtClean="0">
                <a:solidFill>
                  <a:srgbClr val="0070C0"/>
                </a:solidFill>
              </a:rPr>
              <a:t>(display or monitor)</a:t>
            </a:r>
          </a:p>
          <a:p>
            <a:pPr marL="82296" indent="0">
              <a:buNone/>
            </a:pPr>
            <a:r>
              <a:rPr lang="en-US" altLang="zh-TW" sz="1400" smtClean="0"/>
              <a:t>begin</a:t>
            </a:r>
          </a:p>
          <a:p>
            <a:pPr marL="82296" indent="0">
              <a:buNone/>
            </a:pPr>
            <a:r>
              <a:rPr lang="en-US" altLang="zh-TW" sz="1400" smtClean="0"/>
              <a:t>  #10 coin = 10 ;		</a:t>
            </a:r>
            <a:r>
              <a:rPr lang="en-US" altLang="zh-TW" sz="1400" smtClean="0">
                <a:solidFill>
                  <a:srgbClr val="0070C0"/>
                </a:solidFill>
              </a:rPr>
              <a:t>coin </a:t>
            </a:r>
            <a:r>
              <a:rPr lang="en-US" altLang="zh-TW" sz="1400">
                <a:solidFill>
                  <a:srgbClr val="0070C0"/>
                </a:solidFill>
              </a:rPr>
              <a:t>10,	total 10 dollars	</a:t>
            </a:r>
            <a:r>
              <a:rPr lang="en-US" altLang="zh-TW" sz="1400" smtClean="0">
                <a:solidFill>
                  <a:srgbClr val="0070C0"/>
                </a:solidFill>
              </a:rPr>
              <a:t>tea</a:t>
            </a:r>
          </a:p>
          <a:p>
            <a:pPr marL="82296" indent="0">
              <a:buNone/>
            </a:pPr>
            <a:r>
              <a:rPr lang="en-US" altLang="zh-TW" sz="1400" smtClean="0"/>
              <a:t>  #10 </a:t>
            </a:r>
            <a:r>
              <a:rPr lang="en-US" altLang="zh-TW" sz="1400"/>
              <a:t>coin</a:t>
            </a:r>
            <a:r>
              <a:rPr lang="en-US" altLang="zh-TW" sz="1400" smtClean="0"/>
              <a:t> = 5 ;		</a:t>
            </a:r>
            <a:r>
              <a:rPr lang="en-US" altLang="zh-TW" sz="1400">
                <a:solidFill>
                  <a:srgbClr val="0070C0"/>
                </a:solidFill>
              </a:rPr>
              <a:t>coin 5,	total 15 dollars	tea | </a:t>
            </a:r>
            <a:r>
              <a:rPr lang="en-US" altLang="zh-TW" sz="1400" smtClean="0">
                <a:solidFill>
                  <a:srgbClr val="0070C0"/>
                </a:solidFill>
              </a:rPr>
              <a:t>coke</a:t>
            </a:r>
          </a:p>
          <a:p>
            <a:pPr marL="82296" indent="0">
              <a:buNone/>
            </a:pPr>
            <a:r>
              <a:rPr lang="en-US" altLang="zh-TW" sz="1400"/>
              <a:t> </a:t>
            </a:r>
            <a:r>
              <a:rPr lang="en-US" altLang="zh-TW" sz="1400" smtClean="0"/>
              <a:t> #10 </a:t>
            </a:r>
            <a:r>
              <a:rPr lang="en-US" altLang="zh-TW" sz="1400"/>
              <a:t>coin</a:t>
            </a:r>
            <a:r>
              <a:rPr lang="en-US" altLang="zh-TW" sz="1400" smtClean="0"/>
              <a:t> = 1 ;		</a:t>
            </a:r>
            <a:r>
              <a:rPr lang="en-US" altLang="zh-TW" sz="1400" smtClean="0">
                <a:solidFill>
                  <a:srgbClr val="0070C0"/>
                </a:solidFill>
              </a:rPr>
              <a:t>coin </a:t>
            </a:r>
            <a:r>
              <a:rPr lang="en-US" altLang="zh-TW" sz="1400">
                <a:solidFill>
                  <a:srgbClr val="0070C0"/>
                </a:solidFill>
              </a:rPr>
              <a:t>1,	total 16 dollars	tea | </a:t>
            </a:r>
            <a:r>
              <a:rPr lang="en-US" altLang="zh-TW" sz="1400" smtClean="0">
                <a:solidFill>
                  <a:srgbClr val="0070C0"/>
                </a:solidFill>
              </a:rPr>
              <a:t>coke</a:t>
            </a:r>
          </a:p>
          <a:p>
            <a:pPr marL="82296" indent="0">
              <a:buNone/>
            </a:pPr>
            <a:r>
              <a:rPr lang="en-US" altLang="zh-TW" sz="1400" smtClean="0"/>
              <a:t>  #10 </a:t>
            </a:r>
            <a:r>
              <a:rPr lang="en-US" altLang="zh-TW" sz="1400"/>
              <a:t>coin</a:t>
            </a:r>
            <a:r>
              <a:rPr lang="en-US" altLang="zh-TW" sz="1400" smtClean="0"/>
              <a:t> = 10 ;		</a:t>
            </a:r>
            <a:r>
              <a:rPr lang="en-US" altLang="zh-TW" sz="1400">
                <a:solidFill>
                  <a:srgbClr val="0070C0"/>
                </a:solidFill>
              </a:rPr>
              <a:t>coin 10,	total 26 dollars	tea | coke | coffee | milk</a:t>
            </a:r>
          </a:p>
          <a:p>
            <a:pPr marL="82296" indent="0">
              <a:buNone/>
            </a:pPr>
            <a:endParaRPr lang="en-US" altLang="zh-TW" sz="1400" smtClean="0"/>
          </a:p>
          <a:p>
            <a:pPr marL="82296" indent="0">
              <a:buNone/>
            </a:pPr>
            <a:r>
              <a:rPr lang="en-US" altLang="zh-TW" sz="1400"/>
              <a:t> </a:t>
            </a:r>
            <a:r>
              <a:rPr lang="en-US" altLang="zh-TW" sz="1400" smtClean="0"/>
              <a:t> #10 </a:t>
            </a:r>
            <a:r>
              <a:rPr lang="en-US" altLang="zh-TW" sz="1400"/>
              <a:t>coin</a:t>
            </a:r>
            <a:r>
              <a:rPr lang="en-US" altLang="zh-TW" sz="1400" smtClean="0"/>
              <a:t> = 0 ;</a:t>
            </a:r>
          </a:p>
          <a:p>
            <a:pPr marL="82296" indent="0">
              <a:buNone/>
            </a:pPr>
            <a:r>
              <a:rPr lang="en-US" altLang="zh-TW" sz="1400"/>
              <a:t> </a:t>
            </a:r>
            <a:r>
              <a:rPr lang="en-US" altLang="zh-TW" sz="1400" smtClean="0"/>
              <a:t> #10 drink_choose = 3 ; //3=coffee	</a:t>
            </a:r>
            <a:r>
              <a:rPr lang="en-US" altLang="zh-TW" sz="1400">
                <a:solidFill>
                  <a:srgbClr val="0070C0"/>
                </a:solidFill>
              </a:rPr>
              <a:t>coffee </a:t>
            </a:r>
            <a:r>
              <a:rPr lang="en-US" altLang="zh-TW" sz="1400" smtClean="0">
                <a:solidFill>
                  <a:srgbClr val="0070C0"/>
                </a:solidFill>
              </a:rPr>
              <a:t>out</a:t>
            </a:r>
          </a:p>
          <a:p>
            <a:pPr marL="82296" indent="0">
              <a:buNone/>
            </a:pPr>
            <a:r>
              <a:rPr lang="zh-TW" altLang="en-US" sz="1400"/>
              <a:t> </a:t>
            </a:r>
            <a:r>
              <a:rPr lang="zh-TW" altLang="en-US" sz="1400" smtClean="0"/>
              <a:t> </a:t>
            </a:r>
            <a:r>
              <a:rPr lang="en-US" altLang="zh-TW" sz="1400" smtClean="0"/>
              <a:t>#10 drink_choose = 0 ;</a:t>
            </a:r>
            <a:endParaRPr lang="en-US" altLang="zh-TW" sz="1400"/>
          </a:p>
          <a:p>
            <a:pPr marL="82296" indent="0">
              <a:buNone/>
            </a:pPr>
            <a:r>
              <a:rPr lang="en-US" altLang="zh-TW" sz="1400" smtClean="0"/>
              <a:t>			</a:t>
            </a:r>
            <a:r>
              <a:rPr lang="en-US" altLang="zh-TW" sz="1400">
                <a:solidFill>
                  <a:srgbClr val="0070C0"/>
                </a:solidFill>
              </a:rPr>
              <a:t>exchange 6 </a:t>
            </a:r>
            <a:r>
              <a:rPr lang="en-US" altLang="zh-TW" sz="1400" smtClean="0">
                <a:solidFill>
                  <a:srgbClr val="0070C0"/>
                </a:solidFill>
              </a:rPr>
              <a:t>dollars</a:t>
            </a:r>
          </a:p>
          <a:p>
            <a:pPr marL="82296" indent="0">
              <a:buNone/>
            </a:pPr>
            <a:r>
              <a:rPr lang="en-US" altLang="zh-TW" sz="1400" smtClean="0"/>
              <a:t>end</a:t>
            </a:r>
          </a:p>
          <a:p>
            <a:pPr marL="82296" indent="0">
              <a:buNone/>
            </a:pPr>
            <a:r>
              <a:rPr lang="en-US" altLang="zh-TW" sz="1400" smtClean="0"/>
              <a:t>endmodule</a:t>
            </a:r>
          </a:p>
          <a:p>
            <a:pPr marL="82296" indent="0">
              <a:buNone/>
            </a:pPr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336578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其他說明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未使用有限狀態機不予給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請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盡可能測試所有狀況，評分依據包含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測試數據完整度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內容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請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勿抄襲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其他人的程式碼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/>
              <a:t>Deadline</a:t>
            </a:r>
            <a:r>
              <a:rPr lang="zh-TW" altLang="en-US" sz="2800" dirty="0"/>
              <a:t>為</a:t>
            </a:r>
            <a:r>
              <a:rPr lang="en-US" altLang="zh-TW" sz="2800" dirty="0" smtClean="0"/>
              <a:t>12/30(</a:t>
            </a:r>
            <a:r>
              <a:rPr lang="zh-TW" altLang="en-US" sz="2800" dirty="0" smtClean="0"/>
              <a:t>三</a:t>
            </a:r>
            <a:r>
              <a:rPr lang="en-US" altLang="zh-TW" sz="2800" dirty="0" smtClean="0"/>
              <a:t>)</a:t>
            </a:r>
            <a:r>
              <a:rPr lang="zh-TW" altLang="en-US" sz="2800" dirty="0"/>
              <a:t>晚上</a:t>
            </a:r>
            <a:r>
              <a:rPr lang="en-US" altLang="zh-TW" sz="2800" dirty="0" smtClean="0"/>
              <a:t>23:59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12/31(</a:t>
            </a:r>
            <a:r>
              <a:rPr lang="zh-TW" altLang="en-US" sz="2800" dirty="0" smtClean="0"/>
              <a:t>四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上課時間機測。</a:t>
            </a:r>
            <a:endParaRPr lang="en-US" altLang="zh-TW" sz="2800" dirty="0" smtClean="0"/>
          </a:p>
          <a:p>
            <a:pPr marL="82296" indent="0">
              <a:buNone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完成後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請上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傳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找助教機測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537</TotalTime>
  <Words>170</Words>
  <Application>Microsoft Office PowerPoint</Application>
  <PresentationFormat>如螢幕大小 (4:3)</PresentationFormat>
  <Paragraphs>54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Gill Sans MT</vt:lpstr>
      <vt:lpstr>Times New Roman</vt:lpstr>
      <vt:lpstr>Verdana</vt:lpstr>
      <vt:lpstr>Wingdings 2</vt:lpstr>
      <vt:lpstr>夏至</vt:lpstr>
      <vt:lpstr>Visio</vt:lpstr>
      <vt:lpstr>Project 自動販賣機</vt:lpstr>
      <vt:lpstr>說明</vt:lpstr>
      <vt:lpstr>說明</vt:lpstr>
      <vt:lpstr>說明</vt:lpstr>
      <vt:lpstr>測試數據範例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lab</dc:creator>
  <cp:lastModifiedBy>lab701a</cp:lastModifiedBy>
  <cp:revision>67</cp:revision>
  <dcterms:created xsi:type="dcterms:W3CDTF">2010-11-03T13:22:32Z</dcterms:created>
  <dcterms:modified xsi:type="dcterms:W3CDTF">2020-12-02T16:57:17Z</dcterms:modified>
</cp:coreProperties>
</file>