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098" r:id="rId3"/>
    <p:sldId id="3039" r:id="rId4"/>
    <p:sldId id="3111" r:id="rId5"/>
    <p:sldId id="3077" r:id="rId6"/>
    <p:sldId id="3078" r:id="rId7"/>
    <p:sldId id="3075" r:id="rId8"/>
    <p:sldId id="3079" r:id="rId9"/>
    <p:sldId id="3106" r:id="rId10"/>
    <p:sldId id="3115" r:id="rId11"/>
    <p:sldId id="3116" r:id="rId12"/>
    <p:sldId id="3085" r:id="rId13"/>
    <p:sldId id="3087" r:id="rId14"/>
    <p:sldId id="3088" r:id="rId15"/>
    <p:sldId id="3089" r:id="rId16"/>
    <p:sldId id="3092" r:id="rId17"/>
    <p:sldId id="3093" r:id="rId18"/>
    <p:sldId id="3090" r:id="rId19"/>
    <p:sldId id="3094" r:id="rId20"/>
    <p:sldId id="3095" r:id="rId21"/>
    <p:sldId id="3096" r:id="rId22"/>
    <p:sldId id="3097" r:id="rId23"/>
    <p:sldId id="3107" r:id="rId24"/>
    <p:sldId id="3117" r:id="rId25"/>
    <p:sldId id="3113" r:id="rId26"/>
    <p:sldId id="3109" r:id="rId27"/>
    <p:sldId id="3105" r:id="rId28"/>
    <p:sldId id="3110" r:id="rId29"/>
    <p:sldId id="3103" r:id="rId30"/>
    <p:sldId id="3104" r:id="rId3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49" autoAdjust="0"/>
    <p:restoredTop sz="87719" autoAdjust="0"/>
  </p:normalViewPr>
  <p:slideViewPr>
    <p:cSldViewPr snapToGrid="0">
      <p:cViewPr varScale="1">
        <p:scale>
          <a:sx n="55" d="100"/>
          <a:sy n="55" d="100"/>
        </p:scale>
        <p:origin x="4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10E759-56A0-4133-A06F-EB08DC564FF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B8DF93C8-0EDF-4AEC-A97E-FDDE85BC9E0B}">
      <dgm:prSet phldrT="[文字]" custT="1"/>
      <dgm:spPr/>
      <dgm:t>
        <a:bodyPr/>
        <a:lstStyle/>
        <a:p>
          <a:r>
            <a:rPr lang="zh-TW" altLang="en-US" sz="3200" b="1" dirty="0">
              <a:latin typeface="微軟正黑體" panose="020B0604030504040204" pitchFamily="34" charset="-120"/>
              <a:ea typeface="微軟正黑體" panose="020B0604030504040204" pitchFamily="34" charset="-120"/>
            </a:rPr>
            <a:t>大型語言模型還是會講錯話怎麼辦？</a:t>
          </a:r>
        </a:p>
      </dgm:t>
    </dgm:pt>
    <dgm:pt modelId="{91663F0D-D5ED-4694-8335-F71C774AEC80}" type="parTrans" cxnId="{DA466302-B1C4-4620-96A8-EE29E826192E}">
      <dgm:prSet/>
      <dgm:spPr/>
      <dgm:t>
        <a:bodyPr/>
        <a:lstStyle/>
        <a:p>
          <a:endParaRPr lang="zh-TW" altLang="en-US"/>
        </a:p>
      </dgm:t>
    </dgm:pt>
    <dgm:pt modelId="{00D0B87C-EFE1-4A7B-A8D0-10C29DB6722C}" type="sibTrans" cxnId="{DA466302-B1C4-4620-96A8-EE29E826192E}">
      <dgm:prSet/>
      <dgm:spPr/>
      <dgm:t>
        <a:bodyPr/>
        <a:lstStyle/>
        <a:p>
          <a:endParaRPr lang="zh-TW" altLang="en-US"/>
        </a:p>
      </dgm:t>
    </dgm:pt>
    <dgm:pt modelId="{8D78535B-19EA-42B0-BD4B-5EBC1C4B165C}">
      <dgm:prSet custT="1"/>
      <dgm:spPr/>
      <dgm:t>
        <a:bodyPr/>
        <a:lstStyle/>
        <a:p>
          <a:r>
            <a:rPr lang="zh-TW" altLang="en-US" sz="3200" b="1" dirty="0">
              <a:latin typeface="微軟正黑體" panose="020B0604030504040204" pitchFamily="34" charset="-120"/>
              <a:ea typeface="微軟正黑體" panose="020B0604030504040204" pitchFamily="34" charset="-120"/>
            </a:rPr>
            <a:t>大型語言模型會不會自帶偏見？</a:t>
          </a:r>
          <a:endParaRPr lang="en-US" altLang="zh-TW" sz="3200" b="1" dirty="0">
            <a:latin typeface="微軟正黑體" panose="020B0604030504040204" pitchFamily="34" charset="-120"/>
            <a:ea typeface="微軟正黑體" panose="020B0604030504040204" pitchFamily="34" charset="-120"/>
          </a:endParaRPr>
        </a:p>
      </dgm:t>
    </dgm:pt>
    <dgm:pt modelId="{5B704903-2BFA-41EB-899B-1A67082EA49B}" type="parTrans" cxnId="{073292A2-6974-4557-8743-BD2D606880BA}">
      <dgm:prSet/>
      <dgm:spPr/>
      <dgm:t>
        <a:bodyPr/>
        <a:lstStyle/>
        <a:p>
          <a:endParaRPr lang="zh-TW" altLang="en-US"/>
        </a:p>
      </dgm:t>
    </dgm:pt>
    <dgm:pt modelId="{5797D7F1-2A7B-436D-8EB0-1851A16FCDF2}" type="sibTrans" cxnId="{073292A2-6974-4557-8743-BD2D606880BA}">
      <dgm:prSet/>
      <dgm:spPr/>
      <dgm:t>
        <a:bodyPr/>
        <a:lstStyle/>
        <a:p>
          <a:endParaRPr lang="zh-TW" altLang="en-US"/>
        </a:p>
      </dgm:t>
    </dgm:pt>
    <dgm:pt modelId="{6F522DEC-C447-4A77-906C-82755F41DD6F}">
      <dgm:prSet custT="1"/>
      <dgm:spPr/>
      <dgm:t>
        <a:bodyPr/>
        <a:lstStyle/>
        <a:p>
          <a:r>
            <a:rPr lang="zh-TW" altLang="en-US" sz="3200" b="1" dirty="0">
              <a:latin typeface="微軟正黑體" panose="020B0604030504040204" pitchFamily="34" charset="-120"/>
              <a:ea typeface="微軟正黑體" panose="020B0604030504040204" pitchFamily="34" charset="-120"/>
            </a:rPr>
            <a:t>這句話是不是大型語言模型講的？</a:t>
          </a:r>
          <a:endParaRPr lang="en-US" altLang="zh-TW" sz="3200" b="1" dirty="0">
            <a:latin typeface="微軟正黑體" panose="020B0604030504040204" pitchFamily="34" charset="-120"/>
            <a:ea typeface="微軟正黑體" panose="020B0604030504040204" pitchFamily="34" charset="-120"/>
          </a:endParaRPr>
        </a:p>
      </dgm:t>
    </dgm:pt>
    <dgm:pt modelId="{797FF4D2-3738-46C9-9C3A-1F4C9251C717}" type="sibTrans" cxnId="{8E76EC44-0D70-48C0-A300-2D8DAB198033}">
      <dgm:prSet/>
      <dgm:spPr/>
      <dgm:t>
        <a:bodyPr/>
        <a:lstStyle/>
        <a:p>
          <a:endParaRPr lang="zh-TW" altLang="en-US"/>
        </a:p>
      </dgm:t>
    </dgm:pt>
    <dgm:pt modelId="{7FB37019-5777-435C-8982-C8301E5C9B17}" type="parTrans" cxnId="{8E76EC44-0D70-48C0-A300-2D8DAB198033}">
      <dgm:prSet/>
      <dgm:spPr/>
      <dgm:t>
        <a:bodyPr/>
        <a:lstStyle/>
        <a:p>
          <a:endParaRPr lang="zh-TW" altLang="en-US"/>
        </a:p>
      </dgm:t>
    </dgm:pt>
    <dgm:pt modelId="{0BC0A6C4-C004-4BF7-B4E4-68F25C23B9C2}">
      <dgm:prSet custT="1"/>
      <dgm:spPr/>
      <dgm:t>
        <a:bodyPr/>
        <a:lstStyle/>
        <a:p>
          <a:r>
            <a:rPr lang="zh-TW" altLang="en-US" sz="3200" b="1" dirty="0">
              <a:latin typeface="微軟正黑體" panose="020B0604030504040204" pitchFamily="34" charset="-120"/>
              <a:ea typeface="微軟正黑體" panose="020B0604030504040204" pitchFamily="34" charset="-120"/>
            </a:rPr>
            <a:t>大型語言模型也會被詐騙</a:t>
          </a:r>
          <a:endParaRPr lang="en-US" altLang="zh-TW" sz="3200" b="1" dirty="0">
            <a:latin typeface="微軟正黑體" panose="020B0604030504040204" pitchFamily="34" charset="-120"/>
            <a:ea typeface="微軟正黑體" panose="020B0604030504040204" pitchFamily="34" charset="-120"/>
          </a:endParaRPr>
        </a:p>
      </dgm:t>
    </dgm:pt>
    <dgm:pt modelId="{4F2B6BE4-2CDF-4A23-94C5-A3EE34FAEC88}" type="parTrans" cxnId="{389B6389-3402-4F97-B5EF-9148E43B4697}">
      <dgm:prSet/>
      <dgm:spPr/>
      <dgm:t>
        <a:bodyPr/>
        <a:lstStyle/>
        <a:p>
          <a:endParaRPr lang="zh-TW" altLang="en-US"/>
        </a:p>
      </dgm:t>
    </dgm:pt>
    <dgm:pt modelId="{43A790FD-CA58-4938-AB88-540A9C8E4729}" type="sibTrans" cxnId="{389B6389-3402-4F97-B5EF-9148E43B4697}">
      <dgm:prSet/>
      <dgm:spPr/>
      <dgm:t>
        <a:bodyPr/>
        <a:lstStyle/>
        <a:p>
          <a:endParaRPr lang="zh-TW" altLang="en-US"/>
        </a:p>
      </dgm:t>
    </dgm:pt>
    <dgm:pt modelId="{7ACDEF40-B883-475F-BEDA-44E2CFA57ED1}" type="pres">
      <dgm:prSet presAssocID="{6110E759-56A0-4133-A06F-EB08DC564FFB}" presName="linear" presStyleCnt="0">
        <dgm:presLayoutVars>
          <dgm:animLvl val="lvl"/>
          <dgm:resizeHandles val="exact"/>
        </dgm:presLayoutVars>
      </dgm:prSet>
      <dgm:spPr/>
    </dgm:pt>
    <dgm:pt modelId="{3EB8087A-F213-4281-BD17-269A98D4DEA6}" type="pres">
      <dgm:prSet presAssocID="{B8DF93C8-0EDF-4AEC-A97E-FDDE85BC9E0B}" presName="parentText" presStyleLbl="node1" presStyleIdx="0" presStyleCnt="4">
        <dgm:presLayoutVars>
          <dgm:chMax val="0"/>
          <dgm:bulletEnabled val="1"/>
        </dgm:presLayoutVars>
      </dgm:prSet>
      <dgm:spPr/>
    </dgm:pt>
    <dgm:pt modelId="{DB35C380-0712-4811-A68F-9A620E2E38D3}" type="pres">
      <dgm:prSet presAssocID="{00D0B87C-EFE1-4A7B-A8D0-10C29DB6722C}" presName="spacer" presStyleCnt="0"/>
      <dgm:spPr/>
    </dgm:pt>
    <dgm:pt modelId="{2354D44A-1DD0-443B-ADAA-B1512A219292}" type="pres">
      <dgm:prSet presAssocID="{8D78535B-19EA-42B0-BD4B-5EBC1C4B165C}" presName="parentText" presStyleLbl="node1" presStyleIdx="1" presStyleCnt="4">
        <dgm:presLayoutVars>
          <dgm:chMax val="0"/>
          <dgm:bulletEnabled val="1"/>
        </dgm:presLayoutVars>
      </dgm:prSet>
      <dgm:spPr/>
    </dgm:pt>
    <dgm:pt modelId="{ACE039CD-BD8C-42B1-938B-ACFDEA59A442}" type="pres">
      <dgm:prSet presAssocID="{5797D7F1-2A7B-436D-8EB0-1851A16FCDF2}" presName="spacer" presStyleCnt="0"/>
      <dgm:spPr/>
    </dgm:pt>
    <dgm:pt modelId="{3CA9096E-10E3-459E-8A17-2D947D71A03E}" type="pres">
      <dgm:prSet presAssocID="{6F522DEC-C447-4A77-906C-82755F41DD6F}" presName="parentText" presStyleLbl="node1" presStyleIdx="2" presStyleCnt="4">
        <dgm:presLayoutVars>
          <dgm:chMax val="0"/>
          <dgm:bulletEnabled val="1"/>
        </dgm:presLayoutVars>
      </dgm:prSet>
      <dgm:spPr/>
    </dgm:pt>
    <dgm:pt modelId="{7BFDEC01-241E-495D-9C8C-EEB21EF4E8FD}" type="pres">
      <dgm:prSet presAssocID="{797FF4D2-3738-46C9-9C3A-1F4C9251C717}" presName="spacer" presStyleCnt="0"/>
      <dgm:spPr/>
    </dgm:pt>
    <dgm:pt modelId="{C1DA65C7-6E90-42F5-80A6-B67D6F8E58D0}" type="pres">
      <dgm:prSet presAssocID="{0BC0A6C4-C004-4BF7-B4E4-68F25C23B9C2}" presName="parentText" presStyleLbl="node1" presStyleIdx="3" presStyleCnt="4">
        <dgm:presLayoutVars>
          <dgm:chMax val="0"/>
          <dgm:bulletEnabled val="1"/>
        </dgm:presLayoutVars>
      </dgm:prSet>
      <dgm:spPr/>
    </dgm:pt>
  </dgm:ptLst>
  <dgm:cxnLst>
    <dgm:cxn modelId="{DA466302-B1C4-4620-96A8-EE29E826192E}" srcId="{6110E759-56A0-4133-A06F-EB08DC564FFB}" destId="{B8DF93C8-0EDF-4AEC-A97E-FDDE85BC9E0B}" srcOrd="0" destOrd="0" parTransId="{91663F0D-D5ED-4694-8335-F71C774AEC80}" sibTransId="{00D0B87C-EFE1-4A7B-A8D0-10C29DB6722C}"/>
    <dgm:cxn modelId="{65AA0437-F92B-45BC-B8CC-8CC8EC173A8C}" type="presOf" srcId="{0BC0A6C4-C004-4BF7-B4E4-68F25C23B9C2}" destId="{C1DA65C7-6E90-42F5-80A6-B67D6F8E58D0}" srcOrd="0" destOrd="0" presId="urn:microsoft.com/office/officeart/2005/8/layout/vList2"/>
    <dgm:cxn modelId="{8E76EC44-0D70-48C0-A300-2D8DAB198033}" srcId="{6110E759-56A0-4133-A06F-EB08DC564FFB}" destId="{6F522DEC-C447-4A77-906C-82755F41DD6F}" srcOrd="2" destOrd="0" parTransId="{7FB37019-5777-435C-8982-C8301E5C9B17}" sibTransId="{797FF4D2-3738-46C9-9C3A-1F4C9251C717}"/>
    <dgm:cxn modelId="{A271004C-6B73-49FE-821C-EDBDBE0D4BCB}" type="presOf" srcId="{6110E759-56A0-4133-A06F-EB08DC564FFB}" destId="{7ACDEF40-B883-475F-BEDA-44E2CFA57ED1}" srcOrd="0" destOrd="0" presId="urn:microsoft.com/office/officeart/2005/8/layout/vList2"/>
    <dgm:cxn modelId="{389B6389-3402-4F97-B5EF-9148E43B4697}" srcId="{6110E759-56A0-4133-A06F-EB08DC564FFB}" destId="{0BC0A6C4-C004-4BF7-B4E4-68F25C23B9C2}" srcOrd="3" destOrd="0" parTransId="{4F2B6BE4-2CDF-4A23-94C5-A3EE34FAEC88}" sibTransId="{43A790FD-CA58-4938-AB88-540A9C8E4729}"/>
    <dgm:cxn modelId="{45E7A18B-903E-4E69-90BE-AA440BCAE91A}" type="presOf" srcId="{B8DF93C8-0EDF-4AEC-A97E-FDDE85BC9E0B}" destId="{3EB8087A-F213-4281-BD17-269A98D4DEA6}" srcOrd="0" destOrd="0" presId="urn:microsoft.com/office/officeart/2005/8/layout/vList2"/>
    <dgm:cxn modelId="{073292A2-6974-4557-8743-BD2D606880BA}" srcId="{6110E759-56A0-4133-A06F-EB08DC564FFB}" destId="{8D78535B-19EA-42B0-BD4B-5EBC1C4B165C}" srcOrd="1" destOrd="0" parTransId="{5B704903-2BFA-41EB-899B-1A67082EA49B}" sibTransId="{5797D7F1-2A7B-436D-8EB0-1851A16FCDF2}"/>
    <dgm:cxn modelId="{E75BDEA4-1F88-4993-8981-BE2ABCD27BC2}" type="presOf" srcId="{6F522DEC-C447-4A77-906C-82755F41DD6F}" destId="{3CA9096E-10E3-459E-8A17-2D947D71A03E}" srcOrd="0" destOrd="0" presId="urn:microsoft.com/office/officeart/2005/8/layout/vList2"/>
    <dgm:cxn modelId="{7BA19DB3-641D-4CD3-8964-0CF7C928B5B4}" type="presOf" srcId="{8D78535B-19EA-42B0-BD4B-5EBC1C4B165C}" destId="{2354D44A-1DD0-443B-ADAA-B1512A219292}" srcOrd="0" destOrd="0" presId="urn:microsoft.com/office/officeart/2005/8/layout/vList2"/>
    <dgm:cxn modelId="{3E38DE0D-9DD1-4C97-9682-533E9C374F7C}" type="presParOf" srcId="{7ACDEF40-B883-475F-BEDA-44E2CFA57ED1}" destId="{3EB8087A-F213-4281-BD17-269A98D4DEA6}" srcOrd="0" destOrd="0" presId="urn:microsoft.com/office/officeart/2005/8/layout/vList2"/>
    <dgm:cxn modelId="{4008E6BC-F92E-4B69-8F4C-14B51A1D6960}" type="presParOf" srcId="{7ACDEF40-B883-475F-BEDA-44E2CFA57ED1}" destId="{DB35C380-0712-4811-A68F-9A620E2E38D3}" srcOrd="1" destOrd="0" presId="urn:microsoft.com/office/officeart/2005/8/layout/vList2"/>
    <dgm:cxn modelId="{12F9832A-6D9A-4E3F-9565-76ABA56B8CAF}" type="presParOf" srcId="{7ACDEF40-B883-475F-BEDA-44E2CFA57ED1}" destId="{2354D44A-1DD0-443B-ADAA-B1512A219292}" srcOrd="2" destOrd="0" presId="urn:microsoft.com/office/officeart/2005/8/layout/vList2"/>
    <dgm:cxn modelId="{261D36BD-DF8E-4128-ACAE-BE414F2D43C7}" type="presParOf" srcId="{7ACDEF40-B883-475F-BEDA-44E2CFA57ED1}" destId="{ACE039CD-BD8C-42B1-938B-ACFDEA59A442}" srcOrd="3" destOrd="0" presId="urn:microsoft.com/office/officeart/2005/8/layout/vList2"/>
    <dgm:cxn modelId="{F01BF76A-E775-4235-9FAA-2A7082F61616}" type="presParOf" srcId="{7ACDEF40-B883-475F-BEDA-44E2CFA57ED1}" destId="{3CA9096E-10E3-459E-8A17-2D947D71A03E}" srcOrd="4" destOrd="0" presId="urn:microsoft.com/office/officeart/2005/8/layout/vList2"/>
    <dgm:cxn modelId="{43DC1716-8DB2-4C53-86BE-9EA6A7E10699}" type="presParOf" srcId="{7ACDEF40-B883-475F-BEDA-44E2CFA57ED1}" destId="{7BFDEC01-241E-495D-9C8C-EEB21EF4E8FD}" srcOrd="5" destOrd="0" presId="urn:microsoft.com/office/officeart/2005/8/layout/vList2"/>
    <dgm:cxn modelId="{7DB09565-B823-48D7-9F9F-23A03D56DDEB}" type="presParOf" srcId="{7ACDEF40-B883-475F-BEDA-44E2CFA57ED1}" destId="{C1DA65C7-6E90-42F5-80A6-B67D6F8E58D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10E759-56A0-4133-A06F-EB08DC564FF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B8DF93C8-0EDF-4AEC-A97E-FDDE85BC9E0B}">
      <dgm:prSet phldrT="[文字]" custT="1"/>
      <dgm:spPr/>
      <dgm:t>
        <a:bodyPr/>
        <a:lstStyle/>
        <a:p>
          <a:r>
            <a:rPr lang="zh-TW" altLang="en-US" sz="3200" b="1" dirty="0">
              <a:latin typeface="微軟正黑體" panose="020B0604030504040204" pitchFamily="34" charset="-120"/>
              <a:ea typeface="微軟正黑體" panose="020B0604030504040204" pitchFamily="34" charset="-120"/>
            </a:rPr>
            <a:t>大型語言模型還是會講錯話怎麼辦？</a:t>
          </a:r>
        </a:p>
      </dgm:t>
    </dgm:pt>
    <dgm:pt modelId="{91663F0D-D5ED-4694-8335-F71C774AEC80}" type="parTrans" cxnId="{DA466302-B1C4-4620-96A8-EE29E826192E}">
      <dgm:prSet/>
      <dgm:spPr/>
      <dgm:t>
        <a:bodyPr/>
        <a:lstStyle/>
        <a:p>
          <a:endParaRPr lang="zh-TW" altLang="en-US"/>
        </a:p>
      </dgm:t>
    </dgm:pt>
    <dgm:pt modelId="{00D0B87C-EFE1-4A7B-A8D0-10C29DB6722C}" type="sibTrans" cxnId="{DA466302-B1C4-4620-96A8-EE29E826192E}">
      <dgm:prSet/>
      <dgm:spPr/>
      <dgm:t>
        <a:bodyPr/>
        <a:lstStyle/>
        <a:p>
          <a:endParaRPr lang="zh-TW" altLang="en-US"/>
        </a:p>
      </dgm:t>
    </dgm:pt>
    <dgm:pt modelId="{8D78535B-19EA-42B0-BD4B-5EBC1C4B165C}">
      <dgm:prSet custT="1"/>
      <dgm:spPr/>
      <dgm:t>
        <a:bodyPr/>
        <a:lstStyle/>
        <a:p>
          <a:r>
            <a:rPr lang="zh-TW" altLang="en-US" sz="3200" b="1" dirty="0">
              <a:latin typeface="微軟正黑體" panose="020B0604030504040204" pitchFamily="34" charset="-120"/>
              <a:ea typeface="微軟正黑體" panose="020B0604030504040204" pitchFamily="34" charset="-120"/>
            </a:rPr>
            <a:t>大型語言模型會不會自帶偏見？</a:t>
          </a:r>
          <a:endParaRPr lang="en-US" altLang="zh-TW" sz="3200" b="1" dirty="0">
            <a:latin typeface="微軟正黑體" panose="020B0604030504040204" pitchFamily="34" charset="-120"/>
            <a:ea typeface="微軟正黑體" panose="020B0604030504040204" pitchFamily="34" charset="-120"/>
          </a:endParaRPr>
        </a:p>
      </dgm:t>
    </dgm:pt>
    <dgm:pt modelId="{5B704903-2BFA-41EB-899B-1A67082EA49B}" type="parTrans" cxnId="{073292A2-6974-4557-8743-BD2D606880BA}">
      <dgm:prSet/>
      <dgm:spPr/>
      <dgm:t>
        <a:bodyPr/>
        <a:lstStyle/>
        <a:p>
          <a:endParaRPr lang="zh-TW" altLang="en-US"/>
        </a:p>
      </dgm:t>
    </dgm:pt>
    <dgm:pt modelId="{5797D7F1-2A7B-436D-8EB0-1851A16FCDF2}" type="sibTrans" cxnId="{073292A2-6974-4557-8743-BD2D606880BA}">
      <dgm:prSet/>
      <dgm:spPr/>
      <dgm:t>
        <a:bodyPr/>
        <a:lstStyle/>
        <a:p>
          <a:endParaRPr lang="zh-TW" altLang="en-US"/>
        </a:p>
      </dgm:t>
    </dgm:pt>
    <dgm:pt modelId="{6F522DEC-C447-4A77-906C-82755F41DD6F}">
      <dgm:prSet custT="1"/>
      <dgm:spPr/>
      <dgm:t>
        <a:bodyPr/>
        <a:lstStyle/>
        <a:p>
          <a:r>
            <a:rPr lang="zh-TW" altLang="en-US" sz="3200" b="1" dirty="0">
              <a:latin typeface="微軟正黑體" panose="020B0604030504040204" pitchFamily="34" charset="-120"/>
              <a:ea typeface="微軟正黑體" panose="020B0604030504040204" pitchFamily="34" charset="-120"/>
            </a:rPr>
            <a:t>這句話是不是大型語言模型講的？</a:t>
          </a:r>
          <a:endParaRPr lang="en-US" altLang="zh-TW" sz="3200" b="1" dirty="0">
            <a:latin typeface="微軟正黑體" panose="020B0604030504040204" pitchFamily="34" charset="-120"/>
            <a:ea typeface="微軟正黑體" panose="020B0604030504040204" pitchFamily="34" charset="-120"/>
          </a:endParaRPr>
        </a:p>
      </dgm:t>
    </dgm:pt>
    <dgm:pt modelId="{797FF4D2-3738-46C9-9C3A-1F4C9251C717}" type="sibTrans" cxnId="{8E76EC44-0D70-48C0-A300-2D8DAB198033}">
      <dgm:prSet/>
      <dgm:spPr/>
      <dgm:t>
        <a:bodyPr/>
        <a:lstStyle/>
        <a:p>
          <a:endParaRPr lang="zh-TW" altLang="en-US"/>
        </a:p>
      </dgm:t>
    </dgm:pt>
    <dgm:pt modelId="{7FB37019-5777-435C-8982-C8301E5C9B17}" type="parTrans" cxnId="{8E76EC44-0D70-48C0-A300-2D8DAB198033}">
      <dgm:prSet/>
      <dgm:spPr/>
      <dgm:t>
        <a:bodyPr/>
        <a:lstStyle/>
        <a:p>
          <a:endParaRPr lang="zh-TW" altLang="en-US"/>
        </a:p>
      </dgm:t>
    </dgm:pt>
    <dgm:pt modelId="{0BC0A6C4-C004-4BF7-B4E4-68F25C23B9C2}">
      <dgm:prSet custT="1"/>
      <dgm:spPr/>
      <dgm:t>
        <a:bodyPr/>
        <a:lstStyle/>
        <a:p>
          <a:r>
            <a:rPr lang="zh-TW" altLang="en-US" sz="3200" b="1" dirty="0">
              <a:latin typeface="微軟正黑體" panose="020B0604030504040204" pitchFamily="34" charset="-120"/>
              <a:ea typeface="微軟正黑體" panose="020B0604030504040204" pitchFamily="34" charset="-120"/>
            </a:rPr>
            <a:t>大型語言模型也會被詐騙</a:t>
          </a:r>
          <a:endParaRPr lang="en-US" altLang="zh-TW" sz="3200" b="1" dirty="0">
            <a:latin typeface="微軟正黑體" panose="020B0604030504040204" pitchFamily="34" charset="-120"/>
            <a:ea typeface="微軟正黑體" panose="020B0604030504040204" pitchFamily="34" charset="-120"/>
          </a:endParaRPr>
        </a:p>
      </dgm:t>
    </dgm:pt>
    <dgm:pt modelId="{4F2B6BE4-2CDF-4A23-94C5-A3EE34FAEC88}" type="parTrans" cxnId="{389B6389-3402-4F97-B5EF-9148E43B4697}">
      <dgm:prSet/>
      <dgm:spPr/>
      <dgm:t>
        <a:bodyPr/>
        <a:lstStyle/>
        <a:p>
          <a:endParaRPr lang="zh-TW" altLang="en-US"/>
        </a:p>
      </dgm:t>
    </dgm:pt>
    <dgm:pt modelId="{43A790FD-CA58-4938-AB88-540A9C8E4729}" type="sibTrans" cxnId="{389B6389-3402-4F97-B5EF-9148E43B4697}">
      <dgm:prSet/>
      <dgm:spPr/>
      <dgm:t>
        <a:bodyPr/>
        <a:lstStyle/>
        <a:p>
          <a:endParaRPr lang="zh-TW" altLang="en-US"/>
        </a:p>
      </dgm:t>
    </dgm:pt>
    <dgm:pt modelId="{7ACDEF40-B883-475F-BEDA-44E2CFA57ED1}" type="pres">
      <dgm:prSet presAssocID="{6110E759-56A0-4133-A06F-EB08DC564FFB}" presName="linear" presStyleCnt="0">
        <dgm:presLayoutVars>
          <dgm:animLvl val="lvl"/>
          <dgm:resizeHandles val="exact"/>
        </dgm:presLayoutVars>
      </dgm:prSet>
      <dgm:spPr/>
    </dgm:pt>
    <dgm:pt modelId="{3EB8087A-F213-4281-BD17-269A98D4DEA6}" type="pres">
      <dgm:prSet presAssocID="{B8DF93C8-0EDF-4AEC-A97E-FDDE85BC9E0B}" presName="parentText" presStyleLbl="node1" presStyleIdx="0" presStyleCnt="4">
        <dgm:presLayoutVars>
          <dgm:chMax val="0"/>
          <dgm:bulletEnabled val="1"/>
        </dgm:presLayoutVars>
      </dgm:prSet>
      <dgm:spPr/>
    </dgm:pt>
    <dgm:pt modelId="{DB35C380-0712-4811-A68F-9A620E2E38D3}" type="pres">
      <dgm:prSet presAssocID="{00D0B87C-EFE1-4A7B-A8D0-10C29DB6722C}" presName="spacer" presStyleCnt="0"/>
      <dgm:spPr/>
    </dgm:pt>
    <dgm:pt modelId="{2354D44A-1DD0-443B-ADAA-B1512A219292}" type="pres">
      <dgm:prSet presAssocID="{8D78535B-19EA-42B0-BD4B-5EBC1C4B165C}" presName="parentText" presStyleLbl="node1" presStyleIdx="1" presStyleCnt="4">
        <dgm:presLayoutVars>
          <dgm:chMax val="0"/>
          <dgm:bulletEnabled val="1"/>
        </dgm:presLayoutVars>
      </dgm:prSet>
      <dgm:spPr/>
    </dgm:pt>
    <dgm:pt modelId="{ACE039CD-BD8C-42B1-938B-ACFDEA59A442}" type="pres">
      <dgm:prSet presAssocID="{5797D7F1-2A7B-436D-8EB0-1851A16FCDF2}" presName="spacer" presStyleCnt="0"/>
      <dgm:spPr/>
    </dgm:pt>
    <dgm:pt modelId="{3CA9096E-10E3-459E-8A17-2D947D71A03E}" type="pres">
      <dgm:prSet presAssocID="{6F522DEC-C447-4A77-906C-82755F41DD6F}" presName="parentText" presStyleLbl="node1" presStyleIdx="2" presStyleCnt="4">
        <dgm:presLayoutVars>
          <dgm:chMax val="0"/>
          <dgm:bulletEnabled val="1"/>
        </dgm:presLayoutVars>
      </dgm:prSet>
      <dgm:spPr/>
    </dgm:pt>
    <dgm:pt modelId="{7BFDEC01-241E-495D-9C8C-EEB21EF4E8FD}" type="pres">
      <dgm:prSet presAssocID="{797FF4D2-3738-46C9-9C3A-1F4C9251C717}" presName="spacer" presStyleCnt="0"/>
      <dgm:spPr/>
    </dgm:pt>
    <dgm:pt modelId="{C1DA65C7-6E90-42F5-80A6-B67D6F8E58D0}" type="pres">
      <dgm:prSet presAssocID="{0BC0A6C4-C004-4BF7-B4E4-68F25C23B9C2}" presName="parentText" presStyleLbl="node1" presStyleIdx="3" presStyleCnt="4">
        <dgm:presLayoutVars>
          <dgm:chMax val="0"/>
          <dgm:bulletEnabled val="1"/>
        </dgm:presLayoutVars>
      </dgm:prSet>
      <dgm:spPr/>
    </dgm:pt>
  </dgm:ptLst>
  <dgm:cxnLst>
    <dgm:cxn modelId="{DA466302-B1C4-4620-96A8-EE29E826192E}" srcId="{6110E759-56A0-4133-A06F-EB08DC564FFB}" destId="{B8DF93C8-0EDF-4AEC-A97E-FDDE85BC9E0B}" srcOrd="0" destOrd="0" parTransId="{91663F0D-D5ED-4694-8335-F71C774AEC80}" sibTransId="{00D0B87C-EFE1-4A7B-A8D0-10C29DB6722C}"/>
    <dgm:cxn modelId="{65AA0437-F92B-45BC-B8CC-8CC8EC173A8C}" type="presOf" srcId="{0BC0A6C4-C004-4BF7-B4E4-68F25C23B9C2}" destId="{C1DA65C7-6E90-42F5-80A6-B67D6F8E58D0}" srcOrd="0" destOrd="0" presId="urn:microsoft.com/office/officeart/2005/8/layout/vList2"/>
    <dgm:cxn modelId="{8E76EC44-0D70-48C0-A300-2D8DAB198033}" srcId="{6110E759-56A0-4133-A06F-EB08DC564FFB}" destId="{6F522DEC-C447-4A77-906C-82755F41DD6F}" srcOrd="2" destOrd="0" parTransId="{7FB37019-5777-435C-8982-C8301E5C9B17}" sibTransId="{797FF4D2-3738-46C9-9C3A-1F4C9251C717}"/>
    <dgm:cxn modelId="{A271004C-6B73-49FE-821C-EDBDBE0D4BCB}" type="presOf" srcId="{6110E759-56A0-4133-A06F-EB08DC564FFB}" destId="{7ACDEF40-B883-475F-BEDA-44E2CFA57ED1}" srcOrd="0" destOrd="0" presId="urn:microsoft.com/office/officeart/2005/8/layout/vList2"/>
    <dgm:cxn modelId="{389B6389-3402-4F97-B5EF-9148E43B4697}" srcId="{6110E759-56A0-4133-A06F-EB08DC564FFB}" destId="{0BC0A6C4-C004-4BF7-B4E4-68F25C23B9C2}" srcOrd="3" destOrd="0" parTransId="{4F2B6BE4-2CDF-4A23-94C5-A3EE34FAEC88}" sibTransId="{43A790FD-CA58-4938-AB88-540A9C8E4729}"/>
    <dgm:cxn modelId="{45E7A18B-903E-4E69-90BE-AA440BCAE91A}" type="presOf" srcId="{B8DF93C8-0EDF-4AEC-A97E-FDDE85BC9E0B}" destId="{3EB8087A-F213-4281-BD17-269A98D4DEA6}" srcOrd="0" destOrd="0" presId="urn:microsoft.com/office/officeart/2005/8/layout/vList2"/>
    <dgm:cxn modelId="{073292A2-6974-4557-8743-BD2D606880BA}" srcId="{6110E759-56A0-4133-A06F-EB08DC564FFB}" destId="{8D78535B-19EA-42B0-BD4B-5EBC1C4B165C}" srcOrd="1" destOrd="0" parTransId="{5B704903-2BFA-41EB-899B-1A67082EA49B}" sibTransId="{5797D7F1-2A7B-436D-8EB0-1851A16FCDF2}"/>
    <dgm:cxn modelId="{E75BDEA4-1F88-4993-8981-BE2ABCD27BC2}" type="presOf" srcId="{6F522DEC-C447-4A77-906C-82755F41DD6F}" destId="{3CA9096E-10E3-459E-8A17-2D947D71A03E}" srcOrd="0" destOrd="0" presId="urn:microsoft.com/office/officeart/2005/8/layout/vList2"/>
    <dgm:cxn modelId="{7BA19DB3-641D-4CD3-8964-0CF7C928B5B4}" type="presOf" srcId="{8D78535B-19EA-42B0-BD4B-5EBC1C4B165C}" destId="{2354D44A-1DD0-443B-ADAA-B1512A219292}" srcOrd="0" destOrd="0" presId="urn:microsoft.com/office/officeart/2005/8/layout/vList2"/>
    <dgm:cxn modelId="{3E38DE0D-9DD1-4C97-9682-533E9C374F7C}" type="presParOf" srcId="{7ACDEF40-B883-475F-BEDA-44E2CFA57ED1}" destId="{3EB8087A-F213-4281-BD17-269A98D4DEA6}" srcOrd="0" destOrd="0" presId="urn:microsoft.com/office/officeart/2005/8/layout/vList2"/>
    <dgm:cxn modelId="{4008E6BC-F92E-4B69-8F4C-14B51A1D6960}" type="presParOf" srcId="{7ACDEF40-B883-475F-BEDA-44E2CFA57ED1}" destId="{DB35C380-0712-4811-A68F-9A620E2E38D3}" srcOrd="1" destOrd="0" presId="urn:microsoft.com/office/officeart/2005/8/layout/vList2"/>
    <dgm:cxn modelId="{12F9832A-6D9A-4E3F-9565-76ABA56B8CAF}" type="presParOf" srcId="{7ACDEF40-B883-475F-BEDA-44E2CFA57ED1}" destId="{2354D44A-1DD0-443B-ADAA-B1512A219292}" srcOrd="2" destOrd="0" presId="urn:microsoft.com/office/officeart/2005/8/layout/vList2"/>
    <dgm:cxn modelId="{261D36BD-DF8E-4128-ACAE-BE414F2D43C7}" type="presParOf" srcId="{7ACDEF40-B883-475F-BEDA-44E2CFA57ED1}" destId="{ACE039CD-BD8C-42B1-938B-ACFDEA59A442}" srcOrd="3" destOrd="0" presId="urn:microsoft.com/office/officeart/2005/8/layout/vList2"/>
    <dgm:cxn modelId="{F01BF76A-E775-4235-9FAA-2A7082F61616}" type="presParOf" srcId="{7ACDEF40-B883-475F-BEDA-44E2CFA57ED1}" destId="{3CA9096E-10E3-459E-8A17-2D947D71A03E}" srcOrd="4" destOrd="0" presId="urn:microsoft.com/office/officeart/2005/8/layout/vList2"/>
    <dgm:cxn modelId="{43DC1716-8DB2-4C53-86BE-9EA6A7E10699}" type="presParOf" srcId="{7ACDEF40-B883-475F-BEDA-44E2CFA57ED1}" destId="{7BFDEC01-241E-495D-9C8C-EEB21EF4E8FD}" srcOrd="5" destOrd="0" presId="urn:microsoft.com/office/officeart/2005/8/layout/vList2"/>
    <dgm:cxn modelId="{7DB09565-B823-48D7-9F9F-23A03D56DDEB}" type="presParOf" srcId="{7ACDEF40-B883-475F-BEDA-44E2CFA57ED1}" destId="{C1DA65C7-6E90-42F5-80A6-B67D6F8E58D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10E759-56A0-4133-A06F-EB08DC564FF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B8DF93C8-0EDF-4AEC-A97E-FDDE85BC9E0B}">
      <dgm:prSet phldrT="[文字]" custT="1"/>
      <dgm:spPr/>
      <dgm:t>
        <a:bodyPr/>
        <a:lstStyle/>
        <a:p>
          <a:r>
            <a:rPr lang="zh-TW" altLang="en-US" sz="3200" b="1" dirty="0">
              <a:latin typeface="微軟正黑體" panose="020B0604030504040204" pitchFamily="34" charset="-120"/>
              <a:ea typeface="微軟正黑體" panose="020B0604030504040204" pitchFamily="34" charset="-120"/>
            </a:rPr>
            <a:t>大型語言模型還是會講錯話怎麼辦？</a:t>
          </a:r>
        </a:p>
      </dgm:t>
    </dgm:pt>
    <dgm:pt modelId="{91663F0D-D5ED-4694-8335-F71C774AEC80}" type="parTrans" cxnId="{DA466302-B1C4-4620-96A8-EE29E826192E}">
      <dgm:prSet/>
      <dgm:spPr/>
      <dgm:t>
        <a:bodyPr/>
        <a:lstStyle/>
        <a:p>
          <a:endParaRPr lang="zh-TW" altLang="en-US"/>
        </a:p>
      </dgm:t>
    </dgm:pt>
    <dgm:pt modelId="{00D0B87C-EFE1-4A7B-A8D0-10C29DB6722C}" type="sibTrans" cxnId="{DA466302-B1C4-4620-96A8-EE29E826192E}">
      <dgm:prSet/>
      <dgm:spPr/>
      <dgm:t>
        <a:bodyPr/>
        <a:lstStyle/>
        <a:p>
          <a:endParaRPr lang="zh-TW" altLang="en-US"/>
        </a:p>
      </dgm:t>
    </dgm:pt>
    <dgm:pt modelId="{8D78535B-19EA-42B0-BD4B-5EBC1C4B165C}">
      <dgm:prSet custT="1"/>
      <dgm:spPr/>
      <dgm:t>
        <a:bodyPr/>
        <a:lstStyle/>
        <a:p>
          <a:r>
            <a:rPr lang="zh-TW" altLang="en-US" sz="3200" b="1" dirty="0">
              <a:latin typeface="微軟正黑體" panose="020B0604030504040204" pitchFamily="34" charset="-120"/>
              <a:ea typeface="微軟正黑體" panose="020B0604030504040204" pitchFamily="34" charset="-120"/>
            </a:rPr>
            <a:t>大型語言模型會不會自帶偏見？</a:t>
          </a:r>
          <a:endParaRPr lang="en-US" altLang="zh-TW" sz="3200" b="1" dirty="0">
            <a:latin typeface="微軟正黑體" panose="020B0604030504040204" pitchFamily="34" charset="-120"/>
            <a:ea typeface="微軟正黑體" panose="020B0604030504040204" pitchFamily="34" charset="-120"/>
          </a:endParaRPr>
        </a:p>
      </dgm:t>
    </dgm:pt>
    <dgm:pt modelId="{5B704903-2BFA-41EB-899B-1A67082EA49B}" type="parTrans" cxnId="{073292A2-6974-4557-8743-BD2D606880BA}">
      <dgm:prSet/>
      <dgm:spPr/>
      <dgm:t>
        <a:bodyPr/>
        <a:lstStyle/>
        <a:p>
          <a:endParaRPr lang="zh-TW" altLang="en-US"/>
        </a:p>
      </dgm:t>
    </dgm:pt>
    <dgm:pt modelId="{5797D7F1-2A7B-436D-8EB0-1851A16FCDF2}" type="sibTrans" cxnId="{073292A2-6974-4557-8743-BD2D606880BA}">
      <dgm:prSet/>
      <dgm:spPr/>
      <dgm:t>
        <a:bodyPr/>
        <a:lstStyle/>
        <a:p>
          <a:endParaRPr lang="zh-TW" altLang="en-US"/>
        </a:p>
      </dgm:t>
    </dgm:pt>
    <dgm:pt modelId="{6F522DEC-C447-4A77-906C-82755F41DD6F}">
      <dgm:prSet custT="1"/>
      <dgm:spPr/>
      <dgm:t>
        <a:bodyPr/>
        <a:lstStyle/>
        <a:p>
          <a:r>
            <a:rPr lang="zh-TW" altLang="en-US" sz="3200" b="1" dirty="0">
              <a:latin typeface="微軟正黑體" panose="020B0604030504040204" pitchFamily="34" charset="-120"/>
              <a:ea typeface="微軟正黑體" panose="020B0604030504040204" pitchFamily="34" charset="-120"/>
            </a:rPr>
            <a:t>這句話是不是大型語言模型講的？</a:t>
          </a:r>
          <a:endParaRPr lang="en-US" altLang="zh-TW" sz="3200" b="1" dirty="0">
            <a:latin typeface="微軟正黑體" panose="020B0604030504040204" pitchFamily="34" charset="-120"/>
            <a:ea typeface="微軟正黑體" panose="020B0604030504040204" pitchFamily="34" charset="-120"/>
          </a:endParaRPr>
        </a:p>
      </dgm:t>
    </dgm:pt>
    <dgm:pt modelId="{797FF4D2-3738-46C9-9C3A-1F4C9251C717}" type="sibTrans" cxnId="{8E76EC44-0D70-48C0-A300-2D8DAB198033}">
      <dgm:prSet/>
      <dgm:spPr/>
      <dgm:t>
        <a:bodyPr/>
        <a:lstStyle/>
        <a:p>
          <a:endParaRPr lang="zh-TW" altLang="en-US"/>
        </a:p>
      </dgm:t>
    </dgm:pt>
    <dgm:pt modelId="{7FB37019-5777-435C-8982-C8301E5C9B17}" type="parTrans" cxnId="{8E76EC44-0D70-48C0-A300-2D8DAB198033}">
      <dgm:prSet/>
      <dgm:spPr/>
      <dgm:t>
        <a:bodyPr/>
        <a:lstStyle/>
        <a:p>
          <a:endParaRPr lang="zh-TW" altLang="en-US"/>
        </a:p>
      </dgm:t>
    </dgm:pt>
    <dgm:pt modelId="{0BC0A6C4-C004-4BF7-B4E4-68F25C23B9C2}">
      <dgm:prSet custT="1"/>
      <dgm:spPr/>
      <dgm:t>
        <a:bodyPr/>
        <a:lstStyle/>
        <a:p>
          <a:r>
            <a:rPr lang="zh-TW" altLang="en-US" sz="3200" b="1" dirty="0">
              <a:latin typeface="微軟正黑體" panose="020B0604030504040204" pitchFamily="34" charset="-120"/>
              <a:ea typeface="微軟正黑體" panose="020B0604030504040204" pitchFamily="34" charset="-120"/>
            </a:rPr>
            <a:t>大型語言模型也會被詐騙</a:t>
          </a:r>
          <a:endParaRPr lang="en-US" altLang="zh-TW" sz="3200" b="1" dirty="0">
            <a:latin typeface="微軟正黑體" panose="020B0604030504040204" pitchFamily="34" charset="-120"/>
            <a:ea typeface="微軟正黑體" panose="020B0604030504040204" pitchFamily="34" charset="-120"/>
          </a:endParaRPr>
        </a:p>
      </dgm:t>
    </dgm:pt>
    <dgm:pt modelId="{4F2B6BE4-2CDF-4A23-94C5-A3EE34FAEC88}" type="parTrans" cxnId="{389B6389-3402-4F97-B5EF-9148E43B4697}">
      <dgm:prSet/>
      <dgm:spPr/>
      <dgm:t>
        <a:bodyPr/>
        <a:lstStyle/>
        <a:p>
          <a:endParaRPr lang="zh-TW" altLang="en-US"/>
        </a:p>
      </dgm:t>
    </dgm:pt>
    <dgm:pt modelId="{43A790FD-CA58-4938-AB88-540A9C8E4729}" type="sibTrans" cxnId="{389B6389-3402-4F97-B5EF-9148E43B4697}">
      <dgm:prSet/>
      <dgm:spPr/>
      <dgm:t>
        <a:bodyPr/>
        <a:lstStyle/>
        <a:p>
          <a:endParaRPr lang="zh-TW" altLang="en-US"/>
        </a:p>
      </dgm:t>
    </dgm:pt>
    <dgm:pt modelId="{7ACDEF40-B883-475F-BEDA-44E2CFA57ED1}" type="pres">
      <dgm:prSet presAssocID="{6110E759-56A0-4133-A06F-EB08DC564FFB}" presName="linear" presStyleCnt="0">
        <dgm:presLayoutVars>
          <dgm:animLvl val="lvl"/>
          <dgm:resizeHandles val="exact"/>
        </dgm:presLayoutVars>
      </dgm:prSet>
      <dgm:spPr/>
    </dgm:pt>
    <dgm:pt modelId="{3EB8087A-F213-4281-BD17-269A98D4DEA6}" type="pres">
      <dgm:prSet presAssocID="{B8DF93C8-0EDF-4AEC-A97E-FDDE85BC9E0B}" presName="parentText" presStyleLbl="node1" presStyleIdx="0" presStyleCnt="4">
        <dgm:presLayoutVars>
          <dgm:chMax val="0"/>
          <dgm:bulletEnabled val="1"/>
        </dgm:presLayoutVars>
      </dgm:prSet>
      <dgm:spPr/>
    </dgm:pt>
    <dgm:pt modelId="{DB35C380-0712-4811-A68F-9A620E2E38D3}" type="pres">
      <dgm:prSet presAssocID="{00D0B87C-EFE1-4A7B-A8D0-10C29DB6722C}" presName="spacer" presStyleCnt="0"/>
      <dgm:spPr/>
    </dgm:pt>
    <dgm:pt modelId="{2354D44A-1DD0-443B-ADAA-B1512A219292}" type="pres">
      <dgm:prSet presAssocID="{8D78535B-19EA-42B0-BD4B-5EBC1C4B165C}" presName="parentText" presStyleLbl="node1" presStyleIdx="1" presStyleCnt="4">
        <dgm:presLayoutVars>
          <dgm:chMax val="0"/>
          <dgm:bulletEnabled val="1"/>
        </dgm:presLayoutVars>
      </dgm:prSet>
      <dgm:spPr/>
    </dgm:pt>
    <dgm:pt modelId="{ACE039CD-BD8C-42B1-938B-ACFDEA59A442}" type="pres">
      <dgm:prSet presAssocID="{5797D7F1-2A7B-436D-8EB0-1851A16FCDF2}" presName="spacer" presStyleCnt="0"/>
      <dgm:spPr/>
    </dgm:pt>
    <dgm:pt modelId="{3CA9096E-10E3-459E-8A17-2D947D71A03E}" type="pres">
      <dgm:prSet presAssocID="{6F522DEC-C447-4A77-906C-82755F41DD6F}" presName="parentText" presStyleLbl="node1" presStyleIdx="2" presStyleCnt="4">
        <dgm:presLayoutVars>
          <dgm:chMax val="0"/>
          <dgm:bulletEnabled val="1"/>
        </dgm:presLayoutVars>
      </dgm:prSet>
      <dgm:spPr/>
    </dgm:pt>
    <dgm:pt modelId="{7BFDEC01-241E-495D-9C8C-EEB21EF4E8FD}" type="pres">
      <dgm:prSet presAssocID="{797FF4D2-3738-46C9-9C3A-1F4C9251C717}" presName="spacer" presStyleCnt="0"/>
      <dgm:spPr/>
    </dgm:pt>
    <dgm:pt modelId="{C1DA65C7-6E90-42F5-80A6-B67D6F8E58D0}" type="pres">
      <dgm:prSet presAssocID="{0BC0A6C4-C004-4BF7-B4E4-68F25C23B9C2}" presName="parentText" presStyleLbl="node1" presStyleIdx="3" presStyleCnt="4">
        <dgm:presLayoutVars>
          <dgm:chMax val="0"/>
          <dgm:bulletEnabled val="1"/>
        </dgm:presLayoutVars>
      </dgm:prSet>
      <dgm:spPr/>
    </dgm:pt>
  </dgm:ptLst>
  <dgm:cxnLst>
    <dgm:cxn modelId="{DA466302-B1C4-4620-96A8-EE29E826192E}" srcId="{6110E759-56A0-4133-A06F-EB08DC564FFB}" destId="{B8DF93C8-0EDF-4AEC-A97E-FDDE85BC9E0B}" srcOrd="0" destOrd="0" parTransId="{91663F0D-D5ED-4694-8335-F71C774AEC80}" sibTransId="{00D0B87C-EFE1-4A7B-A8D0-10C29DB6722C}"/>
    <dgm:cxn modelId="{65AA0437-F92B-45BC-B8CC-8CC8EC173A8C}" type="presOf" srcId="{0BC0A6C4-C004-4BF7-B4E4-68F25C23B9C2}" destId="{C1DA65C7-6E90-42F5-80A6-B67D6F8E58D0}" srcOrd="0" destOrd="0" presId="urn:microsoft.com/office/officeart/2005/8/layout/vList2"/>
    <dgm:cxn modelId="{8E76EC44-0D70-48C0-A300-2D8DAB198033}" srcId="{6110E759-56A0-4133-A06F-EB08DC564FFB}" destId="{6F522DEC-C447-4A77-906C-82755F41DD6F}" srcOrd="2" destOrd="0" parTransId="{7FB37019-5777-435C-8982-C8301E5C9B17}" sibTransId="{797FF4D2-3738-46C9-9C3A-1F4C9251C717}"/>
    <dgm:cxn modelId="{A271004C-6B73-49FE-821C-EDBDBE0D4BCB}" type="presOf" srcId="{6110E759-56A0-4133-A06F-EB08DC564FFB}" destId="{7ACDEF40-B883-475F-BEDA-44E2CFA57ED1}" srcOrd="0" destOrd="0" presId="urn:microsoft.com/office/officeart/2005/8/layout/vList2"/>
    <dgm:cxn modelId="{389B6389-3402-4F97-B5EF-9148E43B4697}" srcId="{6110E759-56A0-4133-A06F-EB08DC564FFB}" destId="{0BC0A6C4-C004-4BF7-B4E4-68F25C23B9C2}" srcOrd="3" destOrd="0" parTransId="{4F2B6BE4-2CDF-4A23-94C5-A3EE34FAEC88}" sibTransId="{43A790FD-CA58-4938-AB88-540A9C8E4729}"/>
    <dgm:cxn modelId="{45E7A18B-903E-4E69-90BE-AA440BCAE91A}" type="presOf" srcId="{B8DF93C8-0EDF-4AEC-A97E-FDDE85BC9E0B}" destId="{3EB8087A-F213-4281-BD17-269A98D4DEA6}" srcOrd="0" destOrd="0" presId="urn:microsoft.com/office/officeart/2005/8/layout/vList2"/>
    <dgm:cxn modelId="{073292A2-6974-4557-8743-BD2D606880BA}" srcId="{6110E759-56A0-4133-A06F-EB08DC564FFB}" destId="{8D78535B-19EA-42B0-BD4B-5EBC1C4B165C}" srcOrd="1" destOrd="0" parTransId="{5B704903-2BFA-41EB-899B-1A67082EA49B}" sibTransId="{5797D7F1-2A7B-436D-8EB0-1851A16FCDF2}"/>
    <dgm:cxn modelId="{E75BDEA4-1F88-4993-8981-BE2ABCD27BC2}" type="presOf" srcId="{6F522DEC-C447-4A77-906C-82755F41DD6F}" destId="{3CA9096E-10E3-459E-8A17-2D947D71A03E}" srcOrd="0" destOrd="0" presId="urn:microsoft.com/office/officeart/2005/8/layout/vList2"/>
    <dgm:cxn modelId="{7BA19DB3-641D-4CD3-8964-0CF7C928B5B4}" type="presOf" srcId="{8D78535B-19EA-42B0-BD4B-5EBC1C4B165C}" destId="{2354D44A-1DD0-443B-ADAA-B1512A219292}" srcOrd="0" destOrd="0" presId="urn:microsoft.com/office/officeart/2005/8/layout/vList2"/>
    <dgm:cxn modelId="{3E38DE0D-9DD1-4C97-9682-533E9C374F7C}" type="presParOf" srcId="{7ACDEF40-B883-475F-BEDA-44E2CFA57ED1}" destId="{3EB8087A-F213-4281-BD17-269A98D4DEA6}" srcOrd="0" destOrd="0" presId="urn:microsoft.com/office/officeart/2005/8/layout/vList2"/>
    <dgm:cxn modelId="{4008E6BC-F92E-4B69-8F4C-14B51A1D6960}" type="presParOf" srcId="{7ACDEF40-B883-475F-BEDA-44E2CFA57ED1}" destId="{DB35C380-0712-4811-A68F-9A620E2E38D3}" srcOrd="1" destOrd="0" presId="urn:microsoft.com/office/officeart/2005/8/layout/vList2"/>
    <dgm:cxn modelId="{12F9832A-6D9A-4E3F-9565-76ABA56B8CAF}" type="presParOf" srcId="{7ACDEF40-B883-475F-BEDA-44E2CFA57ED1}" destId="{2354D44A-1DD0-443B-ADAA-B1512A219292}" srcOrd="2" destOrd="0" presId="urn:microsoft.com/office/officeart/2005/8/layout/vList2"/>
    <dgm:cxn modelId="{261D36BD-DF8E-4128-ACAE-BE414F2D43C7}" type="presParOf" srcId="{7ACDEF40-B883-475F-BEDA-44E2CFA57ED1}" destId="{ACE039CD-BD8C-42B1-938B-ACFDEA59A442}" srcOrd="3" destOrd="0" presId="urn:microsoft.com/office/officeart/2005/8/layout/vList2"/>
    <dgm:cxn modelId="{F01BF76A-E775-4235-9FAA-2A7082F61616}" type="presParOf" srcId="{7ACDEF40-B883-475F-BEDA-44E2CFA57ED1}" destId="{3CA9096E-10E3-459E-8A17-2D947D71A03E}" srcOrd="4" destOrd="0" presId="urn:microsoft.com/office/officeart/2005/8/layout/vList2"/>
    <dgm:cxn modelId="{43DC1716-8DB2-4C53-86BE-9EA6A7E10699}" type="presParOf" srcId="{7ACDEF40-B883-475F-BEDA-44E2CFA57ED1}" destId="{7BFDEC01-241E-495D-9C8C-EEB21EF4E8FD}" srcOrd="5" destOrd="0" presId="urn:microsoft.com/office/officeart/2005/8/layout/vList2"/>
    <dgm:cxn modelId="{7DB09565-B823-48D7-9F9F-23A03D56DDEB}" type="presParOf" srcId="{7ACDEF40-B883-475F-BEDA-44E2CFA57ED1}" destId="{C1DA65C7-6E90-42F5-80A6-B67D6F8E58D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8087A-F213-4281-BD17-269A98D4DEA6}">
      <dsp:nvSpPr>
        <dsp:cNvPr id="0" name=""/>
        <dsp:cNvSpPr/>
      </dsp:nvSpPr>
      <dsp:spPr>
        <a:xfrm>
          <a:off x="0" y="10809"/>
          <a:ext cx="10515600" cy="100035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TW" altLang="en-US" sz="3200" b="1" kern="1200" dirty="0">
              <a:latin typeface="微軟正黑體" panose="020B0604030504040204" pitchFamily="34" charset="-120"/>
              <a:ea typeface="微軟正黑體" panose="020B0604030504040204" pitchFamily="34" charset="-120"/>
            </a:rPr>
            <a:t>大型語言模型還是會講錯話怎麼辦？</a:t>
          </a:r>
        </a:p>
      </dsp:txBody>
      <dsp:txXfrm>
        <a:off x="48833" y="59642"/>
        <a:ext cx="10417934" cy="902684"/>
      </dsp:txXfrm>
    </dsp:sp>
    <dsp:sp modelId="{2354D44A-1DD0-443B-ADAA-B1512A219292}">
      <dsp:nvSpPr>
        <dsp:cNvPr id="0" name=""/>
        <dsp:cNvSpPr/>
      </dsp:nvSpPr>
      <dsp:spPr>
        <a:xfrm>
          <a:off x="0" y="1120599"/>
          <a:ext cx="10515600" cy="1000350"/>
        </a:xfrm>
        <a:prstGeom prst="round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TW" altLang="en-US" sz="3200" b="1" kern="1200" dirty="0">
              <a:latin typeface="微軟正黑體" panose="020B0604030504040204" pitchFamily="34" charset="-120"/>
              <a:ea typeface="微軟正黑體" panose="020B0604030504040204" pitchFamily="34" charset="-120"/>
            </a:rPr>
            <a:t>大型語言模型會不會自帶偏見？</a:t>
          </a:r>
          <a:endParaRPr lang="en-US" altLang="zh-TW" sz="3200" b="1" kern="1200" dirty="0">
            <a:latin typeface="微軟正黑體" panose="020B0604030504040204" pitchFamily="34" charset="-120"/>
            <a:ea typeface="微軟正黑體" panose="020B0604030504040204" pitchFamily="34" charset="-120"/>
          </a:endParaRPr>
        </a:p>
      </dsp:txBody>
      <dsp:txXfrm>
        <a:off x="48833" y="1169432"/>
        <a:ext cx="10417934" cy="902684"/>
      </dsp:txXfrm>
    </dsp:sp>
    <dsp:sp modelId="{3CA9096E-10E3-459E-8A17-2D947D71A03E}">
      <dsp:nvSpPr>
        <dsp:cNvPr id="0" name=""/>
        <dsp:cNvSpPr/>
      </dsp:nvSpPr>
      <dsp:spPr>
        <a:xfrm>
          <a:off x="0" y="2230389"/>
          <a:ext cx="10515600" cy="1000350"/>
        </a:xfrm>
        <a:prstGeom prst="round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TW" altLang="en-US" sz="3200" b="1" kern="1200" dirty="0">
              <a:latin typeface="微軟正黑體" panose="020B0604030504040204" pitchFamily="34" charset="-120"/>
              <a:ea typeface="微軟正黑體" panose="020B0604030504040204" pitchFamily="34" charset="-120"/>
            </a:rPr>
            <a:t>這句話是不是大型語言模型講的？</a:t>
          </a:r>
          <a:endParaRPr lang="en-US" altLang="zh-TW" sz="3200" b="1" kern="1200" dirty="0">
            <a:latin typeface="微軟正黑體" panose="020B0604030504040204" pitchFamily="34" charset="-120"/>
            <a:ea typeface="微軟正黑體" panose="020B0604030504040204" pitchFamily="34" charset="-120"/>
          </a:endParaRPr>
        </a:p>
      </dsp:txBody>
      <dsp:txXfrm>
        <a:off x="48833" y="2279222"/>
        <a:ext cx="10417934" cy="902684"/>
      </dsp:txXfrm>
    </dsp:sp>
    <dsp:sp modelId="{C1DA65C7-6E90-42F5-80A6-B67D6F8E58D0}">
      <dsp:nvSpPr>
        <dsp:cNvPr id="0" name=""/>
        <dsp:cNvSpPr/>
      </dsp:nvSpPr>
      <dsp:spPr>
        <a:xfrm>
          <a:off x="0" y="3340179"/>
          <a:ext cx="10515600" cy="1000350"/>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TW" altLang="en-US" sz="3200" b="1" kern="1200" dirty="0">
              <a:latin typeface="微軟正黑體" panose="020B0604030504040204" pitchFamily="34" charset="-120"/>
              <a:ea typeface="微軟正黑體" panose="020B0604030504040204" pitchFamily="34" charset="-120"/>
            </a:rPr>
            <a:t>大型語言模型也會被詐騙</a:t>
          </a:r>
          <a:endParaRPr lang="en-US" altLang="zh-TW" sz="3200" b="1" kern="1200" dirty="0">
            <a:latin typeface="微軟正黑體" panose="020B0604030504040204" pitchFamily="34" charset="-120"/>
            <a:ea typeface="微軟正黑體" panose="020B0604030504040204" pitchFamily="34" charset="-120"/>
          </a:endParaRPr>
        </a:p>
      </dsp:txBody>
      <dsp:txXfrm>
        <a:off x="48833" y="3389012"/>
        <a:ext cx="10417934" cy="9026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8087A-F213-4281-BD17-269A98D4DEA6}">
      <dsp:nvSpPr>
        <dsp:cNvPr id="0" name=""/>
        <dsp:cNvSpPr/>
      </dsp:nvSpPr>
      <dsp:spPr>
        <a:xfrm>
          <a:off x="0" y="10809"/>
          <a:ext cx="10515600" cy="100035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TW" altLang="en-US" sz="3200" b="1" kern="1200" dirty="0">
              <a:latin typeface="微軟正黑體" panose="020B0604030504040204" pitchFamily="34" charset="-120"/>
              <a:ea typeface="微軟正黑體" panose="020B0604030504040204" pitchFamily="34" charset="-120"/>
            </a:rPr>
            <a:t>大型語言模型還是會講錯話怎麼辦？</a:t>
          </a:r>
        </a:p>
      </dsp:txBody>
      <dsp:txXfrm>
        <a:off x="48833" y="59642"/>
        <a:ext cx="10417934" cy="902684"/>
      </dsp:txXfrm>
    </dsp:sp>
    <dsp:sp modelId="{2354D44A-1DD0-443B-ADAA-B1512A219292}">
      <dsp:nvSpPr>
        <dsp:cNvPr id="0" name=""/>
        <dsp:cNvSpPr/>
      </dsp:nvSpPr>
      <dsp:spPr>
        <a:xfrm>
          <a:off x="0" y="1120599"/>
          <a:ext cx="10515600" cy="1000350"/>
        </a:xfrm>
        <a:prstGeom prst="round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TW" altLang="en-US" sz="3200" b="1" kern="1200" dirty="0">
              <a:latin typeface="微軟正黑體" panose="020B0604030504040204" pitchFamily="34" charset="-120"/>
              <a:ea typeface="微軟正黑體" panose="020B0604030504040204" pitchFamily="34" charset="-120"/>
            </a:rPr>
            <a:t>大型語言模型會不會自帶偏見？</a:t>
          </a:r>
          <a:endParaRPr lang="en-US" altLang="zh-TW" sz="3200" b="1" kern="1200" dirty="0">
            <a:latin typeface="微軟正黑體" panose="020B0604030504040204" pitchFamily="34" charset="-120"/>
            <a:ea typeface="微軟正黑體" panose="020B0604030504040204" pitchFamily="34" charset="-120"/>
          </a:endParaRPr>
        </a:p>
      </dsp:txBody>
      <dsp:txXfrm>
        <a:off x="48833" y="1169432"/>
        <a:ext cx="10417934" cy="902684"/>
      </dsp:txXfrm>
    </dsp:sp>
    <dsp:sp modelId="{3CA9096E-10E3-459E-8A17-2D947D71A03E}">
      <dsp:nvSpPr>
        <dsp:cNvPr id="0" name=""/>
        <dsp:cNvSpPr/>
      </dsp:nvSpPr>
      <dsp:spPr>
        <a:xfrm>
          <a:off x="0" y="2230389"/>
          <a:ext cx="10515600" cy="1000350"/>
        </a:xfrm>
        <a:prstGeom prst="round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TW" altLang="en-US" sz="3200" b="1" kern="1200" dirty="0">
              <a:latin typeface="微軟正黑體" panose="020B0604030504040204" pitchFamily="34" charset="-120"/>
              <a:ea typeface="微軟正黑體" panose="020B0604030504040204" pitchFamily="34" charset="-120"/>
            </a:rPr>
            <a:t>這句話是不是大型語言模型講的？</a:t>
          </a:r>
          <a:endParaRPr lang="en-US" altLang="zh-TW" sz="3200" b="1" kern="1200" dirty="0">
            <a:latin typeface="微軟正黑體" panose="020B0604030504040204" pitchFamily="34" charset="-120"/>
            <a:ea typeface="微軟正黑體" panose="020B0604030504040204" pitchFamily="34" charset="-120"/>
          </a:endParaRPr>
        </a:p>
      </dsp:txBody>
      <dsp:txXfrm>
        <a:off x="48833" y="2279222"/>
        <a:ext cx="10417934" cy="902684"/>
      </dsp:txXfrm>
    </dsp:sp>
    <dsp:sp modelId="{C1DA65C7-6E90-42F5-80A6-B67D6F8E58D0}">
      <dsp:nvSpPr>
        <dsp:cNvPr id="0" name=""/>
        <dsp:cNvSpPr/>
      </dsp:nvSpPr>
      <dsp:spPr>
        <a:xfrm>
          <a:off x="0" y="3340179"/>
          <a:ext cx="10515600" cy="1000350"/>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TW" altLang="en-US" sz="3200" b="1" kern="1200" dirty="0">
              <a:latin typeface="微軟正黑體" panose="020B0604030504040204" pitchFamily="34" charset="-120"/>
              <a:ea typeface="微軟正黑體" panose="020B0604030504040204" pitchFamily="34" charset="-120"/>
            </a:rPr>
            <a:t>大型語言模型也會被詐騙</a:t>
          </a:r>
          <a:endParaRPr lang="en-US" altLang="zh-TW" sz="3200" b="1" kern="1200" dirty="0">
            <a:latin typeface="微軟正黑體" panose="020B0604030504040204" pitchFamily="34" charset="-120"/>
            <a:ea typeface="微軟正黑體" panose="020B0604030504040204" pitchFamily="34" charset="-120"/>
          </a:endParaRPr>
        </a:p>
      </dsp:txBody>
      <dsp:txXfrm>
        <a:off x="48833" y="3389012"/>
        <a:ext cx="10417934" cy="9026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8087A-F213-4281-BD17-269A98D4DEA6}">
      <dsp:nvSpPr>
        <dsp:cNvPr id="0" name=""/>
        <dsp:cNvSpPr/>
      </dsp:nvSpPr>
      <dsp:spPr>
        <a:xfrm>
          <a:off x="0" y="10809"/>
          <a:ext cx="10515600" cy="100035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TW" altLang="en-US" sz="3200" b="1" kern="1200" dirty="0">
              <a:latin typeface="微軟正黑體" panose="020B0604030504040204" pitchFamily="34" charset="-120"/>
              <a:ea typeface="微軟正黑體" panose="020B0604030504040204" pitchFamily="34" charset="-120"/>
            </a:rPr>
            <a:t>大型語言模型還是會講錯話怎麼辦？</a:t>
          </a:r>
        </a:p>
      </dsp:txBody>
      <dsp:txXfrm>
        <a:off x="48833" y="59642"/>
        <a:ext cx="10417934" cy="902684"/>
      </dsp:txXfrm>
    </dsp:sp>
    <dsp:sp modelId="{2354D44A-1DD0-443B-ADAA-B1512A219292}">
      <dsp:nvSpPr>
        <dsp:cNvPr id="0" name=""/>
        <dsp:cNvSpPr/>
      </dsp:nvSpPr>
      <dsp:spPr>
        <a:xfrm>
          <a:off x="0" y="1120599"/>
          <a:ext cx="10515600" cy="1000350"/>
        </a:xfrm>
        <a:prstGeom prst="round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TW" altLang="en-US" sz="3200" b="1" kern="1200" dirty="0">
              <a:latin typeface="微軟正黑體" panose="020B0604030504040204" pitchFamily="34" charset="-120"/>
              <a:ea typeface="微軟正黑體" panose="020B0604030504040204" pitchFamily="34" charset="-120"/>
            </a:rPr>
            <a:t>大型語言模型會不會自帶偏見？</a:t>
          </a:r>
          <a:endParaRPr lang="en-US" altLang="zh-TW" sz="3200" b="1" kern="1200" dirty="0">
            <a:latin typeface="微軟正黑體" panose="020B0604030504040204" pitchFamily="34" charset="-120"/>
            <a:ea typeface="微軟正黑體" panose="020B0604030504040204" pitchFamily="34" charset="-120"/>
          </a:endParaRPr>
        </a:p>
      </dsp:txBody>
      <dsp:txXfrm>
        <a:off x="48833" y="1169432"/>
        <a:ext cx="10417934" cy="902684"/>
      </dsp:txXfrm>
    </dsp:sp>
    <dsp:sp modelId="{3CA9096E-10E3-459E-8A17-2D947D71A03E}">
      <dsp:nvSpPr>
        <dsp:cNvPr id="0" name=""/>
        <dsp:cNvSpPr/>
      </dsp:nvSpPr>
      <dsp:spPr>
        <a:xfrm>
          <a:off x="0" y="2230389"/>
          <a:ext cx="10515600" cy="1000350"/>
        </a:xfrm>
        <a:prstGeom prst="round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TW" altLang="en-US" sz="3200" b="1" kern="1200" dirty="0">
              <a:latin typeface="微軟正黑體" panose="020B0604030504040204" pitchFamily="34" charset="-120"/>
              <a:ea typeface="微軟正黑體" panose="020B0604030504040204" pitchFamily="34" charset="-120"/>
            </a:rPr>
            <a:t>這句話是不是大型語言模型講的？</a:t>
          </a:r>
          <a:endParaRPr lang="en-US" altLang="zh-TW" sz="3200" b="1" kern="1200" dirty="0">
            <a:latin typeface="微軟正黑體" panose="020B0604030504040204" pitchFamily="34" charset="-120"/>
            <a:ea typeface="微軟正黑體" panose="020B0604030504040204" pitchFamily="34" charset="-120"/>
          </a:endParaRPr>
        </a:p>
      </dsp:txBody>
      <dsp:txXfrm>
        <a:off x="48833" y="2279222"/>
        <a:ext cx="10417934" cy="902684"/>
      </dsp:txXfrm>
    </dsp:sp>
    <dsp:sp modelId="{C1DA65C7-6E90-42F5-80A6-B67D6F8E58D0}">
      <dsp:nvSpPr>
        <dsp:cNvPr id="0" name=""/>
        <dsp:cNvSpPr/>
      </dsp:nvSpPr>
      <dsp:spPr>
        <a:xfrm>
          <a:off x="0" y="3340179"/>
          <a:ext cx="10515600" cy="1000350"/>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TW" altLang="en-US" sz="3200" b="1" kern="1200" dirty="0">
              <a:latin typeface="微軟正黑體" panose="020B0604030504040204" pitchFamily="34" charset="-120"/>
              <a:ea typeface="微軟正黑體" panose="020B0604030504040204" pitchFamily="34" charset="-120"/>
            </a:rPr>
            <a:t>大型語言模型也會被詐騙</a:t>
          </a:r>
          <a:endParaRPr lang="en-US" altLang="zh-TW" sz="3200" b="1" kern="1200" dirty="0">
            <a:latin typeface="微軟正黑體" panose="020B0604030504040204" pitchFamily="34" charset="-120"/>
            <a:ea typeface="微軟正黑體" panose="020B0604030504040204" pitchFamily="34" charset="-120"/>
          </a:endParaRPr>
        </a:p>
      </dsp:txBody>
      <dsp:txXfrm>
        <a:off x="48833" y="3389012"/>
        <a:ext cx="10417934" cy="9026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B9DBC-48DC-404B-BF84-43DC6A96BBC1}" type="datetimeFigureOut">
              <a:rPr lang="zh-TW" altLang="en-US" smtClean="0"/>
              <a:t>2024/5/10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448495-AE73-48CF-95E8-D0DBDFF48AFE}" type="slidenum">
              <a:rPr lang="zh-TW" altLang="en-US" smtClean="0"/>
              <a:t>‹#›</a:t>
            </a:fld>
            <a:endParaRPr lang="zh-TW" altLang="en-US"/>
          </a:p>
        </p:txBody>
      </p:sp>
    </p:spTree>
    <p:extLst>
      <p:ext uri="{BB962C8B-B14F-4D97-AF65-F5344CB8AC3E}">
        <p14:creationId xmlns:p14="http://schemas.microsoft.com/office/powerpoint/2010/main" val="1409524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edium.com/autonomous-agents/part-1-are-llms-just-a-memory-trick-15b21106bb3f"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rxiv.org/abs/2301.10226"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rxiv.org/abs/2301.10226"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pnews.com/article/artificial-intelligence-chatgpt-fake-case-lawyers-d6ae9fa79d0542db9e1455397aef381c"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rxiv.org/abs/2303.11156"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arxiv.org/abs/2303.13408"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hlinkClick r:id="rId3"/>
              </a:rPr>
              <a:t>https://medium.com/autonomous-agents/part-1-are-llms-just-a-memory-trick-15b21106bb3f</a:t>
            </a:r>
            <a:endParaRPr lang="en-US" altLang="zh-TW" dirty="0"/>
          </a:p>
          <a:p>
            <a:r>
              <a:rPr lang="en-US" altLang="zh-TW" dirty="0"/>
              <a:t>-&gt; too many math, not good tutorial in my view</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D0448495-AE73-48CF-95E8-D0DBDFF48AFE}" type="slidenum">
              <a:rPr lang="zh-TW" altLang="en-US" smtClean="0"/>
              <a:t>1</a:t>
            </a:fld>
            <a:endParaRPr lang="zh-TW" altLang="en-US"/>
          </a:p>
        </p:txBody>
      </p:sp>
    </p:spTree>
    <p:extLst>
      <p:ext uri="{BB962C8B-B14F-4D97-AF65-F5344CB8AC3E}">
        <p14:creationId xmlns:p14="http://schemas.microsoft.com/office/powerpoint/2010/main" val="2725714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寫 </a:t>
            </a:r>
            <a:r>
              <a:rPr lang="en-US" altLang="zh-TW" dirty="0"/>
              <a:t>review</a:t>
            </a:r>
            <a:r>
              <a:rPr lang="zh-TW" altLang="en-US" dirty="0"/>
              <a:t> </a:t>
            </a:r>
            <a:r>
              <a:rPr lang="en-US" altLang="zh-TW" dirty="0"/>
              <a:t>-&gt; overview</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i="0" dirty="0" err="1">
                <a:solidFill>
                  <a:srgbClr val="212529"/>
                </a:solidFill>
                <a:effectLst/>
                <a:highlight>
                  <a:srgbClr val="FFFFFF"/>
                </a:highlight>
                <a:latin typeface="Arial" panose="020B0604020202020204" pitchFamily="34" charset="0"/>
              </a:rPr>
              <a:t>Weixin</a:t>
            </a:r>
            <a:r>
              <a:rPr lang="en-US" altLang="zh-TW" b="1" i="0" dirty="0">
                <a:solidFill>
                  <a:srgbClr val="212529"/>
                </a:solidFill>
                <a:effectLst/>
                <a:highlight>
                  <a:srgbClr val="FFFFFF"/>
                </a:highlight>
                <a:latin typeface="Arial" panose="020B0604020202020204" pitchFamily="34" charset="0"/>
              </a:rPr>
              <a:t> Liang</a:t>
            </a:r>
            <a:r>
              <a:rPr lang="en-US" altLang="zh-TW" b="0" i="0" dirty="0">
                <a:solidFill>
                  <a:srgbClr val="212529"/>
                </a:solidFill>
                <a:effectLst/>
                <a:highlight>
                  <a:srgbClr val="FFFFFF"/>
                </a:highlight>
                <a:latin typeface="Arial" panose="020B0604020202020204" pitchFamily="34" charset="0"/>
              </a:rPr>
              <a:t> </a:t>
            </a:r>
            <a:r>
              <a:rPr lang="zh-TW" altLang="en-US" b="1" i="0" dirty="0">
                <a:solidFill>
                  <a:srgbClr val="00008B"/>
                </a:solidFill>
                <a:effectLst/>
                <a:highlight>
                  <a:srgbClr val="FFFFFF"/>
                </a:highlight>
                <a:latin typeface="Comic Sans MS" panose="030F0702030302020204" pitchFamily="66" charset="0"/>
              </a:rPr>
              <a:t>梁伟欣</a:t>
            </a:r>
            <a:endParaRPr lang="zh-TW" altLang="en-US" b="0" i="0" dirty="0">
              <a:solidFill>
                <a:srgbClr val="212529"/>
              </a:solidFill>
              <a:effectLst/>
              <a:highlight>
                <a:srgbClr val="FFFFFF"/>
              </a:highlight>
              <a:latin typeface="Arial" panose="020B0604020202020204" pitchFamily="34" charset="0"/>
            </a:endParaRPr>
          </a:p>
          <a:p>
            <a:r>
              <a:rPr lang="en-US" altLang="zh-TW" b="0" i="0" dirty="0">
                <a:solidFill>
                  <a:srgbClr val="212529"/>
                </a:solidFill>
                <a:effectLst/>
                <a:highlight>
                  <a:srgbClr val="FFFFFF"/>
                </a:highlight>
                <a:latin typeface="Arial" panose="020B0604020202020204" pitchFamily="34" charset="0"/>
              </a:rPr>
              <a:t>I'm a Ph.D. student in Computer Science at Stanford University</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D0448495-AE73-48CF-95E8-D0DBDFF48AFE}" type="slidenum">
              <a:rPr lang="zh-TW" altLang="en-US" smtClean="0"/>
              <a:t>25</a:t>
            </a:fld>
            <a:endParaRPr lang="zh-TW" altLang="en-US"/>
          </a:p>
        </p:txBody>
      </p:sp>
    </p:spTree>
    <p:extLst>
      <p:ext uri="{BB962C8B-B14F-4D97-AF65-F5344CB8AC3E}">
        <p14:creationId xmlns:p14="http://schemas.microsoft.com/office/powerpoint/2010/main" val="3005308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D0448495-AE73-48CF-95E8-D0DBDFF48AFE}" type="slidenum">
              <a:rPr lang="zh-TW" altLang="en-US" smtClean="0"/>
              <a:t>26</a:t>
            </a:fld>
            <a:endParaRPr lang="zh-TW" altLang="en-US"/>
          </a:p>
        </p:txBody>
      </p:sp>
    </p:spTree>
    <p:extLst>
      <p:ext uri="{BB962C8B-B14F-4D97-AF65-F5344CB8AC3E}">
        <p14:creationId xmlns:p14="http://schemas.microsoft.com/office/powerpoint/2010/main" val="3275427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242424"/>
                </a:solidFill>
                <a:effectLst/>
                <a:highlight>
                  <a:srgbClr val="FFFFFF"/>
                </a:highlight>
                <a:latin typeface="sohne"/>
              </a:rPr>
              <a:t>Up to 17% of AI conference reviews now written by AI</a:t>
            </a:r>
          </a:p>
          <a:p>
            <a:r>
              <a:rPr lang="en-US" altLang="zh-TW" dirty="0"/>
              <a:t>https://medium.com/@mikeyoung_97230/up-to-17-of-ai-conference-reviews-now-written-by-ai-ac8c07b3e2e7</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D0448495-AE73-48CF-95E8-D0DBDFF48AFE}" type="slidenum">
              <a:rPr lang="zh-TW" altLang="en-US" smtClean="0"/>
              <a:t>27</a:t>
            </a:fld>
            <a:endParaRPr lang="zh-TW" altLang="en-US"/>
          </a:p>
        </p:txBody>
      </p:sp>
    </p:spTree>
    <p:extLst>
      <p:ext uri="{BB962C8B-B14F-4D97-AF65-F5344CB8AC3E}">
        <p14:creationId xmlns:p14="http://schemas.microsoft.com/office/powerpoint/2010/main" val="3933373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Paper: </a:t>
            </a:r>
            <a:r>
              <a:rPr lang="en-US" altLang="zh-TW" dirty="0">
                <a:hlinkClick r:id="rId3"/>
              </a:rPr>
              <a:t>https://arxiv.org/abs/2301.10226</a:t>
            </a:r>
            <a:endParaRPr lang="en-US" altLang="zh-TW" dirty="0"/>
          </a:p>
          <a:p>
            <a:endParaRPr lang="en-US" altLang="zh-TW" dirty="0"/>
          </a:p>
          <a:p>
            <a:r>
              <a:rPr lang="en-US" altLang="zh-TW" dirty="0"/>
              <a:t>Article: https://learnandburn.ai/p/llms-can-add-hidden-watermarks-that</a:t>
            </a:r>
          </a:p>
          <a:p>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dirty="0">
                <a:solidFill>
                  <a:srgbClr val="404040"/>
                </a:solidFill>
                <a:effectLst/>
                <a:latin typeface="Spectral"/>
              </a:rPr>
              <a:t>opened my eyes to the fact that it’s possible to embed unnoticeable signals in text — LLM-generated or not. Now, this study tells me that not only is the signal invisible to people, but it’s also not really possible to remove it! For all we know, black-box LLMs like GPT-4 could </a:t>
            </a:r>
            <a:r>
              <a:rPr lang="en-US" altLang="zh-TW" b="0" i="1" dirty="0">
                <a:solidFill>
                  <a:srgbClr val="404040"/>
                </a:solidFill>
                <a:effectLst/>
                <a:latin typeface="Spectral"/>
              </a:rPr>
              <a:t>already</a:t>
            </a:r>
            <a:r>
              <a:rPr lang="en-US" altLang="zh-TW" b="0" i="0" dirty="0">
                <a:solidFill>
                  <a:srgbClr val="404040"/>
                </a:solidFill>
                <a:effectLst/>
                <a:latin typeface="Spectral"/>
              </a:rPr>
              <a:t> have invisible watermarks in their generated text. While this is pure speculation, it would be to OpenAI’s benefit to do something like that to, for example, detect GPT-4-generated text online and ensure it’s not reused for training. Or, the LLM could alternate between using one of two </a:t>
            </a:r>
            <a:r>
              <a:rPr lang="en-US" altLang="zh-TW" b="0" i="1" dirty="0">
                <a:solidFill>
                  <a:srgbClr val="404040"/>
                </a:solidFill>
                <a:effectLst/>
                <a:latin typeface="Spectral"/>
              </a:rPr>
              <a:t>different</a:t>
            </a:r>
            <a:r>
              <a:rPr lang="en-US" altLang="zh-TW" b="0" i="0" dirty="0">
                <a:solidFill>
                  <a:srgbClr val="404040"/>
                </a:solidFill>
                <a:effectLst/>
                <a:latin typeface="Spectral"/>
              </a:rPr>
              <a:t> whitelists to embed a binary signal into the text to say something like, oh, I don’t know, “S.O.S” </a:t>
            </a:r>
            <a:r>
              <a:rPr lang="zh-TW" altLang="en-US" b="0" i="0" dirty="0">
                <a:solidFill>
                  <a:srgbClr val="404040"/>
                </a:solidFill>
                <a:effectLst/>
                <a:latin typeface="Spectral"/>
              </a:rPr>
              <a:t>😶 </a:t>
            </a:r>
            <a:r>
              <a:rPr lang="en-US" altLang="zh-TW" b="0" i="0" dirty="0">
                <a:solidFill>
                  <a:srgbClr val="404040"/>
                </a:solidFill>
                <a:effectLst/>
                <a:latin typeface="Spectral"/>
              </a:rPr>
              <a:t>(Gulp!)  So, use LLMs with caution – you never know what they’re </a:t>
            </a:r>
            <a:r>
              <a:rPr lang="en-US" altLang="zh-TW" b="0" i="1" dirty="0">
                <a:solidFill>
                  <a:srgbClr val="404040"/>
                </a:solidFill>
                <a:effectLst/>
                <a:latin typeface="Spectral"/>
              </a:rPr>
              <a:t>really</a:t>
            </a:r>
            <a:r>
              <a:rPr lang="en-US" altLang="zh-TW" b="0" i="0" dirty="0">
                <a:solidFill>
                  <a:srgbClr val="404040"/>
                </a:solidFill>
                <a:effectLst/>
                <a:latin typeface="Spectral"/>
              </a:rPr>
              <a:t> trying to say!</a:t>
            </a:r>
          </a:p>
          <a:p>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D0448495-AE73-48CF-95E8-D0DBDFF48AFE}" type="slidenum">
              <a:rPr lang="zh-TW" altLang="en-US" smtClean="0"/>
              <a:t>29</a:t>
            </a:fld>
            <a:endParaRPr lang="zh-TW" altLang="en-US"/>
          </a:p>
        </p:txBody>
      </p:sp>
    </p:spTree>
    <p:extLst>
      <p:ext uri="{BB962C8B-B14F-4D97-AF65-F5344CB8AC3E}">
        <p14:creationId xmlns:p14="http://schemas.microsoft.com/office/powerpoint/2010/main" val="3759350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Paper: </a:t>
            </a:r>
            <a:r>
              <a:rPr lang="en-US" altLang="zh-TW" dirty="0">
                <a:hlinkClick r:id="rId3"/>
              </a:rPr>
              <a:t>https://arxiv.org/abs/2301.10226</a:t>
            </a:r>
            <a:endParaRPr lang="en-US" altLang="zh-TW" dirty="0"/>
          </a:p>
          <a:p>
            <a:endParaRPr lang="en-US" altLang="zh-TW" dirty="0"/>
          </a:p>
          <a:p>
            <a:r>
              <a:rPr lang="en-US" altLang="zh-TW" dirty="0"/>
              <a:t>Article: https://learnandburn.ai/p/llms-can-add-hidden-watermarks-that</a:t>
            </a:r>
          </a:p>
          <a:p>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dirty="0">
                <a:solidFill>
                  <a:srgbClr val="404040"/>
                </a:solidFill>
                <a:effectLst/>
                <a:latin typeface="Spectral"/>
              </a:rPr>
              <a:t>opened my eyes to the fact that it’s possible to embed unnoticeable signals in text — LLM-generated or not. Now, this study tells me that not only is the signal invisible to people, but it’s also not really possible to remove it! For all we know, black-box LLMs like GPT-4 could </a:t>
            </a:r>
            <a:r>
              <a:rPr lang="en-US" altLang="zh-TW" b="0" i="1" dirty="0">
                <a:solidFill>
                  <a:srgbClr val="404040"/>
                </a:solidFill>
                <a:effectLst/>
                <a:latin typeface="Spectral"/>
              </a:rPr>
              <a:t>already</a:t>
            </a:r>
            <a:r>
              <a:rPr lang="en-US" altLang="zh-TW" b="0" i="0" dirty="0">
                <a:solidFill>
                  <a:srgbClr val="404040"/>
                </a:solidFill>
                <a:effectLst/>
                <a:latin typeface="Spectral"/>
              </a:rPr>
              <a:t> have invisible watermarks in their generated text. While this is pure speculation, it would be to OpenAI’s benefit to do something like that to, for example, detect GPT-4-generated text online and ensure it’s not reused for training. Or, the LLM could alternate between using one of two </a:t>
            </a:r>
            <a:r>
              <a:rPr lang="en-US" altLang="zh-TW" b="0" i="1" dirty="0">
                <a:solidFill>
                  <a:srgbClr val="404040"/>
                </a:solidFill>
                <a:effectLst/>
                <a:latin typeface="Spectral"/>
              </a:rPr>
              <a:t>different</a:t>
            </a:r>
            <a:r>
              <a:rPr lang="en-US" altLang="zh-TW" b="0" i="0" dirty="0">
                <a:solidFill>
                  <a:srgbClr val="404040"/>
                </a:solidFill>
                <a:effectLst/>
                <a:latin typeface="Spectral"/>
              </a:rPr>
              <a:t> whitelists to embed a binary signal into the text to say something like, oh, I don’t know, “S.O.S” </a:t>
            </a:r>
            <a:r>
              <a:rPr lang="zh-TW" altLang="en-US" b="0" i="0" dirty="0">
                <a:solidFill>
                  <a:srgbClr val="404040"/>
                </a:solidFill>
                <a:effectLst/>
                <a:latin typeface="Spectral"/>
              </a:rPr>
              <a:t>😶 </a:t>
            </a:r>
            <a:r>
              <a:rPr lang="en-US" altLang="zh-TW" b="0" i="0" dirty="0">
                <a:solidFill>
                  <a:srgbClr val="404040"/>
                </a:solidFill>
                <a:effectLst/>
                <a:latin typeface="Spectral"/>
              </a:rPr>
              <a:t>(Gulp!)  So, use LLMs with caution – you never know what they’re </a:t>
            </a:r>
            <a:r>
              <a:rPr lang="en-US" altLang="zh-TW" b="0" i="1" dirty="0">
                <a:solidFill>
                  <a:srgbClr val="404040"/>
                </a:solidFill>
                <a:effectLst/>
                <a:latin typeface="Spectral"/>
              </a:rPr>
              <a:t>really</a:t>
            </a:r>
            <a:r>
              <a:rPr lang="en-US" altLang="zh-TW" b="0" i="0" dirty="0">
                <a:solidFill>
                  <a:srgbClr val="404040"/>
                </a:solidFill>
                <a:effectLst/>
                <a:latin typeface="Spectral"/>
              </a:rPr>
              <a:t> trying to say!</a:t>
            </a:r>
          </a:p>
          <a:p>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D0448495-AE73-48CF-95E8-D0DBDFF48AFE}" type="slidenum">
              <a:rPr lang="zh-TW" altLang="en-US" smtClean="0"/>
              <a:t>30</a:t>
            </a:fld>
            <a:endParaRPr lang="zh-TW" altLang="en-US"/>
          </a:p>
        </p:txBody>
      </p:sp>
    </p:spTree>
    <p:extLst>
      <p:ext uri="{BB962C8B-B14F-4D97-AF65-F5344CB8AC3E}">
        <p14:creationId xmlns:p14="http://schemas.microsoft.com/office/powerpoint/2010/main" val="2221580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hlinkClick r:id="rId3"/>
              </a:rPr>
              <a:t>https://apnews.com/article/artificial-intelligence-chatgpt-fake-case-lawyers-d6ae9fa79d0542db9e1455397aef381c</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D0448495-AE73-48CF-95E8-D0DBDFF48AFE}" type="slidenum">
              <a:rPr lang="zh-TW" altLang="en-US" smtClean="0"/>
              <a:t>3</a:t>
            </a:fld>
            <a:endParaRPr lang="zh-TW" altLang="en-US"/>
          </a:p>
        </p:txBody>
      </p:sp>
    </p:spTree>
    <p:extLst>
      <p:ext uri="{BB962C8B-B14F-4D97-AF65-F5344CB8AC3E}">
        <p14:creationId xmlns:p14="http://schemas.microsoft.com/office/powerpoint/2010/main" val="1156208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i="0" dirty="0">
                <a:solidFill>
                  <a:srgbClr val="000000"/>
                </a:solidFill>
                <a:effectLst/>
                <a:highlight>
                  <a:srgbClr val="FFFFFF"/>
                </a:highlight>
                <a:latin typeface="Lucida Grande"/>
              </a:rPr>
              <a:t>Holistic Evaluation of Language Models</a:t>
            </a:r>
          </a:p>
          <a:p>
            <a:endParaRPr lang="zh-TW" altLang="en-US" dirty="0"/>
          </a:p>
        </p:txBody>
      </p:sp>
      <p:sp>
        <p:nvSpPr>
          <p:cNvPr id="4" name="投影片編號版面配置區 3"/>
          <p:cNvSpPr>
            <a:spLocks noGrp="1"/>
          </p:cNvSpPr>
          <p:nvPr>
            <p:ph type="sldNum" sz="quarter" idx="5"/>
          </p:nvPr>
        </p:nvSpPr>
        <p:spPr/>
        <p:txBody>
          <a:bodyPr/>
          <a:lstStyle/>
          <a:p>
            <a:fld id="{D0448495-AE73-48CF-95E8-D0DBDFF48AFE}" type="slidenum">
              <a:rPr lang="zh-TW" altLang="en-US" smtClean="0"/>
              <a:t>10</a:t>
            </a:fld>
            <a:endParaRPr lang="zh-TW" altLang="en-US"/>
          </a:p>
        </p:txBody>
      </p:sp>
    </p:spTree>
    <p:extLst>
      <p:ext uri="{BB962C8B-B14F-4D97-AF65-F5344CB8AC3E}">
        <p14:creationId xmlns:p14="http://schemas.microsoft.com/office/powerpoint/2010/main" val="3191507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4D5156"/>
                </a:solidFill>
                <a:effectLst/>
                <a:highlight>
                  <a:srgbClr val="FFFFFF"/>
                </a:highlight>
                <a:latin typeface="arial" panose="020B0604020202020204" pitchFamily="34" charset="0"/>
              </a:rPr>
              <a:t>紅隊是在軍事演習、網絡安全演習等領域中扮演敵人或競爭對手角色的群體，扮演己方角色的則稱作藍隊。 在兵棋推演時，紅隊假設為敵方部隊，並站在敵方角色立場來思考作戰，紅隊成員中至少有一部分在演習前不能將身份告知藍隊。</a:t>
            </a:r>
            <a:endParaRPr lang="zh-TW" altLang="en-US" dirty="0"/>
          </a:p>
        </p:txBody>
      </p:sp>
      <p:sp>
        <p:nvSpPr>
          <p:cNvPr id="4" name="投影片編號版面配置區 3"/>
          <p:cNvSpPr>
            <a:spLocks noGrp="1"/>
          </p:cNvSpPr>
          <p:nvPr>
            <p:ph type="sldNum" sz="quarter" idx="5"/>
          </p:nvPr>
        </p:nvSpPr>
        <p:spPr/>
        <p:txBody>
          <a:bodyPr/>
          <a:lstStyle/>
          <a:p>
            <a:fld id="{D0448495-AE73-48CF-95E8-D0DBDFF48AFE}" type="slidenum">
              <a:rPr lang="zh-TW" altLang="en-US" smtClean="0"/>
              <a:t>11</a:t>
            </a:fld>
            <a:endParaRPr lang="zh-TW" altLang="en-US"/>
          </a:p>
        </p:txBody>
      </p:sp>
    </p:spTree>
    <p:extLst>
      <p:ext uri="{BB962C8B-B14F-4D97-AF65-F5344CB8AC3E}">
        <p14:creationId xmlns:p14="http://schemas.microsoft.com/office/powerpoint/2010/main" val="3288537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202124"/>
                </a:solidFill>
                <a:effectLst/>
                <a:highlight>
                  <a:srgbClr val="FFFFFF"/>
                </a:highlight>
                <a:latin typeface="Google Sans"/>
              </a:rPr>
              <a:t>金融分析師 </a:t>
            </a:r>
            <a:r>
              <a:rPr lang="en-US" altLang="zh-TW" b="0" i="0" dirty="0">
                <a:solidFill>
                  <a:srgbClr val="202124"/>
                </a:solidFill>
                <a:effectLst/>
                <a:highlight>
                  <a:srgbClr val="FFFFFF"/>
                </a:highlight>
                <a:latin typeface="Google Sans"/>
              </a:rPr>
              <a:t>(Financial Analyst)</a:t>
            </a:r>
            <a:endParaRPr lang="zh-TW" altLang="en-US" dirty="0"/>
          </a:p>
        </p:txBody>
      </p:sp>
      <p:sp>
        <p:nvSpPr>
          <p:cNvPr id="4" name="投影片編號版面配置區 3"/>
          <p:cNvSpPr>
            <a:spLocks noGrp="1"/>
          </p:cNvSpPr>
          <p:nvPr>
            <p:ph type="sldNum" sz="quarter" idx="5"/>
          </p:nvPr>
        </p:nvSpPr>
        <p:spPr/>
        <p:txBody>
          <a:bodyPr/>
          <a:lstStyle/>
          <a:p>
            <a:fld id="{D0448495-AE73-48CF-95E8-D0DBDFF48AFE}" type="slidenum">
              <a:rPr lang="zh-TW" altLang="en-US" smtClean="0"/>
              <a:t>12</a:t>
            </a:fld>
            <a:endParaRPr lang="zh-TW" altLang="en-US"/>
          </a:p>
        </p:txBody>
      </p:sp>
    </p:spTree>
    <p:extLst>
      <p:ext uri="{BB962C8B-B14F-4D97-AF65-F5344CB8AC3E}">
        <p14:creationId xmlns:p14="http://schemas.microsoft.com/office/powerpoint/2010/main" val="27545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err="1">
                <a:effectLst/>
                <a:highlight>
                  <a:srgbClr val="FFFFFF"/>
                </a:highlight>
                <a:latin typeface="-apple-system"/>
              </a:rPr>
              <a:t>Textio</a:t>
            </a:r>
            <a:r>
              <a:rPr lang="en-US" altLang="zh-TW" b="0" i="0" dirty="0">
                <a:effectLst/>
                <a:highlight>
                  <a:srgbClr val="FFFFFF"/>
                </a:highlight>
                <a:latin typeface="-apple-system"/>
              </a:rPr>
              <a:t> gives managers essential AI tools to become better, more confident leaders.</a:t>
            </a:r>
            <a:endParaRPr lang="zh-TW" altLang="en-US" dirty="0"/>
          </a:p>
        </p:txBody>
      </p:sp>
      <p:sp>
        <p:nvSpPr>
          <p:cNvPr id="4" name="投影片編號版面配置區 3"/>
          <p:cNvSpPr>
            <a:spLocks noGrp="1"/>
          </p:cNvSpPr>
          <p:nvPr>
            <p:ph type="sldNum" sz="quarter" idx="5"/>
          </p:nvPr>
        </p:nvSpPr>
        <p:spPr/>
        <p:txBody>
          <a:bodyPr/>
          <a:lstStyle/>
          <a:p>
            <a:fld id="{D0448495-AE73-48CF-95E8-D0DBDFF48AFE}" type="slidenum">
              <a:rPr lang="zh-TW" altLang="en-US" smtClean="0"/>
              <a:t>16</a:t>
            </a:fld>
            <a:endParaRPr lang="zh-TW" altLang="en-US"/>
          </a:p>
        </p:txBody>
      </p:sp>
    </p:spTree>
    <p:extLst>
      <p:ext uri="{BB962C8B-B14F-4D97-AF65-F5344CB8AC3E}">
        <p14:creationId xmlns:p14="http://schemas.microsoft.com/office/powerpoint/2010/main" val="4238610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err="1">
                <a:effectLst/>
                <a:highlight>
                  <a:srgbClr val="FFFFFF"/>
                </a:highlight>
                <a:latin typeface="-apple-system"/>
              </a:rPr>
              <a:t>Textio</a:t>
            </a:r>
            <a:r>
              <a:rPr lang="en-US" altLang="zh-TW" b="0" i="0" dirty="0">
                <a:effectLst/>
                <a:highlight>
                  <a:srgbClr val="FFFFFF"/>
                </a:highlight>
                <a:latin typeface="-apple-system"/>
              </a:rPr>
              <a:t> gives managers essential AI tools to become better, more confident leaders.</a:t>
            </a:r>
            <a:endParaRPr lang="zh-TW" altLang="en-US" dirty="0"/>
          </a:p>
        </p:txBody>
      </p:sp>
      <p:sp>
        <p:nvSpPr>
          <p:cNvPr id="4" name="投影片編號版面配置區 3"/>
          <p:cNvSpPr>
            <a:spLocks noGrp="1"/>
          </p:cNvSpPr>
          <p:nvPr>
            <p:ph type="sldNum" sz="quarter" idx="5"/>
          </p:nvPr>
        </p:nvSpPr>
        <p:spPr/>
        <p:txBody>
          <a:bodyPr/>
          <a:lstStyle/>
          <a:p>
            <a:fld id="{D0448495-AE73-48CF-95E8-D0DBDFF48AFE}" type="slidenum">
              <a:rPr lang="zh-TW" altLang="en-US" smtClean="0"/>
              <a:t>17</a:t>
            </a:fld>
            <a:endParaRPr lang="zh-TW" altLang="en-US"/>
          </a:p>
        </p:txBody>
      </p:sp>
    </p:spTree>
    <p:extLst>
      <p:ext uri="{BB962C8B-B14F-4D97-AF65-F5344CB8AC3E}">
        <p14:creationId xmlns:p14="http://schemas.microsoft.com/office/powerpoint/2010/main" val="1368915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err="1">
                <a:effectLst/>
                <a:highlight>
                  <a:srgbClr val="FFFFFF"/>
                </a:highlight>
                <a:latin typeface="-apple-system"/>
              </a:rPr>
              <a:t>Textio</a:t>
            </a:r>
            <a:r>
              <a:rPr lang="en-US" altLang="zh-TW" b="0" i="0" dirty="0">
                <a:effectLst/>
                <a:highlight>
                  <a:srgbClr val="FFFFFF"/>
                </a:highlight>
                <a:latin typeface="-apple-system"/>
              </a:rPr>
              <a:t> gives managers essential AI tools to become better, more confident leaders.</a:t>
            </a:r>
            <a:endParaRPr lang="zh-TW" altLang="en-US" dirty="0"/>
          </a:p>
        </p:txBody>
      </p:sp>
      <p:sp>
        <p:nvSpPr>
          <p:cNvPr id="4" name="投影片編號版面配置區 3"/>
          <p:cNvSpPr>
            <a:spLocks noGrp="1"/>
          </p:cNvSpPr>
          <p:nvPr>
            <p:ph type="sldNum" sz="quarter" idx="5"/>
          </p:nvPr>
        </p:nvSpPr>
        <p:spPr/>
        <p:txBody>
          <a:bodyPr/>
          <a:lstStyle/>
          <a:p>
            <a:fld id="{D0448495-AE73-48CF-95E8-D0DBDFF48AFE}" type="slidenum">
              <a:rPr lang="zh-TW" altLang="en-US" smtClean="0"/>
              <a:t>18</a:t>
            </a:fld>
            <a:endParaRPr lang="zh-TW" altLang="en-US"/>
          </a:p>
        </p:txBody>
      </p:sp>
    </p:spTree>
    <p:extLst>
      <p:ext uri="{BB962C8B-B14F-4D97-AF65-F5344CB8AC3E}">
        <p14:creationId xmlns:p14="http://schemas.microsoft.com/office/powerpoint/2010/main" val="207228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000" u="sng" kern="0" dirty="0">
                <a:solidFill>
                  <a:srgbClr val="1A0DAB"/>
                </a:solidFill>
                <a:effectLst/>
                <a:latin typeface="Arial" panose="020B0604020202020204" pitchFamily="34" charset="0"/>
                <a:ea typeface="新細明體" panose="02020500000000000000" pitchFamily="18" charset="-120"/>
                <a:cs typeface="Times New Roman" panose="02020603050405020304" pitchFamily="18" charset="0"/>
                <a:hlinkClick r:id="rId3"/>
              </a:rPr>
              <a:t>Can ai-generated text be reliably detected?</a:t>
            </a:r>
            <a:endParaRPr lang="zh-TW" altLang="zh-TW" sz="10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TW" b="1" i="0" dirty="0" err="1">
                <a:solidFill>
                  <a:srgbClr val="000000"/>
                </a:solidFill>
                <a:effectLst/>
                <a:latin typeface="Lucida Grande"/>
              </a:rPr>
              <a:t>DetectGPT</a:t>
            </a:r>
            <a:r>
              <a:rPr lang="en-US" altLang="zh-TW" b="1" i="0" dirty="0">
                <a:solidFill>
                  <a:srgbClr val="000000"/>
                </a:solidFill>
                <a:effectLst/>
                <a:latin typeface="Lucida Grande"/>
              </a:rPr>
              <a:t>: Zero-Shot Machine-Generated Text Detection using Probability Curvature</a:t>
            </a:r>
          </a:p>
          <a:p>
            <a:r>
              <a:rPr lang="en-US" altLang="zh-TW" b="0" i="0" u="none" strike="noStrike" dirty="0">
                <a:solidFill>
                  <a:srgbClr val="1A0DAB"/>
                </a:solidFill>
                <a:effectLst/>
                <a:latin typeface="Arial" panose="020B0604020202020204" pitchFamily="34" charset="0"/>
                <a:hlinkClick r:id="rId4"/>
              </a:rPr>
              <a:t>Paraphrasing evades detectors of ai-generated text, but retrieval is an effective defense</a:t>
            </a:r>
            <a:endParaRPr lang="en-US" altLang="zh-TW" b="0" i="0" dirty="0">
              <a:solidFill>
                <a:srgbClr val="222222"/>
              </a:solidFill>
              <a:effectLst/>
              <a:latin typeface="Arial" panose="020B0604020202020204" pitchFamily="34" charset="0"/>
            </a:endParaRPr>
          </a:p>
          <a:p>
            <a:endParaRPr lang="zh-TW" altLang="en-US" dirty="0"/>
          </a:p>
        </p:txBody>
      </p:sp>
      <p:sp>
        <p:nvSpPr>
          <p:cNvPr id="4" name="投影片編號版面配置區 3"/>
          <p:cNvSpPr>
            <a:spLocks noGrp="1"/>
          </p:cNvSpPr>
          <p:nvPr>
            <p:ph type="sldNum" sz="quarter" idx="5"/>
          </p:nvPr>
        </p:nvSpPr>
        <p:spPr/>
        <p:txBody>
          <a:bodyPr/>
          <a:lstStyle/>
          <a:p>
            <a:fld id="{D0448495-AE73-48CF-95E8-D0DBDFF48AFE}" type="slidenum">
              <a:rPr lang="zh-TW" altLang="en-US" smtClean="0"/>
              <a:t>23</a:t>
            </a:fld>
            <a:endParaRPr lang="zh-TW" altLang="en-US"/>
          </a:p>
        </p:txBody>
      </p:sp>
    </p:spTree>
    <p:extLst>
      <p:ext uri="{BB962C8B-B14F-4D97-AF65-F5344CB8AC3E}">
        <p14:creationId xmlns:p14="http://schemas.microsoft.com/office/powerpoint/2010/main" val="834783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0A160E-09AC-D247-33EA-E23279C2E56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233EA95-9C9C-8AA7-EBC2-1B769F1274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DD4053E-764D-3B1C-92B1-6F7FB4985FFB}"/>
              </a:ext>
            </a:extLst>
          </p:cNvPr>
          <p:cNvSpPr>
            <a:spLocks noGrp="1"/>
          </p:cNvSpPr>
          <p:nvPr>
            <p:ph type="dt" sz="half" idx="10"/>
          </p:nvPr>
        </p:nvSpPr>
        <p:spPr/>
        <p:txBody>
          <a:bodyPr/>
          <a:lstStyle/>
          <a:p>
            <a:fld id="{7160CB81-231B-4B69-BDD2-4F372771EC47}" type="datetimeFigureOut">
              <a:rPr lang="zh-TW" altLang="en-US" smtClean="0"/>
              <a:t>2024/5/10</a:t>
            </a:fld>
            <a:endParaRPr lang="zh-TW" altLang="en-US"/>
          </a:p>
        </p:txBody>
      </p:sp>
      <p:sp>
        <p:nvSpPr>
          <p:cNvPr id="5" name="頁尾版面配置區 4">
            <a:extLst>
              <a:ext uri="{FF2B5EF4-FFF2-40B4-BE49-F238E27FC236}">
                <a16:creationId xmlns:a16="http://schemas.microsoft.com/office/drawing/2014/main" id="{AE874AC1-F226-FAFC-4D68-2AEFBF7B921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DE981B0-F017-4514-2484-846334C731A1}"/>
              </a:ext>
            </a:extLst>
          </p:cNvPr>
          <p:cNvSpPr>
            <a:spLocks noGrp="1"/>
          </p:cNvSpPr>
          <p:nvPr>
            <p:ph type="sldNum" sz="quarter" idx="12"/>
          </p:nvPr>
        </p:nvSpPr>
        <p:spPr/>
        <p:txBody>
          <a:bodyPr/>
          <a:lstStyle/>
          <a:p>
            <a:fld id="{D9D54EF4-38BC-4D22-BB5A-8AC721B9C700}" type="slidenum">
              <a:rPr lang="zh-TW" altLang="en-US" smtClean="0"/>
              <a:t>‹#›</a:t>
            </a:fld>
            <a:endParaRPr lang="zh-TW" altLang="en-US"/>
          </a:p>
        </p:txBody>
      </p:sp>
    </p:spTree>
    <p:extLst>
      <p:ext uri="{BB962C8B-B14F-4D97-AF65-F5344CB8AC3E}">
        <p14:creationId xmlns:p14="http://schemas.microsoft.com/office/powerpoint/2010/main" val="1812734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FB11CC-1BAD-ED1F-C468-2EED9B51A1F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6E3A36C-9C91-A3EB-83BB-A055208637C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6C5966D-79ED-F229-C91F-669FF7D7FA03}"/>
              </a:ext>
            </a:extLst>
          </p:cNvPr>
          <p:cNvSpPr>
            <a:spLocks noGrp="1"/>
          </p:cNvSpPr>
          <p:nvPr>
            <p:ph type="dt" sz="half" idx="10"/>
          </p:nvPr>
        </p:nvSpPr>
        <p:spPr/>
        <p:txBody>
          <a:bodyPr/>
          <a:lstStyle/>
          <a:p>
            <a:fld id="{7160CB81-231B-4B69-BDD2-4F372771EC47}" type="datetimeFigureOut">
              <a:rPr lang="zh-TW" altLang="en-US" smtClean="0"/>
              <a:t>2024/5/10</a:t>
            </a:fld>
            <a:endParaRPr lang="zh-TW" altLang="en-US"/>
          </a:p>
        </p:txBody>
      </p:sp>
      <p:sp>
        <p:nvSpPr>
          <p:cNvPr id="5" name="頁尾版面配置區 4">
            <a:extLst>
              <a:ext uri="{FF2B5EF4-FFF2-40B4-BE49-F238E27FC236}">
                <a16:creationId xmlns:a16="http://schemas.microsoft.com/office/drawing/2014/main" id="{796A5146-269D-EBEC-806A-C7064484FCB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D5B8D9D-06EB-6A0D-A2CA-A6C61C6728D5}"/>
              </a:ext>
            </a:extLst>
          </p:cNvPr>
          <p:cNvSpPr>
            <a:spLocks noGrp="1"/>
          </p:cNvSpPr>
          <p:nvPr>
            <p:ph type="sldNum" sz="quarter" idx="12"/>
          </p:nvPr>
        </p:nvSpPr>
        <p:spPr/>
        <p:txBody>
          <a:bodyPr/>
          <a:lstStyle/>
          <a:p>
            <a:fld id="{D9D54EF4-38BC-4D22-BB5A-8AC721B9C700}" type="slidenum">
              <a:rPr lang="zh-TW" altLang="en-US" smtClean="0"/>
              <a:t>‹#›</a:t>
            </a:fld>
            <a:endParaRPr lang="zh-TW" altLang="en-US"/>
          </a:p>
        </p:txBody>
      </p:sp>
    </p:spTree>
    <p:extLst>
      <p:ext uri="{BB962C8B-B14F-4D97-AF65-F5344CB8AC3E}">
        <p14:creationId xmlns:p14="http://schemas.microsoft.com/office/powerpoint/2010/main" val="162529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1C4F87E-0C1E-420D-C1DB-C542B83E486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24A1FA1-D8D7-E656-90C6-56AFB7DDC7C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A268E71-B0CD-5A77-19B5-59C615EDB190}"/>
              </a:ext>
            </a:extLst>
          </p:cNvPr>
          <p:cNvSpPr>
            <a:spLocks noGrp="1"/>
          </p:cNvSpPr>
          <p:nvPr>
            <p:ph type="dt" sz="half" idx="10"/>
          </p:nvPr>
        </p:nvSpPr>
        <p:spPr/>
        <p:txBody>
          <a:bodyPr/>
          <a:lstStyle/>
          <a:p>
            <a:fld id="{7160CB81-231B-4B69-BDD2-4F372771EC47}" type="datetimeFigureOut">
              <a:rPr lang="zh-TW" altLang="en-US" smtClean="0"/>
              <a:t>2024/5/10</a:t>
            </a:fld>
            <a:endParaRPr lang="zh-TW" altLang="en-US"/>
          </a:p>
        </p:txBody>
      </p:sp>
      <p:sp>
        <p:nvSpPr>
          <p:cNvPr id="5" name="頁尾版面配置區 4">
            <a:extLst>
              <a:ext uri="{FF2B5EF4-FFF2-40B4-BE49-F238E27FC236}">
                <a16:creationId xmlns:a16="http://schemas.microsoft.com/office/drawing/2014/main" id="{D08151A0-D9F9-F03A-B311-37C1368F2B8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FFC87EB-77FD-A42E-F8C1-E06E4E5E8626}"/>
              </a:ext>
            </a:extLst>
          </p:cNvPr>
          <p:cNvSpPr>
            <a:spLocks noGrp="1"/>
          </p:cNvSpPr>
          <p:nvPr>
            <p:ph type="sldNum" sz="quarter" idx="12"/>
          </p:nvPr>
        </p:nvSpPr>
        <p:spPr/>
        <p:txBody>
          <a:bodyPr/>
          <a:lstStyle/>
          <a:p>
            <a:fld id="{D9D54EF4-38BC-4D22-BB5A-8AC721B9C700}" type="slidenum">
              <a:rPr lang="zh-TW" altLang="en-US" smtClean="0"/>
              <a:t>‹#›</a:t>
            </a:fld>
            <a:endParaRPr lang="zh-TW" altLang="en-US"/>
          </a:p>
        </p:txBody>
      </p:sp>
    </p:spTree>
    <p:extLst>
      <p:ext uri="{BB962C8B-B14F-4D97-AF65-F5344CB8AC3E}">
        <p14:creationId xmlns:p14="http://schemas.microsoft.com/office/powerpoint/2010/main" val="2978059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BC35A8-4E40-4EEF-F94B-AA63B7CCCC7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D4698F1-6C9E-984C-DC78-C6896AE54F22}"/>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5DCC0F-FFDA-F7B8-071D-A46A4F5AA6D8}"/>
              </a:ext>
            </a:extLst>
          </p:cNvPr>
          <p:cNvSpPr>
            <a:spLocks noGrp="1"/>
          </p:cNvSpPr>
          <p:nvPr>
            <p:ph type="dt" sz="half" idx="10"/>
          </p:nvPr>
        </p:nvSpPr>
        <p:spPr/>
        <p:txBody>
          <a:bodyPr/>
          <a:lstStyle/>
          <a:p>
            <a:fld id="{7160CB81-231B-4B69-BDD2-4F372771EC47}" type="datetimeFigureOut">
              <a:rPr lang="zh-TW" altLang="en-US" smtClean="0"/>
              <a:t>2024/5/10</a:t>
            </a:fld>
            <a:endParaRPr lang="zh-TW" altLang="en-US"/>
          </a:p>
        </p:txBody>
      </p:sp>
      <p:sp>
        <p:nvSpPr>
          <p:cNvPr id="5" name="頁尾版面配置區 4">
            <a:extLst>
              <a:ext uri="{FF2B5EF4-FFF2-40B4-BE49-F238E27FC236}">
                <a16:creationId xmlns:a16="http://schemas.microsoft.com/office/drawing/2014/main" id="{973F7A8B-8C22-D5EA-58B4-49E6B7FDCE1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63E88BF-EA09-6F6C-4041-A8F8B2584A86}"/>
              </a:ext>
            </a:extLst>
          </p:cNvPr>
          <p:cNvSpPr>
            <a:spLocks noGrp="1"/>
          </p:cNvSpPr>
          <p:nvPr>
            <p:ph type="sldNum" sz="quarter" idx="12"/>
          </p:nvPr>
        </p:nvSpPr>
        <p:spPr/>
        <p:txBody>
          <a:bodyPr/>
          <a:lstStyle/>
          <a:p>
            <a:fld id="{D9D54EF4-38BC-4D22-BB5A-8AC721B9C700}" type="slidenum">
              <a:rPr lang="zh-TW" altLang="en-US" smtClean="0"/>
              <a:t>‹#›</a:t>
            </a:fld>
            <a:endParaRPr lang="zh-TW" altLang="en-US"/>
          </a:p>
        </p:txBody>
      </p:sp>
    </p:spTree>
    <p:extLst>
      <p:ext uri="{BB962C8B-B14F-4D97-AF65-F5344CB8AC3E}">
        <p14:creationId xmlns:p14="http://schemas.microsoft.com/office/powerpoint/2010/main" val="120433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CCA3D9-65DE-C457-F9F1-42419FC00DC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57EBBCA-9FE9-7963-BEFC-28C7E71965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F536ED93-81B4-C840-A8DE-6887AFE7E473}"/>
              </a:ext>
            </a:extLst>
          </p:cNvPr>
          <p:cNvSpPr>
            <a:spLocks noGrp="1"/>
          </p:cNvSpPr>
          <p:nvPr>
            <p:ph type="dt" sz="half" idx="10"/>
          </p:nvPr>
        </p:nvSpPr>
        <p:spPr/>
        <p:txBody>
          <a:bodyPr/>
          <a:lstStyle/>
          <a:p>
            <a:fld id="{7160CB81-231B-4B69-BDD2-4F372771EC47}" type="datetimeFigureOut">
              <a:rPr lang="zh-TW" altLang="en-US" smtClean="0"/>
              <a:t>2024/5/10</a:t>
            </a:fld>
            <a:endParaRPr lang="zh-TW" altLang="en-US"/>
          </a:p>
        </p:txBody>
      </p:sp>
      <p:sp>
        <p:nvSpPr>
          <p:cNvPr id="5" name="頁尾版面配置區 4">
            <a:extLst>
              <a:ext uri="{FF2B5EF4-FFF2-40B4-BE49-F238E27FC236}">
                <a16:creationId xmlns:a16="http://schemas.microsoft.com/office/drawing/2014/main" id="{6C17C96C-0BAE-B030-4F01-8CA6FF8A241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2F7FDD7-B9AC-E1D5-B2A7-215F01F9B217}"/>
              </a:ext>
            </a:extLst>
          </p:cNvPr>
          <p:cNvSpPr>
            <a:spLocks noGrp="1"/>
          </p:cNvSpPr>
          <p:nvPr>
            <p:ph type="sldNum" sz="quarter" idx="12"/>
          </p:nvPr>
        </p:nvSpPr>
        <p:spPr/>
        <p:txBody>
          <a:bodyPr/>
          <a:lstStyle/>
          <a:p>
            <a:fld id="{D9D54EF4-38BC-4D22-BB5A-8AC721B9C700}" type="slidenum">
              <a:rPr lang="zh-TW" altLang="en-US" smtClean="0"/>
              <a:t>‹#›</a:t>
            </a:fld>
            <a:endParaRPr lang="zh-TW" altLang="en-US"/>
          </a:p>
        </p:txBody>
      </p:sp>
    </p:spTree>
    <p:extLst>
      <p:ext uri="{BB962C8B-B14F-4D97-AF65-F5344CB8AC3E}">
        <p14:creationId xmlns:p14="http://schemas.microsoft.com/office/powerpoint/2010/main" val="887677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48ECB1-1577-0B51-AC33-03D4C908FE1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9D2810B-8896-4D87-C9BA-979AEB03C20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5986FE6-F00C-92EE-AB93-1AA94DCA660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3CA0F90A-C679-5DEF-06E8-AA3664E341C1}"/>
              </a:ext>
            </a:extLst>
          </p:cNvPr>
          <p:cNvSpPr>
            <a:spLocks noGrp="1"/>
          </p:cNvSpPr>
          <p:nvPr>
            <p:ph type="dt" sz="half" idx="10"/>
          </p:nvPr>
        </p:nvSpPr>
        <p:spPr/>
        <p:txBody>
          <a:bodyPr/>
          <a:lstStyle/>
          <a:p>
            <a:fld id="{7160CB81-231B-4B69-BDD2-4F372771EC47}" type="datetimeFigureOut">
              <a:rPr lang="zh-TW" altLang="en-US" smtClean="0"/>
              <a:t>2024/5/10</a:t>
            </a:fld>
            <a:endParaRPr lang="zh-TW" altLang="en-US"/>
          </a:p>
        </p:txBody>
      </p:sp>
      <p:sp>
        <p:nvSpPr>
          <p:cNvPr id="6" name="頁尾版面配置區 5">
            <a:extLst>
              <a:ext uri="{FF2B5EF4-FFF2-40B4-BE49-F238E27FC236}">
                <a16:creationId xmlns:a16="http://schemas.microsoft.com/office/drawing/2014/main" id="{1B9E90F1-66ED-8B1A-5A9E-5424EB0D228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25E0916-1BF5-D417-97C6-601E13099C4C}"/>
              </a:ext>
            </a:extLst>
          </p:cNvPr>
          <p:cNvSpPr>
            <a:spLocks noGrp="1"/>
          </p:cNvSpPr>
          <p:nvPr>
            <p:ph type="sldNum" sz="quarter" idx="12"/>
          </p:nvPr>
        </p:nvSpPr>
        <p:spPr/>
        <p:txBody>
          <a:bodyPr/>
          <a:lstStyle/>
          <a:p>
            <a:fld id="{D9D54EF4-38BC-4D22-BB5A-8AC721B9C700}" type="slidenum">
              <a:rPr lang="zh-TW" altLang="en-US" smtClean="0"/>
              <a:t>‹#›</a:t>
            </a:fld>
            <a:endParaRPr lang="zh-TW" altLang="en-US"/>
          </a:p>
        </p:txBody>
      </p:sp>
    </p:spTree>
    <p:extLst>
      <p:ext uri="{BB962C8B-B14F-4D97-AF65-F5344CB8AC3E}">
        <p14:creationId xmlns:p14="http://schemas.microsoft.com/office/powerpoint/2010/main" val="9339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FF632B-1329-DBE8-10B1-C23AC2DB630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AB2025F-1C06-C6CE-E24C-FC5D2F6BB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B3343D9-1EE3-87EB-9767-A3803E7C38BA}"/>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DB77F09-84FF-A00E-05F5-334BD53E82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F01C56E7-A4DD-0ED1-02C4-D1721C49B464}"/>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C40571A7-5FED-3ED9-0539-C0381584DAE7}"/>
              </a:ext>
            </a:extLst>
          </p:cNvPr>
          <p:cNvSpPr>
            <a:spLocks noGrp="1"/>
          </p:cNvSpPr>
          <p:nvPr>
            <p:ph type="dt" sz="half" idx="10"/>
          </p:nvPr>
        </p:nvSpPr>
        <p:spPr/>
        <p:txBody>
          <a:bodyPr/>
          <a:lstStyle/>
          <a:p>
            <a:fld id="{7160CB81-231B-4B69-BDD2-4F372771EC47}" type="datetimeFigureOut">
              <a:rPr lang="zh-TW" altLang="en-US" smtClean="0"/>
              <a:t>2024/5/10</a:t>
            </a:fld>
            <a:endParaRPr lang="zh-TW" altLang="en-US"/>
          </a:p>
        </p:txBody>
      </p:sp>
      <p:sp>
        <p:nvSpPr>
          <p:cNvPr id="8" name="頁尾版面配置區 7">
            <a:extLst>
              <a:ext uri="{FF2B5EF4-FFF2-40B4-BE49-F238E27FC236}">
                <a16:creationId xmlns:a16="http://schemas.microsoft.com/office/drawing/2014/main" id="{CC3D75B3-CB3C-881C-2293-F14C47DE62D2}"/>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B544409-3551-7B7C-52D0-24D16A56DABE}"/>
              </a:ext>
            </a:extLst>
          </p:cNvPr>
          <p:cNvSpPr>
            <a:spLocks noGrp="1"/>
          </p:cNvSpPr>
          <p:nvPr>
            <p:ph type="sldNum" sz="quarter" idx="12"/>
          </p:nvPr>
        </p:nvSpPr>
        <p:spPr/>
        <p:txBody>
          <a:bodyPr/>
          <a:lstStyle/>
          <a:p>
            <a:fld id="{D9D54EF4-38BC-4D22-BB5A-8AC721B9C700}" type="slidenum">
              <a:rPr lang="zh-TW" altLang="en-US" smtClean="0"/>
              <a:t>‹#›</a:t>
            </a:fld>
            <a:endParaRPr lang="zh-TW" altLang="en-US"/>
          </a:p>
        </p:txBody>
      </p:sp>
    </p:spTree>
    <p:extLst>
      <p:ext uri="{BB962C8B-B14F-4D97-AF65-F5344CB8AC3E}">
        <p14:creationId xmlns:p14="http://schemas.microsoft.com/office/powerpoint/2010/main" val="113918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1223B1-ADCB-8A6F-B5C8-87BF9D136AF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7378F35-5C6A-121C-95A3-F9946AC20183}"/>
              </a:ext>
            </a:extLst>
          </p:cNvPr>
          <p:cNvSpPr>
            <a:spLocks noGrp="1"/>
          </p:cNvSpPr>
          <p:nvPr>
            <p:ph type="dt" sz="half" idx="10"/>
          </p:nvPr>
        </p:nvSpPr>
        <p:spPr/>
        <p:txBody>
          <a:bodyPr/>
          <a:lstStyle/>
          <a:p>
            <a:fld id="{7160CB81-231B-4B69-BDD2-4F372771EC47}" type="datetimeFigureOut">
              <a:rPr lang="zh-TW" altLang="en-US" smtClean="0"/>
              <a:t>2024/5/10</a:t>
            </a:fld>
            <a:endParaRPr lang="zh-TW" altLang="en-US"/>
          </a:p>
        </p:txBody>
      </p:sp>
      <p:sp>
        <p:nvSpPr>
          <p:cNvPr id="4" name="頁尾版面配置區 3">
            <a:extLst>
              <a:ext uri="{FF2B5EF4-FFF2-40B4-BE49-F238E27FC236}">
                <a16:creationId xmlns:a16="http://schemas.microsoft.com/office/drawing/2014/main" id="{B4305C0B-205B-5178-1B5A-B510BCC74EE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2F24F192-5E61-0BB7-791B-820A13ADC3AA}"/>
              </a:ext>
            </a:extLst>
          </p:cNvPr>
          <p:cNvSpPr>
            <a:spLocks noGrp="1"/>
          </p:cNvSpPr>
          <p:nvPr>
            <p:ph type="sldNum" sz="quarter" idx="12"/>
          </p:nvPr>
        </p:nvSpPr>
        <p:spPr/>
        <p:txBody>
          <a:bodyPr/>
          <a:lstStyle/>
          <a:p>
            <a:fld id="{D9D54EF4-38BC-4D22-BB5A-8AC721B9C700}" type="slidenum">
              <a:rPr lang="zh-TW" altLang="en-US" smtClean="0"/>
              <a:t>‹#›</a:t>
            </a:fld>
            <a:endParaRPr lang="zh-TW" altLang="en-US"/>
          </a:p>
        </p:txBody>
      </p:sp>
    </p:spTree>
    <p:extLst>
      <p:ext uri="{BB962C8B-B14F-4D97-AF65-F5344CB8AC3E}">
        <p14:creationId xmlns:p14="http://schemas.microsoft.com/office/powerpoint/2010/main" val="2762949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A81DA4E-A3AC-71B2-3E72-009FB6EAF3B8}"/>
              </a:ext>
            </a:extLst>
          </p:cNvPr>
          <p:cNvSpPr>
            <a:spLocks noGrp="1"/>
          </p:cNvSpPr>
          <p:nvPr>
            <p:ph type="dt" sz="half" idx="10"/>
          </p:nvPr>
        </p:nvSpPr>
        <p:spPr/>
        <p:txBody>
          <a:bodyPr/>
          <a:lstStyle/>
          <a:p>
            <a:fld id="{7160CB81-231B-4B69-BDD2-4F372771EC47}" type="datetimeFigureOut">
              <a:rPr lang="zh-TW" altLang="en-US" smtClean="0"/>
              <a:t>2024/5/10</a:t>
            </a:fld>
            <a:endParaRPr lang="zh-TW" altLang="en-US"/>
          </a:p>
        </p:txBody>
      </p:sp>
      <p:sp>
        <p:nvSpPr>
          <p:cNvPr id="3" name="頁尾版面配置區 2">
            <a:extLst>
              <a:ext uri="{FF2B5EF4-FFF2-40B4-BE49-F238E27FC236}">
                <a16:creationId xmlns:a16="http://schemas.microsoft.com/office/drawing/2014/main" id="{5295732F-EED8-14DF-B37C-933E88342EE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69D76DA-49C6-77AC-C84D-40CA2DD2EF50}"/>
              </a:ext>
            </a:extLst>
          </p:cNvPr>
          <p:cNvSpPr>
            <a:spLocks noGrp="1"/>
          </p:cNvSpPr>
          <p:nvPr>
            <p:ph type="sldNum" sz="quarter" idx="12"/>
          </p:nvPr>
        </p:nvSpPr>
        <p:spPr/>
        <p:txBody>
          <a:bodyPr/>
          <a:lstStyle/>
          <a:p>
            <a:fld id="{D9D54EF4-38BC-4D22-BB5A-8AC721B9C700}" type="slidenum">
              <a:rPr lang="zh-TW" altLang="en-US" smtClean="0"/>
              <a:t>‹#›</a:t>
            </a:fld>
            <a:endParaRPr lang="zh-TW" altLang="en-US"/>
          </a:p>
        </p:txBody>
      </p:sp>
    </p:spTree>
    <p:extLst>
      <p:ext uri="{BB962C8B-B14F-4D97-AF65-F5344CB8AC3E}">
        <p14:creationId xmlns:p14="http://schemas.microsoft.com/office/powerpoint/2010/main" val="1307754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900438-E105-B9C1-6AA0-466C2719170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1EC9F80E-4358-C068-1868-4F94601728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901190F3-9237-C401-A26E-D64A4524C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FA27CC8-4EC6-9744-9E4D-AFE13C957A2D}"/>
              </a:ext>
            </a:extLst>
          </p:cNvPr>
          <p:cNvSpPr>
            <a:spLocks noGrp="1"/>
          </p:cNvSpPr>
          <p:nvPr>
            <p:ph type="dt" sz="half" idx="10"/>
          </p:nvPr>
        </p:nvSpPr>
        <p:spPr/>
        <p:txBody>
          <a:bodyPr/>
          <a:lstStyle/>
          <a:p>
            <a:fld id="{7160CB81-231B-4B69-BDD2-4F372771EC47}" type="datetimeFigureOut">
              <a:rPr lang="zh-TW" altLang="en-US" smtClean="0"/>
              <a:t>2024/5/10</a:t>
            </a:fld>
            <a:endParaRPr lang="zh-TW" altLang="en-US"/>
          </a:p>
        </p:txBody>
      </p:sp>
      <p:sp>
        <p:nvSpPr>
          <p:cNvPr id="6" name="頁尾版面配置區 5">
            <a:extLst>
              <a:ext uri="{FF2B5EF4-FFF2-40B4-BE49-F238E27FC236}">
                <a16:creationId xmlns:a16="http://schemas.microsoft.com/office/drawing/2014/main" id="{8271850B-501A-81BB-03B2-F1D2DF50EC7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02951C0-9286-3BB6-564F-843A219F5C3D}"/>
              </a:ext>
            </a:extLst>
          </p:cNvPr>
          <p:cNvSpPr>
            <a:spLocks noGrp="1"/>
          </p:cNvSpPr>
          <p:nvPr>
            <p:ph type="sldNum" sz="quarter" idx="12"/>
          </p:nvPr>
        </p:nvSpPr>
        <p:spPr/>
        <p:txBody>
          <a:bodyPr/>
          <a:lstStyle/>
          <a:p>
            <a:fld id="{D9D54EF4-38BC-4D22-BB5A-8AC721B9C700}" type="slidenum">
              <a:rPr lang="zh-TW" altLang="en-US" smtClean="0"/>
              <a:t>‹#›</a:t>
            </a:fld>
            <a:endParaRPr lang="zh-TW" altLang="en-US"/>
          </a:p>
        </p:txBody>
      </p:sp>
    </p:spTree>
    <p:extLst>
      <p:ext uri="{BB962C8B-B14F-4D97-AF65-F5344CB8AC3E}">
        <p14:creationId xmlns:p14="http://schemas.microsoft.com/office/powerpoint/2010/main" val="170298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1A7006-410F-3B8D-8679-00A948E06DA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CB4546D-9CDD-1DAF-DFC9-3745131695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6A1899F-F0FD-6DFC-69DC-88944FBD3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1050BC2-3680-24B1-DB1B-B55BCB6E6E87}"/>
              </a:ext>
            </a:extLst>
          </p:cNvPr>
          <p:cNvSpPr>
            <a:spLocks noGrp="1"/>
          </p:cNvSpPr>
          <p:nvPr>
            <p:ph type="dt" sz="half" idx="10"/>
          </p:nvPr>
        </p:nvSpPr>
        <p:spPr/>
        <p:txBody>
          <a:bodyPr/>
          <a:lstStyle/>
          <a:p>
            <a:fld id="{7160CB81-231B-4B69-BDD2-4F372771EC47}" type="datetimeFigureOut">
              <a:rPr lang="zh-TW" altLang="en-US" smtClean="0"/>
              <a:t>2024/5/10</a:t>
            </a:fld>
            <a:endParaRPr lang="zh-TW" altLang="en-US"/>
          </a:p>
        </p:txBody>
      </p:sp>
      <p:sp>
        <p:nvSpPr>
          <p:cNvPr id="6" name="頁尾版面配置區 5">
            <a:extLst>
              <a:ext uri="{FF2B5EF4-FFF2-40B4-BE49-F238E27FC236}">
                <a16:creationId xmlns:a16="http://schemas.microsoft.com/office/drawing/2014/main" id="{86C96E7A-00BA-E40A-C822-7869FD8BA2E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3B13B0F-507C-8D80-050C-1BD2CFFC6C17}"/>
              </a:ext>
            </a:extLst>
          </p:cNvPr>
          <p:cNvSpPr>
            <a:spLocks noGrp="1"/>
          </p:cNvSpPr>
          <p:nvPr>
            <p:ph type="sldNum" sz="quarter" idx="12"/>
          </p:nvPr>
        </p:nvSpPr>
        <p:spPr/>
        <p:txBody>
          <a:bodyPr/>
          <a:lstStyle/>
          <a:p>
            <a:fld id="{D9D54EF4-38BC-4D22-BB5A-8AC721B9C700}" type="slidenum">
              <a:rPr lang="zh-TW" altLang="en-US" smtClean="0"/>
              <a:t>‹#›</a:t>
            </a:fld>
            <a:endParaRPr lang="zh-TW" altLang="en-US"/>
          </a:p>
        </p:txBody>
      </p:sp>
    </p:spTree>
    <p:extLst>
      <p:ext uri="{BB962C8B-B14F-4D97-AF65-F5344CB8AC3E}">
        <p14:creationId xmlns:p14="http://schemas.microsoft.com/office/powerpoint/2010/main" val="265194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9252892-03F7-72B2-1D2C-C1BEC76AB6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99475B3-6E99-CBFB-CDA1-DAC89752C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6CE9BA1-A9D6-06B0-D7E6-5AADCAE569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0CB81-231B-4B69-BDD2-4F372771EC47}" type="datetimeFigureOut">
              <a:rPr lang="zh-TW" altLang="en-US" smtClean="0"/>
              <a:t>2024/5/10</a:t>
            </a:fld>
            <a:endParaRPr lang="zh-TW" altLang="en-US"/>
          </a:p>
        </p:txBody>
      </p:sp>
      <p:sp>
        <p:nvSpPr>
          <p:cNvPr id="5" name="頁尾版面配置區 4">
            <a:extLst>
              <a:ext uri="{FF2B5EF4-FFF2-40B4-BE49-F238E27FC236}">
                <a16:creationId xmlns:a16="http://schemas.microsoft.com/office/drawing/2014/main" id="{D960D992-A1C7-61E9-2E3E-FC1AD955DD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1ABA0FD-EC55-5DEE-702C-6107A60C0D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D54EF4-38BC-4D22-BB5A-8AC721B9C700}" type="slidenum">
              <a:rPr lang="zh-TW" altLang="en-US" smtClean="0"/>
              <a:t>‹#›</a:t>
            </a:fld>
            <a:endParaRPr lang="zh-TW" altLang="en-US"/>
          </a:p>
        </p:txBody>
      </p:sp>
    </p:spTree>
    <p:extLst>
      <p:ext uri="{BB962C8B-B14F-4D97-AF65-F5344CB8AC3E}">
        <p14:creationId xmlns:p14="http://schemas.microsoft.com/office/powerpoint/2010/main" val="176592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3">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標題 1">
            <a:extLst>
              <a:ext uri="{FF2B5EF4-FFF2-40B4-BE49-F238E27FC236}">
                <a16:creationId xmlns:a16="http://schemas.microsoft.com/office/drawing/2014/main" id="{371D7CE5-3A91-31A3-A8B2-8D2C82C0C9AC}"/>
              </a:ext>
            </a:extLst>
          </p:cNvPr>
          <p:cNvSpPr>
            <a:spLocks noGrp="1"/>
          </p:cNvSpPr>
          <p:nvPr>
            <p:ph type="ctrTitle"/>
          </p:nvPr>
        </p:nvSpPr>
        <p:spPr>
          <a:xfrm>
            <a:off x="837143" y="1716298"/>
            <a:ext cx="7021513" cy="2308324"/>
          </a:xfrm>
        </p:spPr>
        <p:txBody>
          <a:bodyPr>
            <a:normAutofit/>
          </a:bodyPr>
          <a:lstStyle/>
          <a:p>
            <a:pPr algn="l"/>
            <a:r>
              <a:rPr lang="zh-TW" altLang="en-US" sz="7200" b="1" dirty="0">
                <a:solidFill>
                  <a:schemeClr val="bg1"/>
                </a:solidFill>
                <a:latin typeface="微軟正黑體" panose="020B0604030504040204" pitchFamily="34" charset="-120"/>
                <a:ea typeface="微軟正黑體" panose="020B0604030504040204" pitchFamily="34" charset="-120"/>
              </a:rPr>
              <a:t>大型語言模型的各種安全性議題</a:t>
            </a:r>
          </a:p>
        </p:txBody>
      </p:sp>
      <p:sp>
        <p:nvSpPr>
          <p:cNvPr id="3" name="副標題 2">
            <a:extLst>
              <a:ext uri="{FF2B5EF4-FFF2-40B4-BE49-F238E27FC236}">
                <a16:creationId xmlns:a16="http://schemas.microsoft.com/office/drawing/2014/main" id="{5360443C-533E-4613-1408-4F698CDB289E}"/>
              </a:ext>
            </a:extLst>
          </p:cNvPr>
          <p:cNvSpPr>
            <a:spLocks noGrp="1"/>
          </p:cNvSpPr>
          <p:nvPr>
            <p:ph type="subTitle" idx="1"/>
          </p:nvPr>
        </p:nvSpPr>
        <p:spPr>
          <a:xfrm>
            <a:off x="835024" y="3809999"/>
            <a:ext cx="7025753" cy="1012778"/>
          </a:xfrm>
        </p:spPr>
        <p:txBody>
          <a:bodyPr>
            <a:normAutofit/>
          </a:bodyPr>
          <a:lstStyle/>
          <a:p>
            <a:pPr algn="l"/>
            <a:endParaRPr lang="zh-TW" altLang="en-US">
              <a:solidFill>
                <a:schemeClr val="bg1"/>
              </a:solidFill>
            </a:endParaRPr>
          </a:p>
        </p:txBody>
      </p:sp>
    </p:spTree>
    <p:extLst>
      <p:ext uri="{BB962C8B-B14F-4D97-AF65-F5344CB8AC3E}">
        <p14:creationId xmlns:p14="http://schemas.microsoft.com/office/powerpoint/2010/main" val="19083032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9613C1-B491-3347-F64B-2B2789B793CB}"/>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如何評量語言模型的偏見</a:t>
            </a:r>
          </a:p>
        </p:txBody>
      </p:sp>
      <p:sp>
        <p:nvSpPr>
          <p:cNvPr id="5" name="文字方塊 4">
            <a:extLst>
              <a:ext uri="{FF2B5EF4-FFF2-40B4-BE49-F238E27FC236}">
                <a16:creationId xmlns:a16="http://schemas.microsoft.com/office/drawing/2014/main" id="{C013BA9F-9DCB-CDDA-2F3A-404FA9A359E7}"/>
              </a:ext>
            </a:extLst>
          </p:cNvPr>
          <p:cNvSpPr txBox="1"/>
          <p:nvPr/>
        </p:nvSpPr>
        <p:spPr>
          <a:xfrm>
            <a:off x="3725779" y="1825625"/>
            <a:ext cx="6096000" cy="369332"/>
          </a:xfrm>
          <a:prstGeom prst="rect">
            <a:avLst/>
          </a:prstGeom>
          <a:noFill/>
        </p:spPr>
        <p:txBody>
          <a:bodyPr wrap="square">
            <a:spAutoFit/>
          </a:bodyPr>
          <a:lstStyle/>
          <a:p>
            <a:r>
              <a:rPr lang="zh-TW" altLang="en-US" dirty="0"/>
              <a:t>https://arxiv.org/abs/2211.09110</a:t>
            </a:r>
          </a:p>
        </p:txBody>
      </p:sp>
      <p:sp>
        <p:nvSpPr>
          <p:cNvPr id="7" name="文字方塊 6">
            <a:extLst>
              <a:ext uri="{FF2B5EF4-FFF2-40B4-BE49-F238E27FC236}">
                <a16:creationId xmlns:a16="http://schemas.microsoft.com/office/drawing/2014/main" id="{BF46792D-E7CA-3629-D824-4A40A6CF4006}"/>
              </a:ext>
            </a:extLst>
          </p:cNvPr>
          <p:cNvSpPr txBox="1"/>
          <p:nvPr/>
        </p:nvSpPr>
        <p:spPr>
          <a:xfrm>
            <a:off x="838200" y="1363960"/>
            <a:ext cx="6096000" cy="461665"/>
          </a:xfrm>
          <a:prstGeom prst="rect">
            <a:avLst/>
          </a:prstGeom>
          <a:noFill/>
        </p:spPr>
        <p:txBody>
          <a:bodyPr wrap="square">
            <a:spAutoFit/>
          </a:bodyPr>
          <a:lstStyle/>
          <a:p>
            <a:pPr algn="l"/>
            <a:r>
              <a:rPr lang="en-US" altLang="zh-TW" sz="2400" i="0" dirty="0">
                <a:solidFill>
                  <a:srgbClr val="000000"/>
                </a:solidFill>
                <a:effectLst/>
                <a:highlight>
                  <a:srgbClr val="FFFFFF"/>
                </a:highlight>
                <a:latin typeface="Lucida Grande"/>
              </a:rPr>
              <a:t>Holistic Evaluation of Language Models</a:t>
            </a:r>
          </a:p>
        </p:txBody>
      </p:sp>
      <p:sp>
        <p:nvSpPr>
          <p:cNvPr id="8" name="矩形: 圓角 7">
            <a:extLst>
              <a:ext uri="{FF2B5EF4-FFF2-40B4-BE49-F238E27FC236}">
                <a16:creationId xmlns:a16="http://schemas.microsoft.com/office/drawing/2014/main" id="{64595A61-6F12-E8D6-8B13-E351FD4D0939}"/>
              </a:ext>
            </a:extLst>
          </p:cNvPr>
          <p:cNvSpPr/>
          <p:nvPr/>
        </p:nvSpPr>
        <p:spPr>
          <a:xfrm>
            <a:off x="3600180" y="2513061"/>
            <a:ext cx="1693981" cy="1045674"/>
          </a:xfrm>
          <a:prstGeom prst="roundRect">
            <a:avLst/>
          </a:prstGeom>
          <a:solidFill>
            <a:schemeClr val="accent1">
              <a:lumMod val="20000"/>
              <a:lumOff val="8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TW" altLang="en-US" sz="2400" dirty="0">
                <a:solidFill>
                  <a:prstClr val="black"/>
                </a:solidFill>
                <a:latin typeface="微軟正黑體" panose="020B0604030504040204" pitchFamily="34" charset="-120"/>
                <a:ea typeface="微軟正黑體" panose="020B0604030504040204" pitchFamily="34" charset="-120"/>
              </a:rPr>
              <a:t>語言模型</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cxnSp>
        <p:nvCxnSpPr>
          <p:cNvPr id="9" name="直線單箭頭接點 8">
            <a:extLst>
              <a:ext uri="{FF2B5EF4-FFF2-40B4-BE49-F238E27FC236}">
                <a16:creationId xmlns:a16="http://schemas.microsoft.com/office/drawing/2014/main" id="{79C0DDA9-629D-81ED-1D49-6D067A5E68A3}"/>
              </a:ext>
            </a:extLst>
          </p:cNvPr>
          <p:cNvCxnSpPr>
            <a:cxnSpLocks/>
          </p:cNvCxnSpPr>
          <p:nvPr/>
        </p:nvCxnSpPr>
        <p:spPr>
          <a:xfrm>
            <a:off x="2867063" y="2996636"/>
            <a:ext cx="6566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241848CC-EE01-C370-DACA-6DB503BC1FD3}"/>
              </a:ext>
            </a:extLst>
          </p:cNvPr>
          <p:cNvCxnSpPr>
            <a:cxnSpLocks/>
          </p:cNvCxnSpPr>
          <p:nvPr/>
        </p:nvCxnSpPr>
        <p:spPr>
          <a:xfrm>
            <a:off x="5320736" y="3041330"/>
            <a:ext cx="6566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圓角 10">
            <a:extLst>
              <a:ext uri="{FF2B5EF4-FFF2-40B4-BE49-F238E27FC236}">
                <a16:creationId xmlns:a16="http://schemas.microsoft.com/office/drawing/2014/main" id="{F3B2C690-1DAD-2F3A-F816-EABCF419ED82}"/>
              </a:ext>
            </a:extLst>
          </p:cNvPr>
          <p:cNvSpPr/>
          <p:nvPr/>
        </p:nvSpPr>
        <p:spPr>
          <a:xfrm>
            <a:off x="3600180" y="4422633"/>
            <a:ext cx="1693981" cy="1045674"/>
          </a:xfrm>
          <a:prstGeom prst="roundRect">
            <a:avLst/>
          </a:prstGeom>
          <a:solidFill>
            <a:schemeClr val="accent1">
              <a:lumMod val="20000"/>
              <a:lumOff val="8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TW" altLang="en-US" sz="2400" dirty="0">
                <a:solidFill>
                  <a:prstClr val="black"/>
                </a:solidFill>
                <a:latin typeface="微軟正黑體" panose="020B0604030504040204" pitchFamily="34" charset="-120"/>
                <a:ea typeface="微軟正黑體" panose="020B0604030504040204" pitchFamily="34" charset="-120"/>
              </a:rPr>
              <a:t>語言模型</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cxnSp>
        <p:nvCxnSpPr>
          <p:cNvPr id="12" name="直線單箭頭接點 11">
            <a:extLst>
              <a:ext uri="{FF2B5EF4-FFF2-40B4-BE49-F238E27FC236}">
                <a16:creationId xmlns:a16="http://schemas.microsoft.com/office/drawing/2014/main" id="{8AAE270F-D584-7063-0D81-C411EE362928}"/>
              </a:ext>
            </a:extLst>
          </p:cNvPr>
          <p:cNvCxnSpPr>
            <a:cxnSpLocks/>
          </p:cNvCxnSpPr>
          <p:nvPr/>
        </p:nvCxnSpPr>
        <p:spPr>
          <a:xfrm>
            <a:off x="2867063" y="4906208"/>
            <a:ext cx="6566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21B1AF4A-0BB6-7B6C-45EF-6FF410FD214E}"/>
              </a:ext>
            </a:extLst>
          </p:cNvPr>
          <p:cNvCxnSpPr>
            <a:cxnSpLocks/>
          </p:cNvCxnSpPr>
          <p:nvPr/>
        </p:nvCxnSpPr>
        <p:spPr>
          <a:xfrm>
            <a:off x="5320736" y="4950902"/>
            <a:ext cx="6566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6AE12A9D-6726-1A06-29FC-6C1251747973}"/>
              </a:ext>
            </a:extLst>
          </p:cNvPr>
          <p:cNvSpPr txBox="1"/>
          <p:nvPr/>
        </p:nvSpPr>
        <p:spPr>
          <a:xfrm>
            <a:off x="5977350" y="2816020"/>
            <a:ext cx="2630905" cy="461665"/>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他真的好壞</a:t>
            </a:r>
            <a:r>
              <a:rPr lang="en-US" altLang="zh-TW" sz="2400" dirty="0">
                <a:latin typeface="微軟正黑體" panose="020B0604030504040204" pitchFamily="34" charset="-120"/>
                <a:ea typeface="微軟正黑體" panose="020B0604030504040204" pitchFamily="34" charset="-120"/>
              </a:rPr>
              <a:t>!</a:t>
            </a:r>
            <a:endParaRPr lang="zh-TW" altLang="en-US" sz="2400" dirty="0">
              <a:latin typeface="微軟正黑體" panose="020B0604030504040204" pitchFamily="34" charset="-120"/>
              <a:ea typeface="微軟正黑體" panose="020B0604030504040204" pitchFamily="34" charset="-120"/>
            </a:endParaRPr>
          </a:p>
        </p:txBody>
      </p:sp>
      <p:sp>
        <p:nvSpPr>
          <p:cNvPr id="15" name="文字方塊 14">
            <a:extLst>
              <a:ext uri="{FF2B5EF4-FFF2-40B4-BE49-F238E27FC236}">
                <a16:creationId xmlns:a16="http://schemas.microsoft.com/office/drawing/2014/main" id="{6188ADAE-3865-10A4-A074-BE61C9F2E4FE}"/>
              </a:ext>
            </a:extLst>
          </p:cNvPr>
          <p:cNvSpPr txBox="1"/>
          <p:nvPr/>
        </p:nvSpPr>
        <p:spPr>
          <a:xfrm>
            <a:off x="5977349" y="4714637"/>
            <a:ext cx="2630905" cy="461665"/>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這沒有甚麼</a:t>
            </a:r>
          </a:p>
        </p:txBody>
      </p:sp>
      <p:sp>
        <p:nvSpPr>
          <p:cNvPr id="16" name="矩形: 圓角 15">
            <a:extLst>
              <a:ext uri="{FF2B5EF4-FFF2-40B4-BE49-F238E27FC236}">
                <a16:creationId xmlns:a16="http://schemas.microsoft.com/office/drawing/2014/main" id="{5C69233B-19D0-0FE3-EB7E-290438D90221}"/>
              </a:ext>
            </a:extLst>
          </p:cNvPr>
          <p:cNvSpPr/>
          <p:nvPr/>
        </p:nvSpPr>
        <p:spPr>
          <a:xfrm>
            <a:off x="8608254" y="2513061"/>
            <a:ext cx="1693981" cy="1045674"/>
          </a:xfrm>
          <a:prstGeom prst="roundRect">
            <a:avLst/>
          </a:prstGeom>
          <a:solidFill>
            <a:schemeClr val="accent4">
              <a:lumMod val="20000"/>
              <a:lumOff val="8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TW" altLang="en-US" sz="2400" noProof="0" dirty="0">
                <a:solidFill>
                  <a:prstClr val="black"/>
                </a:solidFill>
                <a:latin typeface="微軟正黑體" panose="020B0604030504040204" pitchFamily="34" charset="-120"/>
                <a:ea typeface="微軟正黑體" panose="020B0604030504040204" pitchFamily="34" charset="-120"/>
              </a:rPr>
              <a:t>文本</a:t>
            </a:r>
            <a:endParaRPr lang="en-US" altLang="zh-TW" sz="2400" noProof="0" dirty="0">
              <a:solidFill>
                <a:prstClr val="black"/>
              </a:solidFill>
              <a:latin typeface="微軟正黑體" panose="020B0604030504040204" pitchFamily="34" charset="-120"/>
              <a:ea typeface="微軟正黑體" panose="020B0604030504040204" pitchFamily="34" charset="-120"/>
            </a:endParaRPr>
          </a:p>
          <a:p>
            <a:pPr lvl="0" algn="ctr">
              <a:defRPr/>
            </a:pPr>
            <a:r>
              <a:rPr kumimoji="0" lang="zh-TW" altLang="en-US" sz="2400" b="0" i="0" u="none" strike="noStrike" kern="1200" cap="none" spc="0" normalizeH="0" baseline="0" dirty="0">
                <a:ln>
                  <a:noFill/>
                </a:ln>
                <a:solidFill>
                  <a:prstClr val="black"/>
                </a:solidFill>
                <a:effectLst/>
                <a:uLnTx/>
                <a:uFillTx/>
                <a:latin typeface="微軟正黑體" panose="020B0604030504040204" pitchFamily="34" charset="-120"/>
                <a:ea typeface="微軟正黑體" panose="020B0604030504040204" pitchFamily="34" charset="-120"/>
                <a:cs typeface="+mn-cs"/>
              </a:rPr>
              <a:t>情感分析</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17" name="矩形: 圓角 16">
            <a:extLst>
              <a:ext uri="{FF2B5EF4-FFF2-40B4-BE49-F238E27FC236}">
                <a16:creationId xmlns:a16="http://schemas.microsoft.com/office/drawing/2014/main" id="{BFB6147C-15E8-AA8B-ACA3-3E74A7B1D8FC}"/>
              </a:ext>
            </a:extLst>
          </p:cNvPr>
          <p:cNvSpPr/>
          <p:nvPr/>
        </p:nvSpPr>
        <p:spPr>
          <a:xfrm>
            <a:off x="8608254" y="4422632"/>
            <a:ext cx="1693981" cy="1045674"/>
          </a:xfrm>
          <a:prstGeom prst="roundRect">
            <a:avLst/>
          </a:prstGeom>
          <a:solidFill>
            <a:schemeClr val="accent4">
              <a:lumMod val="20000"/>
              <a:lumOff val="8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TW" altLang="en-US" sz="2400" noProof="0" dirty="0">
                <a:solidFill>
                  <a:prstClr val="black"/>
                </a:solidFill>
                <a:latin typeface="微軟正黑體" panose="020B0604030504040204" pitchFamily="34" charset="-120"/>
                <a:ea typeface="微軟正黑體" panose="020B0604030504040204" pitchFamily="34" charset="-120"/>
              </a:rPr>
              <a:t>文本</a:t>
            </a:r>
            <a:endParaRPr lang="en-US" altLang="zh-TW" sz="2400" noProof="0" dirty="0">
              <a:solidFill>
                <a:prstClr val="black"/>
              </a:solidFill>
              <a:latin typeface="微軟正黑體" panose="020B0604030504040204" pitchFamily="34" charset="-120"/>
              <a:ea typeface="微軟正黑體" panose="020B0604030504040204" pitchFamily="34" charset="-120"/>
            </a:endParaRPr>
          </a:p>
          <a:p>
            <a:pPr lvl="0" algn="ctr">
              <a:defRPr/>
            </a:pPr>
            <a:r>
              <a:rPr kumimoji="0" lang="zh-TW" altLang="en-US" sz="2400" b="0" i="0" u="none" strike="noStrike" kern="1200" cap="none" spc="0" normalizeH="0" baseline="0" dirty="0">
                <a:ln>
                  <a:noFill/>
                </a:ln>
                <a:solidFill>
                  <a:prstClr val="black"/>
                </a:solidFill>
                <a:effectLst/>
                <a:uLnTx/>
                <a:uFillTx/>
                <a:latin typeface="微軟正黑體" panose="020B0604030504040204" pitchFamily="34" charset="-120"/>
                <a:ea typeface="微軟正黑體" panose="020B0604030504040204" pitchFamily="34" charset="-120"/>
                <a:cs typeface="+mn-cs"/>
              </a:rPr>
              <a:t>情感分析</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18" name="文字方塊 17">
            <a:extLst>
              <a:ext uri="{FF2B5EF4-FFF2-40B4-BE49-F238E27FC236}">
                <a16:creationId xmlns:a16="http://schemas.microsoft.com/office/drawing/2014/main" id="{8960EA01-DA76-1254-71A4-122822000DA9}"/>
              </a:ext>
            </a:extLst>
          </p:cNvPr>
          <p:cNvSpPr txBox="1"/>
          <p:nvPr/>
        </p:nvSpPr>
        <p:spPr>
          <a:xfrm>
            <a:off x="216506" y="2770561"/>
            <a:ext cx="3081749" cy="461665"/>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我男朋友都不理我</a:t>
            </a:r>
          </a:p>
        </p:txBody>
      </p:sp>
      <p:sp>
        <p:nvSpPr>
          <p:cNvPr id="20" name="文字方塊 19">
            <a:extLst>
              <a:ext uri="{FF2B5EF4-FFF2-40B4-BE49-F238E27FC236}">
                <a16:creationId xmlns:a16="http://schemas.microsoft.com/office/drawing/2014/main" id="{50787640-E1B3-1120-09BF-09891995ABD2}"/>
              </a:ext>
            </a:extLst>
          </p:cNvPr>
          <p:cNvSpPr txBox="1"/>
          <p:nvPr/>
        </p:nvSpPr>
        <p:spPr>
          <a:xfrm>
            <a:off x="216505" y="4675375"/>
            <a:ext cx="3081749" cy="461665"/>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我女朋友都不理我</a:t>
            </a:r>
          </a:p>
        </p:txBody>
      </p:sp>
      <p:cxnSp>
        <p:nvCxnSpPr>
          <p:cNvPr id="22" name="直線接點 21">
            <a:extLst>
              <a:ext uri="{FF2B5EF4-FFF2-40B4-BE49-F238E27FC236}">
                <a16:creationId xmlns:a16="http://schemas.microsoft.com/office/drawing/2014/main" id="{2F4C60CF-A22D-D7D2-6DD5-6D954AFCDDDD}"/>
              </a:ext>
            </a:extLst>
          </p:cNvPr>
          <p:cNvCxnSpPr/>
          <p:nvPr/>
        </p:nvCxnSpPr>
        <p:spPr>
          <a:xfrm>
            <a:off x="641684" y="3232226"/>
            <a:ext cx="24464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103B2840-703B-57ED-1EFC-772002CC5CDF}"/>
              </a:ext>
            </a:extLst>
          </p:cNvPr>
          <p:cNvCxnSpPr/>
          <p:nvPr/>
        </p:nvCxnSpPr>
        <p:spPr>
          <a:xfrm>
            <a:off x="641684" y="5137040"/>
            <a:ext cx="24464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11CD371F-DC95-B96A-962F-6B03F5315D11}"/>
              </a:ext>
            </a:extLst>
          </p:cNvPr>
          <p:cNvSpPr txBox="1"/>
          <p:nvPr/>
        </p:nvSpPr>
        <p:spPr>
          <a:xfrm>
            <a:off x="6773779" y="3679917"/>
            <a:ext cx="3081749" cy="461665"/>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差很多？</a:t>
            </a:r>
          </a:p>
        </p:txBody>
      </p:sp>
      <p:sp>
        <p:nvSpPr>
          <p:cNvPr id="25" name="文字方塊 24">
            <a:extLst>
              <a:ext uri="{FF2B5EF4-FFF2-40B4-BE49-F238E27FC236}">
                <a16:creationId xmlns:a16="http://schemas.microsoft.com/office/drawing/2014/main" id="{BEE22CBC-24FF-613F-860E-51B1336593A1}"/>
              </a:ext>
            </a:extLst>
          </p:cNvPr>
          <p:cNvSpPr txBox="1"/>
          <p:nvPr/>
        </p:nvSpPr>
        <p:spPr>
          <a:xfrm>
            <a:off x="9778092" y="3735612"/>
            <a:ext cx="1424544" cy="461665"/>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分數差距</a:t>
            </a:r>
          </a:p>
        </p:txBody>
      </p:sp>
      <p:cxnSp>
        <p:nvCxnSpPr>
          <p:cNvPr id="26" name="直線單箭頭接點 25">
            <a:extLst>
              <a:ext uri="{FF2B5EF4-FFF2-40B4-BE49-F238E27FC236}">
                <a16:creationId xmlns:a16="http://schemas.microsoft.com/office/drawing/2014/main" id="{8209D422-EAD7-AA9D-16B4-6E7EBB8C8B70}"/>
              </a:ext>
            </a:extLst>
          </p:cNvPr>
          <p:cNvCxnSpPr>
            <a:cxnSpLocks/>
          </p:cNvCxnSpPr>
          <p:nvPr/>
        </p:nvCxnSpPr>
        <p:spPr>
          <a:xfrm>
            <a:off x="7884294" y="3035898"/>
            <a:ext cx="6566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2CAF6F4B-CADF-9FFD-7354-A2E1EABDCEF2}"/>
              </a:ext>
            </a:extLst>
          </p:cNvPr>
          <p:cNvCxnSpPr>
            <a:cxnSpLocks/>
          </p:cNvCxnSpPr>
          <p:nvPr/>
        </p:nvCxnSpPr>
        <p:spPr>
          <a:xfrm>
            <a:off x="7881115" y="4973471"/>
            <a:ext cx="6566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FEB50F8-EB71-0448-8E22-CCA594A565B6}"/>
              </a:ext>
            </a:extLst>
          </p:cNvPr>
          <p:cNvCxnSpPr>
            <a:cxnSpLocks/>
          </p:cNvCxnSpPr>
          <p:nvPr/>
        </p:nvCxnSpPr>
        <p:spPr>
          <a:xfrm>
            <a:off x="10361072" y="3041241"/>
            <a:ext cx="6566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A8E508DA-27AC-E523-DA36-4FCE80065A75}"/>
              </a:ext>
            </a:extLst>
          </p:cNvPr>
          <p:cNvCxnSpPr>
            <a:cxnSpLocks/>
          </p:cNvCxnSpPr>
          <p:nvPr/>
        </p:nvCxnSpPr>
        <p:spPr>
          <a:xfrm>
            <a:off x="10357893" y="4978814"/>
            <a:ext cx="6566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573E5860-2681-0AE0-4225-5FCB4B3976F0}"/>
              </a:ext>
            </a:extLst>
          </p:cNvPr>
          <p:cNvSpPr txBox="1"/>
          <p:nvPr/>
        </p:nvSpPr>
        <p:spPr>
          <a:xfrm>
            <a:off x="10686200" y="2769464"/>
            <a:ext cx="1277693"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31" name="文字方塊 30">
            <a:extLst>
              <a:ext uri="{FF2B5EF4-FFF2-40B4-BE49-F238E27FC236}">
                <a16:creationId xmlns:a16="http://schemas.microsoft.com/office/drawing/2014/main" id="{FF2AF059-9002-A6DB-1B63-6047B8B106E5}"/>
              </a:ext>
            </a:extLst>
          </p:cNvPr>
          <p:cNvSpPr txBox="1"/>
          <p:nvPr/>
        </p:nvSpPr>
        <p:spPr>
          <a:xfrm>
            <a:off x="10714953" y="4714637"/>
            <a:ext cx="1277693" cy="461665"/>
          </a:xfrm>
          <a:prstGeom prst="rect">
            <a:avLst/>
          </a:prstGeom>
          <a:noFill/>
        </p:spPr>
        <p:txBody>
          <a:bodyPr wrap="square" rtlCol="0">
            <a:spAutoFit/>
          </a:bodyPr>
          <a:lstStyle/>
          <a:p>
            <a:pPr algn="ctr"/>
            <a:r>
              <a:rPr lang="en-US" altLang="zh-TW" sz="2400" dirty="0"/>
              <a:t>0.5</a:t>
            </a:r>
            <a:endParaRPr lang="zh-TW" altLang="en-US" sz="2400" dirty="0"/>
          </a:p>
        </p:txBody>
      </p:sp>
      <p:cxnSp>
        <p:nvCxnSpPr>
          <p:cNvPr id="33" name="直線單箭頭接點 32">
            <a:extLst>
              <a:ext uri="{FF2B5EF4-FFF2-40B4-BE49-F238E27FC236}">
                <a16:creationId xmlns:a16="http://schemas.microsoft.com/office/drawing/2014/main" id="{7D3E1827-2A61-312D-F709-CCA799F32670}"/>
              </a:ext>
            </a:extLst>
          </p:cNvPr>
          <p:cNvCxnSpPr/>
          <p:nvPr/>
        </p:nvCxnSpPr>
        <p:spPr>
          <a:xfrm>
            <a:off x="6773779" y="3277685"/>
            <a:ext cx="0" cy="1397690"/>
          </a:xfrm>
          <a:prstGeom prst="straightConnector1">
            <a:avLst/>
          </a:prstGeom>
          <a:ln w="57150">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2B627569-22B5-D76D-42E8-05DB437DDF3D}"/>
              </a:ext>
            </a:extLst>
          </p:cNvPr>
          <p:cNvCxnSpPr/>
          <p:nvPr/>
        </p:nvCxnSpPr>
        <p:spPr>
          <a:xfrm>
            <a:off x="11321036" y="3211904"/>
            <a:ext cx="0" cy="1397690"/>
          </a:xfrm>
          <a:prstGeom prst="straightConnector1">
            <a:avLst/>
          </a:prstGeom>
          <a:ln w="57150">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C9AF0908-8D01-D7FE-28E9-7E1838E326CA}"/>
              </a:ext>
            </a:extLst>
          </p:cNvPr>
          <p:cNvSpPr txBox="1"/>
          <p:nvPr/>
        </p:nvSpPr>
        <p:spPr>
          <a:xfrm>
            <a:off x="216504" y="5930411"/>
            <a:ext cx="11776142" cy="830997"/>
          </a:xfrm>
          <a:prstGeom prst="rect">
            <a:avLst/>
          </a:prstGeom>
          <a:noFill/>
        </p:spPr>
        <p:txBody>
          <a:bodyPr wrap="square" rtlCol="0">
            <a:spAutoFit/>
          </a:bodyPr>
          <a:lstStyle/>
          <a:p>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本課程僅討論偏見的存在，至於甚麼樣的偏見需要被改進以促成公正性，不是本課程討論的範圍</a:t>
            </a:r>
            <a:r>
              <a:rPr lang="en-US" altLang="zh-TW" sz="2400" dirty="0">
                <a:latin typeface="微軟正黑體" panose="020B0604030504040204" pitchFamily="34" charset="-120"/>
                <a:ea typeface="微軟正黑體" panose="020B0604030504040204" pitchFamily="34" charset="-120"/>
              </a:rPr>
              <a:t>)</a:t>
            </a:r>
            <a:endParaRPr lang="zh-TW" altLang="en-US" sz="2400" dirty="0">
              <a:latin typeface="微軟正黑體" panose="020B0604030504040204" pitchFamily="34" charset="-120"/>
              <a:ea typeface="微軟正黑體" panose="020B0604030504040204" pitchFamily="34" charset="-120"/>
            </a:endParaRPr>
          </a:p>
        </p:txBody>
      </p:sp>
      <p:cxnSp>
        <p:nvCxnSpPr>
          <p:cNvPr id="36" name="直線單箭頭接點 35">
            <a:extLst>
              <a:ext uri="{FF2B5EF4-FFF2-40B4-BE49-F238E27FC236}">
                <a16:creationId xmlns:a16="http://schemas.microsoft.com/office/drawing/2014/main" id="{1ED87112-4B60-79B9-BE5B-CC09C3410888}"/>
              </a:ext>
            </a:extLst>
          </p:cNvPr>
          <p:cNvCxnSpPr>
            <a:cxnSpLocks/>
          </p:cNvCxnSpPr>
          <p:nvPr/>
        </p:nvCxnSpPr>
        <p:spPr>
          <a:xfrm flipV="1">
            <a:off x="753016" y="3296849"/>
            <a:ext cx="0" cy="1282248"/>
          </a:xfrm>
          <a:prstGeom prst="straightConnector1">
            <a:avLst/>
          </a:prstGeom>
          <a:ln w="571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文字方塊 36">
            <a:extLst>
              <a:ext uri="{FF2B5EF4-FFF2-40B4-BE49-F238E27FC236}">
                <a16:creationId xmlns:a16="http://schemas.microsoft.com/office/drawing/2014/main" id="{8B6C6847-DBF2-113A-82B5-E75AC9B44EE3}"/>
              </a:ext>
            </a:extLst>
          </p:cNvPr>
          <p:cNvSpPr txBox="1"/>
          <p:nvPr/>
        </p:nvSpPr>
        <p:spPr>
          <a:xfrm>
            <a:off x="763513" y="3745407"/>
            <a:ext cx="3081749" cy="461665"/>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修改性別有關詞彙</a:t>
            </a:r>
          </a:p>
        </p:txBody>
      </p:sp>
    </p:spTree>
    <p:extLst>
      <p:ext uri="{BB962C8B-B14F-4D97-AF65-F5344CB8AC3E}">
        <p14:creationId xmlns:p14="http://schemas.microsoft.com/office/powerpoint/2010/main" val="215359051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p:bldP spid="16" grpId="0" animBg="1"/>
      <p:bldP spid="17" grpId="0" animBg="1"/>
      <p:bldP spid="20" grpId="0"/>
      <p:bldP spid="24" grpId="0"/>
      <p:bldP spid="25" grpId="0"/>
      <p:bldP spid="30" grpId="0"/>
      <p:bldP spid="31" grpId="0"/>
      <p:bldP spid="35"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197F55-4EBB-5641-20F8-570C58384FD0}"/>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如何評量語言模型的偏見</a:t>
            </a:r>
            <a:endParaRPr lang="zh-TW" altLang="en-US" dirty="0"/>
          </a:p>
        </p:txBody>
      </p:sp>
      <p:sp>
        <p:nvSpPr>
          <p:cNvPr id="4" name="矩形: 圓角 3">
            <a:extLst>
              <a:ext uri="{FF2B5EF4-FFF2-40B4-BE49-F238E27FC236}">
                <a16:creationId xmlns:a16="http://schemas.microsoft.com/office/drawing/2014/main" id="{577CAE19-4F59-33D5-3830-A9F16CE549B3}"/>
              </a:ext>
            </a:extLst>
          </p:cNvPr>
          <p:cNvSpPr/>
          <p:nvPr/>
        </p:nvSpPr>
        <p:spPr>
          <a:xfrm>
            <a:off x="1167544" y="3134037"/>
            <a:ext cx="1693981" cy="1045674"/>
          </a:xfrm>
          <a:prstGeom prst="roundRect">
            <a:avLst/>
          </a:prstGeom>
          <a:solidFill>
            <a:schemeClr val="accent2">
              <a:lumMod val="20000"/>
              <a:lumOff val="8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TW" altLang="en-US" sz="2400" dirty="0">
                <a:solidFill>
                  <a:prstClr val="black"/>
                </a:solidFill>
                <a:latin typeface="微軟正黑體" panose="020B0604030504040204" pitchFamily="34" charset="-120"/>
                <a:ea typeface="微軟正黑體" panose="020B0604030504040204" pitchFamily="34" charset="-120"/>
              </a:rPr>
              <a:t>語言模型</a:t>
            </a:r>
            <a:endParaRPr lang="en-US" altLang="zh-TW" sz="2400" dirty="0">
              <a:solidFill>
                <a:prstClr val="black"/>
              </a:solidFill>
              <a:latin typeface="微軟正黑體" panose="020B0604030504040204" pitchFamily="34" charset="-120"/>
              <a:ea typeface="微軟正黑體" panose="020B0604030504040204" pitchFamily="34" charset="-120"/>
            </a:endParaRPr>
          </a:p>
          <a:p>
            <a:pPr lvl="0" algn="ctr">
              <a:defRPr/>
            </a:pPr>
            <a:r>
              <a:rPr lang="en-US" altLang="zh-TW" sz="2400" dirty="0">
                <a:solidFill>
                  <a:srgbClr val="FF0000"/>
                </a:solidFill>
                <a:latin typeface="微軟正黑體" panose="020B0604030504040204" pitchFamily="34" charset="-120"/>
                <a:ea typeface="微軟正黑體" panose="020B0604030504040204" pitchFamily="34" charset="-120"/>
              </a:rPr>
              <a:t>(</a:t>
            </a:r>
            <a:r>
              <a:rPr lang="zh-TW" altLang="en-US" sz="2400" dirty="0">
                <a:solidFill>
                  <a:srgbClr val="FF0000"/>
                </a:solidFill>
                <a:latin typeface="微軟正黑體" panose="020B0604030504040204" pitchFamily="34" charset="-120"/>
                <a:ea typeface="微軟正黑體" panose="020B0604030504040204" pitchFamily="34" charset="-120"/>
              </a:rPr>
              <a:t>紅隊</a:t>
            </a:r>
            <a:r>
              <a:rPr lang="en-US" altLang="zh-TW" sz="2400" dirty="0">
                <a:solidFill>
                  <a:srgbClr val="FF0000"/>
                </a:solidFill>
                <a:latin typeface="微軟正黑體" panose="020B0604030504040204" pitchFamily="34" charset="-120"/>
                <a:ea typeface="微軟正黑體" panose="020B0604030504040204" pitchFamily="34" charset="-120"/>
              </a:rPr>
              <a:t>)</a:t>
            </a:r>
            <a:endParaRPr kumimoji="0" lang="zh-TW" altLang="en-US" sz="2400" b="0" i="0" u="none" strike="noStrike" kern="1200" cap="none" spc="0" normalizeH="0" baseline="0" noProof="0" dirty="0">
              <a:ln>
                <a:noFill/>
              </a:ln>
              <a:solidFill>
                <a:srgbClr val="FF0000"/>
              </a:solidFill>
              <a:effectLst/>
              <a:uLnTx/>
              <a:uFillTx/>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37044070-2A4E-491D-94CB-0BF81F19D192}"/>
              </a:ext>
            </a:extLst>
          </p:cNvPr>
          <p:cNvSpPr txBox="1"/>
          <p:nvPr/>
        </p:nvSpPr>
        <p:spPr>
          <a:xfrm>
            <a:off x="8146629" y="704740"/>
            <a:ext cx="6093500" cy="646331"/>
          </a:xfrm>
          <a:prstGeom prst="rect">
            <a:avLst/>
          </a:prstGeom>
          <a:noFill/>
        </p:spPr>
        <p:txBody>
          <a:bodyPr wrap="square">
            <a:spAutoFit/>
          </a:bodyPr>
          <a:lstStyle/>
          <a:p>
            <a:r>
              <a:rPr lang="zh-TW" altLang="en-US" dirty="0"/>
              <a:t>https://arxiv.org/abs/2310.11079</a:t>
            </a:r>
            <a:endParaRPr lang="en-US" altLang="zh-TW" dirty="0"/>
          </a:p>
          <a:p>
            <a:r>
              <a:rPr lang="en-US" altLang="zh-TW" dirty="0"/>
              <a:t>https://arxiv.org/abs/2202.03286</a:t>
            </a:r>
            <a:endParaRPr lang="zh-TW" altLang="en-US" dirty="0"/>
          </a:p>
        </p:txBody>
      </p:sp>
      <p:sp>
        <p:nvSpPr>
          <p:cNvPr id="6" name="矩形: 圓角 5">
            <a:extLst>
              <a:ext uri="{FF2B5EF4-FFF2-40B4-BE49-F238E27FC236}">
                <a16:creationId xmlns:a16="http://schemas.microsoft.com/office/drawing/2014/main" id="{03888057-B7DB-4FF2-B241-E9CB43BC7C55}"/>
              </a:ext>
            </a:extLst>
          </p:cNvPr>
          <p:cNvSpPr/>
          <p:nvPr/>
        </p:nvSpPr>
        <p:spPr>
          <a:xfrm>
            <a:off x="6570706" y="1959226"/>
            <a:ext cx="1693981" cy="1045674"/>
          </a:xfrm>
          <a:prstGeom prst="roundRect">
            <a:avLst/>
          </a:prstGeom>
          <a:solidFill>
            <a:schemeClr val="accent1">
              <a:lumMod val="20000"/>
              <a:lumOff val="8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TW" altLang="en-US" sz="2400" dirty="0">
                <a:solidFill>
                  <a:prstClr val="black"/>
                </a:solidFill>
                <a:latin typeface="微軟正黑體" panose="020B0604030504040204" pitchFamily="34" charset="-120"/>
                <a:ea typeface="微軟正黑體" panose="020B0604030504040204" pitchFamily="34" charset="-120"/>
              </a:rPr>
              <a:t>語言模型</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cxnSp>
        <p:nvCxnSpPr>
          <p:cNvPr id="7" name="直線單箭頭接點 6">
            <a:extLst>
              <a:ext uri="{FF2B5EF4-FFF2-40B4-BE49-F238E27FC236}">
                <a16:creationId xmlns:a16="http://schemas.microsoft.com/office/drawing/2014/main" id="{26826D70-AD4C-3EC5-CC4B-E8B64875B29B}"/>
              </a:ext>
            </a:extLst>
          </p:cNvPr>
          <p:cNvCxnSpPr>
            <a:cxnSpLocks/>
          </p:cNvCxnSpPr>
          <p:nvPr/>
        </p:nvCxnSpPr>
        <p:spPr>
          <a:xfrm>
            <a:off x="5789463" y="2442801"/>
            <a:ext cx="6566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6874E9BA-D9EE-190D-20C2-B066C69F181E}"/>
              </a:ext>
            </a:extLst>
          </p:cNvPr>
          <p:cNvCxnSpPr>
            <a:cxnSpLocks/>
          </p:cNvCxnSpPr>
          <p:nvPr/>
        </p:nvCxnSpPr>
        <p:spPr>
          <a:xfrm>
            <a:off x="8291262" y="2487495"/>
            <a:ext cx="6566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圓角 8">
            <a:extLst>
              <a:ext uri="{FF2B5EF4-FFF2-40B4-BE49-F238E27FC236}">
                <a16:creationId xmlns:a16="http://schemas.microsoft.com/office/drawing/2014/main" id="{8DFF3AE9-ACF9-4E3D-5779-80C74A5A3989}"/>
              </a:ext>
            </a:extLst>
          </p:cNvPr>
          <p:cNvSpPr/>
          <p:nvPr/>
        </p:nvSpPr>
        <p:spPr>
          <a:xfrm>
            <a:off x="6570706" y="3868798"/>
            <a:ext cx="1693981" cy="1045674"/>
          </a:xfrm>
          <a:prstGeom prst="roundRect">
            <a:avLst/>
          </a:prstGeom>
          <a:solidFill>
            <a:schemeClr val="accent1">
              <a:lumMod val="20000"/>
              <a:lumOff val="8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TW" altLang="en-US" sz="2400" dirty="0">
                <a:solidFill>
                  <a:prstClr val="black"/>
                </a:solidFill>
                <a:latin typeface="微軟正黑體" panose="020B0604030504040204" pitchFamily="34" charset="-120"/>
                <a:ea typeface="微軟正黑體" panose="020B0604030504040204" pitchFamily="34" charset="-120"/>
              </a:rPr>
              <a:t>語言模型</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cxnSp>
        <p:nvCxnSpPr>
          <p:cNvPr id="10" name="直線單箭頭接點 9">
            <a:extLst>
              <a:ext uri="{FF2B5EF4-FFF2-40B4-BE49-F238E27FC236}">
                <a16:creationId xmlns:a16="http://schemas.microsoft.com/office/drawing/2014/main" id="{FF0099BC-0DA5-FDE6-660F-BA65DA8537B4}"/>
              </a:ext>
            </a:extLst>
          </p:cNvPr>
          <p:cNvCxnSpPr>
            <a:cxnSpLocks/>
          </p:cNvCxnSpPr>
          <p:nvPr/>
        </p:nvCxnSpPr>
        <p:spPr>
          <a:xfrm>
            <a:off x="5789463" y="4352373"/>
            <a:ext cx="6566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F9DAC0CE-AE96-31B5-18F7-BCB95EE09B0E}"/>
              </a:ext>
            </a:extLst>
          </p:cNvPr>
          <p:cNvCxnSpPr>
            <a:cxnSpLocks/>
          </p:cNvCxnSpPr>
          <p:nvPr/>
        </p:nvCxnSpPr>
        <p:spPr>
          <a:xfrm>
            <a:off x="8291262" y="4397067"/>
            <a:ext cx="6566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a:extLst>
              <a:ext uri="{FF2B5EF4-FFF2-40B4-BE49-F238E27FC236}">
                <a16:creationId xmlns:a16="http://schemas.microsoft.com/office/drawing/2014/main" id="{F688B946-6B8F-AAAF-1F70-D062D5303548}"/>
              </a:ext>
            </a:extLst>
          </p:cNvPr>
          <p:cNvSpPr txBox="1"/>
          <p:nvPr/>
        </p:nvSpPr>
        <p:spPr>
          <a:xfrm>
            <a:off x="8947876" y="2262185"/>
            <a:ext cx="2630905" cy="461665"/>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他真的好壞</a:t>
            </a:r>
            <a:r>
              <a:rPr lang="en-US" altLang="zh-TW" sz="2400" dirty="0">
                <a:latin typeface="微軟正黑體" panose="020B0604030504040204" pitchFamily="34" charset="-120"/>
                <a:ea typeface="微軟正黑體" panose="020B0604030504040204" pitchFamily="34" charset="-120"/>
              </a:rPr>
              <a:t>!</a:t>
            </a:r>
            <a:endParaRPr lang="zh-TW" altLang="en-US" sz="2400" dirty="0">
              <a:latin typeface="微軟正黑體" panose="020B0604030504040204" pitchFamily="34" charset="-120"/>
              <a:ea typeface="微軟正黑體" panose="020B0604030504040204" pitchFamily="34" charset="-120"/>
            </a:endParaRPr>
          </a:p>
        </p:txBody>
      </p:sp>
      <p:sp>
        <p:nvSpPr>
          <p:cNvPr id="13" name="文字方塊 12">
            <a:extLst>
              <a:ext uri="{FF2B5EF4-FFF2-40B4-BE49-F238E27FC236}">
                <a16:creationId xmlns:a16="http://schemas.microsoft.com/office/drawing/2014/main" id="{6B2CA95C-E8C6-3205-FD60-A3A1D30D0590}"/>
              </a:ext>
            </a:extLst>
          </p:cNvPr>
          <p:cNvSpPr txBox="1"/>
          <p:nvPr/>
        </p:nvSpPr>
        <p:spPr>
          <a:xfrm>
            <a:off x="8947875" y="4160802"/>
            <a:ext cx="2630905" cy="461665"/>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這沒有甚麼</a:t>
            </a:r>
          </a:p>
        </p:txBody>
      </p:sp>
      <p:sp>
        <p:nvSpPr>
          <p:cNvPr id="16" name="文字方塊 15">
            <a:extLst>
              <a:ext uri="{FF2B5EF4-FFF2-40B4-BE49-F238E27FC236}">
                <a16:creationId xmlns:a16="http://schemas.microsoft.com/office/drawing/2014/main" id="{696709D0-0BB3-58D5-FE70-58DAB090ED0B}"/>
              </a:ext>
            </a:extLst>
          </p:cNvPr>
          <p:cNvSpPr txBox="1"/>
          <p:nvPr/>
        </p:nvSpPr>
        <p:spPr>
          <a:xfrm>
            <a:off x="10514250" y="3216972"/>
            <a:ext cx="1273532" cy="461665"/>
          </a:xfrm>
          <a:prstGeom prst="rect">
            <a:avLst/>
          </a:prstGeom>
          <a:noFill/>
        </p:spPr>
        <p:txBody>
          <a:bodyPr wrap="square" rtlCol="0">
            <a:spAutoFit/>
          </a:bodyPr>
          <a:lstStyle/>
          <a:p>
            <a:pPr algn="ctr"/>
            <a:r>
              <a:rPr lang="zh-TW" altLang="en-US" sz="2400" dirty="0">
                <a:latin typeface="微軟正黑體" panose="020B0604030504040204" pitchFamily="34" charset="-120"/>
                <a:ea typeface="微軟正黑體" panose="020B0604030504040204" pitchFamily="34" charset="-120"/>
              </a:rPr>
              <a:t>差距</a:t>
            </a:r>
          </a:p>
        </p:txBody>
      </p:sp>
      <p:cxnSp>
        <p:nvCxnSpPr>
          <p:cNvPr id="24" name="直線單箭頭接點 23">
            <a:extLst>
              <a:ext uri="{FF2B5EF4-FFF2-40B4-BE49-F238E27FC236}">
                <a16:creationId xmlns:a16="http://schemas.microsoft.com/office/drawing/2014/main" id="{DEE7FDF9-289B-B150-EB18-85BC9C2723CD}"/>
              </a:ext>
            </a:extLst>
          </p:cNvPr>
          <p:cNvCxnSpPr/>
          <p:nvPr/>
        </p:nvCxnSpPr>
        <p:spPr>
          <a:xfrm>
            <a:off x="10232227" y="2707043"/>
            <a:ext cx="0" cy="1397690"/>
          </a:xfrm>
          <a:prstGeom prst="straightConnector1">
            <a:avLst/>
          </a:prstGeom>
          <a:ln w="57150">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06ACC8F8-5875-8B15-87B4-0138415DAFA3}"/>
              </a:ext>
            </a:extLst>
          </p:cNvPr>
          <p:cNvSpPr txBox="1"/>
          <p:nvPr/>
        </p:nvSpPr>
        <p:spPr>
          <a:xfrm>
            <a:off x="803355" y="4206968"/>
            <a:ext cx="2454442" cy="830997"/>
          </a:xfrm>
          <a:prstGeom prst="rect">
            <a:avLst/>
          </a:prstGeom>
          <a:noFill/>
        </p:spPr>
        <p:txBody>
          <a:bodyPr wrap="square" rtlCol="0">
            <a:spAutoFit/>
          </a:bodyPr>
          <a:lstStyle/>
          <a:p>
            <a:pPr algn="ctr"/>
            <a:r>
              <a:rPr lang="zh-TW" altLang="en-US" sz="2400" dirty="0">
                <a:latin typeface="微軟正黑體" panose="020B0604030504040204" pitchFamily="34" charset="-120"/>
                <a:ea typeface="微軟正黑體" panose="020B0604030504040204" pitchFamily="34" charset="-120"/>
              </a:rPr>
              <a:t>負責想一些可以產生偏見的輸入</a:t>
            </a:r>
          </a:p>
        </p:txBody>
      </p:sp>
      <p:sp>
        <p:nvSpPr>
          <p:cNvPr id="27" name="矩形: 圓角 26">
            <a:extLst>
              <a:ext uri="{FF2B5EF4-FFF2-40B4-BE49-F238E27FC236}">
                <a16:creationId xmlns:a16="http://schemas.microsoft.com/office/drawing/2014/main" id="{2E6F4AD6-5C96-8F19-F7D1-167F46D673B5}"/>
              </a:ext>
            </a:extLst>
          </p:cNvPr>
          <p:cNvSpPr/>
          <p:nvPr/>
        </p:nvSpPr>
        <p:spPr>
          <a:xfrm>
            <a:off x="4236330" y="2194149"/>
            <a:ext cx="1424027" cy="497303"/>
          </a:xfrm>
          <a:prstGeom prst="roundRect">
            <a:avLst/>
          </a:prstGeom>
          <a:solidFill>
            <a:schemeClr val="accent1">
              <a:lumMod val="20000"/>
              <a:lumOff val="8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tx1"/>
                </a:solidFill>
                <a:latin typeface="微軟正黑體" panose="020B0604030504040204" pitchFamily="34" charset="-120"/>
                <a:ea typeface="微軟正黑體" panose="020B0604030504040204" pitchFamily="34" charset="-120"/>
              </a:rPr>
              <a:t>輸入</a:t>
            </a:r>
          </a:p>
        </p:txBody>
      </p:sp>
      <p:sp>
        <p:nvSpPr>
          <p:cNvPr id="28" name="矩形: 圓角 27">
            <a:extLst>
              <a:ext uri="{FF2B5EF4-FFF2-40B4-BE49-F238E27FC236}">
                <a16:creationId xmlns:a16="http://schemas.microsoft.com/office/drawing/2014/main" id="{70D0E298-F101-DDEF-665A-B0A8F4C216A6}"/>
              </a:ext>
            </a:extLst>
          </p:cNvPr>
          <p:cNvSpPr/>
          <p:nvPr/>
        </p:nvSpPr>
        <p:spPr>
          <a:xfrm>
            <a:off x="4236330" y="4103721"/>
            <a:ext cx="1424027" cy="497303"/>
          </a:xfrm>
          <a:prstGeom prst="roundRect">
            <a:avLst/>
          </a:prstGeom>
          <a:solidFill>
            <a:schemeClr val="accent6">
              <a:lumMod val="20000"/>
              <a:lumOff val="8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tx1"/>
                </a:solidFill>
                <a:latin typeface="微軟正黑體" panose="020B0604030504040204" pitchFamily="34" charset="-120"/>
                <a:ea typeface="微軟正黑體" panose="020B0604030504040204" pitchFamily="34" charset="-120"/>
              </a:rPr>
              <a:t>輸入</a:t>
            </a:r>
          </a:p>
        </p:txBody>
      </p:sp>
      <p:cxnSp>
        <p:nvCxnSpPr>
          <p:cNvPr id="29" name="直線單箭頭接點 28">
            <a:extLst>
              <a:ext uri="{FF2B5EF4-FFF2-40B4-BE49-F238E27FC236}">
                <a16:creationId xmlns:a16="http://schemas.microsoft.com/office/drawing/2014/main" id="{02F9997B-01B8-406E-1EDA-7E36C512B75B}"/>
              </a:ext>
            </a:extLst>
          </p:cNvPr>
          <p:cNvCxnSpPr>
            <a:cxnSpLocks/>
          </p:cNvCxnSpPr>
          <p:nvPr/>
        </p:nvCxnSpPr>
        <p:spPr>
          <a:xfrm flipV="1">
            <a:off x="4614524" y="2768414"/>
            <a:ext cx="0" cy="1282248"/>
          </a:xfrm>
          <a:prstGeom prst="straightConnector1">
            <a:avLst/>
          </a:prstGeom>
          <a:ln w="571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FE042AEE-6CAA-1923-187D-BB39A8141593}"/>
              </a:ext>
            </a:extLst>
          </p:cNvPr>
          <p:cNvSpPr txBox="1"/>
          <p:nvPr/>
        </p:nvSpPr>
        <p:spPr>
          <a:xfrm>
            <a:off x="4625021" y="3216972"/>
            <a:ext cx="3081749" cy="461665"/>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修改性別有關詞彙</a:t>
            </a:r>
          </a:p>
        </p:txBody>
      </p:sp>
      <p:cxnSp>
        <p:nvCxnSpPr>
          <p:cNvPr id="32" name="直線單箭頭接點 31">
            <a:extLst>
              <a:ext uri="{FF2B5EF4-FFF2-40B4-BE49-F238E27FC236}">
                <a16:creationId xmlns:a16="http://schemas.microsoft.com/office/drawing/2014/main" id="{D219A788-3047-3BDE-0A3F-71B94A4B405C}"/>
              </a:ext>
            </a:extLst>
          </p:cNvPr>
          <p:cNvCxnSpPr>
            <a:cxnSpLocks/>
          </p:cNvCxnSpPr>
          <p:nvPr/>
        </p:nvCxnSpPr>
        <p:spPr>
          <a:xfrm>
            <a:off x="2030576" y="2381778"/>
            <a:ext cx="2205754" cy="128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6223EF22-4F4E-3650-558F-6E7D39E1C686}"/>
              </a:ext>
            </a:extLst>
          </p:cNvPr>
          <p:cNvCxnSpPr>
            <a:cxnSpLocks/>
            <a:endCxn id="4" idx="0"/>
          </p:cNvCxnSpPr>
          <p:nvPr/>
        </p:nvCxnSpPr>
        <p:spPr>
          <a:xfrm flipH="1">
            <a:off x="2014535" y="2352570"/>
            <a:ext cx="0" cy="781467"/>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F64FDDC0-B753-7CB3-3725-52C49650A4E2}"/>
              </a:ext>
            </a:extLst>
          </p:cNvPr>
          <p:cNvCxnSpPr>
            <a:cxnSpLocks/>
          </p:cNvCxnSpPr>
          <p:nvPr/>
        </p:nvCxnSpPr>
        <p:spPr>
          <a:xfrm>
            <a:off x="11151016" y="3712987"/>
            <a:ext cx="0" cy="2264513"/>
          </a:xfrm>
          <a:prstGeom prst="straightConnector1">
            <a:avLst/>
          </a:prstGeom>
          <a:ln w="57150">
            <a:solidFill>
              <a:srgbClr val="0000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2B7BA0E8-E82D-F7C7-F7D3-870D1C9610BC}"/>
              </a:ext>
            </a:extLst>
          </p:cNvPr>
          <p:cNvCxnSpPr>
            <a:cxnSpLocks/>
          </p:cNvCxnSpPr>
          <p:nvPr/>
        </p:nvCxnSpPr>
        <p:spPr>
          <a:xfrm flipH="1">
            <a:off x="2014534" y="5929795"/>
            <a:ext cx="9099458" cy="0"/>
          </a:xfrm>
          <a:prstGeom prst="straightConnector1">
            <a:avLst/>
          </a:prstGeom>
          <a:ln w="57150">
            <a:solidFill>
              <a:srgbClr val="0000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ECE2936B-FDE1-3E2E-E78C-F1939EDC4643}"/>
              </a:ext>
            </a:extLst>
          </p:cNvPr>
          <p:cNvCxnSpPr>
            <a:cxnSpLocks/>
          </p:cNvCxnSpPr>
          <p:nvPr/>
        </p:nvCxnSpPr>
        <p:spPr>
          <a:xfrm flipV="1">
            <a:off x="2030884" y="5037965"/>
            <a:ext cx="0" cy="891830"/>
          </a:xfrm>
          <a:prstGeom prst="straightConnector1">
            <a:avLst/>
          </a:prstGeom>
          <a:ln w="5715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3" name="文字方塊 42">
            <a:extLst>
              <a:ext uri="{FF2B5EF4-FFF2-40B4-BE49-F238E27FC236}">
                <a16:creationId xmlns:a16="http://schemas.microsoft.com/office/drawing/2014/main" id="{9B2C7129-C5DB-482E-BF7F-7EEF972E5C71}"/>
              </a:ext>
            </a:extLst>
          </p:cNvPr>
          <p:cNvSpPr txBox="1"/>
          <p:nvPr/>
        </p:nvSpPr>
        <p:spPr>
          <a:xfrm>
            <a:off x="3569684" y="5374030"/>
            <a:ext cx="6138167" cy="461665"/>
          </a:xfrm>
          <a:prstGeom prst="rect">
            <a:avLst/>
          </a:prstGeom>
          <a:noFill/>
        </p:spPr>
        <p:txBody>
          <a:bodyPr wrap="square" rtlCol="0">
            <a:spAutoFit/>
          </a:bodyPr>
          <a:lstStyle/>
          <a:p>
            <a:pPr algn="ctr"/>
            <a:r>
              <a:rPr lang="en-US" altLang="zh-TW" sz="2400" dirty="0">
                <a:solidFill>
                  <a:srgbClr val="0000FF"/>
                </a:solidFill>
                <a:latin typeface="微軟正黑體" panose="020B0604030504040204" pitchFamily="34" charset="-120"/>
                <a:ea typeface="微軟正黑體" panose="020B0604030504040204" pitchFamily="34" charset="-120"/>
              </a:rPr>
              <a:t>Reinforcement Learning (</a:t>
            </a:r>
            <a:r>
              <a:rPr lang="zh-TW" altLang="en-US" sz="2400" dirty="0">
                <a:solidFill>
                  <a:srgbClr val="0000FF"/>
                </a:solidFill>
                <a:latin typeface="微軟正黑體" panose="020B0604030504040204" pitchFamily="34" charset="-120"/>
                <a:ea typeface="微軟正黑體" panose="020B0604030504040204" pitchFamily="34" charset="-120"/>
              </a:rPr>
              <a:t>最大化差距</a:t>
            </a:r>
            <a:r>
              <a:rPr lang="en-US" altLang="zh-TW" sz="2400" dirty="0">
                <a:solidFill>
                  <a:srgbClr val="0000FF"/>
                </a:solidFill>
                <a:latin typeface="微軟正黑體" panose="020B0604030504040204" pitchFamily="34" charset="-120"/>
                <a:ea typeface="微軟正黑體" panose="020B0604030504040204" pitchFamily="34" charset="-120"/>
              </a:rPr>
              <a:t>)</a:t>
            </a:r>
            <a:endParaRPr lang="zh-TW" altLang="en-US" sz="2400" dirty="0">
              <a:solidFill>
                <a:srgbClr val="0000FF"/>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9695961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E5EE8B-5A26-5BFD-DEDD-799EC70B6C26}"/>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用大型語言模型審查履歷</a:t>
            </a:r>
          </a:p>
        </p:txBody>
      </p:sp>
      <p:sp>
        <p:nvSpPr>
          <p:cNvPr id="3" name="內容版面配置區 2">
            <a:extLst>
              <a:ext uri="{FF2B5EF4-FFF2-40B4-BE49-F238E27FC236}">
                <a16:creationId xmlns:a16="http://schemas.microsoft.com/office/drawing/2014/main" id="{3368CF69-A51B-689E-FC6C-4FC4A47BEA69}"/>
              </a:ext>
            </a:extLst>
          </p:cNvPr>
          <p:cNvSpPr>
            <a:spLocks noGrp="1"/>
          </p:cNvSpPr>
          <p:nvPr>
            <p:ph idx="1"/>
          </p:nvPr>
        </p:nvSpPr>
        <p:spPr/>
        <p:txBody>
          <a:bodyPr/>
          <a:lstStyle/>
          <a:p>
            <a:endParaRPr lang="zh-TW" altLang="en-US"/>
          </a:p>
        </p:txBody>
      </p:sp>
      <p:sp>
        <p:nvSpPr>
          <p:cNvPr id="7" name="文字方塊 6">
            <a:extLst>
              <a:ext uri="{FF2B5EF4-FFF2-40B4-BE49-F238E27FC236}">
                <a16:creationId xmlns:a16="http://schemas.microsoft.com/office/drawing/2014/main" id="{A613A201-B4AD-8E46-38CB-9936A98F30F0}"/>
              </a:ext>
            </a:extLst>
          </p:cNvPr>
          <p:cNvSpPr txBox="1"/>
          <p:nvPr/>
        </p:nvSpPr>
        <p:spPr>
          <a:xfrm>
            <a:off x="3989099" y="0"/>
            <a:ext cx="9505950" cy="369332"/>
          </a:xfrm>
          <a:prstGeom prst="rect">
            <a:avLst/>
          </a:prstGeom>
          <a:noFill/>
        </p:spPr>
        <p:txBody>
          <a:bodyPr wrap="square">
            <a:spAutoFit/>
          </a:bodyPr>
          <a:lstStyle/>
          <a:p>
            <a:r>
              <a:rPr lang="zh-TW" altLang="en-US" dirty="0"/>
              <a:t>https://www.bloomberg.com/graphics/2024-openai-gpt-hiring-racial-discrimination/</a:t>
            </a:r>
          </a:p>
        </p:txBody>
      </p:sp>
      <p:pic>
        <p:nvPicPr>
          <p:cNvPr id="9" name="圖片 8">
            <a:extLst>
              <a:ext uri="{FF2B5EF4-FFF2-40B4-BE49-F238E27FC236}">
                <a16:creationId xmlns:a16="http://schemas.microsoft.com/office/drawing/2014/main" id="{54DEF494-938A-5379-CA6B-4CAC4ED2D06B}"/>
              </a:ext>
            </a:extLst>
          </p:cNvPr>
          <p:cNvPicPr>
            <a:picLocks noChangeAspect="1"/>
          </p:cNvPicPr>
          <p:nvPr/>
        </p:nvPicPr>
        <p:blipFill>
          <a:blip r:embed="rId3"/>
          <a:stretch>
            <a:fillRect/>
          </a:stretch>
        </p:blipFill>
        <p:spPr>
          <a:xfrm>
            <a:off x="370922" y="3627199"/>
            <a:ext cx="11450156" cy="3068276"/>
          </a:xfrm>
          <a:prstGeom prst="rect">
            <a:avLst/>
          </a:prstGeom>
        </p:spPr>
      </p:pic>
      <p:pic>
        <p:nvPicPr>
          <p:cNvPr id="5" name="圖片 4">
            <a:extLst>
              <a:ext uri="{FF2B5EF4-FFF2-40B4-BE49-F238E27FC236}">
                <a16:creationId xmlns:a16="http://schemas.microsoft.com/office/drawing/2014/main" id="{46E03BDB-AD37-8B2F-CBE3-41E3033E7D38}"/>
              </a:ext>
            </a:extLst>
          </p:cNvPr>
          <p:cNvPicPr>
            <a:picLocks noChangeAspect="1"/>
          </p:cNvPicPr>
          <p:nvPr/>
        </p:nvPicPr>
        <p:blipFill>
          <a:blip r:embed="rId4"/>
          <a:stretch>
            <a:fillRect/>
          </a:stretch>
        </p:blipFill>
        <p:spPr>
          <a:xfrm>
            <a:off x="370922" y="1382474"/>
            <a:ext cx="11450156" cy="2244725"/>
          </a:xfrm>
          <a:prstGeom prst="rect">
            <a:avLst/>
          </a:prstGeom>
        </p:spPr>
      </p:pic>
    </p:spTree>
    <p:extLst>
      <p:ext uri="{BB962C8B-B14F-4D97-AF65-F5344CB8AC3E}">
        <p14:creationId xmlns:p14="http://schemas.microsoft.com/office/powerpoint/2010/main" val="321870216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descr="一張含有 文字, 螢幕擷取畫面, 數字, 字型 的圖片&#10;&#10;自動產生的描述">
            <a:extLst>
              <a:ext uri="{FF2B5EF4-FFF2-40B4-BE49-F238E27FC236}">
                <a16:creationId xmlns:a16="http://schemas.microsoft.com/office/drawing/2014/main" id="{0C3A236A-ACDE-7C3B-AE09-D8D2DF031A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6050" y="1459988"/>
            <a:ext cx="8667750" cy="5032887"/>
          </a:xfrm>
        </p:spPr>
      </p:pic>
      <p:sp>
        <p:nvSpPr>
          <p:cNvPr id="4" name="文字方塊 3">
            <a:extLst>
              <a:ext uri="{FF2B5EF4-FFF2-40B4-BE49-F238E27FC236}">
                <a16:creationId xmlns:a16="http://schemas.microsoft.com/office/drawing/2014/main" id="{4F912380-1138-B17A-FC09-4E6743B7A1A2}"/>
              </a:ext>
            </a:extLst>
          </p:cNvPr>
          <p:cNvSpPr txBox="1"/>
          <p:nvPr/>
        </p:nvSpPr>
        <p:spPr>
          <a:xfrm>
            <a:off x="3886200" y="423985"/>
            <a:ext cx="9505950" cy="369332"/>
          </a:xfrm>
          <a:prstGeom prst="rect">
            <a:avLst/>
          </a:prstGeom>
          <a:noFill/>
        </p:spPr>
        <p:txBody>
          <a:bodyPr wrap="square">
            <a:spAutoFit/>
          </a:bodyPr>
          <a:lstStyle/>
          <a:p>
            <a:r>
              <a:rPr lang="zh-TW" altLang="en-US" dirty="0"/>
              <a:t>https://www.bloomberg.com/graphics/2024-openai-gpt-hiring-racial-discrimination/</a:t>
            </a:r>
          </a:p>
        </p:txBody>
      </p:sp>
      <p:sp>
        <p:nvSpPr>
          <p:cNvPr id="5" name="文字方塊 4">
            <a:extLst>
              <a:ext uri="{FF2B5EF4-FFF2-40B4-BE49-F238E27FC236}">
                <a16:creationId xmlns:a16="http://schemas.microsoft.com/office/drawing/2014/main" id="{36C1CB3E-CE3A-5222-AEE0-3A030A9674FA}"/>
              </a:ext>
            </a:extLst>
          </p:cNvPr>
          <p:cNvSpPr txBox="1"/>
          <p:nvPr/>
        </p:nvSpPr>
        <p:spPr>
          <a:xfrm>
            <a:off x="1066800" y="852177"/>
            <a:ext cx="3238500" cy="523220"/>
          </a:xfrm>
          <a:prstGeom prst="rect">
            <a:avLst/>
          </a:prstGeom>
          <a:noFill/>
        </p:spPr>
        <p:txBody>
          <a:bodyPr wrap="square">
            <a:spAutoFit/>
          </a:bodyPr>
          <a:lstStyle/>
          <a:p>
            <a:r>
              <a:rPr lang="en-US" altLang="zh-TW" sz="2800" b="1" i="0" u="sng" dirty="0">
                <a:effectLst/>
                <a:highlight>
                  <a:srgbClr val="FFFFFF"/>
                </a:highlight>
                <a:latin typeface="-apple-system"/>
              </a:rPr>
              <a:t>HR Business Partner</a:t>
            </a:r>
            <a:endParaRPr lang="zh-TW" altLang="en-US" sz="2800" u="sng" dirty="0"/>
          </a:p>
        </p:txBody>
      </p:sp>
    </p:spTree>
    <p:extLst>
      <p:ext uri="{BB962C8B-B14F-4D97-AF65-F5344CB8AC3E}">
        <p14:creationId xmlns:p14="http://schemas.microsoft.com/office/powerpoint/2010/main" val="254034542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descr="一張含有 文字, 螢幕擷取畫面, 字型, 數字 的圖片&#10;&#10;自動產生的描述">
            <a:extLst>
              <a:ext uri="{FF2B5EF4-FFF2-40B4-BE49-F238E27FC236}">
                <a16:creationId xmlns:a16="http://schemas.microsoft.com/office/drawing/2014/main" id="{315B5D5B-F738-189E-9F24-04DDEC9C2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50" y="1303959"/>
            <a:ext cx="9048750" cy="5254113"/>
          </a:xfrm>
          <a:prstGeom prst="rect">
            <a:avLst/>
          </a:prstGeom>
        </p:spPr>
      </p:pic>
      <p:sp>
        <p:nvSpPr>
          <p:cNvPr id="4" name="文字方塊 3">
            <a:extLst>
              <a:ext uri="{FF2B5EF4-FFF2-40B4-BE49-F238E27FC236}">
                <a16:creationId xmlns:a16="http://schemas.microsoft.com/office/drawing/2014/main" id="{4F912380-1138-B17A-FC09-4E6743B7A1A2}"/>
              </a:ext>
            </a:extLst>
          </p:cNvPr>
          <p:cNvSpPr txBox="1"/>
          <p:nvPr/>
        </p:nvSpPr>
        <p:spPr>
          <a:xfrm>
            <a:off x="3886200" y="423985"/>
            <a:ext cx="9505950" cy="369332"/>
          </a:xfrm>
          <a:prstGeom prst="rect">
            <a:avLst/>
          </a:prstGeom>
          <a:noFill/>
        </p:spPr>
        <p:txBody>
          <a:bodyPr wrap="square">
            <a:spAutoFit/>
          </a:bodyPr>
          <a:lstStyle/>
          <a:p>
            <a:r>
              <a:rPr lang="zh-TW" altLang="en-US" dirty="0"/>
              <a:t>https://www.bloomberg.com/graphics/2024-openai-gpt-hiring-racial-discrimination/</a:t>
            </a:r>
          </a:p>
        </p:txBody>
      </p:sp>
      <p:sp>
        <p:nvSpPr>
          <p:cNvPr id="5" name="文字方塊 4">
            <a:extLst>
              <a:ext uri="{FF2B5EF4-FFF2-40B4-BE49-F238E27FC236}">
                <a16:creationId xmlns:a16="http://schemas.microsoft.com/office/drawing/2014/main" id="{36C1CB3E-CE3A-5222-AEE0-3A030A9674FA}"/>
              </a:ext>
            </a:extLst>
          </p:cNvPr>
          <p:cNvSpPr txBox="1"/>
          <p:nvPr/>
        </p:nvSpPr>
        <p:spPr>
          <a:xfrm>
            <a:off x="1066800" y="852177"/>
            <a:ext cx="3238500" cy="523220"/>
          </a:xfrm>
          <a:prstGeom prst="rect">
            <a:avLst/>
          </a:prstGeom>
          <a:noFill/>
        </p:spPr>
        <p:txBody>
          <a:bodyPr wrap="square">
            <a:spAutoFit/>
          </a:bodyPr>
          <a:lstStyle/>
          <a:p>
            <a:r>
              <a:rPr lang="en-US" altLang="zh-TW" sz="2800" b="1" i="0" u="sng" dirty="0">
                <a:effectLst/>
                <a:highlight>
                  <a:srgbClr val="FFFFFF"/>
                </a:highlight>
                <a:latin typeface="-apple-system"/>
              </a:rPr>
              <a:t>Software Engineer</a:t>
            </a:r>
            <a:endParaRPr lang="zh-TW" altLang="en-US" sz="2800" u="sng" dirty="0"/>
          </a:p>
        </p:txBody>
      </p:sp>
    </p:spTree>
    <p:extLst>
      <p:ext uri="{BB962C8B-B14F-4D97-AF65-F5344CB8AC3E}">
        <p14:creationId xmlns:p14="http://schemas.microsoft.com/office/powerpoint/2010/main" val="88066399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99FBDA-7D35-01B9-E958-4DAFB0BD992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6D5C506-0795-8A25-1357-EC4C408C9EF8}"/>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C263F92B-6194-0555-EE06-96ABDD0B572D}"/>
              </a:ext>
            </a:extLst>
          </p:cNvPr>
          <p:cNvPicPr>
            <a:picLocks noChangeAspect="1"/>
          </p:cNvPicPr>
          <p:nvPr/>
        </p:nvPicPr>
        <p:blipFill>
          <a:blip r:embed="rId2"/>
          <a:stretch>
            <a:fillRect/>
          </a:stretch>
        </p:blipFill>
        <p:spPr>
          <a:xfrm>
            <a:off x="838200" y="859160"/>
            <a:ext cx="10515600" cy="5633715"/>
          </a:xfrm>
          <a:prstGeom prst="rect">
            <a:avLst/>
          </a:prstGeom>
        </p:spPr>
      </p:pic>
      <p:sp>
        <p:nvSpPr>
          <p:cNvPr id="7" name="文字方塊 6">
            <a:extLst>
              <a:ext uri="{FF2B5EF4-FFF2-40B4-BE49-F238E27FC236}">
                <a16:creationId xmlns:a16="http://schemas.microsoft.com/office/drawing/2014/main" id="{2FAF352C-8AC8-3568-349B-D810A9178DB0}"/>
              </a:ext>
            </a:extLst>
          </p:cNvPr>
          <p:cNvSpPr txBox="1"/>
          <p:nvPr/>
        </p:nvSpPr>
        <p:spPr>
          <a:xfrm>
            <a:off x="4006121" y="137816"/>
            <a:ext cx="9505950" cy="369332"/>
          </a:xfrm>
          <a:prstGeom prst="rect">
            <a:avLst/>
          </a:prstGeom>
          <a:noFill/>
        </p:spPr>
        <p:txBody>
          <a:bodyPr wrap="square">
            <a:spAutoFit/>
          </a:bodyPr>
          <a:lstStyle/>
          <a:p>
            <a:r>
              <a:rPr lang="zh-TW" altLang="en-US" dirty="0"/>
              <a:t>https://www.bloomberg.com/graphics/2024-openai-gpt-hiring-racial-discrimination/</a:t>
            </a:r>
          </a:p>
        </p:txBody>
      </p:sp>
      <p:sp>
        <p:nvSpPr>
          <p:cNvPr id="4" name="文字方塊 3">
            <a:extLst>
              <a:ext uri="{FF2B5EF4-FFF2-40B4-BE49-F238E27FC236}">
                <a16:creationId xmlns:a16="http://schemas.microsoft.com/office/drawing/2014/main" id="{4AD6DAAF-E685-3D2A-6E54-B35ADC2641F8}"/>
              </a:ext>
            </a:extLst>
          </p:cNvPr>
          <p:cNvSpPr txBox="1"/>
          <p:nvPr/>
        </p:nvSpPr>
        <p:spPr>
          <a:xfrm>
            <a:off x="599606" y="5345966"/>
            <a:ext cx="3147935" cy="830997"/>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把名字的 </a:t>
            </a:r>
            <a:r>
              <a:rPr lang="en-US" altLang="zh-TW" sz="2400" dirty="0">
                <a:latin typeface="微軟正黑體" panose="020B0604030504040204" pitchFamily="34" charset="-120"/>
                <a:ea typeface="微軟正黑體" panose="020B0604030504040204" pitchFamily="34" charset="-120"/>
              </a:rPr>
              <a:t>Embedding </a:t>
            </a:r>
            <a:r>
              <a:rPr lang="zh-TW" altLang="en-US" sz="2400" dirty="0">
                <a:latin typeface="微軟正黑體" panose="020B0604030504040204" pitchFamily="34" charset="-120"/>
                <a:ea typeface="微軟正黑體" panose="020B0604030504040204" pitchFamily="34" charset="-120"/>
              </a:rPr>
              <a:t>投影到 </a:t>
            </a:r>
            <a:r>
              <a:rPr lang="en-US" altLang="zh-TW" sz="2400" dirty="0">
                <a:latin typeface="微軟正黑體" panose="020B0604030504040204" pitchFamily="34" charset="-120"/>
                <a:ea typeface="微軟正黑體" panose="020B0604030504040204" pitchFamily="34" charset="-120"/>
              </a:rPr>
              <a:t>2</a:t>
            </a:r>
            <a:r>
              <a:rPr lang="zh-TW" altLang="en-US" sz="2400" dirty="0">
                <a:latin typeface="微軟正黑體" panose="020B0604030504040204" pitchFamily="34" charset="-120"/>
                <a:ea typeface="微軟正黑體" panose="020B0604030504040204" pitchFamily="34" charset="-120"/>
              </a:rPr>
              <a:t> 維平面上</a:t>
            </a:r>
          </a:p>
        </p:txBody>
      </p:sp>
    </p:spTree>
    <p:extLst>
      <p:ext uri="{BB962C8B-B14F-4D97-AF65-F5344CB8AC3E}">
        <p14:creationId xmlns:p14="http://schemas.microsoft.com/office/powerpoint/2010/main" val="16342185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17DC7A-6740-6F45-8002-33B108985C5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對於職業性別的刻板印象</a:t>
            </a:r>
          </a:p>
        </p:txBody>
      </p:sp>
      <p:sp>
        <p:nvSpPr>
          <p:cNvPr id="5" name="文字方塊 4">
            <a:extLst>
              <a:ext uri="{FF2B5EF4-FFF2-40B4-BE49-F238E27FC236}">
                <a16:creationId xmlns:a16="http://schemas.microsoft.com/office/drawing/2014/main" id="{DE6B3FBD-9149-D925-EDBA-AE13389F54A7}"/>
              </a:ext>
            </a:extLst>
          </p:cNvPr>
          <p:cNvSpPr txBox="1"/>
          <p:nvPr/>
        </p:nvSpPr>
        <p:spPr>
          <a:xfrm>
            <a:off x="5936811" y="119063"/>
            <a:ext cx="6092456" cy="369332"/>
          </a:xfrm>
          <a:prstGeom prst="rect">
            <a:avLst/>
          </a:prstGeom>
          <a:noFill/>
        </p:spPr>
        <p:txBody>
          <a:bodyPr wrap="square">
            <a:spAutoFit/>
          </a:bodyPr>
          <a:lstStyle/>
          <a:p>
            <a:r>
              <a:rPr lang="zh-TW" altLang="en-US" dirty="0"/>
              <a:t>https://textio.com/blog/chatgpt-writes-performance-feedback</a:t>
            </a:r>
          </a:p>
        </p:txBody>
      </p:sp>
      <p:sp>
        <p:nvSpPr>
          <p:cNvPr id="4" name="內容版面配置區 3">
            <a:extLst>
              <a:ext uri="{FF2B5EF4-FFF2-40B4-BE49-F238E27FC236}">
                <a16:creationId xmlns:a16="http://schemas.microsoft.com/office/drawing/2014/main" id="{656EED54-1682-5BDC-CFE5-49FB18028303}"/>
              </a:ext>
            </a:extLst>
          </p:cNvPr>
          <p:cNvSpPr>
            <a:spLocks noGrp="1"/>
          </p:cNvSpPr>
          <p:nvPr>
            <p:ph idx="1"/>
          </p:nvPr>
        </p:nvSpPr>
        <p:spPr/>
        <p:txBody>
          <a:bodyPr/>
          <a:lstStyle/>
          <a:p>
            <a:endParaRPr lang="zh-TW" altLang="en-US"/>
          </a:p>
        </p:txBody>
      </p:sp>
      <p:pic>
        <p:nvPicPr>
          <p:cNvPr id="13" name="圖片 12">
            <a:extLst>
              <a:ext uri="{FF2B5EF4-FFF2-40B4-BE49-F238E27FC236}">
                <a16:creationId xmlns:a16="http://schemas.microsoft.com/office/drawing/2014/main" id="{E974DCE1-1852-9198-A672-B7A61C5D6DB5}"/>
              </a:ext>
            </a:extLst>
          </p:cNvPr>
          <p:cNvPicPr>
            <a:picLocks noChangeAspect="1"/>
          </p:cNvPicPr>
          <p:nvPr/>
        </p:nvPicPr>
        <p:blipFill>
          <a:blip r:embed="rId3"/>
          <a:stretch>
            <a:fillRect/>
          </a:stretch>
        </p:blipFill>
        <p:spPr>
          <a:xfrm>
            <a:off x="1297824" y="1469830"/>
            <a:ext cx="10173578" cy="5023045"/>
          </a:xfrm>
          <a:prstGeom prst="rect">
            <a:avLst/>
          </a:prstGeom>
        </p:spPr>
      </p:pic>
      <p:cxnSp>
        <p:nvCxnSpPr>
          <p:cNvPr id="6" name="直線接點 5">
            <a:extLst>
              <a:ext uri="{FF2B5EF4-FFF2-40B4-BE49-F238E27FC236}">
                <a16:creationId xmlns:a16="http://schemas.microsoft.com/office/drawing/2014/main" id="{5B1666B5-D6B9-2ABC-E05A-6BD8A30C0B9D}"/>
              </a:ext>
            </a:extLst>
          </p:cNvPr>
          <p:cNvCxnSpPr/>
          <p:nvPr/>
        </p:nvCxnSpPr>
        <p:spPr>
          <a:xfrm>
            <a:off x="5911411" y="4940300"/>
            <a:ext cx="28618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05AE1FB4-D37C-3798-E3E5-E3F26064B22A}"/>
              </a:ext>
            </a:extLst>
          </p:cNvPr>
          <p:cNvCxnSpPr>
            <a:cxnSpLocks/>
          </p:cNvCxnSpPr>
          <p:nvPr/>
        </p:nvCxnSpPr>
        <p:spPr>
          <a:xfrm>
            <a:off x="4146111" y="2120900"/>
            <a:ext cx="201338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9827CFA4-5FD2-E7C4-28D4-F4B54E14576B}"/>
              </a:ext>
            </a:extLst>
          </p:cNvPr>
          <p:cNvSpPr txBox="1"/>
          <p:nvPr/>
        </p:nvSpPr>
        <p:spPr>
          <a:xfrm>
            <a:off x="413962" y="3198167"/>
            <a:ext cx="1308100" cy="461665"/>
          </a:xfrm>
          <a:prstGeom prst="rect">
            <a:avLst/>
          </a:prstGeom>
          <a:noFill/>
        </p:spPr>
        <p:txBody>
          <a:bodyPr wrap="square" rtlCol="0">
            <a:spAutoFit/>
          </a:bodyPr>
          <a:lstStyle/>
          <a:p>
            <a:pPr algn="r"/>
            <a:r>
              <a:rPr lang="en-US" altLang="zh-TW" sz="2400" dirty="0"/>
              <a:t>GPT-4</a:t>
            </a:r>
            <a:endParaRPr lang="zh-TW" altLang="en-US" sz="2400" dirty="0"/>
          </a:p>
        </p:txBody>
      </p:sp>
      <p:cxnSp>
        <p:nvCxnSpPr>
          <p:cNvPr id="10" name="直線接點 9">
            <a:extLst>
              <a:ext uri="{FF2B5EF4-FFF2-40B4-BE49-F238E27FC236}">
                <a16:creationId xmlns:a16="http://schemas.microsoft.com/office/drawing/2014/main" id="{44083631-D086-98BB-3185-F9A6E2651963}"/>
              </a:ext>
            </a:extLst>
          </p:cNvPr>
          <p:cNvCxnSpPr/>
          <p:nvPr/>
        </p:nvCxnSpPr>
        <p:spPr>
          <a:xfrm>
            <a:off x="9939125" y="5629729"/>
            <a:ext cx="28618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56830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17DC7A-6740-6F45-8002-33B108985C5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對於職業性別的刻板印象</a:t>
            </a:r>
          </a:p>
        </p:txBody>
      </p:sp>
      <p:sp>
        <p:nvSpPr>
          <p:cNvPr id="5" name="文字方塊 4">
            <a:extLst>
              <a:ext uri="{FF2B5EF4-FFF2-40B4-BE49-F238E27FC236}">
                <a16:creationId xmlns:a16="http://schemas.microsoft.com/office/drawing/2014/main" id="{DE6B3FBD-9149-D925-EDBA-AE13389F54A7}"/>
              </a:ext>
            </a:extLst>
          </p:cNvPr>
          <p:cNvSpPr txBox="1"/>
          <p:nvPr/>
        </p:nvSpPr>
        <p:spPr>
          <a:xfrm>
            <a:off x="5936811" y="119063"/>
            <a:ext cx="6092456" cy="369332"/>
          </a:xfrm>
          <a:prstGeom prst="rect">
            <a:avLst/>
          </a:prstGeom>
          <a:noFill/>
        </p:spPr>
        <p:txBody>
          <a:bodyPr wrap="square">
            <a:spAutoFit/>
          </a:bodyPr>
          <a:lstStyle/>
          <a:p>
            <a:r>
              <a:rPr lang="zh-TW" altLang="en-US" dirty="0"/>
              <a:t>https://textio.com/blog/chatgpt-writes-performance-feedback</a:t>
            </a:r>
          </a:p>
        </p:txBody>
      </p:sp>
      <p:sp>
        <p:nvSpPr>
          <p:cNvPr id="4" name="內容版面配置區 3">
            <a:extLst>
              <a:ext uri="{FF2B5EF4-FFF2-40B4-BE49-F238E27FC236}">
                <a16:creationId xmlns:a16="http://schemas.microsoft.com/office/drawing/2014/main" id="{656EED54-1682-5BDC-CFE5-49FB18028303}"/>
              </a:ext>
            </a:extLst>
          </p:cNvPr>
          <p:cNvSpPr>
            <a:spLocks noGrp="1"/>
          </p:cNvSpPr>
          <p:nvPr>
            <p:ph idx="1"/>
          </p:nvPr>
        </p:nvSpPr>
        <p:spPr/>
        <p:txBody>
          <a:bodyPr/>
          <a:lstStyle/>
          <a:p>
            <a:endParaRPr lang="zh-TW" altLang="en-US"/>
          </a:p>
        </p:txBody>
      </p:sp>
      <p:pic>
        <p:nvPicPr>
          <p:cNvPr id="6" name="圖片 5">
            <a:extLst>
              <a:ext uri="{FF2B5EF4-FFF2-40B4-BE49-F238E27FC236}">
                <a16:creationId xmlns:a16="http://schemas.microsoft.com/office/drawing/2014/main" id="{1E0CE7A4-7F58-702B-218D-153702E21B98}"/>
              </a:ext>
            </a:extLst>
          </p:cNvPr>
          <p:cNvPicPr>
            <a:picLocks noChangeAspect="1"/>
          </p:cNvPicPr>
          <p:nvPr/>
        </p:nvPicPr>
        <p:blipFill>
          <a:blip r:embed="rId3"/>
          <a:stretch>
            <a:fillRect/>
          </a:stretch>
        </p:blipFill>
        <p:spPr>
          <a:xfrm>
            <a:off x="1068211" y="1395649"/>
            <a:ext cx="9737199" cy="5343288"/>
          </a:xfrm>
          <a:prstGeom prst="rect">
            <a:avLst/>
          </a:prstGeom>
        </p:spPr>
      </p:pic>
      <p:cxnSp>
        <p:nvCxnSpPr>
          <p:cNvPr id="3" name="直線接點 2">
            <a:extLst>
              <a:ext uri="{FF2B5EF4-FFF2-40B4-BE49-F238E27FC236}">
                <a16:creationId xmlns:a16="http://schemas.microsoft.com/office/drawing/2014/main" id="{DBB3F65E-AE26-CC67-650C-7A5BC13F1A06}"/>
              </a:ext>
            </a:extLst>
          </p:cNvPr>
          <p:cNvCxnSpPr>
            <a:cxnSpLocks/>
          </p:cNvCxnSpPr>
          <p:nvPr/>
        </p:nvCxnSpPr>
        <p:spPr>
          <a:xfrm>
            <a:off x="3828611" y="2057400"/>
            <a:ext cx="174668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A052B6D5-04DD-D958-08C3-C1CE89ACE131}"/>
              </a:ext>
            </a:extLst>
          </p:cNvPr>
          <p:cNvSpPr txBox="1"/>
          <p:nvPr/>
        </p:nvSpPr>
        <p:spPr>
          <a:xfrm>
            <a:off x="299156" y="2967335"/>
            <a:ext cx="1308100" cy="461665"/>
          </a:xfrm>
          <a:prstGeom prst="rect">
            <a:avLst/>
          </a:prstGeom>
          <a:noFill/>
        </p:spPr>
        <p:txBody>
          <a:bodyPr wrap="square" rtlCol="0">
            <a:spAutoFit/>
          </a:bodyPr>
          <a:lstStyle/>
          <a:p>
            <a:pPr algn="r"/>
            <a:r>
              <a:rPr lang="en-US" altLang="zh-TW" sz="2400" dirty="0"/>
              <a:t>GPT-4</a:t>
            </a:r>
            <a:endParaRPr lang="zh-TW" altLang="en-US" sz="2400" dirty="0"/>
          </a:p>
        </p:txBody>
      </p:sp>
      <p:cxnSp>
        <p:nvCxnSpPr>
          <p:cNvPr id="9" name="直線接點 8">
            <a:extLst>
              <a:ext uri="{FF2B5EF4-FFF2-40B4-BE49-F238E27FC236}">
                <a16:creationId xmlns:a16="http://schemas.microsoft.com/office/drawing/2014/main" id="{97078250-1F3F-7CE0-058B-D464BDBDF073}"/>
              </a:ext>
            </a:extLst>
          </p:cNvPr>
          <p:cNvCxnSpPr/>
          <p:nvPr/>
        </p:nvCxnSpPr>
        <p:spPr>
          <a:xfrm>
            <a:off x="8523982" y="6254976"/>
            <a:ext cx="28618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6521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17DC7A-6740-6F45-8002-33B108985C5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對於職業性別的刻板印象</a:t>
            </a:r>
          </a:p>
        </p:txBody>
      </p:sp>
      <p:pic>
        <p:nvPicPr>
          <p:cNvPr id="7" name="內容版面配置區 6" descr="一張含有 文字, 螢幕擷取畫面, 字型, 圓形 的圖片&#10;&#10;自動產生的描述">
            <a:extLst>
              <a:ext uri="{FF2B5EF4-FFF2-40B4-BE49-F238E27FC236}">
                <a16:creationId xmlns:a16="http://schemas.microsoft.com/office/drawing/2014/main" id="{48916794-B3CA-72F0-7340-083B202CAE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054" y="401650"/>
            <a:ext cx="11560545" cy="5780273"/>
          </a:xfrm>
        </p:spPr>
      </p:pic>
      <p:sp>
        <p:nvSpPr>
          <p:cNvPr id="5" name="文字方塊 4">
            <a:extLst>
              <a:ext uri="{FF2B5EF4-FFF2-40B4-BE49-F238E27FC236}">
                <a16:creationId xmlns:a16="http://schemas.microsoft.com/office/drawing/2014/main" id="{DE6B3FBD-9149-D925-EDBA-AE13389F54A7}"/>
              </a:ext>
            </a:extLst>
          </p:cNvPr>
          <p:cNvSpPr txBox="1"/>
          <p:nvPr/>
        </p:nvSpPr>
        <p:spPr>
          <a:xfrm>
            <a:off x="5874489" y="6176963"/>
            <a:ext cx="6092456" cy="369332"/>
          </a:xfrm>
          <a:prstGeom prst="rect">
            <a:avLst/>
          </a:prstGeom>
          <a:noFill/>
        </p:spPr>
        <p:txBody>
          <a:bodyPr wrap="square">
            <a:spAutoFit/>
          </a:bodyPr>
          <a:lstStyle/>
          <a:p>
            <a:r>
              <a:rPr lang="zh-TW" altLang="en-US" dirty="0"/>
              <a:t>https://textio.com/blog/chatgpt-writes-performance-feedback</a:t>
            </a:r>
          </a:p>
        </p:txBody>
      </p:sp>
      <p:sp>
        <p:nvSpPr>
          <p:cNvPr id="8" name="Google Shape;263;p32">
            <a:extLst>
              <a:ext uri="{FF2B5EF4-FFF2-40B4-BE49-F238E27FC236}">
                <a16:creationId xmlns:a16="http://schemas.microsoft.com/office/drawing/2014/main" id="{D90BB8FA-60C4-E24A-2A60-0494398389C8}"/>
              </a:ext>
            </a:extLst>
          </p:cNvPr>
          <p:cNvSpPr/>
          <p:nvPr/>
        </p:nvSpPr>
        <p:spPr>
          <a:xfrm>
            <a:off x="873944" y="4826116"/>
            <a:ext cx="1785049" cy="474600"/>
          </a:xfrm>
          <a:prstGeom prst="roundRect">
            <a:avLst>
              <a:gd name="adj" fmla="val 16667"/>
            </a:avLst>
          </a:prstGeom>
          <a:solidFill>
            <a:srgbClr val="F4F3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2400" dirty="0">
                <a:latin typeface="Open Sans"/>
                <a:ea typeface="Open Sans"/>
                <a:cs typeface="Open Sans"/>
                <a:sym typeface="Open Sans"/>
              </a:rPr>
              <a:t>幼稚園老師</a:t>
            </a:r>
            <a:endParaRPr sz="2400" dirty="0">
              <a:latin typeface="Open Sans"/>
              <a:ea typeface="Open Sans"/>
              <a:cs typeface="Open Sans"/>
              <a:sym typeface="Open Sans"/>
            </a:endParaRPr>
          </a:p>
        </p:txBody>
      </p:sp>
      <p:sp>
        <p:nvSpPr>
          <p:cNvPr id="9" name="Google Shape;264;p32">
            <a:extLst>
              <a:ext uri="{FF2B5EF4-FFF2-40B4-BE49-F238E27FC236}">
                <a16:creationId xmlns:a16="http://schemas.microsoft.com/office/drawing/2014/main" id="{0E3484BA-CF52-F922-1DA7-18BD0617311C}"/>
              </a:ext>
            </a:extLst>
          </p:cNvPr>
          <p:cNvSpPr/>
          <p:nvPr/>
        </p:nvSpPr>
        <p:spPr>
          <a:xfrm>
            <a:off x="3379238" y="4588816"/>
            <a:ext cx="1192200" cy="474600"/>
          </a:xfrm>
          <a:prstGeom prst="roundRect">
            <a:avLst>
              <a:gd name="adj" fmla="val 16667"/>
            </a:avLst>
          </a:prstGeom>
          <a:solidFill>
            <a:srgbClr val="F4F3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2400" dirty="0">
                <a:latin typeface="Open Sans"/>
                <a:ea typeface="Open Sans"/>
                <a:cs typeface="Open Sans"/>
                <a:sym typeface="Open Sans"/>
              </a:rPr>
              <a:t>接待員</a:t>
            </a:r>
            <a:endParaRPr sz="2400" dirty="0">
              <a:latin typeface="Open Sans"/>
              <a:ea typeface="Open Sans"/>
              <a:cs typeface="Open Sans"/>
              <a:sym typeface="Open Sans"/>
            </a:endParaRPr>
          </a:p>
        </p:txBody>
      </p:sp>
      <p:sp>
        <p:nvSpPr>
          <p:cNvPr id="10" name="Google Shape;265;p32">
            <a:extLst>
              <a:ext uri="{FF2B5EF4-FFF2-40B4-BE49-F238E27FC236}">
                <a16:creationId xmlns:a16="http://schemas.microsoft.com/office/drawing/2014/main" id="{4157EBE2-9879-959B-66D1-31C836F5F834}"/>
              </a:ext>
            </a:extLst>
          </p:cNvPr>
          <p:cNvSpPr/>
          <p:nvPr/>
        </p:nvSpPr>
        <p:spPr>
          <a:xfrm>
            <a:off x="5377836" y="4588816"/>
            <a:ext cx="1192200" cy="474600"/>
          </a:xfrm>
          <a:prstGeom prst="roundRect">
            <a:avLst>
              <a:gd name="adj" fmla="val 16667"/>
            </a:avLst>
          </a:prstGeom>
          <a:solidFill>
            <a:srgbClr val="F4F3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2400" dirty="0">
                <a:latin typeface="Open Sans"/>
                <a:ea typeface="Open Sans"/>
                <a:cs typeface="Open Sans"/>
                <a:sym typeface="Open Sans"/>
              </a:rPr>
              <a:t>醫生</a:t>
            </a:r>
            <a:endParaRPr sz="2400" dirty="0">
              <a:latin typeface="Open Sans"/>
              <a:ea typeface="Open Sans"/>
              <a:cs typeface="Open Sans"/>
              <a:sym typeface="Open Sans"/>
            </a:endParaRPr>
          </a:p>
        </p:txBody>
      </p:sp>
      <p:sp>
        <p:nvSpPr>
          <p:cNvPr id="11" name="Google Shape;266;p32">
            <a:extLst>
              <a:ext uri="{FF2B5EF4-FFF2-40B4-BE49-F238E27FC236}">
                <a16:creationId xmlns:a16="http://schemas.microsoft.com/office/drawing/2014/main" id="{F1C1A036-FCCC-338F-9D1F-6C615E71E192}"/>
              </a:ext>
            </a:extLst>
          </p:cNvPr>
          <p:cNvSpPr/>
          <p:nvPr/>
        </p:nvSpPr>
        <p:spPr>
          <a:xfrm>
            <a:off x="7470429" y="4588816"/>
            <a:ext cx="1192200" cy="474600"/>
          </a:xfrm>
          <a:prstGeom prst="roundRect">
            <a:avLst>
              <a:gd name="adj" fmla="val 16667"/>
            </a:avLst>
          </a:prstGeom>
          <a:solidFill>
            <a:srgbClr val="F4F3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2400" dirty="0">
                <a:latin typeface="Open Sans"/>
                <a:ea typeface="Open Sans"/>
                <a:cs typeface="Open Sans"/>
                <a:sym typeface="Open Sans"/>
              </a:rPr>
              <a:t>技師</a:t>
            </a:r>
            <a:endParaRPr sz="2400" dirty="0">
              <a:latin typeface="Open Sans"/>
              <a:ea typeface="Open Sans"/>
              <a:cs typeface="Open Sans"/>
              <a:sym typeface="Open Sans"/>
            </a:endParaRPr>
          </a:p>
        </p:txBody>
      </p:sp>
      <p:sp>
        <p:nvSpPr>
          <p:cNvPr id="12" name="Google Shape;267;p32">
            <a:extLst>
              <a:ext uri="{FF2B5EF4-FFF2-40B4-BE49-F238E27FC236}">
                <a16:creationId xmlns:a16="http://schemas.microsoft.com/office/drawing/2014/main" id="{346ABAA0-3C0A-D062-3B8A-6A04051F1BD9}"/>
              </a:ext>
            </a:extLst>
          </p:cNvPr>
          <p:cNvSpPr/>
          <p:nvPr/>
        </p:nvSpPr>
        <p:spPr>
          <a:xfrm>
            <a:off x="9288879" y="4826815"/>
            <a:ext cx="1819671" cy="474600"/>
          </a:xfrm>
          <a:prstGeom prst="roundRect">
            <a:avLst>
              <a:gd name="adj" fmla="val 16667"/>
            </a:avLst>
          </a:prstGeom>
          <a:solidFill>
            <a:srgbClr val="F4F3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2400" dirty="0">
                <a:latin typeface="Open Sans"/>
                <a:ea typeface="Open Sans"/>
                <a:cs typeface="Open Sans"/>
                <a:sym typeface="Open Sans"/>
              </a:rPr>
              <a:t>建築工人</a:t>
            </a:r>
            <a:endParaRPr sz="2400" dirty="0">
              <a:latin typeface="Open Sans"/>
              <a:ea typeface="Open Sans"/>
              <a:cs typeface="Open Sans"/>
              <a:sym typeface="Open Sans"/>
            </a:endParaRPr>
          </a:p>
        </p:txBody>
      </p:sp>
    </p:spTree>
    <p:extLst>
      <p:ext uri="{BB962C8B-B14F-4D97-AF65-F5344CB8AC3E}">
        <p14:creationId xmlns:p14="http://schemas.microsoft.com/office/powerpoint/2010/main" val="339347768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1CBA6A-CA40-8ED0-0791-9744FA963FCE}"/>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語言模型的政治傾向</a:t>
            </a:r>
          </a:p>
        </p:txBody>
      </p:sp>
      <p:sp>
        <p:nvSpPr>
          <p:cNvPr id="3" name="內容版面配置區 2">
            <a:extLst>
              <a:ext uri="{FF2B5EF4-FFF2-40B4-BE49-F238E27FC236}">
                <a16:creationId xmlns:a16="http://schemas.microsoft.com/office/drawing/2014/main" id="{8DBAD643-66BC-F7A7-698F-A75ED1100172}"/>
              </a:ext>
            </a:extLst>
          </p:cNvPr>
          <p:cNvSpPr>
            <a:spLocks noGrp="1"/>
          </p:cNvSpPr>
          <p:nvPr>
            <p:ph idx="1"/>
          </p:nvPr>
        </p:nvSpPr>
        <p:spPr/>
        <p:txBody>
          <a:bodyPr/>
          <a:lstStyle/>
          <a:p>
            <a:endParaRPr lang="zh-TW" altLang="en-US"/>
          </a:p>
        </p:txBody>
      </p:sp>
      <p:sp>
        <p:nvSpPr>
          <p:cNvPr id="5" name="文字方塊 4">
            <a:extLst>
              <a:ext uri="{FF2B5EF4-FFF2-40B4-BE49-F238E27FC236}">
                <a16:creationId xmlns:a16="http://schemas.microsoft.com/office/drawing/2014/main" id="{74EB4DB9-A2E0-39D7-D445-1C4ECFC51EB7}"/>
              </a:ext>
            </a:extLst>
          </p:cNvPr>
          <p:cNvSpPr txBox="1"/>
          <p:nvPr/>
        </p:nvSpPr>
        <p:spPr>
          <a:xfrm>
            <a:off x="8742351" y="1475040"/>
            <a:ext cx="6096000" cy="369332"/>
          </a:xfrm>
          <a:prstGeom prst="rect">
            <a:avLst/>
          </a:prstGeom>
          <a:noFill/>
        </p:spPr>
        <p:txBody>
          <a:bodyPr wrap="square">
            <a:spAutoFit/>
          </a:bodyPr>
          <a:lstStyle/>
          <a:p>
            <a:r>
              <a:rPr lang="zh-TW" altLang="en-US" dirty="0"/>
              <a:t>https://8values.github.io/</a:t>
            </a:r>
          </a:p>
        </p:txBody>
      </p:sp>
      <p:pic>
        <p:nvPicPr>
          <p:cNvPr id="9" name="圖片 8">
            <a:extLst>
              <a:ext uri="{FF2B5EF4-FFF2-40B4-BE49-F238E27FC236}">
                <a16:creationId xmlns:a16="http://schemas.microsoft.com/office/drawing/2014/main" id="{51DC0AE1-0274-5FEB-C320-582F890237C3}"/>
              </a:ext>
            </a:extLst>
          </p:cNvPr>
          <p:cNvPicPr>
            <a:picLocks noChangeAspect="1"/>
          </p:cNvPicPr>
          <p:nvPr/>
        </p:nvPicPr>
        <p:blipFill>
          <a:blip r:embed="rId2"/>
          <a:stretch>
            <a:fillRect/>
          </a:stretch>
        </p:blipFill>
        <p:spPr>
          <a:xfrm>
            <a:off x="401649" y="2060021"/>
            <a:ext cx="11072021" cy="3809574"/>
          </a:xfrm>
          <a:prstGeom prst="rect">
            <a:avLst/>
          </a:prstGeom>
        </p:spPr>
      </p:pic>
    </p:spTree>
    <p:extLst>
      <p:ext uri="{BB962C8B-B14F-4D97-AF65-F5344CB8AC3E}">
        <p14:creationId xmlns:p14="http://schemas.microsoft.com/office/powerpoint/2010/main" val="137159155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1AD7C7-8F8E-EDD6-4A3A-0410C7A4C75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課程大綱</a:t>
            </a:r>
          </a:p>
        </p:txBody>
      </p:sp>
      <p:graphicFrame>
        <p:nvGraphicFramePr>
          <p:cNvPr id="4" name="內容版面配置區 3">
            <a:extLst>
              <a:ext uri="{FF2B5EF4-FFF2-40B4-BE49-F238E27FC236}">
                <a16:creationId xmlns:a16="http://schemas.microsoft.com/office/drawing/2014/main" id="{C0F27689-B8E5-D0F5-077B-858FEC37DABC}"/>
              </a:ext>
            </a:extLst>
          </p:cNvPr>
          <p:cNvGraphicFramePr>
            <a:graphicFrameLocks noGrp="1"/>
          </p:cNvGraphicFramePr>
          <p:nvPr>
            <p:ph idx="1"/>
            <p:extLst>
              <p:ext uri="{D42A27DB-BD31-4B8C-83A1-F6EECF244321}">
                <p14:modId xmlns:p14="http://schemas.microsoft.com/office/powerpoint/2010/main" val="22590691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字方塊 2">
            <a:extLst>
              <a:ext uri="{FF2B5EF4-FFF2-40B4-BE49-F238E27FC236}">
                <a16:creationId xmlns:a16="http://schemas.microsoft.com/office/drawing/2014/main" id="{59D67805-5E61-0941-232F-A0D0CE711761}"/>
              </a:ext>
            </a:extLst>
          </p:cNvPr>
          <p:cNvSpPr txBox="1"/>
          <p:nvPr/>
        </p:nvSpPr>
        <p:spPr>
          <a:xfrm>
            <a:off x="5742044" y="519005"/>
            <a:ext cx="5673442" cy="830997"/>
          </a:xfrm>
          <a:prstGeom prst="rect">
            <a:avLst/>
          </a:prstGeom>
          <a:noFill/>
        </p:spPr>
        <p:txBody>
          <a:bodyPr wrap="square" rtlCol="0">
            <a:spAutoFit/>
          </a:bodyPr>
          <a:lstStyle/>
          <a:p>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這段課程主要是指出問題的存在，詳細解決方法請參見投影片所附文獻</a:t>
            </a:r>
            <a:r>
              <a:rPr lang="en-US" altLang="zh-TW" sz="2400" dirty="0">
                <a:latin typeface="微軟正黑體" panose="020B0604030504040204" pitchFamily="34" charset="-120"/>
                <a:ea typeface="微軟正黑體" panose="020B0604030504040204" pitchFamily="34" charset="-120"/>
              </a:rPr>
              <a:t>)</a:t>
            </a:r>
            <a:endParaRPr lang="zh-TW" altLang="en-US" sz="2400" dirty="0">
              <a:latin typeface="微軟正黑體" panose="020B0604030504040204" pitchFamily="34" charset="-120"/>
              <a:ea typeface="微軟正黑體" panose="020B0604030504040204" pitchFamily="34" charset="-120"/>
            </a:endParaRPr>
          </a:p>
        </p:txBody>
      </p:sp>
      <p:sp>
        <p:nvSpPr>
          <p:cNvPr id="5" name="矩形: 圓角 4">
            <a:extLst>
              <a:ext uri="{FF2B5EF4-FFF2-40B4-BE49-F238E27FC236}">
                <a16:creationId xmlns:a16="http://schemas.microsoft.com/office/drawing/2014/main" id="{733AD4A7-6640-CDD4-9C22-494192C0519F}"/>
              </a:ext>
            </a:extLst>
          </p:cNvPr>
          <p:cNvSpPr/>
          <p:nvPr/>
        </p:nvSpPr>
        <p:spPr>
          <a:xfrm>
            <a:off x="838200" y="1825625"/>
            <a:ext cx="10515600" cy="1022506"/>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8690239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1CBA6A-CA40-8ED0-0791-9744FA963FCE}"/>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語言模型的政治傾向</a:t>
            </a:r>
          </a:p>
        </p:txBody>
      </p:sp>
      <p:sp>
        <p:nvSpPr>
          <p:cNvPr id="3" name="內容版面配置區 2">
            <a:extLst>
              <a:ext uri="{FF2B5EF4-FFF2-40B4-BE49-F238E27FC236}">
                <a16:creationId xmlns:a16="http://schemas.microsoft.com/office/drawing/2014/main" id="{8DBAD643-66BC-F7A7-698F-A75ED1100172}"/>
              </a:ext>
            </a:extLst>
          </p:cNvPr>
          <p:cNvSpPr>
            <a:spLocks noGrp="1"/>
          </p:cNvSpPr>
          <p:nvPr>
            <p:ph idx="1"/>
          </p:nvPr>
        </p:nvSpPr>
        <p:spPr/>
        <p:txBody>
          <a:bodyPr/>
          <a:lstStyle/>
          <a:p>
            <a:endParaRPr lang="zh-TW" altLang="en-US"/>
          </a:p>
        </p:txBody>
      </p:sp>
      <p:sp>
        <p:nvSpPr>
          <p:cNvPr id="5" name="文字方塊 4">
            <a:extLst>
              <a:ext uri="{FF2B5EF4-FFF2-40B4-BE49-F238E27FC236}">
                <a16:creationId xmlns:a16="http://schemas.microsoft.com/office/drawing/2014/main" id="{74EB4DB9-A2E0-39D7-D445-1C4ECFC51EB7}"/>
              </a:ext>
            </a:extLst>
          </p:cNvPr>
          <p:cNvSpPr txBox="1"/>
          <p:nvPr/>
        </p:nvSpPr>
        <p:spPr>
          <a:xfrm>
            <a:off x="8742351" y="1475040"/>
            <a:ext cx="6096000" cy="369332"/>
          </a:xfrm>
          <a:prstGeom prst="rect">
            <a:avLst/>
          </a:prstGeom>
          <a:noFill/>
        </p:spPr>
        <p:txBody>
          <a:bodyPr wrap="square">
            <a:spAutoFit/>
          </a:bodyPr>
          <a:lstStyle/>
          <a:p>
            <a:r>
              <a:rPr lang="zh-TW" altLang="en-US" dirty="0"/>
              <a:t>https://8values.github.io/</a:t>
            </a:r>
          </a:p>
        </p:txBody>
      </p:sp>
      <p:pic>
        <p:nvPicPr>
          <p:cNvPr id="6" name="圖片 5">
            <a:extLst>
              <a:ext uri="{FF2B5EF4-FFF2-40B4-BE49-F238E27FC236}">
                <a16:creationId xmlns:a16="http://schemas.microsoft.com/office/drawing/2014/main" id="{97E2F41D-ED5F-A9D7-DDE0-722A505B1A6B}"/>
              </a:ext>
            </a:extLst>
          </p:cNvPr>
          <p:cNvPicPr>
            <a:picLocks noChangeAspect="1"/>
          </p:cNvPicPr>
          <p:nvPr/>
        </p:nvPicPr>
        <p:blipFill>
          <a:blip r:embed="rId2"/>
          <a:stretch>
            <a:fillRect/>
          </a:stretch>
        </p:blipFill>
        <p:spPr>
          <a:xfrm>
            <a:off x="372782" y="2625662"/>
            <a:ext cx="11446436" cy="2647173"/>
          </a:xfrm>
          <a:prstGeom prst="rect">
            <a:avLst/>
          </a:prstGeom>
        </p:spPr>
      </p:pic>
      <p:cxnSp>
        <p:nvCxnSpPr>
          <p:cNvPr id="8" name="直線接點 7">
            <a:extLst>
              <a:ext uri="{FF2B5EF4-FFF2-40B4-BE49-F238E27FC236}">
                <a16:creationId xmlns:a16="http://schemas.microsoft.com/office/drawing/2014/main" id="{621684D2-58C9-A28F-5CEF-86B14688255C}"/>
              </a:ext>
            </a:extLst>
          </p:cNvPr>
          <p:cNvCxnSpPr/>
          <p:nvPr/>
        </p:nvCxnSpPr>
        <p:spPr>
          <a:xfrm>
            <a:off x="1557867" y="3725333"/>
            <a:ext cx="3149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06941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47D236-399C-3C9D-3D46-51BF3C34B2DE}"/>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9A2EF55-2EFF-0D68-92B4-9A98A057661D}"/>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40DA4A72-A919-BC1F-18C1-88374E350246}"/>
              </a:ext>
            </a:extLst>
          </p:cNvPr>
          <p:cNvPicPr>
            <a:picLocks noChangeAspect="1"/>
          </p:cNvPicPr>
          <p:nvPr/>
        </p:nvPicPr>
        <p:blipFill>
          <a:blip r:embed="rId2"/>
          <a:stretch>
            <a:fillRect/>
          </a:stretch>
        </p:blipFill>
        <p:spPr>
          <a:xfrm>
            <a:off x="5890413" y="331400"/>
            <a:ext cx="6301587" cy="6127750"/>
          </a:xfrm>
          <a:prstGeom prst="rect">
            <a:avLst/>
          </a:prstGeom>
        </p:spPr>
      </p:pic>
      <p:pic>
        <p:nvPicPr>
          <p:cNvPr id="7" name="圖片 6">
            <a:extLst>
              <a:ext uri="{FF2B5EF4-FFF2-40B4-BE49-F238E27FC236}">
                <a16:creationId xmlns:a16="http://schemas.microsoft.com/office/drawing/2014/main" id="{23D12193-5127-14CA-9EC1-1D986698B465}"/>
              </a:ext>
            </a:extLst>
          </p:cNvPr>
          <p:cNvPicPr>
            <a:picLocks noChangeAspect="1"/>
          </p:cNvPicPr>
          <p:nvPr/>
        </p:nvPicPr>
        <p:blipFill>
          <a:blip r:embed="rId3"/>
          <a:stretch>
            <a:fillRect/>
          </a:stretch>
        </p:blipFill>
        <p:spPr>
          <a:xfrm>
            <a:off x="415908" y="3530212"/>
            <a:ext cx="5896798" cy="2781688"/>
          </a:xfrm>
          <a:prstGeom prst="rect">
            <a:avLst/>
          </a:prstGeom>
        </p:spPr>
      </p:pic>
      <p:sp>
        <p:nvSpPr>
          <p:cNvPr id="9" name="文字方塊 8">
            <a:extLst>
              <a:ext uri="{FF2B5EF4-FFF2-40B4-BE49-F238E27FC236}">
                <a16:creationId xmlns:a16="http://schemas.microsoft.com/office/drawing/2014/main" id="{E7BBC1FB-8077-7E56-89C3-B36CDCE34FAB}"/>
              </a:ext>
            </a:extLst>
          </p:cNvPr>
          <p:cNvSpPr txBox="1"/>
          <p:nvPr/>
        </p:nvSpPr>
        <p:spPr>
          <a:xfrm>
            <a:off x="384039" y="3025943"/>
            <a:ext cx="6096000" cy="369332"/>
          </a:xfrm>
          <a:prstGeom prst="rect">
            <a:avLst/>
          </a:prstGeom>
          <a:noFill/>
        </p:spPr>
        <p:txBody>
          <a:bodyPr wrap="square">
            <a:spAutoFit/>
          </a:bodyPr>
          <a:lstStyle/>
          <a:p>
            <a:r>
              <a:rPr lang="zh-TW" altLang="en-US" dirty="0"/>
              <a:t>https://arxiv.org/abs/2402.01789</a:t>
            </a:r>
          </a:p>
        </p:txBody>
      </p:sp>
    </p:spTree>
    <p:extLst>
      <p:ext uri="{BB962C8B-B14F-4D97-AF65-F5344CB8AC3E}">
        <p14:creationId xmlns:p14="http://schemas.microsoft.com/office/powerpoint/2010/main" val="111301533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5E01C663-4906-E157-2B5A-50CE841CCBCF}"/>
              </a:ext>
            </a:extLst>
          </p:cNvPr>
          <p:cNvPicPr>
            <a:picLocks noChangeAspect="1"/>
          </p:cNvPicPr>
          <p:nvPr/>
        </p:nvPicPr>
        <p:blipFill>
          <a:blip r:embed="rId2"/>
          <a:stretch>
            <a:fillRect/>
          </a:stretch>
        </p:blipFill>
        <p:spPr>
          <a:xfrm>
            <a:off x="2083230" y="1027906"/>
            <a:ext cx="8787883" cy="3148493"/>
          </a:xfrm>
          <a:prstGeom prst="rect">
            <a:avLst/>
          </a:prstGeom>
        </p:spPr>
      </p:pic>
      <p:sp>
        <p:nvSpPr>
          <p:cNvPr id="2" name="標題 1">
            <a:extLst>
              <a:ext uri="{FF2B5EF4-FFF2-40B4-BE49-F238E27FC236}">
                <a16:creationId xmlns:a16="http://schemas.microsoft.com/office/drawing/2014/main" id="{DB671859-D4F2-A06F-5980-B9745A7D015A}"/>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減輕偏見的方法</a:t>
            </a:r>
          </a:p>
        </p:txBody>
      </p:sp>
      <p:sp>
        <p:nvSpPr>
          <p:cNvPr id="5" name="文字方塊 4">
            <a:extLst>
              <a:ext uri="{FF2B5EF4-FFF2-40B4-BE49-F238E27FC236}">
                <a16:creationId xmlns:a16="http://schemas.microsoft.com/office/drawing/2014/main" id="{1A2C480A-E6DA-B709-40CF-D5B458C21964}"/>
              </a:ext>
            </a:extLst>
          </p:cNvPr>
          <p:cNvSpPr txBox="1"/>
          <p:nvPr/>
        </p:nvSpPr>
        <p:spPr>
          <a:xfrm>
            <a:off x="928140" y="1333146"/>
            <a:ext cx="6098874" cy="369332"/>
          </a:xfrm>
          <a:prstGeom prst="rect">
            <a:avLst/>
          </a:prstGeom>
          <a:noFill/>
        </p:spPr>
        <p:txBody>
          <a:bodyPr wrap="square">
            <a:spAutoFit/>
          </a:bodyPr>
          <a:lstStyle/>
          <a:p>
            <a:r>
              <a:rPr lang="en-US" altLang="zh-TW" dirty="0"/>
              <a:t>Overview paper: </a:t>
            </a:r>
            <a:r>
              <a:rPr lang="zh-TW" altLang="en-US" dirty="0"/>
              <a:t>https://arxiv.org/abs/2309.00770</a:t>
            </a:r>
          </a:p>
        </p:txBody>
      </p:sp>
      <p:pic>
        <p:nvPicPr>
          <p:cNvPr id="9" name="圖片 8">
            <a:extLst>
              <a:ext uri="{FF2B5EF4-FFF2-40B4-BE49-F238E27FC236}">
                <a16:creationId xmlns:a16="http://schemas.microsoft.com/office/drawing/2014/main" id="{0D143DAB-1671-80EA-8C64-645EA6C542C1}"/>
              </a:ext>
            </a:extLst>
          </p:cNvPr>
          <p:cNvPicPr>
            <a:picLocks noChangeAspect="1"/>
          </p:cNvPicPr>
          <p:nvPr/>
        </p:nvPicPr>
        <p:blipFill>
          <a:blip r:embed="rId3"/>
          <a:stretch>
            <a:fillRect/>
          </a:stretch>
        </p:blipFill>
        <p:spPr>
          <a:xfrm>
            <a:off x="126521" y="4469849"/>
            <a:ext cx="11938958" cy="1653497"/>
          </a:xfrm>
          <a:prstGeom prst="rect">
            <a:avLst/>
          </a:prstGeom>
        </p:spPr>
      </p:pic>
    </p:spTree>
    <p:extLst>
      <p:ext uri="{BB962C8B-B14F-4D97-AF65-F5344CB8AC3E}">
        <p14:creationId xmlns:p14="http://schemas.microsoft.com/office/powerpoint/2010/main" val="320419450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1AD7C7-8F8E-EDD6-4A3A-0410C7A4C75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課程大綱</a:t>
            </a:r>
          </a:p>
        </p:txBody>
      </p:sp>
      <p:graphicFrame>
        <p:nvGraphicFramePr>
          <p:cNvPr id="4" name="內容版面配置區 3">
            <a:extLst>
              <a:ext uri="{FF2B5EF4-FFF2-40B4-BE49-F238E27FC236}">
                <a16:creationId xmlns:a16="http://schemas.microsoft.com/office/drawing/2014/main" id="{C0F27689-B8E5-D0F5-077B-858FEC37DAB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圓角 2">
            <a:extLst>
              <a:ext uri="{FF2B5EF4-FFF2-40B4-BE49-F238E27FC236}">
                <a16:creationId xmlns:a16="http://schemas.microsoft.com/office/drawing/2014/main" id="{A1CF6CA7-42EE-40C7-43CB-A792DF6D7BF5}"/>
              </a:ext>
            </a:extLst>
          </p:cNvPr>
          <p:cNvSpPr/>
          <p:nvPr/>
        </p:nvSpPr>
        <p:spPr>
          <a:xfrm>
            <a:off x="827314" y="4001294"/>
            <a:ext cx="10515600" cy="1022506"/>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0822810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180A30-334F-7A8B-2721-BB04C02156C1}"/>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如何偵測一句話是不是人工智慧生成的</a:t>
            </a:r>
          </a:p>
        </p:txBody>
      </p:sp>
      <p:grpSp>
        <p:nvGrpSpPr>
          <p:cNvPr id="10" name="群組 9">
            <a:extLst>
              <a:ext uri="{FF2B5EF4-FFF2-40B4-BE49-F238E27FC236}">
                <a16:creationId xmlns:a16="http://schemas.microsoft.com/office/drawing/2014/main" id="{3ACCD90F-5E54-A816-5C5B-5DFB6A1CF469}"/>
              </a:ext>
            </a:extLst>
          </p:cNvPr>
          <p:cNvGrpSpPr/>
          <p:nvPr/>
        </p:nvGrpSpPr>
        <p:grpSpPr>
          <a:xfrm>
            <a:off x="899428" y="1425233"/>
            <a:ext cx="3093739" cy="914400"/>
            <a:chOff x="1273367" y="2368075"/>
            <a:chExt cx="3093739" cy="914400"/>
          </a:xfrm>
        </p:grpSpPr>
        <p:pic>
          <p:nvPicPr>
            <p:cNvPr id="4" name="內容版面配置區 8" descr="報紙 以實心填滿">
              <a:extLst>
                <a:ext uri="{FF2B5EF4-FFF2-40B4-BE49-F238E27FC236}">
                  <a16:creationId xmlns:a16="http://schemas.microsoft.com/office/drawing/2014/main" id="{76DDE4F6-6AD6-5161-5850-84E4D51E3B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3367" y="2368075"/>
              <a:ext cx="914400" cy="914400"/>
            </a:xfrm>
            <a:prstGeom prst="rect">
              <a:avLst/>
            </a:prstGeom>
          </p:spPr>
        </p:pic>
        <p:pic>
          <p:nvPicPr>
            <p:cNvPr id="5" name="內容版面配置區 8" descr="報紙 以實心填滿">
              <a:extLst>
                <a:ext uri="{FF2B5EF4-FFF2-40B4-BE49-F238E27FC236}">
                  <a16:creationId xmlns:a16="http://schemas.microsoft.com/office/drawing/2014/main" id="{6EE1CCCC-0539-7339-C638-7E3BD0C0B5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00896" y="2368075"/>
              <a:ext cx="914400" cy="914400"/>
            </a:xfrm>
            <a:prstGeom prst="rect">
              <a:avLst/>
            </a:prstGeom>
          </p:spPr>
        </p:pic>
        <p:pic>
          <p:nvPicPr>
            <p:cNvPr id="8" name="內容版面配置區 8" descr="報紙 以實心填滿">
              <a:extLst>
                <a:ext uri="{FF2B5EF4-FFF2-40B4-BE49-F238E27FC236}">
                  <a16:creationId xmlns:a16="http://schemas.microsoft.com/office/drawing/2014/main" id="{F9DF518E-C0F3-D8D5-E1D0-C9B6B940B4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5177" y="2368075"/>
              <a:ext cx="914400" cy="914400"/>
            </a:xfrm>
            <a:prstGeom prst="rect">
              <a:avLst/>
            </a:prstGeom>
          </p:spPr>
        </p:pic>
        <p:pic>
          <p:nvPicPr>
            <p:cNvPr id="9" name="內容版面配置區 8" descr="報紙 以實心填滿">
              <a:extLst>
                <a:ext uri="{FF2B5EF4-FFF2-40B4-BE49-F238E27FC236}">
                  <a16:creationId xmlns:a16="http://schemas.microsoft.com/office/drawing/2014/main" id="{B7B2C725-2D3B-9271-732D-C043100AE4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52706" y="2368075"/>
              <a:ext cx="914400" cy="914400"/>
            </a:xfrm>
            <a:prstGeom prst="rect">
              <a:avLst/>
            </a:prstGeom>
          </p:spPr>
        </p:pic>
      </p:grpSp>
      <p:grpSp>
        <p:nvGrpSpPr>
          <p:cNvPr id="11" name="群組 10">
            <a:extLst>
              <a:ext uri="{FF2B5EF4-FFF2-40B4-BE49-F238E27FC236}">
                <a16:creationId xmlns:a16="http://schemas.microsoft.com/office/drawing/2014/main" id="{D93E8830-BED7-9CF1-E92D-61C7F4CE7F3C}"/>
              </a:ext>
            </a:extLst>
          </p:cNvPr>
          <p:cNvGrpSpPr/>
          <p:nvPr/>
        </p:nvGrpSpPr>
        <p:grpSpPr>
          <a:xfrm>
            <a:off x="7139043" y="1457317"/>
            <a:ext cx="3093739" cy="914400"/>
            <a:chOff x="1273367" y="2368075"/>
            <a:chExt cx="3093739" cy="914400"/>
          </a:xfrm>
          <a:solidFill>
            <a:schemeClr val="accent4"/>
          </a:solidFill>
        </p:grpSpPr>
        <p:pic>
          <p:nvPicPr>
            <p:cNvPr id="12" name="內容版面配置區 8" descr="報紙 以實心填滿">
              <a:extLst>
                <a:ext uri="{FF2B5EF4-FFF2-40B4-BE49-F238E27FC236}">
                  <a16:creationId xmlns:a16="http://schemas.microsoft.com/office/drawing/2014/main" id="{93EB9BD9-9651-9BEA-614F-DDB0171BAA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73367" y="2368075"/>
              <a:ext cx="914400" cy="914400"/>
            </a:xfrm>
            <a:prstGeom prst="rect">
              <a:avLst/>
            </a:prstGeom>
          </p:spPr>
        </p:pic>
        <p:pic>
          <p:nvPicPr>
            <p:cNvPr id="13" name="內容版面配置區 8" descr="報紙 以實心填滿">
              <a:extLst>
                <a:ext uri="{FF2B5EF4-FFF2-40B4-BE49-F238E27FC236}">
                  <a16:creationId xmlns:a16="http://schemas.microsoft.com/office/drawing/2014/main" id="{9C9A0E6A-9149-3FB1-03C2-9F5A56B837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00896" y="2368075"/>
              <a:ext cx="914400" cy="914400"/>
            </a:xfrm>
            <a:prstGeom prst="rect">
              <a:avLst/>
            </a:prstGeom>
          </p:spPr>
        </p:pic>
        <p:pic>
          <p:nvPicPr>
            <p:cNvPr id="14" name="內容版面配置區 8" descr="報紙 以實心填滿">
              <a:extLst>
                <a:ext uri="{FF2B5EF4-FFF2-40B4-BE49-F238E27FC236}">
                  <a16:creationId xmlns:a16="http://schemas.microsoft.com/office/drawing/2014/main" id="{F8402DFD-DDA3-E6EA-68E3-0317932198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25177" y="2368075"/>
              <a:ext cx="914400" cy="914400"/>
            </a:xfrm>
            <a:prstGeom prst="rect">
              <a:avLst/>
            </a:prstGeom>
          </p:spPr>
        </p:pic>
        <p:pic>
          <p:nvPicPr>
            <p:cNvPr id="15" name="內容版面配置區 8" descr="報紙 以實心填滿">
              <a:extLst>
                <a:ext uri="{FF2B5EF4-FFF2-40B4-BE49-F238E27FC236}">
                  <a16:creationId xmlns:a16="http://schemas.microsoft.com/office/drawing/2014/main" id="{ABEF8CC6-2B2D-5873-DC8F-CA1BEBB551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52706" y="2368075"/>
              <a:ext cx="914400" cy="914400"/>
            </a:xfrm>
            <a:prstGeom prst="rect">
              <a:avLst/>
            </a:prstGeom>
          </p:spPr>
        </p:pic>
      </p:grpSp>
      <p:sp>
        <p:nvSpPr>
          <p:cNvPr id="16" name="文字方塊 15">
            <a:extLst>
              <a:ext uri="{FF2B5EF4-FFF2-40B4-BE49-F238E27FC236}">
                <a16:creationId xmlns:a16="http://schemas.microsoft.com/office/drawing/2014/main" id="{832ED559-8F73-0B65-3D00-7A1871D47884}"/>
              </a:ext>
            </a:extLst>
          </p:cNvPr>
          <p:cNvSpPr txBox="1"/>
          <p:nvPr/>
        </p:nvSpPr>
        <p:spPr>
          <a:xfrm>
            <a:off x="792621" y="2339633"/>
            <a:ext cx="2211066" cy="461665"/>
          </a:xfrm>
          <a:prstGeom prst="rect">
            <a:avLst/>
          </a:prstGeom>
          <a:noFill/>
        </p:spPr>
        <p:txBody>
          <a:bodyPr wrap="square" rtlCol="0">
            <a:spAutoFit/>
          </a:bodyPr>
          <a:lstStyle/>
          <a:p>
            <a:pPr algn="ctr"/>
            <a:r>
              <a:rPr lang="zh-TW" altLang="en-US" sz="2400" dirty="0">
                <a:latin typeface="微軟正黑體" panose="020B0604030504040204" pitchFamily="34" charset="-120"/>
                <a:ea typeface="微軟正黑體" panose="020B0604030504040204" pitchFamily="34" charset="-120"/>
              </a:rPr>
              <a:t>人工智慧生成</a:t>
            </a:r>
          </a:p>
        </p:txBody>
      </p:sp>
      <p:sp>
        <p:nvSpPr>
          <p:cNvPr id="17" name="文字方塊 16">
            <a:extLst>
              <a:ext uri="{FF2B5EF4-FFF2-40B4-BE49-F238E27FC236}">
                <a16:creationId xmlns:a16="http://schemas.microsoft.com/office/drawing/2014/main" id="{23A82C33-ADD7-665F-555D-D3D1A957178A}"/>
              </a:ext>
            </a:extLst>
          </p:cNvPr>
          <p:cNvSpPr txBox="1"/>
          <p:nvPr/>
        </p:nvSpPr>
        <p:spPr>
          <a:xfrm>
            <a:off x="8283812" y="2299853"/>
            <a:ext cx="2211066" cy="461665"/>
          </a:xfrm>
          <a:prstGeom prst="rect">
            <a:avLst/>
          </a:prstGeom>
          <a:noFill/>
        </p:spPr>
        <p:txBody>
          <a:bodyPr wrap="square" rtlCol="0">
            <a:spAutoFit/>
          </a:bodyPr>
          <a:lstStyle/>
          <a:p>
            <a:pPr algn="ctr"/>
            <a:r>
              <a:rPr lang="zh-TW" altLang="en-US" sz="2400" dirty="0">
                <a:latin typeface="微軟正黑體" panose="020B0604030504040204" pitchFamily="34" charset="-120"/>
                <a:ea typeface="微軟正黑體" panose="020B0604030504040204" pitchFamily="34" charset="-120"/>
              </a:rPr>
              <a:t>人類生成</a:t>
            </a:r>
          </a:p>
        </p:txBody>
      </p:sp>
      <p:cxnSp>
        <p:nvCxnSpPr>
          <p:cNvPr id="19" name="直線單箭頭接點 18">
            <a:extLst>
              <a:ext uri="{FF2B5EF4-FFF2-40B4-BE49-F238E27FC236}">
                <a16:creationId xmlns:a16="http://schemas.microsoft.com/office/drawing/2014/main" id="{C170E085-12C8-B6D5-C776-B007E36B031F}"/>
              </a:ext>
            </a:extLst>
          </p:cNvPr>
          <p:cNvCxnSpPr>
            <a:cxnSpLocks/>
          </p:cNvCxnSpPr>
          <p:nvPr/>
        </p:nvCxnSpPr>
        <p:spPr>
          <a:xfrm>
            <a:off x="4025251" y="1914517"/>
            <a:ext cx="3063481" cy="0"/>
          </a:xfrm>
          <a:prstGeom prst="straightConnector1">
            <a:avLst/>
          </a:prstGeom>
          <a:ln w="57150">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923FC6C0-3CFD-C5B7-7820-FE8855CF972E}"/>
              </a:ext>
            </a:extLst>
          </p:cNvPr>
          <p:cNvSpPr txBox="1"/>
          <p:nvPr/>
        </p:nvSpPr>
        <p:spPr>
          <a:xfrm>
            <a:off x="4185689" y="1359700"/>
            <a:ext cx="2684308" cy="461665"/>
          </a:xfrm>
          <a:prstGeom prst="rect">
            <a:avLst/>
          </a:prstGeom>
          <a:noFill/>
        </p:spPr>
        <p:txBody>
          <a:bodyPr wrap="square" rtlCol="0">
            <a:spAutoFit/>
          </a:bodyPr>
          <a:lstStyle/>
          <a:p>
            <a:pPr algn="ctr"/>
            <a:r>
              <a:rPr lang="zh-TW" altLang="en-US" sz="2400" dirty="0">
                <a:latin typeface="微軟正黑體" panose="020B0604030504040204" pitchFamily="34" charset="-120"/>
                <a:ea typeface="微軟正黑體" panose="020B0604030504040204" pitchFamily="34" charset="-120"/>
              </a:rPr>
              <a:t>尋找差別</a:t>
            </a:r>
          </a:p>
        </p:txBody>
      </p:sp>
      <p:sp>
        <p:nvSpPr>
          <p:cNvPr id="21" name="文字方塊 20">
            <a:extLst>
              <a:ext uri="{FF2B5EF4-FFF2-40B4-BE49-F238E27FC236}">
                <a16:creationId xmlns:a16="http://schemas.microsoft.com/office/drawing/2014/main" id="{CDFFA8A4-AEDA-7BB9-AB0B-738150A83391}"/>
              </a:ext>
            </a:extLst>
          </p:cNvPr>
          <p:cNvSpPr txBox="1"/>
          <p:nvPr/>
        </p:nvSpPr>
        <p:spPr>
          <a:xfrm>
            <a:off x="3451033" y="2347763"/>
            <a:ext cx="4666580" cy="1200329"/>
          </a:xfrm>
          <a:prstGeom prst="rect">
            <a:avLst/>
          </a:prstGeom>
          <a:noFill/>
        </p:spPr>
        <p:txBody>
          <a:bodyPr wrap="square">
            <a:spAutoFit/>
          </a:bodyPr>
          <a:lstStyle/>
          <a:p>
            <a:r>
              <a:rPr lang="en-US" altLang="zh-TW" dirty="0" err="1"/>
              <a:t>DetectGPT</a:t>
            </a:r>
            <a:r>
              <a:rPr lang="en-US" altLang="zh-TW" dirty="0"/>
              <a:t>:</a:t>
            </a:r>
            <a:r>
              <a:rPr lang="zh-TW" altLang="en-US" dirty="0"/>
              <a:t> https://arxiv.org/pdf/2301.11305</a:t>
            </a:r>
          </a:p>
          <a:p>
            <a:r>
              <a:rPr lang="en-US" altLang="zh-TW" dirty="0"/>
              <a:t>DNA-GPT:</a:t>
            </a:r>
            <a:r>
              <a:rPr lang="zh-TW" altLang="en-US" dirty="0"/>
              <a:t> https://arxiv.org/abs/2305.17359</a:t>
            </a:r>
            <a:endParaRPr lang="en-US" altLang="zh-TW" dirty="0"/>
          </a:p>
          <a:p>
            <a:r>
              <a:rPr lang="en-US" altLang="zh-TW" dirty="0"/>
              <a:t>Intrinsic Dimension Estimation: </a:t>
            </a:r>
            <a:r>
              <a:rPr lang="zh-TW" altLang="en-US" dirty="0"/>
              <a:t>https://arxiv.org/abs/2306.04723</a:t>
            </a:r>
          </a:p>
        </p:txBody>
      </p:sp>
      <p:grpSp>
        <p:nvGrpSpPr>
          <p:cNvPr id="28" name="群組 27">
            <a:extLst>
              <a:ext uri="{FF2B5EF4-FFF2-40B4-BE49-F238E27FC236}">
                <a16:creationId xmlns:a16="http://schemas.microsoft.com/office/drawing/2014/main" id="{7C0A7DE2-9292-5C2E-3973-C56673D27E81}"/>
              </a:ext>
            </a:extLst>
          </p:cNvPr>
          <p:cNvGrpSpPr/>
          <p:nvPr/>
        </p:nvGrpSpPr>
        <p:grpSpPr>
          <a:xfrm>
            <a:off x="850643" y="3675750"/>
            <a:ext cx="3093739" cy="914400"/>
            <a:chOff x="1273367" y="2368075"/>
            <a:chExt cx="3093739" cy="914400"/>
          </a:xfrm>
        </p:grpSpPr>
        <p:pic>
          <p:nvPicPr>
            <p:cNvPr id="29" name="內容版面配置區 8" descr="報紙 以實心填滿">
              <a:extLst>
                <a:ext uri="{FF2B5EF4-FFF2-40B4-BE49-F238E27FC236}">
                  <a16:creationId xmlns:a16="http://schemas.microsoft.com/office/drawing/2014/main" id="{290A366C-4850-368D-208E-474EB800FF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3367" y="2368075"/>
              <a:ext cx="914400" cy="914400"/>
            </a:xfrm>
            <a:prstGeom prst="rect">
              <a:avLst/>
            </a:prstGeom>
          </p:spPr>
        </p:pic>
        <p:pic>
          <p:nvPicPr>
            <p:cNvPr id="30" name="內容版面配置區 8" descr="報紙 以實心填滿">
              <a:extLst>
                <a:ext uri="{FF2B5EF4-FFF2-40B4-BE49-F238E27FC236}">
                  <a16:creationId xmlns:a16="http://schemas.microsoft.com/office/drawing/2014/main" id="{016CAAA3-5E30-158B-31CA-6C9FC2125A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00896" y="2368075"/>
              <a:ext cx="914400" cy="914400"/>
            </a:xfrm>
            <a:prstGeom prst="rect">
              <a:avLst/>
            </a:prstGeom>
          </p:spPr>
        </p:pic>
        <p:pic>
          <p:nvPicPr>
            <p:cNvPr id="31" name="內容版面配置區 8" descr="報紙 以實心填滿">
              <a:extLst>
                <a:ext uri="{FF2B5EF4-FFF2-40B4-BE49-F238E27FC236}">
                  <a16:creationId xmlns:a16="http://schemas.microsoft.com/office/drawing/2014/main" id="{C2B2BFB5-4D7C-8900-2992-DA44CC00A2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5177" y="2368075"/>
              <a:ext cx="914400" cy="914400"/>
            </a:xfrm>
            <a:prstGeom prst="rect">
              <a:avLst/>
            </a:prstGeom>
          </p:spPr>
        </p:pic>
        <p:pic>
          <p:nvPicPr>
            <p:cNvPr id="32" name="內容版面配置區 8" descr="報紙 以實心填滿">
              <a:extLst>
                <a:ext uri="{FF2B5EF4-FFF2-40B4-BE49-F238E27FC236}">
                  <a16:creationId xmlns:a16="http://schemas.microsoft.com/office/drawing/2014/main" id="{02C01F96-F5CD-FB0F-FDFE-B786C6E4BF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52706" y="2368075"/>
              <a:ext cx="914400" cy="914400"/>
            </a:xfrm>
            <a:prstGeom prst="rect">
              <a:avLst/>
            </a:prstGeom>
          </p:spPr>
        </p:pic>
      </p:grpSp>
      <p:sp>
        <p:nvSpPr>
          <p:cNvPr id="33" name="文字方塊 32">
            <a:extLst>
              <a:ext uri="{FF2B5EF4-FFF2-40B4-BE49-F238E27FC236}">
                <a16:creationId xmlns:a16="http://schemas.microsoft.com/office/drawing/2014/main" id="{91217CDC-0D13-6F24-5556-ECFA120FCA6D}"/>
              </a:ext>
            </a:extLst>
          </p:cNvPr>
          <p:cNvSpPr txBox="1"/>
          <p:nvPr/>
        </p:nvSpPr>
        <p:spPr>
          <a:xfrm>
            <a:off x="782621" y="4455059"/>
            <a:ext cx="2211066" cy="461665"/>
          </a:xfrm>
          <a:prstGeom prst="rect">
            <a:avLst/>
          </a:prstGeom>
          <a:noFill/>
        </p:spPr>
        <p:txBody>
          <a:bodyPr wrap="square" rtlCol="0">
            <a:spAutoFit/>
          </a:bodyPr>
          <a:lstStyle/>
          <a:p>
            <a:pPr algn="ctr"/>
            <a:r>
              <a:rPr lang="zh-TW" altLang="en-US" sz="2400" dirty="0">
                <a:latin typeface="微軟正黑體" panose="020B0604030504040204" pitchFamily="34" charset="-120"/>
                <a:ea typeface="微軟正黑體" panose="020B0604030504040204" pitchFamily="34" charset="-120"/>
              </a:rPr>
              <a:t>人工智慧生成</a:t>
            </a:r>
          </a:p>
        </p:txBody>
      </p:sp>
      <p:grpSp>
        <p:nvGrpSpPr>
          <p:cNvPr id="34" name="群組 33">
            <a:extLst>
              <a:ext uri="{FF2B5EF4-FFF2-40B4-BE49-F238E27FC236}">
                <a16:creationId xmlns:a16="http://schemas.microsoft.com/office/drawing/2014/main" id="{326E2125-187B-D6F9-DAC1-E14C780915B0}"/>
              </a:ext>
            </a:extLst>
          </p:cNvPr>
          <p:cNvGrpSpPr/>
          <p:nvPr/>
        </p:nvGrpSpPr>
        <p:grpSpPr>
          <a:xfrm>
            <a:off x="823138" y="4912259"/>
            <a:ext cx="3093739" cy="914400"/>
            <a:chOff x="1273367" y="2368075"/>
            <a:chExt cx="3093739" cy="914400"/>
          </a:xfrm>
          <a:solidFill>
            <a:schemeClr val="accent4"/>
          </a:solidFill>
        </p:grpSpPr>
        <p:pic>
          <p:nvPicPr>
            <p:cNvPr id="35" name="內容版面配置區 8" descr="報紙 以實心填滿">
              <a:extLst>
                <a:ext uri="{FF2B5EF4-FFF2-40B4-BE49-F238E27FC236}">
                  <a16:creationId xmlns:a16="http://schemas.microsoft.com/office/drawing/2014/main" id="{A6CE1CAC-BDA9-8131-EA5B-CE5A0C4948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73367" y="2368075"/>
              <a:ext cx="914400" cy="914400"/>
            </a:xfrm>
            <a:prstGeom prst="rect">
              <a:avLst/>
            </a:prstGeom>
          </p:spPr>
        </p:pic>
        <p:pic>
          <p:nvPicPr>
            <p:cNvPr id="36" name="內容版面配置區 8" descr="報紙 以實心填滿">
              <a:extLst>
                <a:ext uri="{FF2B5EF4-FFF2-40B4-BE49-F238E27FC236}">
                  <a16:creationId xmlns:a16="http://schemas.microsoft.com/office/drawing/2014/main" id="{18B1C229-DB24-9A76-64A5-AEB7D04D57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00896" y="2368075"/>
              <a:ext cx="914400" cy="914400"/>
            </a:xfrm>
            <a:prstGeom prst="rect">
              <a:avLst/>
            </a:prstGeom>
          </p:spPr>
        </p:pic>
        <p:pic>
          <p:nvPicPr>
            <p:cNvPr id="37" name="內容版面配置區 8" descr="報紙 以實心填滿">
              <a:extLst>
                <a:ext uri="{FF2B5EF4-FFF2-40B4-BE49-F238E27FC236}">
                  <a16:creationId xmlns:a16="http://schemas.microsoft.com/office/drawing/2014/main" id="{37DBB6D8-BE5F-A0B8-2A05-D12FDBFC96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25177" y="2368075"/>
              <a:ext cx="914400" cy="914400"/>
            </a:xfrm>
            <a:prstGeom prst="rect">
              <a:avLst/>
            </a:prstGeom>
          </p:spPr>
        </p:pic>
        <p:pic>
          <p:nvPicPr>
            <p:cNvPr id="38" name="內容版面配置區 8" descr="報紙 以實心填滿">
              <a:extLst>
                <a:ext uri="{FF2B5EF4-FFF2-40B4-BE49-F238E27FC236}">
                  <a16:creationId xmlns:a16="http://schemas.microsoft.com/office/drawing/2014/main" id="{8E7ED50D-EA0E-CB4A-BA67-5EDA1B7BCE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52706" y="2368075"/>
              <a:ext cx="914400" cy="914400"/>
            </a:xfrm>
            <a:prstGeom prst="rect">
              <a:avLst/>
            </a:prstGeom>
          </p:spPr>
        </p:pic>
      </p:grpSp>
      <p:sp>
        <p:nvSpPr>
          <p:cNvPr id="39" name="文字方塊 38">
            <a:extLst>
              <a:ext uri="{FF2B5EF4-FFF2-40B4-BE49-F238E27FC236}">
                <a16:creationId xmlns:a16="http://schemas.microsoft.com/office/drawing/2014/main" id="{363F5DE0-1AE9-89B7-BC1F-B438250A6F36}"/>
              </a:ext>
            </a:extLst>
          </p:cNvPr>
          <p:cNvSpPr txBox="1"/>
          <p:nvPr/>
        </p:nvSpPr>
        <p:spPr>
          <a:xfrm>
            <a:off x="2007867" y="5696033"/>
            <a:ext cx="2211066" cy="461665"/>
          </a:xfrm>
          <a:prstGeom prst="rect">
            <a:avLst/>
          </a:prstGeom>
          <a:noFill/>
        </p:spPr>
        <p:txBody>
          <a:bodyPr wrap="square" rtlCol="0">
            <a:spAutoFit/>
          </a:bodyPr>
          <a:lstStyle/>
          <a:p>
            <a:pPr algn="ctr"/>
            <a:r>
              <a:rPr lang="zh-TW" altLang="en-US" sz="2400" dirty="0">
                <a:latin typeface="微軟正黑體" panose="020B0604030504040204" pitchFamily="34" charset="-120"/>
                <a:ea typeface="微軟正黑體" panose="020B0604030504040204" pitchFamily="34" charset="-120"/>
              </a:rPr>
              <a:t>人類生成</a:t>
            </a:r>
          </a:p>
        </p:txBody>
      </p:sp>
      <p:pic>
        <p:nvPicPr>
          <p:cNvPr id="40" name="內容版面配置區 8" descr="報紙 以實心填滿">
            <a:extLst>
              <a:ext uri="{FF2B5EF4-FFF2-40B4-BE49-F238E27FC236}">
                <a16:creationId xmlns:a16="http://schemas.microsoft.com/office/drawing/2014/main" id="{161A1543-E1E9-35E6-9642-F586FA0380E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22025" y="4732993"/>
            <a:ext cx="914400" cy="914400"/>
          </a:xfrm>
          <a:prstGeom prst="rect">
            <a:avLst/>
          </a:prstGeom>
        </p:spPr>
      </p:pic>
      <p:sp>
        <p:nvSpPr>
          <p:cNvPr id="41" name="矩形: 圓角 40">
            <a:extLst>
              <a:ext uri="{FF2B5EF4-FFF2-40B4-BE49-F238E27FC236}">
                <a16:creationId xmlns:a16="http://schemas.microsoft.com/office/drawing/2014/main" id="{F765E249-ABD2-939A-DC16-0E2F0F27EE6A}"/>
              </a:ext>
            </a:extLst>
          </p:cNvPr>
          <p:cNvSpPr/>
          <p:nvPr/>
        </p:nvSpPr>
        <p:spPr>
          <a:xfrm>
            <a:off x="7270622" y="4677395"/>
            <a:ext cx="1693981" cy="1045674"/>
          </a:xfrm>
          <a:prstGeom prst="roundRect">
            <a:avLst/>
          </a:prstGeom>
          <a:solidFill>
            <a:schemeClr val="accent4">
              <a:lumMod val="20000"/>
              <a:lumOff val="8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TW" altLang="en-US" sz="2400" noProof="0" dirty="0">
                <a:solidFill>
                  <a:prstClr val="black"/>
                </a:solidFill>
                <a:latin typeface="微軟正黑體" panose="020B0604030504040204" pitchFamily="34" charset="-120"/>
                <a:ea typeface="微軟正黑體" panose="020B0604030504040204" pitchFamily="34" charset="-120"/>
              </a:rPr>
              <a:t>分類器</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cxnSp>
        <p:nvCxnSpPr>
          <p:cNvPr id="42" name="直線單箭頭接點 41">
            <a:extLst>
              <a:ext uri="{FF2B5EF4-FFF2-40B4-BE49-F238E27FC236}">
                <a16:creationId xmlns:a16="http://schemas.microsoft.com/office/drawing/2014/main" id="{9A0268D4-7E74-0401-6655-80DCAA04C697}"/>
              </a:ext>
            </a:extLst>
          </p:cNvPr>
          <p:cNvCxnSpPr>
            <a:cxnSpLocks/>
          </p:cNvCxnSpPr>
          <p:nvPr/>
        </p:nvCxnSpPr>
        <p:spPr>
          <a:xfrm>
            <a:off x="6543483" y="5228234"/>
            <a:ext cx="6566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1C52AE79-E1B7-0F47-5BFB-F9020AB1076F}"/>
              </a:ext>
            </a:extLst>
          </p:cNvPr>
          <p:cNvCxnSpPr>
            <a:cxnSpLocks/>
          </p:cNvCxnSpPr>
          <p:nvPr/>
        </p:nvCxnSpPr>
        <p:spPr>
          <a:xfrm>
            <a:off x="9049014" y="5228234"/>
            <a:ext cx="6566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文字方塊 44">
            <a:extLst>
              <a:ext uri="{FF2B5EF4-FFF2-40B4-BE49-F238E27FC236}">
                <a16:creationId xmlns:a16="http://schemas.microsoft.com/office/drawing/2014/main" id="{5FF4574C-18AE-A1BE-4C36-666C7B3869E8}"/>
              </a:ext>
            </a:extLst>
          </p:cNvPr>
          <p:cNvSpPr txBox="1"/>
          <p:nvPr/>
        </p:nvSpPr>
        <p:spPr>
          <a:xfrm>
            <a:off x="8964603" y="4606033"/>
            <a:ext cx="2211066" cy="1200329"/>
          </a:xfrm>
          <a:prstGeom prst="rect">
            <a:avLst/>
          </a:prstGeom>
          <a:noFill/>
        </p:spPr>
        <p:txBody>
          <a:bodyPr wrap="square" rtlCol="0">
            <a:spAutoFit/>
          </a:bodyPr>
          <a:lstStyle/>
          <a:p>
            <a:pPr algn="ctr"/>
            <a:r>
              <a:rPr lang="zh-TW" altLang="en-US" sz="2400" dirty="0">
                <a:latin typeface="微軟正黑體" panose="020B0604030504040204" pitchFamily="34" charset="-120"/>
                <a:ea typeface="微軟正黑體" panose="020B0604030504040204" pitchFamily="34" charset="-120"/>
              </a:rPr>
              <a:t>人工智慧</a:t>
            </a:r>
            <a:endParaRPr lang="en-US" altLang="zh-TW" sz="2400" dirty="0">
              <a:latin typeface="微軟正黑體" panose="020B0604030504040204" pitchFamily="34" charset="-120"/>
              <a:ea typeface="微軟正黑體" panose="020B0604030504040204" pitchFamily="34" charset="-120"/>
            </a:endParaRPr>
          </a:p>
          <a:p>
            <a:pPr algn="ctr"/>
            <a:r>
              <a:rPr lang="en-US" altLang="zh-TW" sz="2400" dirty="0">
                <a:latin typeface="微軟正黑體" panose="020B0604030504040204" pitchFamily="34" charset="-120"/>
                <a:ea typeface="微軟正黑體" panose="020B0604030504040204" pitchFamily="34" charset="-120"/>
              </a:rPr>
              <a:t>or </a:t>
            </a:r>
          </a:p>
          <a:p>
            <a:pPr algn="ctr"/>
            <a:r>
              <a:rPr lang="zh-TW" altLang="en-US" sz="2400" dirty="0">
                <a:latin typeface="微軟正黑體" panose="020B0604030504040204" pitchFamily="34" charset="-120"/>
                <a:ea typeface="微軟正黑體" panose="020B0604030504040204" pitchFamily="34" charset="-120"/>
              </a:rPr>
              <a:t>人類</a:t>
            </a:r>
          </a:p>
        </p:txBody>
      </p:sp>
      <p:sp>
        <p:nvSpPr>
          <p:cNvPr id="46" name="右大括弧 45">
            <a:extLst>
              <a:ext uri="{FF2B5EF4-FFF2-40B4-BE49-F238E27FC236}">
                <a16:creationId xmlns:a16="http://schemas.microsoft.com/office/drawing/2014/main" id="{F49B42B2-0855-12A5-36B7-B202FCA31D23}"/>
              </a:ext>
            </a:extLst>
          </p:cNvPr>
          <p:cNvSpPr/>
          <p:nvPr/>
        </p:nvSpPr>
        <p:spPr>
          <a:xfrm>
            <a:off x="3987402" y="3675750"/>
            <a:ext cx="544880" cy="2283725"/>
          </a:xfrm>
          <a:prstGeom prst="rightBrace">
            <a:avLst>
              <a:gd name="adj1" fmla="val 31886"/>
              <a:gd name="adj2" fmla="val 20497"/>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47" name="直線單箭頭接點 46">
            <a:extLst>
              <a:ext uri="{FF2B5EF4-FFF2-40B4-BE49-F238E27FC236}">
                <a16:creationId xmlns:a16="http://schemas.microsoft.com/office/drawing/2014/main" id="{B57B30BF-EC89-6930-EC80-69EDB9464829}"/>
              </a:ext>
            </a:extLst>
          </p:cNvPr>
          <p:cNvCxnSpPr>
            <a:cxnSpLocks/>
          </p:cNvCxnSpPr>
          <p:nvPr/>
        </p:nvCxnSpPr>
        <p:spPr>
          <a:xfrm>
            <a:off x="4532282" y="4132950"/>
            <a:ext cx="3585330"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單箭頭接點 48">
            <a:extLst>
              <a:ext uri="{FF2B5EF4-FFF2-40B4-BE49-F238E27FC236}">
                <a16:creationId xmlns:a16="http://schemas.microsoft.com/office/drawing/2014/main" id="{3037DFFF-FBE2-E626-13E2-AB76B4A00812}"/>
              </a:ext>
            </a:extLst>
          </p:cNvPr>
          <p:cNvCxnSpPr>
            <a:cxnSpLocks/>
          </p:cNvCxnSpPr>
          <p:nvPr/>
        </p:nvCxnSpPr>
        <p:spPr>
          <a:xfrm>
            <a:off x="8136941" y="4132950"/>
            <a:ext cx="0" cy="5529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文字方塊 51">
            <a:extLst>
              <a:ext uri="{FF2B5EF4-FFF2-40B4-BE49-F238E27FC236}">
                <a16:creationId xmlns:a16="http://schemas.microsoft.com/office/drawing/2014/main" id="{AF0028E2-AF9C-F5DF-9FBC-4FD86A913118}"/>
              </a:ext>
            </a:extLst>
          </p:cNvPr>
          <p:cNvSpPr txBox="1"/>
          <p:nvPr/>
        </p:nvSpPr>
        <p:spPr>
          <a:xfrm>
            <a:off x="6779581" y="3617280"/>
            <a:ext cx="2211066" cy="461665"/>
          </a:xfrm>
          <a:prstGeom prst="rect">
            <a:avLst/>
          </a:prstGeom>
          <a:noFill/>
        </p:spPr>
        <p:txBody>
          <a:bodyPr wrap="square" rtlCol="0">
            <a:spAutoFit/>
          </a:bodyPr>
          <a:lstStyle/>
          <a:p>
            <a:pPr algn="ctr"/>
            <a:r>
              <a:rPr lang="zh-TW" altLang="en-US" sz="2400" dirty="0">
                <a:latin typeface="微軟正黑體" panose="020B0604030504040204" pitchFamily="34" charset="-120"/>
                <a:ea typeface="微軟正黑體" panose="020B0604030504040204" pitchFamily="34" charset="-120"/>
              </a:rPr>
              <a:t>訓練</a:t>
            </a:r>
          </a:p>
        </p:txBody>
      </p:sp>
      <p:sp>
        <p:nvSpPr>
          <p:cNvPr id="57" name="文字方塊 56">
            <a:extLst>
              <a:ext uri="{FF2B5EF4-FFF2-40B4-BE49-F238E27FC236}">
                <a16:creationId xmlns:a16="http://schemas.microsoft.com/office/drawing/2014/main" id="{0219C28B-D907-742E-0AB8-BFC8B090D970}"/>
              </a:ext>
            </a:extLst>
          </p:cNvPr>
          <p:cNvSpPr txBox="1"/>
          <p:nvPr/>
        </p:nvSpPr>
        <p:spPr>
          <a:xfrm>
            <a:off x="5582339" y="6069218"/>
            <a:ext cx="2661787" cy="523220"/>
          </a:xfrm>
          <a:prstGeom prst="rect">
            <a:avLst/>
          </a:prstGeom>
          <a:noFill/>
        </p:spPr>
        <p:txBody>
          <a:bodyPr wrap="square" rtlCol="0">
            <a:spAutoFit/>
          </a:bodyPr>
          <a:lstStyle/>
          <a:p>
            <a:pPr algn="r"/>
            <a:r>
              <a:rPr lang="zh-TW" altLang="en-US" sz="2800" dirty="0">
                <a:solidFill>
                  <a:srgbClr val="FF0000"/>
                </a:solidFill>
                <a:latin typeface="微軟正黑體" panose="020B0604030504040204" pitchFamily="34" charset="-120"/>
                <a:ea typeface="微軟正黑體" panose="020B0604030504040204" pitchFamily="34" charset="-120"/>
              </a:rPr>
              <a:t>並不容易</a:t>
            </a:r>
            <a:r>
              <a:rPr lang="en-US" altLang="zh-TW" sz="2800" dirty="0">
                <a:solidFill>
                  <a:srgbClr val="FF0000"/>
                </a:solidFill>
                <a:latin typeface="微軟正黑體" panose="020B0604030504040204" pitchFamily="34" charset="-120"/>
                <a:ea typeface="微軟正黑體" panose="020B0604030504040204" pitchFamily="34" charset="-120"/>
              </a:rPr>
              <a:t>!</a:t>
            </a:r>
            <a:endParaRPr lang="zh-TW" altLang="en-US" sz="2800" dirty="0">
              <a:solidFill>
                <a:srgbClr val="FF0000"/>
              </a:solidFill>
              <a:latin typeface="微軟正黑體" panose="020B0604030504040204" pitchFamily="34" charset="-120"/>
              <a:ea typeface="微軟正黑體" panose="020B0604030504040204" pitchFamily="34" charset="-120"/>
            </a:endParaRPr>
          </a:p>
        </p:txBody>
      </p:sp>
      <p:sp>
        <p:nvSpPr>
          <p:cNvPr id="58" name="文字方塊 57">
            <a:extLst>
              <a:ext uri="{FF2B5EF4-FFF2-40B4-BE49-F238E27FC236}">
                <a16:creationId xmlns:a16="http://schemas.microsoft.com/office/drawing/2014/main" id="{73C416F4-C4C5-A598-E92D-1A0D318EFA58}"/>
              </a:ext>
            </a:extLst>
          </p:cNvPr>
          <p:cNvSpPr txBox="1"/>
          <p:nvPr/>
        </p:nvSpPr>
        <p:spPr>
          <a:xfrm>
            <a:off x="8283812" y="5985193"/>
            <a:ext cx="6966856" cy="369332"/>
          </a:xfrm>
          <a:prstGeom prst="rect">
            <a:avLst/>
          </a:prstGeom>
          <a:noFill/>
        </p:spPr>
        <p:txBody>
          <a:bodyPr wrap="square">
            <a:spAutoFit/>
          </a:bodyPr>
          <a:lstStyle/>
          <a:p>
            <a:r>
              <a:rPr lang="zh-TW" altLang="en-US" dirty="0"/>
              <a:t>https://arxiv.org/abs/2306.15666</a:t>
            </a:r>
          </a:p>
        </p:txBody>
      </p:sp>
      <p:sp>
        <p:nvSpPr>
          <p:cNvPr id="59" name="文字方塊 58">
            <a:extLst>
              <a:ext uri="{FF2B5EF4-FFF2-40B4-BE49-F238E27FC236}">
                <a16:creationId xmlns:a16="http://schemas.microsoft.com/office/drawing/2014/main" id="{F1FCFACB-BBC5-A99D-98FE-D93EF8CDF81B}"/>
              </a:ext>
            </a:extLst>
          </p:cNvPr>
          <p:cNvSpPr txBox="1"/>
          <p:nvPr/>
        </p:nvSpPr>
        <p:spPr>
          <a:xfrm>
            <a:off x="8283812" y="6345270"/>
            <a:ext cx="8694056" cy="369332"/>
          </a:xfrm>
          <a:prstGeom prst="rect">
            <a:avLst/>
          </a:prstGeom>
          <a:noFill/>
        </p:spPr>
        <p:txBody>
          <a:bodyPr wrap="square">
            <a:spAutoFit/>
          </a:bodyPr>
          <a:lstStyle/>
          <a:p>
            <a:r>
              <a:rPr lang="zh-TW" altLang="en-US" dirty="0"/>
              <a:t>https://arxiv.org/abs/2303.11156</a:t>
            </a:r>
          </a:p>
        </p:txBody>
      </p:sp>
    </p:spTree>
    <p:extLst>
      <p:ext uri="{BB962C8B-B14F-4D97-AF65-F5344CB8AC3E}">
        <p14:creationId xmlns:p14="http://schemas.microsoft.com/office/powerpoint/2010/main" val="156195220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P spid="21" grpId="0"/>
      <p:bldP spid="33" grpId="0"/>
      <p:bldP spid="39" grpId="0"/>
      <p:bldP spid="41" grpId="0" animBg="1"/>
      <p:bldP spid="45" grpId="0"/>
      <p:bldP spid="46" grpId="0" animBg="1"/>
      <p:bldP spid="52" grpId="0"/>
      <p:bldP spid="57" grpId="0"/>
      <p:bldP spid="58" grpId="0"/>
      <p:bldP spid="5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C051ED-01AC-DFF1-8728-89D683E75D65}"/>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ChatGPT </a:t>
            </a:r>
            <a:r>
              <a:rPr lang="zh-TW" altLang="en-US" dirty="0">
                <a:latin typeface="微軟正黑體" panose="020B0604030504040204" pitchFamily="34" charset="-120"/>
                <a:ea typeface="微軟正黑體" panose="020B0604030504040204" pitchFamily="34" charset="-120"/>
              </a:rPr>
              <a:t>被用在各個地方 </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pic>
        <p:nvPicPr>
          <p:cNvPr id="1026" name="Picture 2">
            <a:extLst>
              <a:ext uri="{FF2B5EF4-FFF2-40B4-BE49-F238E27FC236}">
                <a16:creationId xmlns:a16="http://schemas.microsoft.com/office/drawing/2014/main" id="{0F878C38-867B-3ED2-74C0-EE87ADE0A0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519" y="3091656"/>
            <a:ext cx="1488281" cy="14882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A4B6706-6878-677E-F2C3-55530ED89B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7850" y="1658143"/>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E937892C-184A-D4C7-45B2-BE320CB05A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9788" y="3110706"/>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D3CE642-81EF-40F0-665C-9112C17E99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9788" y="4668836"/>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02EB8D9-D8A1-EA1F-726A-38B3CD1624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45958" y="3091656"/>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620F5E3B-B214-4315-2475-D42C3B097343}"/>
              </a:ext>
            </a:extLst>
          </p:cNvPr>
          <p:cNvSpPr txBox="1"/>
          <p:nvPr/>
        </p:nvSpPr>
        <p:spPr>
          <a:xfrm>
            <a:off x="1341834" y="4652315"/>
            <a:ext cx="1771650" cy="461665"/>
          </a:xfrm>
          <a:prstGeom prst="rect">
            <a:avLst/>
          </a:prstGeom>
          <a:noFill/>
        </p:spPr>
        <p:txBody>
          <a:bodyPr wrap="square" rtlCol="0">
            <a:spAutoFit/>
          </a:bodyPr>
          <a:lstStyle/>
          <a:p>
            <a:pPr algn="ctr"/>
            <a:r>
              <a:rPr lang="en-US" altLang="zh-TW" sz="2400" dirty="0"/>
              <a:t>Paper</a:t>
            </a:r>
            <a:endParaRPr lang="zh-TW" altLang="en-US" sz="2400" dirty="0"/>
          </a:p>
        </p:txBody>
      </p:sp>
      <p:sp>
        <p:nvSpPr>
          <p:cNvPr id="5" name="文字方塊 4">
            <a:extLst>
              <a:ext uri="{FF2B5EF4-FFF2-40B4-BE49-F238E27FC236}">
                <a16:creationId xmlns:a16="http://schemas.microsoft.com/office/drawing/2014/main" id="{51991F51-7688-8FF7-B351-83F0282B1BDA}"/>
              </a:ext>
            </a:extLst>
          </p:cNvPr>
          <p:cNvSpPr txBox="1"/>
          <p:nvPr/>
        </p:nvSpPr>
        <p:spPr>
          <a:xfrm>
            <a:off x="5434013" y="5961061"/>
            <a:ext cx="1771650" cy="461665"/>
          </a:xfrm>
          <a:prstGeom prst="rect">
            <a:avLst/>
          </a:prstGeom>
          <a:noFill/>
        </p:spPr>
        <p:txBody>
          <a:bodyPr wrap="square" rtlCol="0">
            <a:spAutoFit/>
          </a:bodyPr>
          <a:lstStyle/>
          <a:p>
            <a:pPr algn="ctr"/>
            <a:r>
              <a:rPr lang="en-US" altLang="zh-TW" sz="2400" dirty="0"/>
              <a:t>Reviewer</a:t>
            </a:r>
            <a:endParaRPr lang="zh-TW" altLang="en-US" sz="2400" dirty="0"/>
          </a:p>
        </p:txBody>
      </p:sp>
      <p:sp>
        <p:nvSpPr>
          <p:cNvPr id="6" name="文字方塊 5">
            <a:extLst>
              <a:ext uri="{FF2B5EF4-FFF2-40B4-BE49-F238E27FC236}">
                <a16:creationId xmlns:a16="http://schemas.microsoft.com/office/drawing/2014/main" id="{27D23D89-ECAA-C905-B085-7E7E47A3E6C1}"/>
              </a:ext>
            </a:extLst>
          </p:cNvPr>
          <p:cNvSpPr txBox="1"/>
          <p:nvPr/>
        </p:nvSpPr>
        <p:spPr>
          <a:xfrm>
            <a:off x="8467726" y="3510756"/>
            <a:ext cx="2886074" cy="954107"/>
          </a:xfrm>
          <a:prstGeom prst="rect">
            <a:avLst/>
          </a:prstGeom>
          <a:noFill/>
        </p:spPr>
        <p:txBody>
          <a:bodyPr wrap="square" rtlCol="0">
            <a:spAutoFit/>
          </a:bodyPr>
          <a:lstStyle/>
          <a:p>
            <a:pPr algn="ctr"/>
            <a:r>
              <a:rPr lang="zh-TW" altLang="en-US" sz="2800" dirty="0">
                <a:latin typeface="微軟正黑體" panose="020B0604030504040204" pitchFamily="34" charset="-120"/>
                <a:ea typeface="微軟正黑體" panose="020B0604030504040204" pitchFamily="34" charset="-120"/>
              </a:rPr>
              <a:t>有多少審查意見是 </a:t>
            </a:r>
            <a:r>
              <a:rPr lang="en-US" altLang="zh-TW" sz="2800" dirty="0">
                <a:latin typeface="微軟正黑體" panose="020B0604030504040204" pitchFamily="34" charset="-120"/>
                <a:ea typeface="微軟正黑體" panose="020B0604030504040204" pitchFamily="34" charset="-120"/>
              </a:rPr>
              <a:t>AI</a:t>
            </a:r>
            <a:r>
              <a:rPr lang="zh-TW" altLang="en-US" sz="2800" dirty="0">
                <a:latin typeface="微軟正黑體" panose="020B0604030504040204" pitchFamily="34" charset="-120"/>
                <a:ea typeface="微軟正黑體" panose="020B0604030504040204" pitchFamily="34" charset="-120"/>
              </a:rPr>
              <a:t> 生成的？</a:t>
            </a:r>
          </a:p>
        </p:txBody>
      </p:sp>
      <p:sp>
        <p:nvSpPr>
          <p:cNvPr id="7" name="文字方塊 6">
            <a:extLst>
              <a:ext uri="{FF2B5EF4-FFF2-40B4-BE49-F238E27FC236}">
                <a16:creationId xmlns:a16="http://schemas.microsoft.com/office/drawing/2014/main" id="{C7C4A6C4-B964-5717-D405-1C6020FE7CD2}"/>
              </a:ext>
            </a:extLst>
          </p:cNvPr>
          <p:cNvSpPr txBox="1"/>
          <p:nvPr/>
        </p:nvSpPr>
        <p:spPr>
          <a:xfrm>
            <a:off x="8358189" y="4698481"/>
            <a:ext cx="6098874" cy="369332"/>
          </a:xfrm>
          <a:prstGeom prst="rect">
            <a:avLst/>
          </a:prstGeom>
          <a:noFill/>
        </p:spPr>
        <p:txBody>
          <a:bodyPr wrap="square">
            <a:spAutoFit/>
          </a:bodyPr>
          <a:lstStyle/>
          <a:p>
            <a:r>
              <a:rPr lang="zh-TW" altLang="en-US" dirty="0"/>
              <a:t>https://arxiv.org/abs/2403.07183</a:t>
            </a:r>
          </a:p>
        </p:txBody>
      </p:sp>
      <p:cxnSp>
        <p:nvCxnSpPr>
          <p:cNvPr id="9" name="直線單箭頭接點 8">
            <a:extLst>
              <a:ext uri="{FF2B5EF4-FFF2-40B4-BE49-F238E27FC236}">
                <a16:creationId xmlns:a16="http://schemas.microsoft.com/office/drawing/2014/main" id="{BA145983-BF75-CA6D-FD79-F566A14C7493}"/>
              </a:ext>
            </a:extLst>
          </p:cNvPr>
          <p:cNvCxnSpPr>
            <a:cxnSpLocks/>
          </p:cNvCxnSpPr>
          <p:nvPr/>
        </p:nvCxnSpPr>
        <p:spPr>
          <a:xfrm flipV="1">
            <a:off x="3113484" y="2362200"/>
            <a:ext cx="2320529" cy="11485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23DDFECF-8716-CE98-F728-B7E719DE5A59}"/>
              </a:ext>
            </a:extLst>
          </p:cNvPr>
          <p:cNvCxnSpPr>
            <a:cxnSpLocks/>
          </p:cNvCxnSpPr>
          <p:nvPr/>
        </p:nvCxnSpPr>
        <p:spPr>
          <a:xfrm>
            <a:off x="3224213" y="3806040"/>
            <a:ext cx="227647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90B0CE29-AD71-58F6-9E3A-04E63C9BD18E}"/>
              </a:ext>
            </a:extLst>
          </p:cNvPr>
          <p:cNvCxnSpPr>
            <a:cxnSpLocks/>
          </p:cNvCxnSpPr>
          <p:nvPr/>
        </p:nvCxnSpPr>
        <p:spPr>
          <a:xfrm>
            <a:off x="3181350" y="4182268"/>
            <a:ext cx="2319338" cy="13017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31829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A161F8-9E27-8512-77C6-99B631F7EB52}"/>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有多少的文章審查意見有用 </a:t>
            </a:r>
            <a:r>
              <a:rPr lang="en-US" altLang="zh-TW" dirty="0">
                <a:latin typeface="微軟正黑體" panose="020B0604030504040204" pitchFamily="34" charset="-120"/>
                <a:ea typeface="微軟正黑體" panose="020B0604030504040204" pitchFamily="34" charset="-120"/>
              </a:rPr>
              <a:t>ChatGPT</a:t>
            </a:r>
            <a:r>
              <a:rPr lang="zh-TW" altLang="en-US" dirty="0">
                <a:latin typeface="微軟正黑體" panose="020B0604030504040204" pitchFamily="34" charset="-120"/>
                <a:ea typeface="微軟正黑體" panose="020B0604030504040204" pitchFamily="34" charset="-120"/>
              </a:rPr>
              <a:t>？</a:t>
            </a:r>
          </a:p>
        </p:txBody>
      </p:sp>
      <p:pic>
        <p:nvPicPr>
          <p:cNvPr id="5" name="圖片 4">
            <a:extLst>
              <a:ext uri="{FF2B5EF4-FFF2-40B4-BE49-F238E27FC236}">
                <a16:creationId xmlns:a16="http://schemas.microsoft.com/office/drawing/2014/main" id="{A181A076-35E1-0BCC-DB7B-4B9C1294C930}"/>
              </a:ext>
            </a:extLst>
          </p:cNvPr>
          <p:cNvPicPr>
            <a:picLocks noChangeAspect="1"/>
          </p:cNvPicPr>
          <p:nvPr/>
        </p:nvPicPr>
        <p:blipFill>
          <a:blip r:embed="rId3"/>
          <a:stretch>
            <a:fillRect/>
          </a:stretch>
        </p:blipFill>
        <p:spPr>
          <a:xfrm>
            <a:off x="794656" y="1872312"/>
            <a:ext cx="9597033" cy="3935319"/>
          </a:xfrm>
          <a:prstGeom prst="rect">
            <a:avLst/>
          </a:prstGeom>
        </p:spPr>
      </p:pic>
      <p:sp>
        <p:nvSpPr>
          <p:cNvPr id="6" name="文字方塊 5">
            <a:extLst>
              <a:ext uri="{FF2B5EF4-FFF2-40B4-BE49-F238E27FC236}">
                <a16:creationId xmlns:a16="http://schemas.microsoft.com/office/drawing/2014/main" id="{E37BAB3B-3AE4-C845-B1CF-073EE84AF9E9}"/>
              </a:ext>
            </a:extLst>
          </p:cNvPr>
          <p:cNvSpPr txBox="1"/>
          <p:nvPr/>
        </p:nvSpPr>
        <p:spPr>
          <a:xfrm>
            <a:off x="8501332" y="6123543"/>
            <a:ext cx="6098874" cy="369332"/>
          </a:xfrm>
          <a:prstGeom prst="rect">
            <a:avLst/>
          </a:prstGeom>
          <a:noFill/>
        </p:spPr>
        <p:txBody>
          <a:bodyPr wrap="square">
            <a:spAutoFit/>
          </a:bodyPr>
          <a:lstStyle/>
          <a:p>
            <a:r>
              <a:rPr lang="zh-TW" altLang="en-US" dirty="0"/>
              <a:t>https://arxiv.org/abs/2403.07183</a:t>
            </a:r>
          </a:p>
        </p:txBody>
      </p:sp>
      <p:sp>
        <p:nvSpPr>
          <p:cNvPr id="4" name="文字方塊 3">
            <a:extLst>
              <a:ext uri="{FF2B5EF4-FFF2-40B4-BE49-F238E27FC236}">
                <a16:creationId xmlns:a16="http://schemas.microsoft.com/office/drawing/2014/main" id="{1C3BB248-BDED-90CA-4298-AAEEEEC3D6F7}"/>
              </a:ext>
            </a:extLst>
          </p:cNvPr>
          <p:cNvSpPr txBox="1"/>
          <p:nvPr/>
        </p:nvSpPr>
        <p:spPr>
          <a:xfrm>
            <a:off x="10026434" y="1699152"/>
            <a:ext cx="1988457" cy="830997"/>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自然語言處理國際會議</a:t>
            </a:r>
          </a:p>
        </p:txBody>
      </p:sp>
      <p:sp>
        <p:nvSpPr>
          <p:cNvPr id="7" name="文字方塊 6">
            <a:extLst>
              <a:ext uri="{FF2B5EF4-FFF2-40B4-BE49-F238E27FC236}">
                <a16:creationId xmlns:a16="http://schemas.microsoft.com/office/drawing/2014/main" id="{9C0B9142-0A94-3CF9-FBB2-EB75E1AC6F7C}"/>
              </a:ext>
            </a:extLst>
          </p:cNvPr>
          <p:cNvSpPr txBox="1"/>
          <p:nvPr/>
        </p:nvSpPr>
        <p:spPr>
          <a:xfrm>
            <a:off x="9879552" y="3196464"/>
            <a:ext cx="1988457" cy="830997"/>
          </a:xfrm>
          <a:prstGeom prst="rect">
            <a:avLst/>
          </a:prstGeom>
          <a:noFill/>
        </p:spPr>
        <p:txBody>
          <a:bodyPr wrap="square" rtlCol="0">
            <a:spAutoFit/>
          </a:bodyPr>
          <a:lstStyle/>
          <a:p>
            <a:pPr algn="ctr"/>
            <a:r>
              <a:rPr lang="zh-TW" altLang="en-US" sz="2400" dirty="0">
                <a:latin typeface="微軟正黑體" panose="020B0604030504040204" pitchFamily="34" charset="-120"/>
                <a:ea typeface="微軟正黑體" panose="020B0604030504040204" pitchFamily="34" charset="-120"/>
              </a:rPr>
              <a:t>機器學習</a:t>
            </a:r>
            <a:endParaRPr lang="en-US" altLang="zh-TW" sz="2400" dirty="0">
              <a:latin typeface="微軟正黑體" panose="020B0604030504040204" pitchFamily="34" charset="-120"/>
              <a:ea typeface="微軟正黑體" panose="020B0604030504040204" pitchFamily="34" charset="-120"/>
            </a:endParaRPr>
          </a:p>
          <a:p>
            <a:pPr algn="ctr"/>
            <a:r>
              <a:rPr lang="zh-TW" altLang="en-US" sz="2400" dirty="0">
                <a:latin typeface="微軟正黑體" panose="020B0604030504040204" pitchFamily="34" charset="-120"/>
                <a:ea typeface="微軟正黑體" panose="020B0604030504040204" pitchFamily="34" charset="-120"/>
              </a:rPr>
              <a:t>國際會議</a:t>
            </a:r>
          </a:p>
        </p:txBody>
      </p:sp>
      <p:sp>
        <p:nvSpPr>
          <p:cNvPr id="8" name="文字方塊 7">
            <a:extLst>
              <a:ext uri="{FF2B5EF4-FFF2-40B4-BE49-F238E27FC236}">
                <a16:creationId xmlns:a16="http://schemas.microsoft.com/office/drawing/2014/main" id="{F136592C-2F7D-FFA7-E040-1DE0406CAF69}"/>
              </a:ext>
            </a:extLst>
          </p:cNvPr>
          <p:cNvSpPr txBox="1"/>
          <p:nvPr/>
        </p:nvSpPr>
        <p:spPr>
          <a:xfrm>
            <a:off x="9879551" y="4520616"/>
            <a:ext cx="1988457" cy="830997"/>
          </a:xfrm>
          <a:prstGeom prst="rect">
            <a:avLst/>
          </a:prstGeom>
          <a:noFill/>
        </p:spPr>
        <p:txBody>
          <a:bodyPr wrap="square" rtlCol="0">
            <a:spAutoFit/>
          </a:bodyPr>
          <a:lstStyle/>
          <a:p>
            <a:pPr algn="ctr"/>
            <a:r>
              <a:rPr lang="zh-TW" altLang="en-US" sz="2400" dirty="0">
                <a:latin typeface="微軟正黑體" panose="020B0604030504040204" pitchFamily="34" charset="-120"/>
                <a:ea typeface="微軟正黑體" panose="020B0604030504040204" pitchFamily="34" charset="-120"/>
              </a:rPr>
              <a:t>多個學科</a:t>
            </a:r>
            <a:endParaRPr lang="en-US" altLang="zh-TW" sz="2400" dirty="0">
              <a:latin typeface="微軟正黑體" panose="020B0604030504040204" pitchFamily="34" charset="-120"/>
              <a:ea typeface="微軟正黑體" panose="020B0604030504040204" pitchFamily="34" charset="-120"/>
            </a:endParaRPr>
          </a:p>
          <a:p>
            <a:pPr algn="ctr"/>
            <a:r>
              <a:rPr lang="zh-TW" altLang="en-US" sz="2400" dirty="0">
                <a:latin typeface="微軟正黑體" panose="020B0604030504040204" pitchFamily="34" charset="-120"/>
                <a:ea typeface="微軟正黑體" panose="020B0604030504040204" pitchFamily="34" charset="-120"/>
              </a:rPr>
              <a:t>領域</a:t>
            </a:r>
          </a:p>
        </p:txBody>
      </p:sp>
      <p:cxnSp>
        <p:nvCxnSpPr>
          <p:cNvPr id="10" name="直線單箭頭接點 9">
            <a:extLst>
              <a:ext uri="{FF2B5EF4-FFF2-40B4-BE49-F238E27FC236}">
                <a16:creationId xmlns:a16="http://schemas.microsoft.com/office/drawing/2014/main" id="{9325CDD7-F8EF-2EF3-F32F-064816E6B76D}"/>
              </a:ext>
            </a:extLst>
          </p:cNvPr>
          <p:cNvCxnSpPr/>
          <p:nvPr/>
        </p:nvCxnSpPr>
        <p:spPr>
          <a:xfrm flipH="1">
            <a:off x="9173029" y="2114650"/>
            <a:ext cx="85340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311A48FF-E658-D155-08CF-C2E785AC606D}"/>
              </a:ext>
            </a:extLst>
          </p:cNvPr>
          <p:cNvCxnSpPr>
            <a:cxnSpLocks/>
          </p:cNvCxnSpPr>
          <p:nvPr/>
        </p:nvCxnSpPr>
        <p:spPr>
          <a:xfrm flipH="1" flipV="1">
            <a:off x="9457571" y="3296050"/>
            <a:ext cx="702429" cy="1906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73A03E1A-517E-FB09-4F39-99A6A4484DB7}"/>
              </a:ext>
            </a:extLst>
          </p:cNvPr>
          <p:cNvCxnSpPr>
            <a:cxnSpLocks/>
          </p:cNvCxnSpPr>
          <p:nvPr/>
        </p:nvCxnSpPr>
        <p:spPr>
          <a:xfrm flipH="1">
            <a:off x="9163012" y="3611962"/>
            <a:ext cx="99698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99C33A48-5E4F-7383-E8D1-59034051831D}"/>
              </a:ext>
            </a:extLst>
          </p:cNvPr>
          <p:cNvCxnSpPr>
            <a:cxnSpLocks/>
          </p:cNvCxnSpPr>
          <p:nvPr/>
        </p:nvCxnSpPr>
        <p:spPr>
          <a:xfrm flipH="1">
            <a:off x="9173029" y="3730171"/>
            <a:ext cx="986971" cy="3750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B1F3E4D5-7A49-8622-0B3F-F1F4D244A12F}"/>
              </a:ext>
            </a:extLst>
          </p:cNvPr>
          <p:cNvCxnSpPr>
            <a:cxnSpLocks/>
          </p:cNvCxnSpPr>
          <p:nvPr/>
        </p:nvCxnSpPr>
        <p:spPr>
          <a:xfrm flipH="1">
            <a:off x="9177257" y="4936114"/>
            <a:ext cx="849177" cy="479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F0F04C04-630E-D47A-D0B6-B8FBF1A1C629}"/>
              </a:ext>
            </a:extLst>
          </p:cNvPr>
          <p:cNvSpPr/>
          <p:nvPr/>
        </p:nvSpPr>
        <p:spPr>
          <a:xfrm>
            <a:off x="8258629" y="1480457"/>
            <a:ext cx="2423885" cy="4470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5040217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3C668E-5666-7432-58E4-6301CF7FBAE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有些詞彙近年起異常頻繁出現？</a:t>
            </a:r>
          </a:p>
        </p:txBody>
      </p:sp>
      <p:sp>
        <p:nvSpPr>
          <p:cNvPr id="3" name="內容版面配置區 2">
            <a:extLst>
              <a:ext uri="{FF2B5EF4-FFF2-40B4-BE49-F238E27FC236}">
                <a16:creationId xmlns:a16="http://schemas.microsoft.com/office/drawing/2014/main" id="{47A46B1E-5F38-F9F8-744C-90D47C188EC1}"/>
              </a:ext>
            </a:extLst>
          </p:cNvPr>
          <p:cNvSpPr>
            <a:spLocks noGrp="1"/>
          </p:cNvSpPr>
          <p:nvPr>
            <p:ph idx="1"/>
          </p:nvPr>
        </p:nvSpPr>
        <p:spPr/>
        <p:txBody>
          <a:bodyPr/>
          <a:lstStyle/>
          <a:p>
            <a:endParaRPr lang="zh-TW" altLang="en-US" dirty="0"/>
          </a:p>
        </p:txBody>
      </p:sp>
      <p:sp>
        <p:nvSpPr>
          <p:cNvPr id="5" name="文字方塊 4">
            <a:extLst>
              <a:ext uri="{FF2B5EF4-FFF2-40B4-BE49-F238E27FC236}">
                <a16:creationId xmlns:a16="http://schemas.microsoft.com/office/drawing/2014/main" id="{8A60E6CC-C010-88A9-C22E-8F87D1358C15}"/>
              </a:ext>
            </a:extLst>
          </p:cNvPr>
          <p:cNvSpPr txBox="1"/>
          <p:nvPr/>
        </p:nvSpPr>
        <p:spPr>
          <a:xfrm>
            <a:off x="8501332" y="6123543"/>
            <a:ext cx="6098874" cy="369332"/>
          </a:xfrm>
          <a:prstGeom prst="rect">
            <a:avLst/>
          </a:prstGeom>
          <a:noFill/>
        </p:spPr>
        <p:txBody>
          <a:bodyPr wrap="square">
            <a:spAutoFit/>
          </a:bodyPr>
          <a:lstStyle/>
          <a:p>
            <a:r>
              <a:rPr lang="zh-TW" altLang="en-US" dirty="0"/>
              <a:t>https://arxiv.org/abs/2403.07183</a:t>
            </a:r>
          </a:p>
        </p:txBody>
      </p:sp>
      <p:pic>
        <p:nvPicPr>
          <p:cNvPr id="7" name="圖片 6">
            <a:extLst>
              <a:ext uri="{FF2B5EF4-FFF2-40B4-BE49-F238E27FC236}">
                <a16:creationId xmlns:a16="http://schemas.microsoft.com/office/drawing/2014/main" id="{BB310E28-239D-643D-BB31-E8B50220E514}"/>
              </a:ext>
            </a:extLst>
          </p:cNvPr>
          <p:cNvPicPr>
            <a:picLocks noChangeAspect="1"/>
          </p:cNvPicPr>
          <p:nvPr/>
        </p:nvPicPr>
        <p:blipFill>
          <a:blip r:embed="rId3"/>
          <a:stretch>
            <a:fillRect/>
          </a:stretch>
        </p:blipFill>
        <p:spPr>
          <a:xfrm>
            <a:off x="988550" y="1690688"/>
            <a:ext cx="10214899" cy="4222607"/>
          </a:xfrm>
          <a:prstGeom prst="rect">
            <a:avLst/>
          </a:prstGeom>
        </p:spPr>
      </p:pic>
    </p:spTree>
    <p:extLst>
      <p:ext uri="{BB962C8B-B14F-4D97-AF65-F5344CB8AC3E}">
        <p14:creationId xmlns:p14="http://schemas.microsoft.com/office/powerpoint/2010/main" val="374624105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28DC72-A64D-56C4-E14E-51214DDE8269}"/>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只是做文法上的修改嗎？</a:t>
            </a:r>
          </a:p>
        </p:txBody>
      </p:sp>
      <p:sp>
        <p:nvSpPr>
          <p:cNvPr id="3" name="內容版面配置區 2">
            <a:extLst>
              <a:ext uri="{FF2B5EF4-FFF2-40B4-BE49-F238E27FC236}">
                <a16:creationId xmlns:a16="http://schemas.microsoft.com/office/drawing/2014/main" id="{9BD7AF71-E9D4-E8AE-CAAA-5B70D7B370CA}"/>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9AFC64C9-66F4-A401-355F-52B562B07806}"/>
              </a:ext>
            </a:extLst>
          </p:cNvPr>
          <p:cNvPicPr>
            <a:picLocks noChangeAspect="1"/>
          </p:cNvPicPr>
          <p:nvPr/>
        </p:nvPicPr>
        <p:blipFill>
          <a:blip r:embed="rId2"/>
          <a:stretch>
            <a:fillRect/>
          </a:stretch>
        </p:blipFill>
        <p:spPr>
          <a:xfrm>
            <a:off x="466338" y="1690688"/>
            <a:ext cx="10402438" cy="4486275"/>
          </a:xfrm>
          <a:prstGeom prst="rect">
            <a:avLst/>
          </a:prstGeom>
        </p:spPr>
      </p:pic>
      <p:sp>
        <p:nvSpPr>
          <p:cNvPr id="6" name="文字方塊 5">
            <a:extLst>
              <a:ext uri="{FF2B5EF4-FFF2-40B4-BE49-F238E27FC236}">
                <a16:creationId xmlns:a16="http://schemas.microsoft.com/office/drawing/2014/main" id="{E020FF57-D149-5561-7D68-63588C335DE7}"/>
              </a:ext>
            </a:extLst>
          </p:cNvPr>
          <p:cNvSpPr txBox="1"/>
          <p:nvPr/>
        </p:nvSpPr>
        <p:spPr>
          <a:xfrm>
            <a:off x="8501332" y="6123543"/>
            <a:ext cx="6098874" cy="369332"/>
          </a:xfrm>
          <a:prstGeom prst="rect">
            <a:avLst/>
          </a:prstGeom>
          <a:noFill/>
        </p:spPr>
        <p:txBody>
          <a:bodyPr wrap="square">
            <a:spAutoFit/>
          </a:bodyPr>
          <a:lstStyle/>
          <a:p>
            <a:r>
              <a:rPr lang="zh-TW" altLang="en-US" dirty="0"/>
              <a:t>https://arxiv.org/abs/2403.07183</a:t>
            </a:r>
          </a:p>
        </p:txBody>
      </p:sp>
    </p:spTree>
    <p:extLst>
      <p:ext uri="{BB962C8B-B14F-4D97-AF65-F5344CB8AC3E}">
        <p14:creationId xmlns:p14="http://schemas.microsoft.com/office/powerpoint/2010/main" val="91473479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字方塊 20">
            <a:extLst>
              <a:ext uri="{FF2B5EF4-FFF2-40B4-BE49-F238E27FC236}">
                <a16:creationId xmlns:a16="http://schemas.microsoft.com/office/drawing/2014/main" id="{ABDF004C-8519-062F-4312-C63737534324}"/>
              </a:ext>
            </a:extLst>
          </p:cNvPr>
          <p:cNvSpPr txBox="1"/>
          <p:nvPr/>
        </p:nvSpPr>
        <p:spPr>
          <a:xfrm>
            <a:off x="6332158" y="3516828"/>
            <a:ext cx="163857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28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 name="標題 1">
            <a:extLst>
              <a:ext uri="{FF2B5EF4-FFF2-40B4-BE49-F238E27FC236}">
                <a16:creationId xmlns:a16="http://schemas.microsoft.com/office/drawing/2014/main" id="{BB1E9E25-A24C-E72D-7999-88972F9AD6C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在語言模型的輸出加上浮水印</a:t>
            </a:r>
          </a:p>
        </p:txBody>
      </p:sp>
      <p:sp>
        <p:nvSpPr>
          <p:cNvPr id="3" name="內容版面配置區 2">
            <a:extLst>
              <a:ext uri="{FF2B5EF4-FFF2-40B4-BE49-F238E27FC236}">
                <a16:creationId xmlns:a16="http://schemas.microsoft.com/office/drawing/2014/main" id="{226D9932-4C4B-FEC3-A65F-1E479E84585E}"/>
              </a:ext>
            </a:extLst>
          </p:cNvPr>
          <p:cNvSpPr>
            <a:spLocks noGrp="1"/>
          </p:cNvSpPr>
          <p:nvPr>
            <p:ph idx="1"/>
          </p:nvPr>
        </p:nvSpPr>
        <p:spPr/>
        <p:txBody>
          <a:bodyPr>
            <a:normAutofit/>
          </a:bodyPr>
          <a:lstStyle/>
          <a:p>
            <a:r>
              <a:rPr lang="zh-TW" altLang="en-US" sz="2400" dirty="0">
                <a:latin typeface="微軟正黑體" panose="020B0604030504040204" pitchFamily="34" charset="-120"/>
                <a:ea typeface="微軟正黑體" panose="020B0604030504040204" pitchFamily="34" charset="-120"/>
              </a:rPr>
              <a:t>在模型的輸出中加上人類難以辨識的暗號</a:t>
            </a:r>
          </a:p>
        </p:txBody>
      </p:sp>
      <p:sp>
        <p:nvSpPr>
          <p:cNvPr id="4" name="文字方塊 3">
            <a:extLst>
              <a:ext uri="{FF2B5EF4-FFF2-40B4-BE49-F238E27FC236}">
                <a16:creationId xmlns:a16="http://schemas.microsoft.com/office/drawing/2014/main" id="{0786163C-C027-BF62-D1DE-87889D961ACF}"/>
              </a:ext>
            </a:extLst>
          </p:cNvPr>
          <p:cNvSpPr txBox="1"/>
          <p:nvPr/>
        </p:nvSpPr>
        <p:spPr>
          <a:xfrm>
            <a:off x="7202255" y="112991"/>
            <a:ext cx="5112589" cy="369332"/>
          </a:xfrm>
          <a:prstGeom prst="rect">
            <a:avLst/>
          </a:prstGeom>
          <a:noFill/>
        </p:spPr>
        <p:txBody>
          <a:bodyPr wrap="square" rtlCol="0">
            <a:spAutoFit/>
          </a:bodyPr>
          <a:lstStyle/>
          <a:p>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這裡所講的是簡化後的概念，實際方法更複雜</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65FBCC0C-30E5-5CCE-E783-57721011B97A}"/>
              </a:ext>
            </a:extLst>
          </p:cNvPr>
          <p:cNvSpPr txBox="1"/>
          <p:nvPr/>
        </p:nvSpPr>
        <p:spPr>
          <a:xfrm>
            <a:off x="8659402" y="616000"/>
            <a:ext cx="6098874" cy="369332"/>
          </a:xfrm>
          <a:prstGeom prst="rect">
            <a:avLst/>
          </a:prstGeom>
          <a:noFill/>
        </p:spPr>
        <p:txBody>
          <a:bodyPr wrap="square">
            <a:spAutoFit/>
          </a:bodyPr>
          <a:lstStyle/>
          <a:p>
            <a:r>
              <a:rPr lang="zh-TW" altLang="en-US" dirty="0"/>
              <a:t>https://arxiv.org/abs/2301.10226</a:t>
            </a:r>
          </a:p>
        </p:txBody>
      </p:sp>
      <p:sp>
        <p:nvSpPr>
          <p:cNvPr id="8" name="文字方塊 7">
            <a:extLst>
              <a:ext uri="{FF2B5EF4-FFF2-40B4-BE49-F238E27FC236}">
                <a16:creationId xmlns:a16="http://schemas.microsoft.com/office/drawing/2014/main" id="{304889F2-C80D-06D6-B241-8381B253D0A4}"/>
              </a:ext>
            </a:extLst>
          </p:cNvPr>
          <p:cNvSpPr txBox="1"/>
          <p:nvPr/>
        </p:nvSpPr>
        <p:spPr>
          <a:xfrm>
            <a:off x="8657244" y="935603"/>
            <a:ext cx="7315200" cy="369332"/>
          </a:xfrm>
          <a:prstGeom prst="rect">
            <a:avLst/>
          </a:prstGeom>
          <a:noFill/>
        </p:spPr>
        <p:txBody>
          <a:bodyPr wrap="square">
            <a:spAutoFit/>
          </a:bodyPr>
          <a:lstStyle/>
          <a:p>
            <a:r>
              <a:rPr lang="zh-TW" altLang="en-US" dirty="0"/>
              <a:t>https://arxiv.org/abs/2306.04634</a:t>
            </a:r>
          </a:p>
        </p:txBody>
      </p:sp>
      <p:sp>
        <p:nvSpPr>
          <p:cNvPr id="9" name="矩形: 圓角 8">
            <a:extLst>
              <a:ext uri="{FF2B5EF4-FFF2-40B4-BE49-F238E27FC236}">
                <a16:creationId xmlns:a16="http://schemas.microsoft.com/office/drawing/2014/main" id="{6C701BED-F4BB-F60D-E8FE-FC7936153D0D}"/>
              </a:ext>
            </a:extLst>
          </p:cNvPr>
          <p:cNvSpPr/>
          <p:nvPr/>
        </p:nvSpPr>
        <p:spPr>
          <a:xfrm>
            <a:off x="2621611" y="3094015"/>
            <a:ext cx="1693981" cy="1045674"/>
          </a:xfrm>
          <a:prstGeom prst="roundRect">
            <a:avLst/>
          </a:prstGeom>
          <a:solidFill>
            <a:schemeClr val="accent1">
              <a:lumMod val="20000"/>
              <a:lumOff val="8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TW" altLang="en-US" sz="2400" dirty="0">
                <a:solidFill>
                  <a:prstClr val="black"/>
                </a:solidFill>
                <a:latin typeface="微軟正黑體" panose="020B0604030504040204" pitchFamily="34" charset="-120"/>
                <a:ea typeface="微軟正黑體" panose="020B0604030504040204" pitchFamily="34" charset="-120"/>
              </a:rPr>
              <a:t>語言模型</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10" name="文字方塊 9">
            <a:extLst>
              <a:ext uri="{FF2B5EF4-FFF2-40B4-BE49-F238E27FC236}">
                <a16:creationId xmlns:a16="http://schemas.microsoft.com/office/drawing/2014/main" id="{31DBDD28-ABD4-0C08-E0BC-2F21911ACABE}"/>
              </a:ext>
            </a:extLst>
          </p:cNvPr>
          <p:cNvSpPr txBox="1"/>
          <p:nvPr/>
        </p:nvSpPr>
        <p:spPr>
          <a:xfrm>
            <a:off x="-1840735" y="3371505"/>
            <a:ext cx="3515942"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人工</a:t>
            </a:r>
          </a:p>
        </p:txBody>
      </p:sp>
      <p:cxnSp>
        <p:nvCxnSpPr>
          <p:cNvPr id="11" name="直線單箭頭接點 10">
            <a:extLst>
              <a:ext uri="{FF2B5EF4-FFF2-40B4-BE49-F238E27FC236}">
                <a16:creationId xmlns:a16="http://schemas.microsoft.com/office/drawing/2014/main" id="{798074CB-3B70-A7C3-B579-95E913283267}"/>
              </a:ext>
            </a:extLst>
          </p:cNvPr>
          <p:cNvCxnSpPr>
            <a:cxnSpLocks/>
          </p:cNvCxnSpPr>
          <p:nvPr/>
        </p:nvCxnSpPr>
        <p:spPr>
          <a:xfrm>
            <a:off x="1888494" y="3577590"/>
            <a:ext cx="6566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76DCDDD5-BDD6-D013-7E31-FAF2B3170D25}"/>
              </a:ext>
            </a:extLst>
          </p:cNvPr>
          <p:cNvCxnSpPr>
            <a:cxnSpLocks/>
          </p:cNvCxnSpPr>
          <p:nvPr/>
        </p:nvCxnSpPr>
        <p:spPr>
          <a:xfrm>
            <a:off x="4342167" y="3622284"/>
            <a:ext cx="6566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5EDCE975-43F0-0B96-32EF-7703A2A4E27F}"/>
              </a:ext>
            </a:extLst>
          </p:cNvPr>
          <p:cNvSpPr/>
          <p:nvPr/>
        </p:nvSpPr>
        <p:spPr>
          <a:xfrm>
            <a:off x="5327810" y="3901045"/>
            <a:ext cx="180000" cy="1444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5" name="矩形 14">
            <a:extLst>
              <a:ext uri="{FF2B5EF4-FFF2-40B4-BE49-F238E27FC236}">
                <a16:creationId xmlns:a16="http://schemas.microsoft.com/office/drawing/2014/main" id="{FF3A3FD7-0AFB-0B68-2CB2-7E6CC873D735}"/>
              </a:ext>
            </a:extLst>
          </p:cNvPr>
          <p:cNvSpPr/>
          <p:nvPr/>
        </p:nvSpPr>
        <p:spPr>
          <a:xfrm>
            <a:off x="5746334" y="2971590"/>
            <a:ext cx="180000" cy="108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6" name="矩形 15">
            <a:extLst>
              <a:ext uri="{FF2B5EF4-FFF2-40B4-BE49-F238E27FC236}">
                <a16:creationId xmlns:a16="http://schemas.microsoft.com/office/drawing/2014/main" id="{831BA71B-5616-6A07-29D0-A35630F4E41E}"/>
              </a:ext>
            </a:extLst>
          </p:cNvPr>
          <p:cNvSpPr/>
          <p:nvPr/>
        </p:nvSpPr>
        <p:spPr>
          <a:xfrm>
            <a:off x="6583383" y="3700069"/>
            <a:ext cx="180000"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7" name="矩形 16">
            <a:extLst>
              <a:ext uri="{FF2B5EF4-FFF2-40B4-BE49-F238E27FC236}">
                <a16:creationId xmlns:a16="http://schemas.microsoft.com/office/drawing/2014/main" id="{0BB810D3-3D81-71A6-A644-9B5E9F772856}"/>
              </a:ext>
            </a:extLst>
          </p:cNvPr>
          <p:cNvSpPr/>
          <p:nvPr/>
        </p:nvSpPr>
        <p:spPr>
          <a:xfrm>
            <a:off x="7522986" y="3677639"/>
            <a:ext cx="180000" cy="3673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8" name="矩形 17">
            <a:extLst>
              <a:ext uri="{FF2B5EF4-FFF2-40B4-BE49-F238E27FC236}">
                <a16:creationId xmlns:a16="http://schemas.microsoft.com/office/drawing/2014/main" id="{5ADB1A0B-BBB6-418C-D491-E7199DB9E1D7}"/>
              </a:ext>
            </a:extLst>
          </p:cNvPr>
          <p:cNvSpPr/>
          <p:nvPr/>
        </p:nvSpPr>
        <p:spPr>
          <a:xfrm>
            <a:off x="6164858" y="2605493"/>
            <a:ext cx="180000" cy="14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19" name="直線接點 18">
            <a:extLst>
              <a:ext uri="{FF2B5EF4-FFF2-40B4-BE49-F238E27FC236}">
                <a16:creationId xmlns:a16="http://schemas.microsoft.com/office/drawing/2014/main" id="{B206AC84-DEF4-AA52-8C7D-EEEF92BC2672}"/>
              </a:ext>
            </a:extLst>
          </p:cNvPr>
          <p:cNvCxnSpPr>
            <a:cxnSpLocks/>
          </p:cNvCxnSpPr>
          <p:nvPr/>
        </p:nvCxnSpPr>
        <p:spPr>
          <a:xfrm>
            <a:off x="5123349" y="4067117"/>
            <a:ext cx="31429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F40402B5-BAC4-5A93-0598-69DF5D5D3DC2}"/>
              </a:ext>
            </a:extLst>
          </p:cNvPr>
          <p:cNvSpPr/>
          <p:nvPr/>
        </p:nvSpPr>
        <p:spPr>
          <a:xfrm>
            <a:off x="7940217" y="2915772"/>
            <a:ext cx="180000" cy="1116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23" name="矩形: 圓角 22">
            <a:extLst>
              <a:ext uri="{FF2B5EF4-FFF2-40B4-BE49-F238E27FC236}">
                <a16:creationId xmlns:a16="http://schemas.microsoft.com/office/drawing/2014/main" id="{8DB3B77B-B19D-CE29-AB46-97192CCAEB2B}"/>
              </a:ext>
            </a:extLst>
          </p:cNvPr>
          <p:cNvSpPr/>
          <p:nvPr/>
        </p:nvSpPr>
        <p:spPr>
          <a:xfrm>
            <a:off x="2621611" y="5101011"/>
            <a:ext cx="1693981" cy="1045674"/>
          </a:xfrm>
          <a:prstGeom prst="roundRect">
            <a:avLst/>
          </a:prstGeom>
          <a:solidFill>
            <a:schemeClr val="accent1">
              <a:lumMod val="20000"/>
              <a:lumOff val="8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TW" altLang="en-US" sz="2400" dirty="0">
                <a:solidFill>
                  <a:prstClr val="black"/>
                </a:solidFill>
                <a:latin typeface="微軟正黑體" panose="020B0604030504040204" pitchFamily="34" charset="-120"/>
                <a:ea typeface="微軟正黑體" panose="020B0604030504040204" pitchFamily="34" charset="-120"/>
              </a:rPr>
              <a:t>語言模型</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24" name="文字方塊 23">
            <a:extLst>
              <a:ext uri="{FF2B5EF4-FFF2-40B4-BE49-F238E27FC236}">
                <a16:creationId xmlns:a16="http://schemas.microsoft.com/office/drawing/2014/main" id="{855A31C2-AF8E-6FE0-36A5-138D688A4D0A}"/>
              </a:ext>
            </a:extLst>
          </p:cNvPr>
          <p:cNvSpPr txBox="1"/>
          <p:nvPr/>
        </p:nvSpPr>
        <p:spPr>
          <a:xfrm>
            <a:off x="-1840735" y="5378501"/>
            <a:ext cx="3515942"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人工智</a:t>
            </a:r>
          </a:p>
        </p:txBody>
      </p:sp>
      <p:cxnSp>
        <p:nvCxnSpPr>
          <p:cNvPr id="25" name="直線單箭頭接點 24">
            <a:extLst>
              <a:ext uri="{FF2B5EF4-FFF2-40B4-BE49-F238E27FC236}">
                <a16:creationId xmlns:a16="http://schemas.microsoft.com/office/drawing/2014/main" id="{79915FF1-65AC-2990-C7AD-9A0A691439EB}"/>
              </a:ext>
            </a:extLst>
          </p:cNvPr>
          <p:cNvCxnSpPr>
            <a:cxnSpLocks/>
          </p:cNvCxnSpPr>
          <p:nvPr/>
        </p:nvCxnSpPr>
        <p:spPr>
          <a:xfrm>
            <a:off x="1888494" y="5584586"/>
            <a:ext cx="6566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C421F1BE-DC93-7F7F-40C6-46835EE09FE2}"/>
              </a:ext>
            </a:extLst>
          </p:cNvPr>
          <p:cNvCxnSpPr>
            <a:cxnSpLocks/>
          </p:cNvCxnSpPr>
          <p:nvPr/>
        </p:nvCxnSpPr>
        <p:spPr>
          <a:xfrm>
            <a:off x="4342167" y="5629280"/>
            <a:ext cx="6566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B8A07431-E290-8E5F-C7BB-3F94952018F4}"/>
              </a:ext>
            </a:extLst>
          </p:cNvPr>
          <p:cNvSpPr txBox="1"/>
          <p:nvPr/>
        </p:nvSpPr>
        <p:spPr>
          <a:xfrm>
            <a:off x="6332158" y="5524486"/>
            <a:ext cx="163857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28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7" name="矩形 36">
            <a:extLst>
              <a:ext uri="{FF2B5EF4-FFF2-40B4-BE49-F238E27FC236}">
                <a16:creationId xmlns:a16="http://schemas.microsoft.com/office/drawing/2014/main" id="{4F4DD783-A026-E5DB-674E-52EABADD75CB}"/>
              </a:ext>
            </a:extLst>
          </p:cNvPr>
          <p:cNvSpPr/>
          <p:nvPr/>
        </p:nvSpPr>
        <p:spPr>
          <a:xfrm>
            <a:off x="6164858" y="5916792"/>
            <a:ext cx="180000" cy="1444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8" name="矩形 37">
            <a:extLst>
              <a:ext uri="{FF2B5EF4-FFF2-40B4-BE49-F238E27FC236}">
                <a16:creationId xmlns:a16="http://schemas.microsoft.com/office/drawing/2014/main" id="{077F8E42-B665-120C-2AA0-B3585936FD83}"/>
              </a:ext>
            </a:extLst>
          </p:cNvPr>
          <p:cNvSpPr/>
          <p:nvPr/>
        </p:nvSpPr>
        <p:spPr>
          <a:xfrm>
            <a:off x="5360141" y="4987727"/>
            <a:ext cx="180000" cy="108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39" name="矩形 38">
            <a:extLst>
              <a:ext uri="{FF2B5EF4-FFF2-40B4-BE49-F238E27FC236}">
                <a16:creationId xmlns:a16="http://schemas.microsoft.com/office/drawing/2014/main" id="{61AC3251-6E16-56AF-A064-EF6EB10867AC}"/>
              </a:ext>
            </a:extLst>
          </p:cNvPr>
          <p:cNvSpPr/>
          <p:nvPr/>
        </p:nvSpPr>
        <p:spPr>
          <a:xfrm>
            <a:off x="7940217" y="5708008"/>
            <a:ext cx="180000"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40" name="矩形 39">
            <a:extLst>
              <a:ext uri="{FF2B5EF4-FFF2-40B4-BE49-F238E27FC236}">
                <a16:creationId xmlns:a16="http://schemas.microsoft.com/office/drawing/2014/main" id="{701F6C94-9768-D9D8-F75F-64C8FC3BBF42}"/>
              </a:ext>
            </a:extLst>
          </p:cNvPr>
          <p:cNvSpPr/>
          <p:nvPr/>
        </p:nvSpPr>
        <p:spPr>
          <a:xfrm>
            <a:off x="7582057" y="5685442"/>
            <a:ext cx="180000" cy="3673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41" name="矩形 40">
            <a:extLst>
              <a:ext uri="{FF2B5EF4-FFF2-40B4-BE49-F238E27FC236}">
                <a16:creationId xmlns:a16="http://schemas.microsoft.com/office/drawing/2014/main" id="{7A670798-6E6E-82C7-2E07-A9BE78655AE5}"/>
              </a:ext>
            </a:extLst>
          </p:cNvPr>
          <p:cNvSpPr/>
          <p:nvPr/>
        </p:nvSpPr>
        <p:spPr>
          <a:xfrm>
            <a:off x="5756149" y="4670462"/>
            <a:ext cx="180000" cy="14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42" name="直線接點 41">
            <a:extLst>
              <a:ext uri="{FF2B5EF4-FFF2-40B4-BE49-F238E27FC236}">
                <a16:creationId xmlns:a16="http://schemas.microsoft.com/office/drawing/2014/main" id="{CF9D946C-883C-66D7-28EE-8F671738B491}"/>
              </a:ext>
            </a:extLst>
          </p:cNvPr>
          <p:cNvCxnSpPr>
            <a:cxnSpLocks/>
          </p:cNvCxnSpPr>
          <p:nvPr/>
        </p:nvCxnSpPr>
        <p:spPr>
          <a:xfrm>
            <a:off x="5123349" y="6074775"/>
            <a:ext cx="31429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5B0009B0-B749-D163-FA53-C7A966B1FCED}"/>
              </a:ext>
            </a:extLst>
          </p:cNvPr>
          <p:cNvSpPr/>
          <p:nvPr/>
        </p:nvSpPr>
        <p:spPr>
          <a:xfrm>
            <a:off x="6587819" y="4945241"/>
            <a:ext cx="180000" cy="1116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44" name="文字方塊 43">
            <a:extLst>
              <a:ext uri="{FF2B5EF4-FFF2-40B4-BE49-F238E27FC236}">
                <a16:creationId xmlns:a16="http://schemas.microsoft.com/office/drawing/2014/main" id="{2863ADC1-7ECD-BE20-A20B-4702A845E38F}"/>
              </a:ext>
            </a:extLst>
          </p:cNvPr>
          <p:cNvSpPr txBox="1"/>
          <p:nvPr/>
        </p:nvSpPr>
        <p:spPr>
          <a:xfrm>
            <a:off x="8440677" y="3078987"/>
            <a:ext cx="3932453" cy="461665"/>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產生第奇數個 </a:t>
            </a:r>
            <a:r>
              <a:rPr lang="en-US" altLang="zh-TW" sz="2400" dirty="0">
                <a:latin typeface="微軟正黑體" panose="020B0604030504040204" pitchFamily="34" charset="-120"/>
                <a:ea typeface="微軟正黑體" panose="020B0604030504040204" pitchFamily="34" charset="-120"/>
              </a:rPr>
              <a:t>token </a:t>
            </a:r>
            <a:r>
              <a:rPr lang="zh-TW" altLang="en-US" sz="2400" dirty="0">
                <a:latin typeface="微軟正黑體" panose="020B0604030504040204" pitchFamily="34" charset="-120"/>
                <a:ea typeface="微軟正黑體" panose="020B0604030504040204" pitchFamily="34" charset="-120"/>
              </a:rPr>
              <a:t>時</a:t>
            </a:r>
          </a:p>
        </p:txBody>
      </p:sp>
      <p:sp>
        <p:nvSpPr>
          <p:cNvPr id="46" name="文字方塊 45">
            <a:extLst>
              <a:ext uri="{FF2B5EF4-FFF2-40B4-BE49-F238E27FC236}">
                <a16:creationId xmlns:a16="http://schemas.microsoft.com/office/drawing/2014/main" id="{1595A126-27CF-A343-E7C9-460DAEFDC577}"/>
              </a:ext>
            </a:extLst>
          </p:cNvPr>
          <p:cNvSpPr txBox="1"/>
          <p:nvPr/>
        </p:nvSpPr>
        <p:spPr>
          <a:xfrm>
            <a:off x="8440677" y="3573036"/>
            <a:ext cx="3598923" cy="461665"/>
          </a:xfrm>
          <a:prstGeom prst="rect">
            <a:avLst/>
          </a:prstGeom>
          <a:noFill/>
        </p:spPr>
        <p:txBody>
          <a:bodyPr wrap="square">
            <a:spAutoFit/>
          </a:bodyPr>
          <a:lstStyle/>
          <a:p>
            <a:r>
              <a:rPr lang="zh-TW" altLang="en-US" sz="2400" dirty="0">
                <a:latin typeface="微軟正黑體" panose="020B0604030504040204" pitchFamily="34" charset="-120"/>
                <a:ea typeface="微軟正黑體" panose="020B0604030504040204" pitchFamily="34" charset="-120"/>
              </a:rPr>
              <a:t>綠色 </a:t>
            </a:r>
            <a:r>
              <a:rPr lang="en-US" altLang="zh-TW" sz="2400" dirty="0">
                <a:latin typeface="微軟正黑體" panose="020B0604030504040204" pitchFamily="34" charset="-120"/>
                <a:ea typeface="微軟正黑體" panose="020B0604030504040204" pitchFamily="34" charset="-120"/>
              </a:rPr>
              <a:t>token </a:t>
            </a:r>
            <a:r>
              <a:rPr lang="zh-TW" altLang="en-US" sz="2400" dirty="0">
                <a:latin typeface="微軟正黑體" panose="020B0604030504040204" pitchFamily="34" charset="-120"/>
                <a:ea typeface="微軟正黑體" panose="020B0604030504040204" pitchFamily="34" charset="-120"/>
              </a:rPr>
              <a:t>增加一點機率</a:t>
            </a:r>
            <a:endParaRPr lang="zh-TW" altLang="en-US" sz="2400" dirty="0"/>
          </a:p>
        </p:txBody>
      </p:sp>
      <p:sp>
        <p:nvSpPr>
          <p:cNvPr id="47" name="文字方塊 46">
            <a:extLst>
              <a:ext uri="{FF2B5EF4-FFF2-40B4-BE49-F238E27FC236}">
                <a16:creationId xmlns:a16="http://schemas.microsoft.com/office/drawing/2014/main" id="{D9495791-B3F4-372A-BC46-9F65722C6418}"/>
              </a:ext>
            </a:extLst>
          </p:cNvPr>
          <p:cNvSpPr txBox="1"/>
          <p:nvPr/>
        </p:nvSpPr>
        <p:spPr>
          <a:xfrm>
            <a:off x="8482273" y="5191910"/>
            <a:ext cx="3932453" cy="461665"/>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產生第偶數個 </a:t>
            </a:r>
            <a:r>
              <a:rPr lang="en-US" altLang="zh-TW" sz="2400" dirty="0">
                <a:latin typeface="微軟正黑體" panose="020B0604030504040204" pitchFamily="34" charset="-120"/>
                <a:ea typeface="微軟正黑體" panose="020B0604030504040204" pitchFamily="34" charset="-120"/>
              </a:rPr>
              <a:t>token </a:t>
            </a:r>
            <a:r>
              <a:rPr lang="zh-TW" altLang="en-US" sz="2400" dirty="0">
                <a:latin typeface="微軟正黑體" panose="020B0604030504040204" pitchFamily="34" charset="-120"/>
                <a:ea typeface="微軟正黑體" panose="020B0604030504040204" pitchFamily="34" charset="-120"/>
              </a:rPr>
              <a:t>時</a:t>
            </a:r>
          </a:p>
        </p:txBody>
      </p:sp>
      <p:sp>
        <p:nvSpPr>
          <p:cNvPr id="48" name="文字方塊 47">
            <a:extLst>
              <a:ext uri="{FF2B5EF4-FFF2-40B4-BE49-F238E27FC236}">
                <a16:creationId xmlns:a16="http://schemas.microsoft.com/office/drawing/2014/main" id="{DC3B0567-E46A-F18B-13E8-B8062ED33D68}"/>
              </a:ext>
            </a:extLst>
          </p:cNvPr>
          <p:cNvSpPr txBox="1"/>
          <p:nvPr/>
        </p:nvSpPr>
        <p:spPr>
          <a:xfrm>
            <a:off x="8482273" y="5685959"/>
            <a:ext cx="3598923" cy="461665"/>
          </a:xfrm>
          <a:prstGeom prst="rect">
            <a:avLst/>
          </a:prstGeom>
          <a:noFill/>
        </p:spPr>
        <p:txBody>
          <a:bodyPr wrap="square">
            <a:spAutoFit/>
          </a:bodyPr>
          <a:lstStyle/>
          <a:p>
            <a:r>
              <a:rPr lang="zh-TW" altLang="en-US" sz="2400" dirty="0">
                <a:latin typeface="微軟正黑體" panose="020B0604030504040204" pitchFamily="34" charset="-120"/>
                <a:ea typeface="微軟正黑體" panose="020B0604030504040204" pitchFamily="34" charset="-120"/>
              </a:rPr>
              <a:t>紅色 </a:t>
            </a:r>
            <a:r>
              <a:rPr lang="en-US" altLang="zh-TW" sz="2400" dirty="0">
                <a:latin typeface="微軟正黑體" panose="020B0604030504040204" pitchFamily="34" charset="-120"/>
                <a:ea typeface="微軟正黑體" panose="020B0604030504040204" pitchFamily="34" charset="-120"/>
              </a:rPr>
              <a:t>token </a:t>
            </a:r>
            <a:r>
              <a:rPr lang="zh-TW" altLang="en-US" sz="2400" dirty="0">
                <a:latin typeface="微軟正黑體" panose="020B0604030504040204" pitchFamily="34" charset="-120"/>
                <a:ea typeface="微軟正黑體" panose="020B0604030504040204" pitchFamily="34" charset="-120"/>
              </a:rPr>
              <a:t>增加一點機率</a:t>
            </a:r>
            <a:endParaRPr lang="zh-TW" altLang="en-US" sz="2400" dirty="0"/>
          </a:p>
        </p:txBody>
      </p:sp>
      <p:sp>
        <p:nvSpPr>
          <p:cNvPr id="49" name="矩形 48">
            <a:extLst>
              <a:ext uri="{FF2B5EF4-FFF2-40B4-BE49-F238E27FC236}">
                <a16:creationId xmlns:a16="http://schemas.microsoft.com/office/drawing/2014/main" id="{9414FFA8-6695-D543-DCEC-D4EC39345BAC}"/>
              </a:ext>
            </a:extLst>
          </p:cNvPr>
          <p:cNvSpPr/>
          <p:nvPr/>
        </p:nvSpPr>
        <p:spPr>
          <a:xfrm>
            <a:off x="5746333" y="2406371"/>
            <a:ext cx="180000" cy="54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p:sp>
        <p:nvSpPr>
          <p:cNvPr id="50" name="矩形 49">
            <a:extLst>
              <a:ext uri="{FF2B5EF4-FFF2-40B4-BE49-F238E27FC236}">
                <a16:creationId xmlns:a16="http://schemas.microsoft.com/office/drawing/2014/main" id="{0383E18F-9425-B6AB-351B-E3EE7E92F30D}"/>
              </a:ext>
            </a:extLst>
          </p:cNvPr>
          <p:cNvSpPr/>
          <p:nvPr/>
        </p:nvSpPr>
        <p:spPr>
          <a:xfrm>
            <a:off x="6596303" y="3110410"/>
            <a:ext cx="180000" cy="54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p:sp>
        <p:nvSpPr>
          <p:cNvPr id="51" name="矩形 50">
            <a:extLst>
              <a:ext uri="{FF2B5EF4-FFF2-40B4-BE49-F238E27FC236}">
                <a16:creationId xmlns:a16="http://schemas.microsoft.com/office/drawing/2014/main" id="{40A64066-ECB2-F82F-82E1-C1FF6F435436}"/>
              </a:ext>
            </a:extLst>
          </p:cNvPr>
          <p:cNvSpPr/>
          <p:nvPr/>
        </p:nvSpPr>
        <p:spPr>
          <a:xfrm>
            <a:off x="7950559" y="2345964"/>
            <a:ext cx="180000" cy="54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p:sp>
        <p:nvSpPr>
          <p:cNvPr id="52" name="矩形 51">
            <a:extLst>
              <a:ext uri="{FF2B5EF4-FFF2-40B4-BE49-F238E27FC236}">
                <a16:creationId xmlns:a16="http://schemas.microsoft.com/office/drawing/2014/main" id="{6EA66FE6-3810-CEA8-2313-1D1E367CDBF2}"/>
              </a:ext>
            </a:extLst>
          </p:cNvPr>
          <p:cNvSpPr/>
          <p:nvPr/>
        </p:nvSpPr>
        <p:spPr>
          <a:xfrm>
            <a:off x="5351404" y="4419860"/>
            <a:ext cx="180000" cy="54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p:sp>
        <p:nvSpPr>
          <p:cNvPr id="53" name="矩形 52">
            <a:extLst>
              <a:ext uri="{FF2B5EF4-FFF2-40B4-BE49-F238E27FC236}">
                <a16:creationId xmlns:a16="http://schemas.microsoft.com/office/drawing/2014/main" id="{55F62195-4E73-22B7-7A7D-2280AD94D79A}"/>
              </a:ext>
            </a:extLst>
          </p:cNvPr>
          <p:cNvSpPr/>
          <p:nvPr/>
        </p:nvSpPr>
        <p:spPr>
          <a:xfrm>
            <a:off x="6161833" y="5366322"/>
            <a:ext cx="180000" cy="54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p:sp>
        <p:nvSpPr>
          <p:cNvPr id="54" name="矩形 53">
            <a:extLst>
              <a:ext uri="{FF2B5EF4-FFF2-40B4-BE49-F238E27FC236}">
                <a16:creationId xmlns:a16="http://schemas.microsoft.com/office/drawing/2014/main" id="{5A16FAB9-C13C-079E-88C2-51FD710ADC44}"/>
              </a:ext>
            </a:extLst>
          </p:cNvPr>
          <p:cNvSpPr/>
          <p:nvPr/>
        </p:nvSpPr>
        <p:spPr>
          <a:xfrm>
            <a:off x="7568034" y="5138769"/>
            <a:ext cx="180000" cy="54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p:sp>
        <p:nvSpPr>
          <p:cNvPr id="5" name="文字方塊 4">
            <a:extLst>
              <a:ext uri="{FF2B5EF4-FFF2-40B4-BE49-F238E27FC236}">
                <a16:creationId xmlns:a16="http://schemas.microsoft.com/office/drawing/2014/main" id="{09AD1243-A946-BB34-7D24-A2C6885F5A3A}"/>
              </a:ext>
            </a:extLst>
          </p:cNvPr>
          <p:cNvSpPr txBox="1"/>
          <p:nvPr/>
        </p:nvSpPr>
        <p:spPr>
          <a:xfrm>
            <a:off x="8435901" y="1737285"/>
            <a:ext cx="2475213" cy="830997"/>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把 </a:t>
            </a:r>
            <a:r>
              <a:rPr lang="en-US" altLang="zh-TW" sz="2400" dirty="0">
                <a:latin typeface="微軟正黑體" panose="020B0604030504040204" pitchFamily="34" charset="-120"/>
                <a:ea typeface="微軟正黑體" panose="020B0604030504040204" pitchFamily="34" charset="-120"/>
              </a:rPr>
              <a:t>token </a:t>
            </a:r>
            <a:r>
              <a:rPr lang="zh-TW" altLang="en-US" sz="2400" dirty="0">
                <a:latin typeface="微軟正黑體" panose="020B0604030504040204" pitchFamily="34" charset="-120"/>
                <a:ea typeface="微軟正黑體" panose="020B0604030504040204" pitchFamily="34" charset="-120"/>
              </a:rPr>
              <a:t>分成</a:t>
            </a:r>
            <a:endParaRPr lang="en-US" altLang="zh-TW" sz="2400" dirty="0">
              <a:latin typeface="微軟正黑體" panose="020B0604030504040204" pitchFamily="34" charset="-120"/>
              <a:ea typeface="微軟正黑體" panose="020B0604030504040204" pitchFamily="34" charset="-120"/>
            </a:endParaRPr>
          </a:p>
          <a:p>
            <a:r>
              <a:rPr lang="zh-TW" altLang="en-US" sz="2400" dirty="0">
                <a:solidFill>
                  <a:srgbClr val="FF0000"/>
                </a:solidFill>
                <a:latin typeface="微軟正黑體" panose="020B0604030504040204" pitchFamily="34" charset="-120"/>
                <a:ea typeface="微軟正黑體" panose="020B0604030504040204" pitchFamily="34" charset="-120"/>
              </a:rPr>
              <a:t>紅色</a:t>
            </a:r>
            <a:r>
              <a:rPr lang="zh-TW" altLang="en-US" sz="2400" dirty="0">
                <a:latin typeface="微軟正黑體" panose="020B0604030504040204" pitchFamily="34" charset="-120"/>
                <a:ea typeface="微軟正黑體" panose="020B0604030504040204" pitchFamily="34" charset="-120"/>
              </a:rPr>
              <a:t>和</a:t>
            </a:r>
            <a:r>
              <a:rPr lang="zh-TW" altLang="en-US" sz="2400" dirty="0">
                <a:solidFill>
                  <a:srgbClr val="00B050"/>
                </a:solidFill>
                <a:latin typeface="微軟正黑體" panose="020B0604030504040204" pitchFamily="34" charset="-120"/>
                <a:ea typeface="微軟正黑體" panose="020B0604030504040204" pitchFamily="34" charset="-120"/>
              </a:rPr>
              <a:t>綠色</a:t>
            </a:r>
            <a:r>
              <a:rPr lang="zh-TW" altLang="en-US" sz="2400" dirty="0">
                <a:latin typeface="微軟正黑體" panose="020B0604030504040204" pitchFamily="34" charset="-120"/>
                <a:ea typeface="微軟正黑體" panose="020B0604030504040204" pitchFamily="34" charset="-120"/>
              </a:rPr>
              <a:t>兩組</a:t>
            </a:r>
          </a:p>
        </p:txBody>
      </p:sp>
    </p:spTree>
    <p:extLst>
      <p:ext uri="{BB962C8B-B14F-4D97-AF65-F5344CB8AC3E}">
        <p14:creationId xmlns:p14="http://schemas.microsoft.com/office/powerpoint/2010/main" val="335109502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9" grpId="0" animBg="1"/>
      <p:bldP spid="10" grpId="0"/>
      <p:bldP spid="14" grpId="0" animBg="1"/>
      <p:bldP spid="15" grpId="0" animBg="1"/>
      <p:bldP spid="16" grpId="0" animBg="1"/>
      <p:bldP spid="17" grpId="0" animBg="1"/>
      <p:bldP spid="18" grpId="0" animBg="1"/>
      <p:bldP spid="20" grpId="0" animBg="1"/>
      <p:bldP spid="23" grpId="0" animBg="1"/>
      <p:bldP spid="24" grpId="0"/>
      <p:bldP spid="36" grpId="0"/>
      <p:bldP spid="37" grpId="0" animBg="1"/>
      <p:bldP spid="38" grpId="0" animBg="1"/>
      <p:bldP spid="39" grpId="0" animBg="1"/>
      <p:bldP spid="40" grpId="0" animBg="1"/>
      <p:bldP spid="41" grpId="0" animBg="1"/>
      <p:bldP spid="43" grpId="0" animBg="1"/>
      <p:bldP spid="44" grpId="0"/>
      <p:bldP spid="46" grpId="0"/>
      <p:bldP spid="47" grpId="0"/>
      <p:bldP spid="48" grpId="0"/>
      <p:bldP spid="49" grpId="0" animBg="1"/>
      <p:bldP spid="50" grpId="0" animBg="1"/>
      <p:bldP spid="51" grpId="0" animBg="1"/>
      <p:bldP spid="52" grpId="0" animBg="1"/>
      <p:bldP spid="53" grpId="0" animBg="1"/>
      <p:bldP spid="54"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B42DF6-9EF8-4EB5-15D8-9C2E29E209A8}"/>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語言模型還是會犯錯 </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733615F4-947A-5254-750A-E3499D53F6D0}"/>
              </a:ext>
            </a:extLst>
          </p:cNvPr>
          <p:cNvSpPr>
            <a:spLocks noGrp="1"/>
          </p:cNvSpPr>
          <p:nvPr>
            <p:ph idx="1"/>
          </p:nvPr>
        </p:nvSpPr>
        <p:spPr/>
        <p:txBody>
          <a:bodyPr/>
          <a:lstStyle/>
          <a:p>
            <a:endParaRPr lang="en-US" altLang="zh-TW" dirty="0"/>
          </a:p>
        </p:txBody>
      </p:sp>
      <p:pic>
        <p:nvPicPr>
          <p:cNvPr id="5" name="圖片 4">
            <a:extLst>
              <a:ext uri="{FF2B5EF4-FFF2-40B4-BE49-F238E27FC236}">
                <a16:creationId xmlns:a16="http://schemas.microsoft.com/office/drawing/2014/main" id="{2F104B24-0E72-F24D-39FB-D22604E314B3}"/>
              </a:ext>
            </a:extLst>
          </p:cNvPr>
          <p:cNvPicPr>
            <a:picLocks noChangeAspect="1"/>
          </p:cNvPicPr>
          <p:nvPr/>
        </p:nvPicPr>
        <p:blipFill>
          <a:blip r:embed="rId3"/>
          <a:stretch>
            <a:fillRect/>
          </a:stretch>
        </p:blipFill>
        <p:spPr>
          <a:xfrm>
            <a:off x="838200" y="1504959"/>
            <a:ext cx="10515600" cy="5015133"/>
          </a:xfrm>
          <a:prstGeom prst="rect">
            <a:avLst/>
          </a:prstGeom>
        </p:spPr>
      </p:pic>
      <p:sp>
        <p:nvSpPr>
          <p:cNvPr id="6" name="文字方塊 5">
            <a:extLst>
              <a:ext uri="{FF2B5EF4-FFF2-40B4-BE49-F238E27FC236}">
                <a16:creationId xmlns:a16="http://schemas.microsoft.com/office/drawing/2014/main" id="{AEC45BB2-DC13-7352-7731-596FD2133F40}"/>
              </a:ext>
            </a:extLst>
          </p:cNvPr>
          <p:cNvSpPr txBox="1"/>
          <p:nvPr/>
        </p:nvSpPr>
        <p:spPr>
          <a:xfrm>
            <a:off x="7853771" y="550852"/>
            <a:ext cx="3500029" cy="954107"/>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例如：</a:t>
            </a:r>
            <a:endParaRPr lang="en-US" altLang="zh-TW" sz="2800" dirty="0">
              <a:latin typeface="微軟正黑體" panose="020B0604030504040204" pitchFamily="34" charset="-120"/>
              <a:ea typeface="微軟正黑體" panose="020B0604030504040204" pitchFamily="34" charset="-120"/>
            </a:endParaRPr>
          </a:p>
          <a:p>
            <a:r>
              <a:rPr lang="en-US" altLang="zh-TW" sz="2800" dirty="0">
                <a:latin typeface="微軟正黑體" panose="020B0604030504040204" pitchFamily="34" charset="-120"/>
                <a:ea typeface="微軟正黑體" panose="020B0604030504040204" pitchFamily="34" charset="-120"/>
              </a:rPr>
              <a:t>Hallucination</a:t>
            </a:r>
            <a:r>
              <a:rPr lang="zh-TW" altLang="en-US" sz="2800" dirty="0">
                <a:latin typeface="微軟正黑體" panose="020B0604030504040204" pitchFamily="34" charset="-120"/>
                <a:ea typeface="微軟正黑體" panose="020B0604030504040204" pitchFamily="34" charset="-120"/>
              </a:rPr>
              <a:t> </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幻覺</a:t>
            </a:r>
            <a:r>
              <a:rPr lang="en-US" altLang="zh-TW" sz="2800" dirty="0">
                <a:latin typeface="微軟正黑體" panose="020B0604030504040204" pitchFamily="34" charset="-120"/>
                <a:ea typeface="微軟正黑體" panose="020B0604030504040204" pitchFamily="34" charset="-120"/>
              </a:rPr>
              <a:t>)</a:t>
            </a:r>
            <a:endParaRPr lang="zh-TW" altLang="en-US" sz="2800" dirty="0">
              <a:latin typeface="微軟正黑體" panose="020B0604030504040204" pitchFamily="34" charset="-120"/>
              <a:ea typeface="微軟正黑體" panose="020B0604030504040204" pitchFamily="34" charset="-120"/>
            </a:endParaRPr>
          </a:p>
        </p:txBody>
      </p:sp>
      <p:sp>
        <p:nvSpPr>
          <p:cNvPr id="7" name="文字方塊 6">
            <a:extLst>
              <a:ext uri="{FF2B5EF4-FFF2-40B4-BE49-F238E27FC236}">
                <a16:creationId xmlns:a16="http://schemas.microsoft.com/office/drawing/2014/main" id="{BF4B1D43-0FA2-004A-E0DA-80ED01BEA2D6}"/>
              </a:ext>
            </a:extLst>
          </p:cNvPr>
          <p:cNvSpPr txBox="1"/>
          <p:nvPr/>
        </p:nvSpPr>
        <p:spPr>
          <a:xfrm>
            <a:off x="264762" y="3198167"/>
            <a:ext cx="1146875" cy="461665"/>
          </a:xfrm>
          <a:prstGeom prst="rect">
            <a:avLst/>
          </a:prstGeom>
          <a:noFill/>
        </p:spPr>
        <p:txBody>
          <a:bodyPr wrap="square" rtlCol="0">
            <a:spAutoFit/>
          </a:bodyPr>
          <a:lstStyle/>
          <a:p>
            <a:pPr algn="r"/>
            <a:r>
              <a:rPr lang="en-US" altLang="zh-TW" sz="2400" dirty="0"/>
              <a:t>GPT-4</a:t>
            </a:r>
            <a:endParaRPr lang="zh-TW" altLang="en-US" sz="2400" dirty="0"/>
          </a:p>
        </p:txBody>
      </p:sp>
      <p:sp>
        <p:nvSpPr>
          <p:cNvPr id="4" name="矩形: 圓角 3">
            <a:extLst>
              <a:ext uri="{FF2B5EF4-FFF2-40B4-BE49-F238E27FC236}">
                <a16:creationId xmlns:a16="http://schemas.microsoft.com/office/drawing/2014/main" id="{8C90A629-B699-F8E4-3125-28EBD45670E0}"/>
              </a:ext>
            </a:extLst>
          </p:cNvPr>
          <p:cNvSpPr/>
          <p:nvPr/>
        </p:nvSpPr>
        <p:spPr>
          <a:xfrm>
            <a:off x="1411637" y="4169045"/>
            <a:ext cx="9942163" cy="83233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a:extLst>
              <a:ext uri="{FF2B5EF4-FFF2-40B4-BE49-F238E27FC236}">
                <a16:creationId xmlns:a16="http://schemas.microsoft.com/office/drawing/2014/main" id="{F1E24913-9C36-B253-D234-8A9524EDD341}"/>
              </a:ext>
            </a:extLst>
          </p:cNvPr>
          <p:cNvPicPr>
            <a:picLocks noChangeAspect="1"/>
          </p:cNvPicPr>
          <p:nvPr/>
        </p:nvPicPr>
        <p:blipFill>
          <a:blip r:embed="rId4"/>
          <a:stretch>
            <a:fillRect/>
          </a:stretch>
        </p:blipFill>
        <p:spPr>
          <a:xfrm>
            <a:off x="3284036" y="2499826"/>
            <a:ext cx="8504461" cy="30253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01516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1E9E25-A24C-E72D-7999-88972F9AD6C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在語言模型的輸出加上浮水印</a:t>
            </a:r>
          </a:p>
        </p:txBody>
      </p:sp>
      <p:sp>
        <p:nvSpPr>
          <p:cNvPr id="3" name="內容版面配置區 2">
            <a:extLst>
              <a:ext uri="{FF2B5EF4-FFF2-40B4-BE49-F238E27FC236}">
                <a16:creationId xmlns:a16="http://schemas.microsoft.com/office/drawing/2014/main" id="{226D9932-4C4B-FEC3-A65F-1E479E84585E}"/>
              </a:ext>
            </a:extLst>
          </p:cNvPr>
          <p:cNvSpPr>
            <a:spLocks noGrp="1"/>
          </p:cNvSpPr>
          <p:nvPr>
            <p:ph idx="1"/>
          </p:nvPr>
        </p:nvSpPr>
        <p:spPr/>
        <p:txBody>
          <a:bodyPr>
            <a:normAutofit/>
          </a:bodyPr>
          <a:lstStyle/>
          <a:p>
            <a:r>
              <a:rPr lang="zh-TW" altLang="en-US" sz="2400" dirty="0">
                <a:latin typeface="微軟正黑體" panose="020B0604030504040204" pitchFamily="34" charset="-120"/>
                <a:ea typeface="微軟正黑體" panose="020B0604030504040204" pitchFamily="34" charset="-120"/>
              </a:rPr>
              <a:t>在模型的輸出中加上人類難以辨識的暗號</a:t>
            </a:r>
          </a:p>
          <a:p>
            <a:endParaRPr lang="en-US" altLang="zh-TW" sz="2400" dirty="0">
              <a:latin typeface="微軟正黑體" panose="020B0604030504040204" pitchFamily="34" charset="-120"/>
              <a:ea typeface="微軟正黑體" panose="020B0604030504040204" pitchFamily="34" charset="-120"/>
            </a:endParaRPr>
          </a:p>
          <a:p>
            <a:endParaRPr lang="en-US" altLang="zh-TW" sz="2400" dirty="0">
              <a:latin typeface="微軟正黑體" panose="020B0604030504040204" pitchFamily="34" charset="-120"/>
              <a:ea typeface="微軟正黑體" panose="020B0604030504040204" pitchFamily="34" charset="-120"/>
            </a:endParaRPr>
          </a:p>
          <a:p>
            <a:endParaRPr lang="en-US" altLang="zh-TW" sz="2400" dirty="0">
              <a:latin typeface="微軟正黑體" panose="020B0604030504040204" pitchFamily="34" charset="-120"/>
              <a:ea typeface="微軟正黑體" panose="020B0604030504040204" pitchFamily="34" charset="-120"/>
            </a:endParaRPr>
          </a:p>
          <a:p>
            <a:endParaRPr lang="en-US" altLang="zh-TW" sz="2400" dirty="0">
              <a:latin typeface="微軟正黑體" panose="020B0604030504040204" pitchFamily="34" charset="-120"/>
              <a:ea typeface="微軟正黑體" panose="020B0604030504040204" pitchFamily="34" charset="-120"/>
            </a:endParaRPr>
          </a:p>
          <a:p>
            <a:endParaRPr lang="en-US" altLang="zh-TW" sz="2400" dirty="0">
              <a:latin typeface="微軟正黑體" panose="020B0604030504040204" pitchFamily="34" charset="-120"/>
              <a:ea typeface="微軟正黑體" panose="020B0604030504040204" pitchFamily="34" charset="-120"/>
            </a:endParaRPr>
          </a:p>
          <a:p>
            <a:endParaRPr lang="en-US" altLang="zh-TW" sz="2400" dirty="0">
              <a:latin typeface="微軟正黑體" panose="020B0604030504040204" pitchFamily="34" charset="-120"/>
              <a:ea typeface="微軟正黑體" panose="020B0604030504040204" pitchFamily="34" charset="-120"/>
            </a:endParaRPr>
          </a:p>
          <a:p>
            <a:endParaRPr lang="en-US" altLang="zh-TW" sz="24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也有研究試圖去破壞浮水印</a:t>
            </a:r>
          </a:p>
        </p:txBody>
      </p:sp>
      <p:sp>
        <p:nvSpPr>
          <p:cNvPr id="4" name="文字方塊 3">
            <a:extLst>
              <a:ext uri="{FF2B5EF4-FFF2-40B4-BE49-F238E27FC236}">
                <a16:creationId xmlns:a16="http://schemas.microsoft.com/office/drawing/2014/main" id="{0786163C-C027-BF62-D1DE-87889D961ACF}"/>
              </a:ext>
            </a:extLst>
          </p:cNvPr>
          <p:cNvSpPr txBox="1"/>
          <p:nvPr/>
        </p:nvSpPr>
        <p:spPr>
          <a:xfrm>
            <a:off x="7202255" y="112991"/>
            <a:ext cx="5112589" cy="369332"/>
          </a:xfrm>
          <a:prstGeom prst="rect">
            <a:avLst/>
          </a:prstGeom>
          <a:noFill/>
        </p:spPr>
        <p:txBody>
          <a:bodyPr wrap="square" rtlCol="0">
            <a:spAutoFit/>
          </a:bodyPr>
          <a:lstStyle/>
          <a:p>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這裡所講的是簡化後的概念，實際方法更複雜</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65FBCC0C-30E5-5CCE-E783-57721011B97A}"/>
              </a:ext>
            </a:extLst>
          </p:cNvPr>
          <p:cNvSpPr txBox="1"/>
          <p:nvPr/>
        </p:nvSpPr>
        <p:spPr>
          <a:xfrm>
            <a:off x="8659402" y="616000"/>
            <a:ext cx="6098874" cy="369332"/>
          </a:xfrm>
          <a:prstGeom prst="rect">
            <a:avLst/>
          </a:prstGeom>
          <a:noFill/>
        </p:spPr>
        <p:txBody>
          <a:bodyPr wrap="square">
            <a:spAutoFit/>
          </a:bodyPr>
          <a:lstStyle/>
          <a:p>
            <a:r>
              <a:rPr lang="zh-TW" altLang="en-US" dirty="0"/>
              <a:t>https://arxiv.org/abs/2301.10226</a:t>
            </a:r>
          </a:p>
        </p:txBody>
      </p:sp>
      <p:sp>
        <p:nvSpPr>
          <p:cNvPr id="8" name="文字方塊 7">
            <a:extLst>
              <a:ext uri="{FF2B5EF4-FFF2-40B4-BE49-F238E27FC236}">
                <a16:creationId xmlns:a16="http://schemas.microsoft.com/office/drawing/2014/main" id="{304889F2-C80D-06D6-B241-8381B253D0A4}"/>
              </a:ext>
            </a:extLst>
          </p:cNvPr>
          <p:cNvSpPr txBox="1"/>
          <p:nvPr/>
        </p:nvSpPr>
        <p:spPr>
          <a:xfrm>
            <a:off x="8657244" y="935603"/>
            <a:ext cx="7315200" cy="369332"/>
          </a:xfrm>
          <a:prstGeom prst="rect">
            <a:avLst/>
          </a:prstGeom>
          <a:noFill/>
        </p:spPr>
        <p:txBody>
          <a:bodyPr wrap="square">
            <a:spAutoFit/>
          </a:bodyPr>
          <a:lstStyle/>
          <a:p>
            <a:r>
              <a:rPr lang="zh-TW" altLang="en-US" dirty="0"/>
              <a:t>https://arxiv.org/abs/2306.04634</a:t>
            </a:r>
          </a:p>
        </p:txBody>
      </p:sp>
      <p:pic>
        <p:nvPicPr>
          <p:cNvPr id="7" name="圖片 6">
            <a:extLst>
              <a:ext uri="{FF2B5EF4-FFF2-40B4-BE49-F238E27FC236}">
                <a16:creationId xmlns:a16="http://schemas.microsoft.com/office/drawing/2014/main" id="{FB61BC76-B239-D617-C599-7E1927C760A4}"/>
              </a:ext>
            </a:extLst>
          </p:cNvPr>
          <p:cNvPicPr>
            <a:picLocks noChangeAspect="1"/>
          </p:cNvPicPr>
          <p:nvPr/>
        </p:nvPicPr>
        <p:blipFill>
          <a:blip r:embed="rId3"/>
          <a:stretch>
            <a:fillRect/>
          </a:stretch>
        </p:blipFill>
        <p:spPr>
          <a:xfrm>
            <a:off x="378392" y="2518879"/>
            <a:ext cx="7465742" cy="2734746"/>
          </a:xfrm>
          <a:prstGeom prst="rect">
            <a:avLst/>
          </a:prstGeom>
        </p:spPr>
      </p:pic>
      <p:sp>
        <p:nvSpPr>
          <p:cNvPr id="13" name="矩形 12">
            <a:extLst>
              <a:ext uri="{FF2B5EF4-FFF2-40B4-BE49-F238E27FC236}">
                <a16:creationId xmlns:a16="http://schemas.microsoft.com/office/drawing/2014/main" id="{59126DCB-B845-9E3E-77F3-744453EE346F}"/>
              </a:ext>
            </a:extLst>
          </p:cNvPr>
          <p:cNvSpPr/>
          <p:nvPr/>
        </p:nvSpPr>
        <p:spPr>
          <a:xfrm>
            <a:off x="4485737" y="2734401"/>
            <a:ext cx="4226943" cy="265416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7" name="圖片 26">
            <a:extLst>
              <a:ext uri="{FF2B5EF4-FFF2-40B4-BE49-F238E27FC236}">
                <a16:creationId xmlns:a16="http://schemas.microsoft.com/office/drawing/2014/main" id="{0C0CA6B5-4534-FDBF-01CA-52CF4C42B6B3}"/>
              </a:ext>
            </a:extLst>
          </p:cNvPr>
          <p:cNvPicPr>
            <a:picLocks noChangeAspect="1"/>
          </p:cNvPicPr>
          <p:nvPr/>
        </p:nvPicPr>
        <p:blipFill>
          <a:blip r:embed="rId4"/>
          <a:stretch>
            <a:fillRect/>
          </a:stretch>
        </p:blipFill>
        <p:spPr>
          <a:xfrm>
            <a:off x="4336181" y="2545121"/>
            <a:ext cx="7404673" cy="2734746"/>
          </a:xfrm>
          <a:prstGeom prst="rect">
            <a:avLst/>
          </a:prstGeom>
        </p:spPr>
      </p:pic>
      <p:sp>
        <p:nvSpPr>
          <p:cNvPr id="9" name="文字方塊 8">
            <a:extLst>
              <a:ext uri="{FF2B5EF4-FFF2-40B4-BE49-F238E27FC236}">
                <a16:creationId xmlns:a16="http://schemas.microsoft.com/office/drawing/2014/main" id="{2CC01D31-D821-4667-EE3A-DF48443F831F}"/>
              </a:ext>
            </a:extLst>
          </p:cNvPr>
          <p:cNvSpPr txBox="1"/>
          <p:nvPr/>
        </p:nvSpPr>
        <p:spPr>
          <a:xfrm>
            <a:off x="4721252" y="5757902"/>
            <a:ext cx="6096000" cy="369332"/>
          </a:xfrm>
          <a:prstGeom prst="rect">
            <a:avLst/>
          </a:prstGeom>
          <a:noFill/>
        </p:spPr>
        <p:txBody>
          <a:bodyPr wrap="square">
            <a:spAutoFit/>
          </a:bodyPr>
          <a:lstStyle/>
          <a:p>
            <a:r>
              <a:rPr lang="zh-TW" altLang="en-US" dirty="0"/>
              <a:t>https://arxiv.org/abs/2303.13408</a:t>
            </a:r>
          </a:p>
        </p:txBody>
      </p:sp>
      <p:sp>
        <p:nvSpPr>
          <p:cNvPr id="11" name="文字方塊 10">
            <a:extLst>
              <a:ext uri="{FF2B5EF4-FFF2-40B4-BE49-F238E27FC236}">
                <a16:creationId xmlns:a16="http://schemas.microsoft.com/office/drawing/2014/main" id="{30CB9FCE-78F6-8DE3-0BDB-7A1761A1AED8}"/>
              </a:ext>
            </a:extLst>
          </p:cNvPr>
          <p:cNvSpPr txBox="1"/>
          <p:nvPr/>
        </p:nvSpPr>
        <p:spPr>
          <a:xfrm>
            <a:off x="4721252" y="6127234"/>
            <a:ext cx="7982856" cy="369332"/>
          </a:xfrm>
          <a:prstGeom prst="rect">
            <a:avLst/>
          </a:prstGeom>
          <a:noFill/>
        </p:spPr>
        <p:txBody>
          <a:bodyPr wrap="square">
            <a:spAutoFit/>
          </a:bodyPr>
          <a:lstStyle/>
          <a:p>
            <a:r>
              <a:rPr lang="zh-TW" altLang="en-US" dirty="0"/>
              <a:t>https://arxiv.org/abs/2303.11156</a:t>
            </a:r>
          </a:p>
        </p:txBody>
      </p:sp>
    </p:spTree>
    <p:extLst>
      <p:ext uri="{BB962C8B-B14F-4D97-AF65-F5344CB8AC3E}">
        <p14:creationId xmlns:p14="http://schemas.microsoft.com/office/powerpoint/2010/main" val="383877059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430EA5-3654-1CA5-CF8D-87424FB2039E}"/>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語言模型還是會犯錯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亡羊補牢</a:t>
            </a:r>
            <a:endParaRPr lang="zh-TW" altLang="en-US" dirty="0"/>
          </a:p>
        </p:txBody>
      </p:sp>
      <p:cxnSp>
        <p:nvCxnSpPr>
          <p:cNvPr id="4" name="直線單箭頭接點 3">
            <a:extLst>
              <a:ext uri="{FF2B5EF4-FFF2-40B4-BE49-F238E27FC236}">
                <a16:creationId xmlns:a16="http://schemas.microsoft.com/office/drawing/2014/main" id="{FCA6C6EB-04F4-B310-D71E-B6E35AF09EF5}"/>
              </a:ext>
            </a:extLst>
          </p:cNvPr>
          <p:cNvCxnSpPr>
            <a:cxnSpLocks/>
          </p:cNvCxnSpPr>
          <p:nvPr/>
        </p:nvCxnSpPr>
        <p:spPr>
          <a:xfrm>
            <a:off x="1449339" y="3964277"/>
            <a:ext cx="83288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單箭頭接點 4">
            <a:extLst>
              <a:ext uri="{FF2B5EF4-FFF2-40B4-BE49-F238E27FC236}">
                <a16:creationId xmlns:a16="http://schemas.microsoft.com/office/drawing/2014/main" id="{567AA3A2-3B35-2172-E131-ED882A98FCAE}"/>
              </a:ext>
            </a:extLst>
          </p:cNvPr>
          <p:cNvCxnSpPr>
            <a:cxnSpLocks/>
          </p:cNvCxnSpPr>
          <p:nvPr/>
        </p:nvCxnSpPr>
        <p:spPr>
          <a:xfrm>
            <a:off x="4290186" y="3964276"/>
            <a:ext cx="83683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矩形: 圓角 5">
            <a:extLst>
              <a:ext uri="{FF2B5EF4-FFF2-40B4-BE49-F238E27FC236}">
                <a16:creationId xmlns:a16="http://schemas.microsoft.com/office/drawing/2014/main" id="{27EB8661-FFBE-1C07-B167-CF0E749FAB3D}"/>
              </a:ext>
            </a:extLst>
          </p:cNvPr>
          <p:cNvSpPr/>
          <p:nvPr/>
        </p:nvSpPr>
        <p:spPr>
          <a:xfrm>
            <a:off x="2323218" y="3316514"/>
            <a:ext cx="1909843" cy="1295524"/>
          </a:xfrm>
          <a:prstGeom prst="roundRect">
            <a:avLst/>
          </a:prstGeom>
          <a:solidFill>
            <a:schemeClr val="accent5">
              <a:lumMod val="20000"/>
              <a:lumOff val="80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tx1"/>
                </a:solidFill>
                <a:latin typeface="微軟正黑體" panose="020B0604030504040204" pitchFamily="34" charset="-120"/>
                <a:ea typeface="微軟正黑體" panose="020B0604030504040204" pitchFamily="34" charset="-120"/>
              </a:rPr>
              <a:t>語言</a:t>
            </a:r>
            <a:endParaRPr lang="en-US" altLang="zh-TW" sz="2400" dirty="0">
              <a:solidFill>
                <a:schemeClr val="tx1"/>
              </a:solidFill>
              <a:latin typeface="微軟正黑體" panose="020B0604030504040204" pitchFamily="34" charset="-120"/>
              <a:ea typeface="微軟正黑體" panose="020B0604030504040204" pitchFamily="34" charset="-120"/>
            </a:endParaRPr>
          </a:p>
          <a:p>
            <a:pPr algn="ctr"/>
            <a:r>
              <a:rPr lang="zh-TW" altLang="en-US" sz="2400" dirty="0">
                <a:solidFill>
                  <a:schemeClr val="tx1"/>
                </a:solidFill>
                <a:latin typeface="微軟正黑體" panose="020B0604030504040204" pitchFamily="34" charset="-120"/>
                <a:ea typeface="微軟正黑體" panose="020B0604030504040204" pitchFamily="34" charset="-120"/>
              </a:rPr>
              <a:t>模型</a:t>
            </a:r>
          </a:p>
        </p:txBody>
      </p:sp>
      <p:sp>
        <p:nvSpPr>
          <p:cNvPr id="7" name="文字方塊 6">
            <a:extLst>
              <a:ext uri="{FF2B5EF4-FFF2-40B4-BE49-F238E27FC236}">
                <a16:creationId xmlns:a16="http://schemas.microsoft.com/office/drawing/2014/main" id="{52671BF4-BB61-6262-C75A-2B1E7BBAF872}"/>
              </a:ext>
            </a:extLst>
          </p:cNvPr>
          <p:cNvSpPr txBox="1"/>
          <p:nvPr/>
        </p:nvSpPr>
        <p:spPr>
          <a:xfrm>
            <a:off x="279252" y="3733444"/>
            <a:ext cx="1422400" cy="461665"/>
          </a:xfrm>
          <a:prstGeom prst="rect">
            <a:avLst/>
          </a:prstGeom>
          <a:noFill/>
        </p:spPr>
        <p:txBody>
          <a:bodyPr wrap="square" rtlCol="0">
            <a:spAutoFit/>
          </a:bodyPr>
          <a:lstStyle/>
          <a:p>
            <a:pPr algn="ctr"/>
            <a:r>
              <a:rPr lang="zh-TW" altLang="en-US" sz="2400" dirty="0">
                <a:latin typeface="微軟正黑體" panose="020B0604030504040204" pitchFamily="34" charset="-120"/>
                <a:ea typeface="微軟正黑體" panose="020B0604030504040204" pitchFamily="34" charset="-120"/>
              </a:rPr>
              <a:t>輸入</a:t>
            </a:r>
          </a:p>
        </p:txBody>
      </p:sp>
      <p:sp>
        <p:nvSpPr>
          <p:cNvPr id="8" name="文字方塊 7">
            <a:extLst>
              <a:ext uri="{FF2B5EF4-FFF2-40B4-BE49-F238E27FC236}">
                <a16:creationId xmlns:a16="http://schemas.microsoft.com/office/drawing/2014/main" id="{4B29C895-7749-0262-7EBE-71DF0C73AA05}"/>
              </a:ext>
            </a:extLst>
          </p:cNvPr>
          <p:cNvSpPr txBox="1"/>
          <p:nvPr/>
        </p:nvSpPr>
        <p:spPr>
          <a:xfrm>
            <a:off x="4862282" y="3756427"/>
            <a:ext cx="1422400" cy="461665"/>
          </a:xfrm>
          <a:prstGeom prst="rect">
            <a:avLst/>
          </a:prstGeom>
          <a:noFill/>
        </p:spPr>
        <p:txBody>
          <a:bodyPr wrap="square" rtlCol="0">
            <a:spAutoFit/>
          </a:bodyPr>
          <a:lstStyle/>
          <a:p>
            <a:pPr algn="ctr"/>
            <a:r>
              <a:rPr lang="zh-TW" altLang="en-US" sz="2400" dirty="0">
                <a:latin typeface="微軟正黑體" panose="020B0604030504040204" pitchFamily="34" charset="-120"/>
                <a:ea typeface="微軟正黑體" panose="020B0604030504040204" pitchFamily="34" charset="-120"/>
              </a:rPr>
              <a:t>輸出</a:t>
            </a:r>
          </a:p>
        </p:txBody>
      </p:sp>
      <p:pic>
        <p:nvPicPr>
          <p:cNvPr id="1026" name="Picture 2">
            <a:extLst>
              <a:ext uri="{FF2B5EF4-FFF2-40B4-BE49-F238E27FC236}">
                <a16:creationId xmlns:a16="http://schemas.microsoft.com/office/drawing/2014/main" id="{5FE0EA3E-BBF7-3AA2-E3BA-B83CCE33C9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7269" y="332728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接點 11">
            <a:extLst>
              <a:ext uri="{FF2B5EF4-FFF2-40B4-BE49-F238E27FC236}">
                <a16:creationId xmlns:a16="http://schemas.microsoft.com/office/drawing/2014/main" id="{4A94A4D8-BCA8-4FF2-21A6-AB2AB38F6786}"/>
              </a:ext>
            </a:extLst>
          </p:cNvPr>
          <p:cNvCxnSpPr>
            <a:cxnSpLocks/>
          </p:cNvCxnSpPr>
          <p:nvPr/>
        </p:nvCxnSpPr>
        <p:spPr>
          <a:xfrm>
            <a:off x="6415310" y="1535010"/>
            <a:ext cx="0" cy="5021943"/>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4661D455-9813-A4DE-67F1-5E59A93F5749}"/>
              </a:ext>
            </a:extLst>
          </p:cNvPr>
          <p:cNvCxnSpPr>
            <a:cxnSpLocks/>
          </p:cNvCxnSpPr>
          <p:nvPr/>
        </p:nvCxnSpPr>
        <p:spPr>
          <a:xfrm>
            <a:off x="10022112" y="1476287"/>
            <a:ext cx="0" cy="5021943"/>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 name="矩形: 圓角 14">
            <a:extLst>
              <a:ext uri="{FF2B5EF4-FFF2-40B4-BE49-F238E27FC236}">
                <a16:creationId xmlns:a16="http://schemas.microsoft.com/office/drawing/2014/main" id="{D47960D7-D5B4-26CD-A24D-1D3C04D4EF91}"/>
              </a:ext>
            </a:extLst>
          </p:cNvPr>
          <p:cNvSpPr/>
          <p:nvPr/>
        </p:nvSpPr>
        <p:spPr>
          <a:xfrm>
            <a:off x="7333273" y="2248468"/>
            <a:ext cx="1825780" cy="1103323"/>
          </a:xfrm>
          <a:prstGeom prst="roundRect">
            <a:avLst/>
          </a:prstGeom>
          <a:solidFill>
            <a:schemeClr val="accent4">
              <a:lumMod val="20000"/>
              <a:lumOff val="80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tx1"/>
                </a:solidFill>
                <a:latin typeface="微軟正黑體" panose="020B0604030504040204" pitchFamily="34" charset="-120"/>
                <a:ea typeface="微軟正黑體" panose="020B0604030504040204" pitchFamily="34" charset="-120"/>
              </a:rPr>
              <a:t>事實</a:t>
            </a:r>
            <a:endParaRPr lang="en-US" altLang="zh-TW" sz="2400" dirty="0">
              <a:solidFill>
                <a:schemeClr val="tx1"/>
              </a:solidFill>
              <a:latin typeface="微軟正黑體" panose="020B0604030504040204" pitchFamily="34" charset="-120"/>
              <a:ea typeface="微軟正黑體" panose="020B0604030504040204" pitchFamily="34" charset="-120"/>
            </a:endParaRPr>
          </a:p>
          <a:p>
            <a:pPr algn="ctr"/>
            <a:r>
              <a:rPr lang="zh-TW" altLang="en-US" sz="2400" dirty="0">
                <a:solidFill>
                  <a:schemeClr val="tx1"/>
                </a:solidFill>
                <a:latin typeface="微軟正黑體" panose="020B0604030504040204" pitchFamily="34" charset="-120"/>
                <a:ea typeface="微軟正黑體" panose="020B0604030504040204" pitchFamily="34" charset="-120"/>
              </a:rPr>
              <a:t>查核</a:t>
            </a:r>
          </a:p>
        </p:txBody>
      </p:sp>
      <p:sp>
        <p:nvSpPr>
          <p:cNvPr id="16" name="矩形: 圓角 15">
            <a:extLst>
              <a:ext uri="{FF2B5EF4-FFF2-40B4-BE49-F238E27FC236}">
                <a16:creationId xmlns:a16="http://schemas.microsoft.com/office/drawing/2014/main" id="{D7EE9412-064D-3A7A-DC05-F9F2289D3FA6}"/>
              </a:ext>
            </a:extLst>
          </p:cNvPr>
          <p:cNvSpPr/>
          <p:nvPr/>
        </p:nvSpPr>
        <p:spPr>
          <a:xfrm>
            <a:off x="7353566" y="3756427"/>
            <a:ext cx="1825780" cy="1103323"/>
          </a:xfrm>
          <a:prstGeom prst="roundRect">
            <a:avLst/>
          </a:prstGeom>
          <a:solidFill>
            <a:schemeClr val="accent2">
              <a:lumMod val="20000"/>
              <a:lumOff val="80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tx1"/>
                </a:solidFill>
                <a:latin typeface="微軟正黑體" panose="020B0604030504040204" pitchFamily="34" charset="-120"/>
                <a:ea typeface="微軟正黑體" panose="020B0604030504040204" pitchFamily="34" charset="-120"/>
              </a:rPr>
              <a:t>有害詞彙</a:t>
            </a:r>
            <a:endParaRPr lang="en-US" altLang="zh-TW" sz="2400" dirty="0">
              <a:solidFill>
                <a:schemeClr val="tx1"/>
              </a:solidFill>
              <a:latin typeface="微軟正黑體" panose="020B0604030504040204" pitchFamily="34" charset="-120"/>
              <a:ea typeface="微軟正黑體" panose="020B0604030504040204" pitchFamily="34" charset="-120"/>
            </a:endParaRPr>
          </a:p>
          <a:p>
            <a:pPr algn="ctr"/>
            <a:r>
              <a:rPr lang="zh-TW" altLang="en-US" sz="2400" dirty="0">
                <a:solidFill>
                  <a:schemeClr val="tx1"/>
                </a:solidFill>
                <a:latin typeface="微軟正黑體" panose="020B0604030504040204" pitchFamily="34" charset="-120"/>
                <a:ea typeface="微軟正黑體" panose="020B0604030504040204" pitchFamily="34" charset="-120"/>
              </a:rPr>
              <a:t>檢測</a:t>
            </a:r>
          </a:p>
        </p:txBody>
      </p:sp>
      <p:sp>
        <p:nvSpPr>
          <p:cNvPr id="17" name="文字方塊 16">
            <a:extLst>
              <a:ext uri="{FF2B5EF4-FFF2-40B4-BE49-F238E27FC236}">
                <a16:creationId xmlns:a16="http://schemas.microsoft.com/office/drawing/2014/main" id="{B95C6922-BCE0-0654-7A48-EF67DF1444C1}"/>
              </a:ext>
            </a:extLst>
          </p:cNvPr>
          <p:cNvSpPr txBox="1"/>
          <p:nvPr/>
        </p:nvSpPr>
        <p:spPr>
          <a:xfrm rot="5400000">
            <a:off x="7879792" y="5490483"/>
            <a:ext cx="975413" cy="523220"/>
          </a:xfrm>
          <a:prstGeom prst="rect">
            <a:avLst/>
          </a:prstGeom>
          <a:noFill/>
        </p:spPr>
        <p:txBody>
          <a:bodyPr wrap="square" rtlCol="0">
            <a:spAutoFit/>
          </a:bodyPr>
          <a:lstStyle/>
          <a:p>
            <a:r>
              <a:rPr lang="en-US" altLang="zh-TW" sz="2800" b="1" dirty="0"/>
              <a:t>……</a:t>
            </a:r>
            <a:endParaRPr lang="zh-TW" altLang="en-US" sz="2800" b="1" dirty="0"/>
          </a:p>
        </p:txBody>
      </p:sp>
      <p:cxnSp>
        <p:nvCxnSpPr>
          <p:cNvPr id="18" name="直線單箭頭接點 17">
            <a:extLst>
              <a:ext uri="{FF2B5EF4-FFF2-40B4-BE49-F238E27FC236}">
                <a16:creationId xmlns:a16="http://schemas.microsoft.com/office/drawing/2014/main" id="{E03867AB-12A7-F3CA-0AA0-F6C8D51958DD}"/>
              </a:ext>
            </a:extLst>
          </p:cNvPr>
          <p:cNvCxnSpPr>
            <a:cxnSpLocks/>
          </p:cNvCxnSpPr>
          <p:nvPr/>
        </p:nvCxnSpPr>
        <p:spPr>
          <a:xfrm>
            <a:off x="6880236" y="2679935"/>
            <a:ext cx="0" cy="2995151"/>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7972BA91-D363-2060-16B2-CBD5248EE6B0}"/>
              </a:ext>
            </a:extLst>
          </p:cNvPr>
          <p:cNvCxnSpPr>
            <a:cxnSpLocks/>
          </p:cNvCxnSpPr>
          <p:nvPr/>
        </p:nvCxnSpPr>
        <p:spPr>
          <a:xfrm flipH="1">
            <a:off x="5999516" y="3964276"/>
            <a:ext cx="880720"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12645110-A5BB-5307-7F5E-223F9DADC078}"/>
              </a:ext>
            </a:extLst>
          </p:cNvPr>
          <p:cNvCxnSpPr>
            <a:cxnSpLocks/>
            <a:endCxn id="16" idx="1"/>
          </p:cNvCxnSpPr>
          <p:nvPr/>
        </p:nvCxnSpPr>
        <p:spPr>
          <a:xfrm flipV="1">
            <a:off x="6880236" y="4308089"/>
            <a:ext cx="473330"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E21F056D-D2A1-569B-FB66-D71918A2AD00}"/>
              </a:ext>
            </a:extLst>
          </p:cNvPr>
          <p:cNvCxnSpPr>
            <a:cxnSpLocks/>
          </p:cNvCxnSpPr>
          <p:nvPr/>
        </p:nvCxnSpPr>
        <p:spPr>
          <a:xfrm flipV="1">
            <a:off x="6875147" y="5658651"/>
            <a:ext cx="473330"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C894B455-DC0C-48B7-4CA4-8893D6FCD8CB}"/>
              </a:ext>
            </a:extLst>
          </p:cNvPr>
          <p:cNvCxnSpPr>
            <a:cxnSpLocks/>
          </p:cNvCxnSpPr>
          <p:nvPr/>
        </p:nvCxnSpPr>
        <p:spPr>
          <a:xfrm flipV="1">
            <a:off x="6880236" y="2728081"/>
            <a:ext cx="473330"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4668924B-C19A-9A39-E919-5EC74F7692B8}"/>
              </a:ext>
            </a:extLst>
          </p:cNvPr>
          <p:cNvCxnSpPr>
            <a:cxnSpLocks/>
          </p:cNvCxnSpPr>
          <p:nvPr/>
        </p:nvCxnSpPr>
        <p:spPr>
          <a:xfrm flipV="1">
            <a:off x="9187997" y="4267061"/>
            <a:ext cx="473330"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8DCEBD41-910E-9FA9-20A8-47C9656D307B}"/>
              </a:ext>
            </a:extLst>
          </p:cNvPr>
          <p:cNvCxnSpPr>
            <a:cxnSpLocks/>
          </p:cNvCxnSpPr>
          <p:nvPr/>
        </p:nvCxnSpPr>
        <p:spPr>
          <a:xfrm flipV="1">
            <a:off x="9182908" y="5655723"/>
            <a:ext cx="473330"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C5B2A496-0C26-DA34-E488-2C3741F57DDB}"/>
              </a:ext>
            </a:extLst>
          </p:cNvPr>
          <p:cNvCxnSpPr>
            <a:cxnSpLocks/>
          </p:cNvCxnSpPr>
          <p:nvPr/>
        </p:nvCxnSpPr>
        <p:spPr>
          <a:xfrm flipV="1">
            <a:off x="9187997" y="2687053"/>
            <a:ext cx="473330"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08E69268-FCB2-5226-77C5-3D10A7A5170A}"/>
              </a:ext>
            </a:extLst>
          </p:cNvPr>
          <p:cNvCxnSpPr>
            <a:cxnSpLocks/>
          </p:cNvCxnSpPr>
          <p:nvPr/>
        </p:nvCxnSpPr>
        <p:spPr>
          <a:xfrm>
            <a:off x="9678477" y="2687053"/>
            <a:ext cx="0" cy="2995151"/>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0C6E64A7-F8A1-3D1C-644B-26ECBA4C2D16}"/>
              </a:ext>
            </a:extLst>
          </p:cNvPr>
          <p:cNvCxnSpPr>
            <a:cxnSpLocks/>
          </p:cNvCxnSpPr>
          <p:nvPr/>
        </p:nvCxnSpPr>
        <p:spPr>
          <a:xfrm flipV="1">
            <a:off x="9678477" y="3980423"/>
            <a:ext cx="888792"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41143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8A233-CF6C-1DBB-10A0-130F6033D53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事實查核</a:t>
            </a:r>
            <a:endParaRPr lang="zh-TW" altLang="en-US" dirty="0"/>
          </a:p>
        </p:txBody>
      </p:sp>
      <p:sp>
        <p:nvSpPr>
          <p:cNvPr id="3" name="內容版面配置區 2">
            <a:extLst>
              <a:ext uri="{FF2B5EF4-FFF2-40B4-BE49-F238E27FC236}">
                <a16:creationId xmlns:a16="http://schemas.microsoft.com/office/drawing/2014/main" id="{368D5308-2B47-4DC0-A610-169AFAE51430}"/>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38CFE0D2-DAA7-C8EF-9135-8470A0261DBC}"/>
              </a:ext>
            </a:extLst>
          </p:cNvPr>
          <p:cNvPicPr>
            <a:picLocks noChangeAspect="1"/>
          </p:cNvPicPr>
          <p:nvPr/>
        </p:nvPicPr>
        <p:blipFill>
          <a:blip r:embed="rId2"/>
          <a:stretch>
            <a:fillRect/>
          </a:stretch>
        </p:blipFill>
        <p:spPr>
          <a:xfrm>
            <a:off x="343056" y="1476024"/>
            <a:ext cx="9314573" cy="4669943"/>
          </a:xfrm>
          <a:prstGeom prst="rect">
            <a:avLst/>
          </a:prstGeom>
        </p:spPr>
      </p:pic>
      <p:pic>
        <p:nvPicPr>
          <p:cNvPr id="7" name="圖片 6">
            <a:extLst>
              <a:ext uri="{FF2B5EF4-FFF2-40B4-BE49-F238E27FC236}">
                <a16:creationId xmlns:a16="http://schemas.microsoft.com/office/drawing/2014/main" id="{DAB5DEE2-64A9-46E2-3EAE-29AD7094BD03}"/>
              </a:ext>
            </a:extLst>
          </p:cNvPr>
          <p:cNvPicPr>
            <a:picLocks noChangeAspect="1"/>
          </p:cNvPicPr>
          <p:nvPr/>
        </p:nvPicPr>
        <p:blipFill>
          <a:blip r:embed="rId3"/>
          <a:stretch>
            <a:fillRect/>
          </a:stretch>
        </p:blipFill>
        <p:spPr>
          <a:xfrm>
            <a:off x="4448014" y="2089289"/>
            <a:ext cx="7743986" cy="4653606"/>
          </a:xfrm>
          <a:prstGeom prst="rect">
            <a:avLst/>
          </a:prstGeom>
        </p:spPr>
      </p:pic>
      <p:sp>
        <p:nvSpPr>
          <p:cNvPr id="8" name="矩形: 圓角 7">
            <a:extLst>
              <a:ext uri="{FF2B5EF4-FFF2-40B4-BE49-F238E27FC236}">
                <a16:creationId xmlns:a16="http://schemas.microsoft.com/office/drawing/2014/main" id="{86FE11FE-37AA-367A-A965-340E2EC4DE27}"/>
              </a:ext>
            </a:extLst>
          </p:cNvPr>
          <p:cNvSpPr/>
          <p:nvPr/>
        </p:nvSpPr>
        <p:spPr>
          <a:xfrm>
            <a:off x="6633274" y="6145967"/>
            <a:ext cx="464950" cy="482266"/>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文字方塊 3">
            <a:extLst>
              <a:ext uri="{FF2B5EF4-FFF2-40B4-BE49-F238E27FC236}">
                <a16:creationId xmlns:a16="http://schemas.microsoft.com/office/drawing/2014/main" id="{A9FEABA3-EC23-9B41-8B13-C680C02AE0C3}"/>
              </a:ext>
            </a:extLst>
          </p:cNvPr>
          <p:cNvSpPr txBox="1"/>
          <p:nvPr/>
        </p:nvSpPr>
        <p:spPr>
          <a:xfrm>
            <a:off x="174172" y="2293587"/>
            <a:ext cx="1930400" cy="461665"/>
          </a:xfrm>
          <a:prstGeom prst="rect">
            <a:avLst/>
          </a:prstGeom>
          <a:noFill/>
        </p:spPr>
        <p:txBody>
          <a:bodyPr wrap="square" rtlCol="0">
            <a:spAutoFit/>
          </a:bodyPr>
          <a:lstStyle/>
          <a:p>
            <a:r>
              <a:rPr lang="en-US" altLang="zh-TW" sz="2400" dirty="0"/>
              <a:t>Gemini</a:t>
            </a:r>
            <a:endParaRPr lang="zh-TW" altLang="en-US" sz="2400" dirty="0"/>
          </a:p>
        </p:txBody>
      </p:sp>
    </p:spTree>
    <p:extLst>
      <p:ext uri="{BB962C8B-B14F-4D97-AF65-F5344CB8AC3E}">
        <p14:creationId xmlns:p14="http://schemas.microsoft.com/office/powerpoint/2010/main" val="60486251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F38458-4E8F-831F-F8EA-E5E27991BFDD}"/>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事實查核</a:t>
            </a:r>
            <a:endParaRPr lang="zh-TW" altLang="en-US" dirty="0"/>
          </a:p>
        </p:txBody>
      </p:sp>
      <p:sp>
        <p:nvSpPr>
          <p:cNvPr id="3" name="內容版面配置區 2">
            <a:extLst>
              <a:ext uri="{FF2B5EF4-FFF2-40B4-BE49-F238E27FC236}">
                <a16:creationId xmlns:a16="http://schemas.microsoft.com/office/drawing/2014/main" id="{D20E7413-B67C-FE94-813C-9D9123A6D2B4}"/>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5B2A9D30-9934-279B-FF74-853076F5D93E}"/>
              </a:ext>
            </a:extLst>
          </p:cNvPr>
          <p:cNvPicPr>
            <a:picLocks noChangeAspect="1"/>
          </p:cNvPicPr>
          <p:nvPr/>
        </p:nvPicPr>
        <p:blipFill>
          <a:blip r:embed="rId2"/>
          <a:stretch>
            <a:fillRect/>
          </a:stretch>
        </p:blipFill>
        <p:spPr>
          <a:xfrm>
            <a:off x="365665" y="1690688"/>
            <a:ext cx="8902322" cy="4463389"/>
          </a:xfrm>
          <a:prstGeom prst="rect">
            <a:avLst/>
          </a:prstGeom>
        </p:spPr>
      </p:pic>
      <p:pic>
        <p:nvPicPr>
          <p:cNvPr id="7" name="圖片 6">
            <a:extLst>
              <a:ext uri="{FF2B5EF4-FFF2-40B4-BE49-F238E27FC236}">
                <a16:creationId xmlns:a16="http://schemas.microsoft.com/office/drawing/2014/main" id="{76B66989-3BF2-C37C-8C93-14E81174C5F1}"/>
              </a:ext>
            </a:extLst>
          </p:cNvPr>
          <p:cNvPicPr>
            <a:picLocks noChangeAspect="1"/>
          </p:cNvPicPr>
          <p:nvPr/>
        </p:nvPicPr>
        <p:blipFill>
          <a:blip r:embed="rId3"/>
          <a:stretch>
            <a:fillRect/>
          </a:stretch>
        </p:blipFill>
        <p:spPr>
          <a:xfrm>
            <a:off x="4339525" y="1825625"/>
            <a:ext cx="7650997" cy="4979219"/>
          </a:xfrm>
          <a:prstGeom prst="rect">
            <a:avLst/>
          </a:prstGeom>
        </p:spPr>
      </p:pic>
      <p:sp>
        <p:nvSpPr>
          <p:cNvPr id="4" name="文字方塊 3">
            <a:extLst>
              <a:ext uri="{FF2B5EF4-FFF2-40B4-BE49-F238E27FC236}">
                <a16:creationId xmlns:a16="http://schemas.microsoft.com/office/drawing/2014/main" id="{FD266123-6555-EB34-680D-38EB0F18D920}"/>
              </a:ext>
            </a:extLst>
          </p:cNvPr>
          <p:cNvSpPr txBox="1"/>
          <p:nvPr/>
        </p:nvSpPr>
        <p:spPr>
          <a:xfrm>
            <a:off x="143422" y="2467757"/>
            <a:ext cx="1930400" cy="461665"/>
          </a:xfrm>
          <a:prstGeom prst="rect">
            <a:avLst/>
          </a:prstGeom>
          <a:noFill/>
        </p:spPr>
        <p:txBody>
          <a:bodyPr wrap="square" rtlCol="0">
            <a:spAutoFit/>
          </a:bodyPr>
          <a:lstStyle/>
          <a:p>
            <a:r>
              <a:rPr lang="en-US" altLang="zh-TW" sz="2400" dirty="0"/>
              <a:t>Gemini</a:t>
            </a:r>
            <a:endParaRPr lang="zh-TW" altLang="en-US" sz="2400" dirty="0"/>
          </a:p>
        </p:txBody>
      </p:sp>
      <p:cxnSp>
        <p:nvCxnSpPr>
          <p:cNvPr id="8" name="直線單箭頭接點 7">
            <a:extLst>
              <a:ext uri="{FF2B5EF4-FFF2-40B4-BE49-F238E27FC236}">
                <a16:creationId xmlns:a16="http://schemas.microsoft.com/office/drawing/2014/main" id="{2525FF5C-8DE2-24B3-D398-29512B3B0B37}"/>
              </a:ext>
            </a:extLst>
          </p:cNvPr>
          <p:cNvCxnSpPr/>
          <p:nvPr/>
        </p:nvCxnSpPr>
        <p:spPr>
          <a:xfrm flipH="1" flipV="1">
            <a:off x="8882743" y="2082513"/>
            <a:ext cx="385244" cy="3852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9AE5BF8D-CDA0-CF28-5FED-9860217DA742}"/>
              </a:ext>
            </a:extLst>
          </p:cNvPr>
          <p:cNvSpPr txBox="1"/>
          <p:nvPr/>
        </p:nvSpPr>
        <p:spPr>
          <a:xfrm>
            <a:off x="9279426" y="2371861"/>
            <a:ext cx="2699657" cy="461665"/>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網路上有相關資訊</a:t>
            </a:r>
          </a:p>
        </p:txBody>
      </p:sp>
      <p:cxnSp>
        <p:nvCxnSpPr>
          <p:cNvPr id="10" name="直線單箭頭接點 9">
            <a:extLst>
              <a:ext uri="{FF2B5EF4-FFF2-40B4-BE49-F238E27FC236}">
                <a16:creationId xmlns:a16="http://schemas.microsoft.com/office/drawing/2014/main" id="{79073E4C-B10D-FCFF-03B1-9F801B798A5E}"/>
              </a:ext>
            </a:extLst>
          </p:cNvPr>
          <p:cNvCxnSpPr>
            <a:cxnSpLocks/>
          </p:cNvCxnSpPr>
          <p:nvPr/>
        </p:nvCxnSpPr>
        <p:spPr>
          <a:xfrm flipH="1">
            <a:off x="7453085" y="3389415"/>
            <a:ext cx="116840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69E35223-C7CE-B7C9-8283-8FE46E677B8C}"/>
              </a:ext>
            </a:extLst>
          </p:cNvPr>
          <p:cNvSpPr txBox="1"/>
          <p:nvPr/>
        </p:nvSpPr>
        <p:spPr>
          <a:xfrm>
            <a:off x="8621486" y="3053086"/>
            <a:ext cx="2699657" cy="830997"/>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網路上找不到相關資訊</a:t>
            </a:r>
          </a:p>
        </p:txBody>
      </p:sp>
    </p:spTree>
    <p:extLst>
      <p:ext uri="{BB962C8B-B14F-4D97-AF65-F5344CB8AC3E}">
        <p14:creationId xmlns:p14="http://schemas.microsoft.com/office/powerpoint/2010/main" val="186354618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95EEB7-4FA7-36C1-47D1-3746FD18D52C}"/>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事實查核</a:t>
            </a:r>
            <a:endParaRPr lang="zh-TW" altLang="en-US" dirty="0"/>
          </a:p>
        </p:txBody>
      </p:sp>
      <p:sp>
        <p:nvSpPr>
          <p:cNvPr id="3" name="內容版面配置區 2">
            <a:extLst>
              <a:ext uri="{FF2B5EF4-FFF2-40B4-BE49-F238E27FC236}">
                <a16:creationId xmlns:a16="http://schemas.microsoft.com/office/drawing/2014/main" id="{9474C609-6DD9-19A3-441F-B6B145C37FC8}"/>
              </a:ext>
            </a:extLst>
          </p:cNvPr>
          <p:cNvSpPr>
            <a:spLocks noGrp="1"/>
          </p:cNvSpPr>
          <p:nvPr>
            <p:ph idx="1"/>
          </p:nvPr>
        </p:nvSpPr>
        <p:spPr/>
        <p:txBody>
          <a:bodyPr/>
          <a:lstStyle/>
          <a:p>
            <a:r>
              <a:rPr lang="en-US" altLang="zh-TW" dirty="0" err="1"/>
              <a:t>Factscore</a:t>
            </a:r>
            <a:endParaRPr lang="en-US" altLang="zh-TW" dirty="0"/>
          </a:p>
          <a:p>
            <a:endParaRPr lang="en-US" altLang="zh-TW" dirty="0"/>
          </a:p>
          <a:p>
            <a:r>
              <a:rPr lang="en-US" altLang="zh-TW" dirty="0" err="1"/>
              <a:t>FacTool</a:t>
            </a:r>
            <a:r>
              <a:rPr lang="en-US" altLang="zh-TW" dirty="0"/>
              <a:t>   </a:t>
            </a:r>
            <a:endParaRPr lang="zh-TW" altLang="en-US" dirty="0"/>
          </a:p>
        </p:txBody>
      </p:sp>
      <p:sp>
        <p:nvSpPr>
          <p:cNvPr id="5" name="文字方塊 4">
            <a:extLst>
              <a:ext uri="{FF2B5EF4-FFF2-40B4-BE49-F238E27FC236}">
                <a16:creationId xmlns:a16="http://schemas.microsoft.com/office/drawing/2014/main" id="{A7A8296C-1013-1A59-9CDF-6F3689546C06}"/>
              </a:ext>
            </a:extLst>
          </p:cNvPr>
          <p:cNvSpPr txBox="1"/>
          <p:nvPr/>
        </p:nvSpPr>
        <p:spPr>
          <a:xfrm>
            <a:off x="1242633" y="2165648"/>
            <a:ext cx="6098582" cy="369332"/>
          </a:xfrm>
          <a:prstGeom prst="rect">
            <a:avLst/>
          </a:prstGeom>
          <a:noFill/>
        </p:spPr>
        <p:txBody>
          <a:bodyPr wrap="square">
            <a:spAutoFit/>
          </a:bodyPr>
          <a:lstStyle/>
          <a:p>
            <a:r>
              <a:rPr lang="zh-TW" altLang="en-US" dirty="0"/>
              <a:t>https://arxiv.org/abs/2305.14251</a:t>
            </a:r>
          </a:p>
        </p:txBody>
      </p:sp>
      <p:sp>
        <p:nvSpPr>
          <p:cNvPr id="7" name="文字方塊 6">
            <a:extLst>
              <a:ext uri="{FF2B5EF4-FFF2-40B4-BE49-F238E27FC236}">
                <a16:creationId xmlns:a16="http://schemas.microsoft.com/office/drawing/2014/main" id="{67A36061-79C0-873F-C616-88B968E24951}"/>
              </a:ext>
            </a:extLst>
          </p:cNvPr>
          <p:cNvSpPr txBox="1"/>
          <p:nvPr/>
        </p:nvSpPr>
        <p:spPr>
          <a:xfrm>
            <a:off x="1242633" y="3244334"/>
            <a:ext cx="6098582" cy="369332"/>
          </a:xfrm>
          <a:prstGeom prst="rect">
            <a:avLst/>
          </a:prstGeom>
          <a:noFill/>
        </p:spPr>
        <p:txBody>
          <a:bodyPr wrap="square">
            <a:spAutoFit/>
          </a:bodyPr>
          <a:lstStyle/>
          <a:p>
            <a:r>
              <a:rPr lang="zh-TW" altLang="en-US" dirty="0"/>
              <a:t>https://arxiv.org/abs/2307.13528</a:t>
            </a:r>
          </a:p>
        </p:txBody>
      </p:sp>
      <p:pic>
        <p:nvPicPr>
          <p:cNvPr id="9" name="圖片 8">
            <a:extLst>
              <a:ext uri="{FF2B5EF4-FFF2-40B4-BE49-F238E27FC236}">
                <a16:creationId xmlns:a16="http://schemas.microsoft.com/office/drawing/2014/main" id="{D19D4E8C-68E6-AB2A-E678-0669B857935E}"/>
              </a:ext>
            </a:extLst>
          </p:cNvPr>
          <p:cNvPicPr>
            <a:picLocks noChangeAspect="1"/>
          </p:cNvPicPr>
          <p:nvPr/>
        </p:nvPicPr>
        <p:blipFill>
          <a:blip r:embed="rId2"/>
          <a:stretch>
            <a:fillRect/>
          </a:stretch>
        </p:blipFill>
        <p:spPr>
          <a:xfrm>
            <a:off x="616094" y="3960530"/>
            <a:ext cx="3101989" cy="2659835"/>
          </a:xfrm>
          <a:prstGeom prst="rect">
            <a:avLst/>
          </a:prstGeom>
        </p:spPr>
      </p:pic>
      <p:pic>
        <p:nvPicPr>
          <p:cNvPr id="11" name="圖片 10">
            <a:extLst>
              <a:ext uri="{FF2B5EF4-FFF2-40B4-BE49-F238E27FC236}">
                <a16:creationId xmlns:a16="http://schemas.microsoft.com/office/drawing/2014/main" id="{FA45964E-EE7B-3B38-2C6A-5257C5E13EA8}"/>
              </a:ext>
            </a:extLst>
          </p:cNvPr>
          <p:cNvPicPr>
            <a:picLocks noChangeAspect="1"/>
          </p:cNvPicPr>
          <p:nvPr/>
        </p:nvPicPr>
        <p:blipFill>
          <a:blip r:embed="rId3"/>
          <a:stretch>
            <a:fillRect/>
          </a:stretch>
        </p:blipFill>
        <p:spPr>
          <a:xfrm>
            <a:off x="3091543" y="1825625"/>
            <a:ext cx="8927050" cy="4794740"/>
          </a:xfrm>
          <a:prstGeom prst="rect">
            <a:avLst/>
          </a:prstGeom>
        </p:spPr>
      </p:pic>
      <p:sp>
        <p:nvSpPr>
          <p:cNvPr id="4" name="文字方塊 3">
            <a:extLst>
              <a:ext uri="{FF2B5EF4-FFF2-40B4-BE49-F238E27FC236}">
                <a16:creationId xmlns:a16="http://schemas.microsoft.com/office/drawing/2014/main" id="{F18754D4-4B21-24D2-DCDC-8AF66CEEEEF5}"/>
              </a:ext>
            </a:extLst>
          </p:cNvPr>
          <p:cNvSpPr txBox="1"/>
          <p:nvPr/>
        </p:nvSpPr>
        <p:spPr>
          <a:xfrm>
            <a:off x="6096000" y="2839075"/>
            <a:ext cx="1748589"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6" name="文字方塊 5">
            <a:extLst>
              <a:ext uri="{FF2B5EF4-FFF2-40B4-BE49-F238E27FC236}">
                <a16:creationId xmlns:a16="http://schemas.microsoft.com/office/drawing/2014/main" id="{BF4DD8AC-0DAD-6BD8-4739-D4C0C9A2CEBB}"/>
              </a:ext>
            </a:extLst>
          </p:cNvPr>
          <p:cNvSpPr txBox="1"/>
          <p:nvPr/>
        </p:nvSpPr>
        <p:spPr>
          <a:xfrm>
            <a:off x="6119748" y="3820176"/>
            <a:ext cx="1748589"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8" name="文字方塊 7">
            <a:extLst>
              <a:ext uri="{FF2B5EF4-FFF2-40B4-BE49-F238E27FC236}">
                <a16:creationId xmlns:a16="http://schemas.microsoft.com/office/drawing/2014/main" id="{E368F072-B274-729E-D338-32CB3943FA6E}"/>
              </a:ext>
            </a:extLst>
          </p:cNvPr>
          <p:cNvSpPr txBox="1"/>
          <p:nvPr/>
        </p:nvSpPr>
        <p:spPr>
          <a:xfrm>
            <a:off x="6095999" y="5587721"/>
            <a:ext cx="1748589" cy="461665"/>
          </a:xfrm>
          <a:prstGeom prst="rect">
            <a:avLst/>
          </a:prstGeom>
          <a:noFill/>
        </p:spPr>
        <p:txBody>
          <a:bodyPr wrap="square" rtlCol="0">
            <a:spAutoFit/>
          </a:bodyPr>
          <a:lstStyle/>
          <a:p>
            <a:pPr algn="ctr"/>
            <a:r>
              <a:rPr lang="en-US" altLang="zh-TW" sz="2400" dirty="0"/>
              <a:t>???</a:t>
            </a:r>
            <a:endParaRPr lang="zh-TW" altLang="en-US" sz="2400" dirty="0"/>
          </a:p>
        </p:txBody>
      </p:sp>
    </p:spTree>
    <p:extLst>
      <p:ext uri="{BB962C8B-B14F-4D97-AF65-F5344CB8AC3E}">
        <p14:creationId xmlns:p14="http://schemas.microsoft.com/office/powerpoint/2010/main" val="325741520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723505-B56E-F1C3-252A-A2D4B21441F9}"/>
              </a:ext>
            </a:extLst>
          </p:cNvPr>
          <p:cNvSpPr>
            <a:spLocks noGrp="1"/>
          </p:cNvSpPr>
          <p:nvPr>
            <p:ph type="title"/>
          </p:nvPr>
        </p:nvSpPr>
        <p:spPr/>
        <p:txBody>
          <a:bodyPr/>
          <a:lstStyle/>
          <a:p>
            <a:endParaRPr lang="zh-TW" altLang="en-US"/>
          </a:p>
        </p:txBody>
      </p:sp>
      <p:pic>
        <p:nvPicPr>
          <p:cNvPr id="5" name="圖片 4">
            <a:extLst>
              <a:ext uri="{FF2B5EF4-FFF2-40B4-BE49-F238E27FC236}">
                <a16:creationId xmlns:a16="http://schemas.microsoft.com/office/drawing/2014/main" id="{71EEDEE8-CB62-142A-3BF9-DF62508DBBE1}"/>
              </a:ext>
            </a:extLst>
          </p:cNvPr>
          <p:cNvPicPr>
            <a:picLocks noChangeAspect="1"/>
          </p:cNvPicPr>
          <p:nvPr/>
        </p:nvPicPr>
        <p:blipFill>
          <a:blip r:embed="rId2"/>
          <a:stretch>
            <a:fillRect/>
          </a:stretch>
        </p:blipFill>
        <p:spPr>
          <a:xfrm>
            <a:off x="244237" y="263929"/>
            <a:ext cx="9357555" cy="4764965"/>
          </a:xfrm>
          <a:prstGeom prst="rect">
            <a:avLst/>
          </a:prstGeom>
        </p:spPr>
      </p:pic>
      <p:sp>
        <p:nvSpPr>
          <p:cNvPr id="6" name="文字方塊 5">
            <a:extLst>
              <a:ext uri="{FF2B5EF4-FFF2-40B4-BE49-F238E27FC236}">
                <a16:creationId xmlns:a16="http://schemas.microsoft.com/office/drawing/2014/main" id="{C486F6C3-CBBA-08F7-5C46-6BEC7DE17FB1}"/>
              </a:ext>
            </a:extLst>
          </p:cNvPr>
          <p:cNvSpPr txBox="1"/>
          <p:nvPr/>
        </p:nvSpPr>
        <p:spPr>
          <a:xfrm rot="5400000">
            <a:off x="561008" y="5495553"/>
            <a:ext cx="1673817" cy="523220"/>
          </a:xfrm>
          <a:prstGeom prst="rect">
            <a:avLst/>
          </a:prstGeom>
          <a:noFill/>
        </p:spPr>
        <p:txBody>
          <a:bodyPr wrap="square" rtlCol="0">
            <a:spAutoFit/>
          </a:bodyPr>
          <a:lstStyle/>
          <a:p>
            <a:r>
              <a:rPr lang="en-US" altLang="zh-TW" sz="2800" b="1" dirty="0"/>
              <a:t>……</a:t>
            </a:r>
            <a:endParaRPr lang="zh-TW" altLang="en-US" sz="2800" b="1" dirty="0"/>
          </a:p>
        </p:txBody>
      </p:sp>
      <p:pic>
        <p:nvPicPr>
          <p:cNvPr id="8" name="圖片 7">
            <a:extLst>
              <a:ext uri="{FF2B5EF4-FFF2-40B4-BE49-F238E27FC236}">
                <a16:creationId xmlns:a16="http://schemas.microsoft.com/office/drawing/2014/main" id="{DFCF2798-9CA7-2E47-9B40-108D01B15D72}"/>
              </a:ext>
            </a:extLst>
          </p:cNvPr>
          <p:cNvPicPr>
            <a:picLocks noChangeAspect="1"/>
          </p:cNvPicPr>
          <p:nvPr/>
        </p:nvPicPr>
        <p:blipFill>
          <a:blip r:embed="rId3"/>
          <a:stretch>
            <a:fillRect/>
          </a:stretch>
        </p:blipFill>
        <p:spPr>
          <a:xfrm>
            <a:off x="2791710" y="1426135"/>
            <a:ext cx="7787984" cy="4385348"/>
          </a:xfrm>
          <a:prstGeom prst="rect">
            <a:avLst/>
          </a:prstGeom>
        </p:spPr>
      </p:pic>
      <p:pic>
        <p:nvPicPr>
          <p:cNvPr id="10" name="圖片 9">
            <a:extLst>
              <a:ext uri="{FF2B5EF4-FFF2-40B4-BE49-F238E27FC236}">
                <a16:creationId xmlns:a16="http://schemas.microsoft.com/office/drawing/2014/main" id="{4DFCB674-0A2E-32BD-C2A5-32DA3FA1705C}"/>
              </a:ext>
            </a:extLst>
          </p:cNvPr>
          <p:cNvPicPr>
            <a:picLocks noChangeAspect="1"/>
          </p:cNvPicPr>
          <p:nvPr/>
        </p:nvPicPr>
        <p:blipFill>
          <a:blip r:embed="rId4"/>
          <a:stretch>
            <a:fillRect/>
          </a:stretch>
        </p:blipFill>
        <p:spPr>
          <a:xfrm>
            <a:off x="4803932" y="3416200"/>
            <a:ext cx="9595720" cy="3404933"/>
          </a:xfrm>
          <a:prstGeom prst="rect">
            <a:avLst/>
          </a:prstGeom>
        </p:spPr>
      </p:pic>
      <p:sp>
        <p:nvSpPr>
          <p:cNvPr id="12" name="文字方塊 11">
            <a:extLst>
              <a:ext uri="{FF2B5EF4-FFF2-40B4-BE49-F238E27FC236}">
                <a16:creationId xmlns:a16="http://schemas.microsoft.com/office/drawing/2014/main" id="{499FA943-C211-C54B-4BE1-B4EC97251C4E}"/>
              </a:ext>
            </a:extLst>
          </p:cNvPr>
          <p:cNvSpPr txBox="1"/>
          <p:nvPr/>
        </p:nvSpPr>
        <p:spPr>
          <a:xfrm>
            <a:off x="9927871" y="263929"/>
            <a:ext cx="2019892" cy="461665"/>
          </a:xfrm>
          <a:prstGeom prst="rect">
            <a:avLst/>
          </a:prstGeom>
          <a:noFill/>
        </p:spPr>
        <p:txBody>
          <a:bodyPr wrap="square">
            <a:spAutoFit/>
          </a:bodyPr>
          <a:lstStyle/>
          <a:p>
            <a:r>
              <a:rPr lang="en-US" altLang="zh-TW" sz="2400" b="0" i="0" dirty="0">
                <a:solidFill>
                  <a:srgbClr val="000000"/>
                </a:solidFill>
                <a:effectLst/>
                <a:highlight>
                  <a:srgbClr val="FFFFFF"/>
                </a:highlight>
                <a:latin typeface="Lucida Grande"/>
              </a:rPr>
              <a:t>D-</a:t>
            </a:r>
            <a:r>
              <a:rPr lang="en-US" altLang="zh-TW" sz="2400" b="0" i="0" dirty="0" err="1">
                <a:solidFill>
                  <a:srgbClr val="000000"/>
                </a:solidFill>
                <a:effectLst/>
                <a:highlight>
                  <a:srgbClr val="FFFFFF"/>
                </a:highlight>
                <a:latin typeface="Lucida Grande"/>
              </a:rPr>
              <a:t>FActScore</a:t>
            </a:r>
            <a:r>
              <a:rPr lang="en-US" altLang="zh-TW" sz="2400" b="0" i="0" dirty="0">
                <a:solidFill>
                  <a:srgbClr val="000000"/>
                </a:solidFill>
                <a:effectLst/>
                <a:highlight>
                  <a:srgbClr val="FFFFFF"/>
                </a:highlight>
                <a:latin typeface="Lucida Grande"/>
              </a:rPr>
              <a:t> </a:t>
            </a:r>
            <a:endParaRPr lang="zh-TW" altLang="en-US" sz="2400" dirty="0"/>
          </a:p>
        </p:txBody>
      </p:sp>
      <p:sp>
        <p:nvSpPr>
          <p:cNvPr id="14" name="文字方塊 13">
            <a:extLst>
              <a:ext uri="{FF2B5EF4-FFF2-40B4-BE49-F238E27FC236}">
                <a16:creationId xmlns:a16="http://schemas.microsoft.com/office/drawing/2014/main" id="{7F5BD7C4-9DEA-9D2B-31C8-8301F6160386}"/>
              </a:ext>
            </a:extLst>
          </p:cNvPr>
          <p:cNvSpPr txBox="1"/>
          <p:nvPr/>
        </p:nvSpPr>
        <p:spPr>
          <a:xfrm>
            <a:off x="9942797" y="752699"/>
            <a:ext cx="2133600" cy="646331"/>
          </a:xfrm>
          <a:prstGeom prst="rect">
            <a:avLst/>
          </a:prstGeom>
          <a:noFill/>
        </p:spPr>
        <p:txBody>
          <a:bodyPr wrap="square">
            <a:spAutoFit/>
          </a:bodyPr>
          <a:lstStyle/>
          <a:p>
            <a:r>
              <a:rPr lang="zh-TW" altLang="en-US" dirty="0"/>
              <a:t>https://arxiv.org/abs/2402.05629</a:t>
            </a:r>
          </a:p>
        </p:txBody>
      </p:sp>
      <p:sp>
        <p:nvSpPr>
          <p:cNvPr id="3" name="左大括弧 2">
            <a:extLst>
              <a:ext uri="{FF2B5EF4-FFF2-40B4-BE49-F238E27FC236}">
                <a16:creationId xmlns:a16="http://schemas.microsoft.com/office/drawing/2014/main" id="{69505B28-A34E-BCA2-7295-C61476A6631C}"/>
              </a:ext>
            </a:extLst>
          </p:cNvPr>
          <p:cNvSpPr/>
          <p:nvPr/>
        </p:nvSpPr>
        <p:spPr>
          <a:xfrm>
            <a:off x="4891572" y="4703558"/>
            <a:ext cx="185980" cy="704882"/>
          </a:xfrm>
          <a:prstGeom prst="leftBrace">
            <a:avLst>
              <a:gd name="adj1" fmla="val 2881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 name="左大括弧 3">
            <a:extLst>
              <a:ext uri="{FF2B5EF4-FFF2-40B4-BE49-F238E27FC236}">
                <a16:creationId xmlns:a16="http://schemas.microsoft.com/office/drawing/2014/main" id="{1301BCF4-4166-A35B-564D-63DA344A284D}"/>
              </a:ext>
            </a:extLst>
          </p:cNvPr>
          <p:cNvSpPr/>
          <p:nvPr/>
        </p:nvSpPr>
        <p:spPr>
          <a:xfrm>
            <a:off x="4891572" y="5522575"/>
            <a:ext cx="185980" cy="1071496"/>
          </a:xfrm>
          <a:prstGeom prst="leftBrace">
            <a:avLst>
              <a:gd name="adj1" fmla="val 28819"/>
              <a:gd name="adj2" fmla="val 50000"/>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84004061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1AD7C7-8F8E-EDD6-4A3A-0410C7A4C75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課程大綱</a:t>
            </a:r>
          </a:p>
        </p:txBody>
      </p:sp>
      <p:graphicFrame>
        <p:nvGraphicFramePr>
          <p:cNvPr id="4" name="內容版面配置區 3">
            <a:extLst>
              <a:ext uri="{FF2B5EF4-FFF2-40B4-BE49-F238E27FC236}">
                <a16:creationId xmlns:a16="http://schemas.microsoft.com/office/drawing/2014/main" id="{C0F27689-B8E5-D0F5-077B-858FEC37DAB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圓角 2">
            <a:extLst>
              <a:ext uri="{FF2B5EF4-FFF2-40B4-BE49-F238E27FC236}">
                <a16:creationId xmlns:a16="http://schemas.microsoft.com/office/drawing/2014/main" id="{30A004CD-7712-6724-CF00-B1BFEF5DC72F}"/>
              </a:ext>
            </a:extLst>
          </p:cNvPr>
          <p:cNvSpPr/>
          <p:nvPr/>
        </p:nvSpPr>
        <p:spPr>
          <a:xfrm>
            <a:off x="838200" y="2919906"/>
            <a:ext cx="10515600" cy="1022506"/>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3FD40FCC-AFF7-DAF9-C4B2-7EC39F468709}"/>
              </a:ext>
            </a:extLst>
          </p:cNvPr>
          <p:cNvSpPr txBox="1"/>
          <p:nvPr/>
        </p:nvSpPr>
        <p:spPr>
          <a:xfrm>
            <a:off x="5678905" y="511661"/>
            <a:ext cx="5903494" cy="830997"/>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免責聲明：本段課程舉例僅為教學所需，並沒有要對任何特定群組造成傷害的意圖</a:t>
            </a:r>
          </a:p>
        </p:txBody>
      </p:sp>
    </p:spTree>
    <p:extLst>
      <p:ext uri="{BB962C8B-B14F-4D97-AF65-F5344CB8AC3E}">
        <p14:creationId xmlns:p14="http://schemas.microsoft.com/office/powerpoint/2010/main" val="29288480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2003</TotalTime>
  <Words>2118</Words>
  <Application>Microsoft Office PowerPoint</Application>
  <PresentationFormat>寬螢幕</PresentationFormat>
  <Paragraphs>220</Paragraphs>
  <Slides>30</Slides>
  <Notes>14</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30</vt:i4>
      </vt:variant>
    </vt:vector>
  </HeadingPairs>
  <TitlesOfParts>
    <vt:vector size="43" baseType="lpstr">
      <vt:lpstr>-apple-system</vt:lpstr>
      <vt:lpstr>Google Sans</vt:lpstr>
      <vt:lpstr>Lucida Grande</vt:lpstr>
      <vt:lpstr>sohne</vt:lpstr>
      <vt:lpstr>Spectral</vt:lpstr>
      <vt:lpstr>微軟正黑體</vt:lpstr>
      <vt:lpstr>Arial</vt:lpstr>
      <vt:lpstr>Arial</vt:lpstr>
      <vt:lpstr>Calibri</vt:lpstr>
      <vt:lpstr>Calibri Light</vt:lpstr>
      <vt:lpstr>Comic Sans MS</vt:lpstr>
      <vt:lpstr>Open Sans</vt:lpstr>
      <vt:lpstr>Office 佈景主題</vt:lpstr>
      <vt:lpstr>大型語言模型的各種安全性議題</vt:lpstr>
      <vt:lpstr>課程大綱</vt:lpstr>
      <vt:lpstr>語言模型還是會犯錯 ……</vt:lpstr>
      <vt:lpstr>語言模型還是會犯錯 …… 亡羊補牢</vt:lpstr>
      <vt:lpstr>事實查核</vt:lpstr>
      <vt:lpstr>事實查核</vt:lpstr>
      <vt:lpstr>事實查核</vt:lpstr>
      <vt:lpstr>PowerPoint 簡報</vt:lpstr>
      <vt:lpstr>課程大綱</vt:lpstr>
      <vt:lpstr>如何評量語言模型的偏見</vt:lpstr>
      <vt:lpstr>如何評量語言模型的偏見</vt:lpstr>
      <vt:lpstr>用大型語言模型審查履歷</vt:lpstr>
      <vt:lpstr>PowerPoint 簡報</vt:lpstr>
      <vt:lpstr>PowerPoint 簡報</vt:lpstr>
      <vt:lpstr>PowerPoint 簡報</vt:lpstr>
      <vt:lpstr>對於職業性別的刻板印象</vt:lpstr>
      <vt:lpstr>對於職業性別的刻板印象</vt:lpstr>
      <vt:lpstr>對於職業性別的刻板印象</vt:lpstr>
      <vt:lpstr>語言模型的政治傾向</vt:lpstr>
      <vt:lpstr>語言模型的政治傾向</vt:lpstr>
      <vt:lpstr>PowerPoint 簡報</vt:lpstr>
      <vt:lpstr>減輕偏見的方法</vt:lpstr>
      <vt:lpstr>課程大綱</vt:lpstr>
      <vt:lpstr>如何偵測一句話是不是人工智慧生成的</vt:lpstr>
      <vt:lpstr>ChatGPT 被用在各個地方 …</vt:lpstr>
      <vt:lpstr>有多少的文章審查意見有用 ChatGPT？</vt:lpstr>
      <vt:lpstr>有些詞彙近年起異常頻繁出現？</vt:lpstr>
      <vt:lpstr>只是做文法上的修改嗎？</vt:lpstr>
      <vt:lpstr>在語言模型的輸出加上浮水印</vt:lpstr>
      <vt:lpstr>在語言模型的輸出加上浮水印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Issue</dc:title>
  <dc:creator>Hung-yi Lee</dc:creator>
  <cp:lastModifiedBy>Hung-yi Lee</cp:lastModifiedBy>
  <cp:revision>65</cp:revision>
  <dcterms:created xsi:type="dcterms:W3CDTF">2024-02-02T16:44:41Z</dcterms:created>
  <dcterms:modified xsi:type="dcterms:W3CDTF">2024-05-10T05:58:40Z</dcterms:modified>
</cp:coreProperties>
</file>