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2" r:id="rId2"/>
    <p:sldId id="291" r:id="rId3"/>
    <p:sldId id="265" r:id="rId4"/>
    <p:sldId id="258" r:id="rId5"/>
    <p:sldId id="289" r:id="rId6"/>
    <p:sldId id="257" r:id="rId7"/>
    <p:sldId id="290" r:id="rId8"/>
    <p:sldId id="259" r:id="rId9"/>
    <p:sldId id="287" r:id="rId10"/>
    <p:sldId id="272" r:id="rId11"/>
    <p:sldId id="286" r:id="rId12"/>
    <p:sldId id="271" r:id="rId13"/>
    <p:sldId id="261" r:id="rId14"/>
    <p:sldId id="274" r:id="rId15"/>
    <p:sldId id="262" r:id="rId16"/>
    <p:sldId id="273" r:id="rId17"/>
    <p:sldId id="263" r:id="rId18"/>
    <p:sldId id="264" r:id="rId19"/>
    <p:sldId id="267" r:id="rId20"/>
    <p:sldId id="269" r:id="rId21"/>
    <p:sldId id="285" r:id="rId22"/>
    <p:sldId id="276" r:id="rId23"/>
    <p:sldId id="277" r:id="rId24"/>
    <p:sldId id="292" r:id="rId25"/>
    <p:sldId id="279" r:id="rId26"/>
    <p:sldId id="283" r:id="rId27"/>
    <p:sldId id="281" r:id="rId28"/>
    <p:sldId id="284"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54" autoAdjust="0"/>
  </p:normalViewPr>
  <p:slideViewPr>
    <p:cSldViewPr snapToGrid="0">
      <p:cViewPr varScale="1">
        <p:scale>
          <a:sx n="77" d="100"/>
          <a:sy n="77" d="100"/>
        </p:scale>
        <p:origin x="86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D8EA2-267A-4C36-9C56-167662870C63}" type="datetimeFigureOut">
              <a:rPr lang="zh-TW" altLang="en-US" smtClean="0"/>
              <a:t>2023/5/23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D55C5-0BBB-427D-BC19-EDDE5B6A81BC}" type="slidenum">
              <a:rPr lang="zh-TW" altLang="en-US" smtClean="0"/>
              <a:t>‹#›</a:t>
            </a:fld>
            <a:endParaRPr lang="zh-TW" altLang="en-US"/>
          </a:p>
        </p:txBody>
      </p:sp>
    </p:spTree>
    <p:extLst>
      <p:ext uri="{BB962C8B-B14F-4D97-AF65-F5344CB8AC3E}">
        <p14:creationId xmlns:p14="http://schemas.microsoft.com/office/powerpoint/2010/main" val="335146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374151"/>
                </a:solidFill>
                <a:effectLst/>
                <a:latin typeface="Söhne"/>
              </a:rPr>
              <a:t>這個比賽的數據集包括患有帕金森病的人群中表現出凍結步態發作的下腰</a:t>
            </a:r>
            <a:r>
              <a:rPr lang="en-US" altLang="zh-TW" b="0" i="0" dirty="0">
                <a:solidFill>
                  <a:srgbClr val="374151"/>
                </a:solidFill>
                <a:effectLst/>
                <a:latin typeface="Söhne"/>
              </a:rPr>
              <a:t>3D</a:t>
            </a:r>
            <a:r>
              <a:rPr lang="zh-TW" altLang="en-US" b="0" i="0" dirty="0">
                <a:solidFill>
                  <a:srgbClr val="374151"/>
                </a:solidFill>
                <a:effectLst/>
                <a:latin typeface="Söhne"/>
              </a:rPr>
              <a:t>加速度計數據。凍結步態（</a:t>
            </a:r>
            <a:r>
              <a:rPr lang="en-US" altLang="zh-TW" b="0" i="0" dirty="0">
                <a:solidFill>
                  <a:srgbClr val="374151"/>
                </a:solidFill>
                <a:effectLst/>
                <a:latin typeface="Söhne"/>
              </a:rPr>
              <a:t>FOG</a:t>
            </a:r>
            <a:r>
              <a:rPr lang="zh-TW" altLang="en-US" b="0" i="0" dirty="0">
                <a:solidFill>
                  <a:srgbClr val="374151"/>
                </a:solidFill>
                <a:effectLst/>
                <a:latin typeface="Söhne"/>
              </a:rPr>
              <a:t>）會對行走能力產生負面影響，並影響行走和獨立性。</a:t>
            </a:r>
          </a:p>
          <a:p>
            <a:pPr algn="l"/>
            <a:r>
              <a:rPr lang="zh-TW" altLang="en-US" b="0" i="0" dirty="0">
                <a:solidFill>
                  <a:srgbClr val="374151"/>
                </a:solidFill>
                <a:effectLst/>
                <a:latin typeface="Söhne"/>
              </a:rPr>
              <a:t>你的目標是檢測每個凍結發作的開始和結束，以及在這些數據系列中發生的三種凍結步態事件：開始猶豫，轉彎和行走。</a:t>
            </a:r>
          </a:p>
          <a:p>
            <a:r>
              <a:rPr lang="zh-TW" altLang="en-US" b="0" i="0" dirty="0">
                <a:solidFill>
                  <a:srgbClr val="374151"/>
                </a:solidFill>
                <a:effectLst/>
                <a:latin typeface="Söhne"/>
              </a:rPr>
              <a:t>你的任務是檢測</a:t>
            </a:r>
            <a:r>
              <a:rPr lang="en-US" altLang="zh-TW" b="0" i="0" dirty="0">
                <a:solidFill>
                  <a:srgbClr val="374151"/>
                </a:solidFill>
                <a:effectLst/>
                <a:latin typeface="Söhne"/>
              </a:rPr>
              <a:t>tdcsfog</a:t>
            </a:r>
            <a:r>
              <a:rPr lang="zh-TW" altLang="en-US" b="0" i="0" dirty="0">
                <a:solidFill>
                  <a:srgbClr val="374151"/>
                </a:solidFill>
                <a:effectLst/>
                <a:latin typeface="Söhne"/>
              </a:rPr>
              <a:t>和</a:t>
            </a:r>
            <a:r>
              <a:rPr lang="en-US" altLang="zh-TW" b="0" i="0" dirty="0">
                <a:solidFill>
                  <a:srgbClr val="374151"/>
                </a:solidFill>
                <a:effectLst/>
                <a:latin typeface="Söhne"/>
              </a:rPr>
              <a:t>defog</a:t>
            </a:r>
            <a:r>
              <a:rPr lang="zh-TW" altLang="en-US" b="0" i="0" dirty="0">
                <a:solidFill>
                  <a:srgbClr val="374151"/>
                </a:solidFill>
                <a:effectLst/>
                <a:latin typeface="Söhne"/>
              </a:rPr>
              <a:t>數據集中的</a:t>
            </a:r>
            <a:r>
              <a:rPr lang="en-US" altLang="zh-TW" b="0" i="0" dirty="0">
                <a:solidFill>
                  <a:srgbClr val="374151"/>
                </a:solidFill>
                <a:effectLst/>
                <a:latin typeface="Söhne"/>
              </a:rPr>
              <a:t>FOG</a:t>
            </a:r>
            <a:r>
              <a:rPr lang="zh-TW" altLang="en-US" b="0" i="0" dirty="0">
                <a:solidFill>
                  <a:srgbClr val="374151"/>
                </a:solidFill>
                <a:effectLst/>
                <a:latin typeface="Söhne"/>
              </a:rPr>
              <a:t>事件。</a:t>
            </a:r>
            <a:endParaRPr lang="zh-TW" altLang="en-US" dirty="0"/>
          </a:p>
        </p:txBody>
      </p:sp>
      <p:sp>
        <p:nvSpPr>
          <p:cNvPr id="4" name="投影片編號版面配置區 3"/>
          <p:cNvSpPr>
            <a:spLocks noGrp="1"/>
          </p:cNvSpPr>
          <p:nvPr>
            <p:ph type="sldNum" sz="quarter" idx="5"/>
          </p:nvPr>
        </p:nvSpPr>
        <p:spPr/>
        <p:txBody>
          <a:bodyPr/>
          <a:lstStyle/>
          <a:p>
            <a:fld id="{17BD55C5-0BBB-427D-BC19-EDDE5B6A81BC}" type="slidenum">
              <a:rPr lang="zh-TW" altLang="en-US" smtClean="0"/>
              <a:t>4</a:t>
            </a:fld>
            <a:endParaRPr lang="zh-TW" altLang="en-US"/>
          </a:p>
        </p:txBody>
      </p:sp>
    </p:spTree>
    <p:extLst>
      <p:ext uri="{BB962C8B-B14F-4D97-AF65-F5344CB8AC3E}">
        <p14:creationId xmlns:p14="http://schemas.microsoft.com/office/powerpoint/2010/main" val="321125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7BD55C5-0BBB-427D-BC19-EDDE5B6A81BC}" type="slidenum">
              <a:rPr lang="zh-TW" altLang="en-US" smtClean="0"/>
              <a:t>6</a:t>
            </a:fld>
            <a:endParaRPr lang="zh-TW" altLang="en-US"/>
          </a:p>
        </p:txBody>
      </p:sp>
    </p:spTree>
    <p:extLst>
      <p:ext uri="{BB962C8B-B14F-4D97-AF65-F5344CB8AC3E}">
        <p14:creationId xmlns:p14="http://schemas.microsoft.com/office/powerpoint/2010/main" val="157509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Train</a:t>
            </a:r>
            <a:r>
              <a:rPr lang="zh-TW" altLang="en-US" dirty="0"/>
              <a:t>資料集下有</a:t>
            </a:r>
            <a:r>
              <a:rPr lang="en-US" altLang="zh-TW" dirty="0"/>
              <a:t>3</a:t>
            </a:r>
            <a:r>
              <a:rPr lang="zh-TW" altLang="en-US" dirty="0"/>
              <a:t>個子資料集</a:t>
            </a:r>
          </a:p>
        </p:txBody>
      </p:sp>
      <p:sp>
        <p:nvSpPr>
          <p:cNvPr id="4" name="投影片編號版面配置區 3"/>
          <p:cNvSpPr>
            <a:spLocks noGrp="1"/>
          </p:cNvSpPr>
          <p:nvPr>
            <p:ph type="sldNum" sz="quarter" idx="5"/>
          </p:nvPr>
        </p:nvSpPr>
        <p:spPr/>
        <p:txBody>
          <a:bodyPr/>
          <a:lstStyle/>
          <a:p>
            <a:fld id="{17BD55C5-0BBB-427D-BC19-EDDE5B6A81BC}" type="slidenum">
              <a:rPr lang="zh-TW" altLang="en-US" smtClean="0"/>
              <a:t>8</a:t>
            </a:fld>
            <a:endParaRPr lang="zh-TW" altLang="en-US"/>
          </a:p>
        </p:txBody>
      </p:sp>
    </p:spTree>
    <p:extLst>
      <p:ext uri="{BB962C8B-B14F-4D97-AF65-F5344CB8AC3E}">
        <p14:creationId xmlns:p14="http://schemas.microsoft.com/office/powerpoint/2010/main" val="3087815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Train</a:t>
            </a:r>
            <a:r>
              <a:rPr lang="zh-TW" altLang="en-US" dirty="0"/>
              <a:t>資料集下有</a:t>
            </a:r>
            <a:r>
              <a:rPr lang="en-US" altLang="zh-TW" dirty="0"/>
              <a:t>3</a:t>
            </a:r>
            <a:r>
              <a:rPr lang="zh-TW" altLang="en-US" dirty="0"/>
              <a:t>個子資料集</a:t>
            </a:r>
          </a:p>
        </p:txBody>
      </p:sp>
      <p:sp>
        <p:nvSpPr>
          <p:cNvPr id="4" name="投影片編號版面配置區 3"/>
          <p:cNvSpPr>
            <a:spLocks noGrp="1"/>
          </p:cNvSpPr>
          <p:nvPr>
            <p:ph type="sldNum" sz="quarter" idx="5"/>
          </p:nvPr>
        </p:nvSpPr>
        <p:spPr/>
        <p:txBody>
          <a:bodyPr/>
          <a:lstStyle/>
          <a:p>
            <a:fld id="{17BD55C5-0BBB-427D-BC19-EDDE5B6A81BC}" type="slidenum">
              <a:rPr lang="zh-TW" altLang="en-US" smtClean="0"/>
              <a:t>9</a:t>
            </a:fld>
            <a:endParaRPr lang="zh-TW" altLang="en-US"/>
          </a:p>
        </p:txBody>
      </p:sp>
    </p:spTree>
    <p:extLst>
      <p:ext uri="{BB962C8B-B14F-4D97-AF65-F5344CB8AC3E}">
        <p14:creationId xmlns:p14="http://schemas.microsoft.com/office/powerpoint/2010/main" val="207384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None/>
            </a:pPr>
            <a:r>
              <a:rPr lang="en-US" altLang="zh-TW" b="0" i="0" dirty="0">
                <a:solidFill>
                  <a:srgbClr val="374151"/>
                </a:solidFill>
                <a:effectLst/>
                <a:latin typeface="Times New Roman" panose="02020603050405020304" pitchFamily="18" charset="0"/>
                <a:cs typeface="Times New Roman" panose="02020603050405020304" pitchFamily="18" charset="0"/>
              </a:rPr>
              <a:t>Metadata</a:t>
            </a:r>
            <a:r>
              <a:rPr lang="zh-TW" altLang="en-US" b="0" i="0" dirty="0">
                <a:solidFill>
                  <a:srgbClr val="374151"/>
                </a:solidFill>
                <a:effectLst/>
                <a:latin typeface="Times New Roman" panose="02020603050405020304" pitchFamily="18" charset="0"/>
                <a:cs typeface="Times New Roman" panose="02020603050405020304" pitchFamily="18" charset="0"/>
              </a:rPr>
              <a:t>內有紀錄每個事件的受試者編號，可以增加資料的豐富度</a:t>
            </a:r>
            <a:endParaRPr lang="zh-TW" altLang="en-US" dirty="0"/>
          </a:p>
        </p:txBody>
      </p:sp>
      <p:sp>
        <p:nvSpPr>
          <p:cNvPr id="4" name="投影片編號版面配置區 3"/>
          <p:cNvSpPr>
            <a:spLocks noGrp="1"/>
          </p:cNvSpPr>
          <p:nvPr>
            <p:ph type="sldNum" sz="quarter" idx="5"/>
          </p:nvPr>
        </p:nvSpPr>
        <p:spPr/>
        <p:txBody>
          <a:bodyPr/>
          <a:lstStyle/>
          <a:p>
            <a:fld id="{17BD55C5-0BBB-427D-BC19-EDDE5B6A81BC}" type="slidenum">
              <a:rPr lang="zh-TW" altLang="en-US" smtClean="0"/>
              <a:t>13</a:t>
            </a:fld>
            <a:endParaRPr lang="zh-TW" altLang="en-US"/>
          </a:p>
        </p:txBody>
      </p:sp>
    </p:spTree>
    <p:extLst>
      <p:ext uri="{BB962C8B-B14F-4D97-AF65-F5344CB8AC3E}">
        <p14:creationId xmlns:p14="http://schemas.microsoft.com/office/powerpoint/2010/main" val="3774120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3C4043"/>
                </a:solidFill>
                <a:effectLst/>
                <a:latin typeface="Inter"/>
              </a:rPr>
              <a:t>events.csv</a:t>
            </a:r>
            <a:r>
              <a:rPr lang="en-US" altLang="zh-TW" b="0" i="0" dirty="0">
                <a:solidFill>
                  <a:srgbClr val="3C4043"/>
                </a:solidFill>
                <a:effectLst/>
                <a:latin typeface="Inter"/>
              </a:rPr>
              <a:t> Metadata for each </a:t>
            </a:r>
            <a:r>
              <a:rPr lang="en-US" altLang="zh-TW" b="0" i="0" dirty="0" err="1">
                <a:solidFill>
                  <a:srgbClr val="3C4043"/>
                </a:solidFill>
                <a:effectLst/>
                <a:latin typeface="Inter"/>
              </a:rPr>
              <a:t>FoG</a:t>
            </a:r>
            <a:r>
              <a:rPr lang="en-US" altLang="zh-TW" b="0" i="0" dirty="0">
                <a:solidFill>
                  <a:srgbClr val="3C4043"/>
                </a:solidFill>
                <a:effectLst/>
                <a:latin typeface="Inter"/>
              </a:rPr>
              <a:t> event in all data series. The event times agree with the labels in the data series.</a:t>
            </a:r>
          </a:p>
          <a:p>
            <a:r>
              <a:rPr lang="en-US" altLang="zh-TW" b="1" i="0" dirty="0">
                <a:solidFill>
                  <a:srgbClr val="3C4043"/>
                </a:solidFill>
                <a:effectLst/>
                <a:latin typeface="Inter"/>
              </a:rPr>
              <a:t>Events:</a:t>
            </a:r>
            <a:r>
              <a:rPr lang="zh-TW" altLang="en-US" b="1" i="0" dirty="0">
                <a:solidFill>
                  <a:srgbClr val="3C4043"/>
                </a:solidFill>
                <a:effectLst/>
                <a:latin typeface="Inter"/>
              </a:rPr>
              <a:t> </a:t>
            </a:r>
            <a:r>
              <a:rPr lang="zh-TW" altLang="en-US" b="0" i="0" dirty="0">
                <a:solidFill>
                  <a:srgbClr val="3C4043"/>
                </a:solidFill>
                <a:effectLst/>
                <a:latin typeface="Inter"/>
              </a:rPr>
              <a:t>裡面有所有系列數據集中每個</a:t>
            </a:r>
            <a:r>
              <a:rPr lang="en-US" altLang="zh-TW" b="0" i="0" dirty="0">
                <a:solidFill>
                  <a:srgbClr val="3C4043"/>
                </a:solidFill>
                <a:effectLst/>
                <a:latin typeface="Inter"/>
              </a:rPr>
              <a:t>FOG</a:t>
            </a:r>
            <a:r>
              <a:rPr lang="zh-TW" altLang="en-US" b="0" i="0" dirty="0">
                <a:solidFill>
                  <a:srgbClr val="3C4043"/>
                </a:solidFill>
                <a:effectLst/>
                <a:latin typeface="Inter"/>
              </a:rPr>
              <a:t>事件發生的起始、結束時間</a:t>
            </a:r>
            <a:endParaRPr lang="en-US" altLang="zh-TW" b="0" i="0" dirty="0">
              <a:solidFill>
                <a:srgbClr val="3C4043"/>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Tasks:</a:t>
            </a:r>
            <a:r>
              <a:rPr lang="zh-TW" altLang="en-US" sz="12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只存在</a:t>
            </a:r>
            <a:r>
              <a:rPr lang="en-US" altLang="zh-TW" sz="12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defog</a:t>
            </a:r>
            <a:r>
              <a:rPr lang="zh-TW" altLang="en-US" sz="12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中，記錄了</a:t>
            </a:r>
            <a:r>
              <a:rPr lang="en-US" altLang="zh-TW" sz="12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7</a:t>
            </a:r>
            <a:r>
              <a:rPr lang="zh-TW" altLang="en-US" sz="12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種行為的起始與結束時間</a:t>
            </a:r>
          </a:p>
          <a:p>
            <a:endParaRPr lang="zh-TW" altLang="en-US" dirty="0"/>
          </a:p>
        </p:txBody>
      </p:sp>
      <p:sp>
        <p:nvSpPr>
          <p:cNvPr id="4" name="投影片編號版面配置區 3"/>
          <p:cNvSpPr>
            <a:spLocks noGrp="1"/>
          </p:cNvSpPr>
          <p:nvPr>
            <p:ph type="sldNum" sz="quarter" idx="5"/>
          </p:nvPr>
        </p:nvSpPr>
        <p:spPr/>
        <p:txBody>
          <a:bodyPr/>
          <a:lstStyle/>
          <a:p>
            <a:fld id="{17BD55C5-0BBB-427D-BC19-EDDE5B6A81BC}" type="slidenum">
              <a:rPr lang="zh-TW" altLang="en-US" smtClean="0"/>
              <a:t>15</a:t>
            </a:fld>
            <a:endParaRPr lang="zh-TW" altLang="en-US"/>
          </a:p>
        </p:txBody>
      </p:sp>
    </p:spTree>
    <p:extLst>
      <p:ext uri="{BB962C8B-B14F-4D97-AF65-F5344CB8AC3E}">
        <p14:creationId xmlns:p14="http://schemas.microsoft.com/office/powerpoint/2010/main" val="284217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9F8824-217E-5BC8-B250-9BD609799C9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60AAF4F-776E-3647-4142-14D1A4F2E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1F5587E-F1D2-05FA-E729-DEC935386409}"/>
              </a:ext>
            </a:extLst>
          </p:cNvPr>
          <p:cNvSpPr>
            <a:spLocks noGrp="1"/>
          </p:cNvSpPr>
          <p:nvPr>
            <p:ph type="dt" sz="half" idx="10"/>
          </p:nvPr>
        </p:nvSpPr>
        <p:spPr/>
        <p:txBody>
          <a:bodyPr/>
          <a:lstStyle/>
          <a:p>
            <a:fld id="{8F3A340A-4F3B-4CA6-833A-A7B145D9762D}" type="datetime1">
              <a:rPr lang="zh-TW" altLang="en-US" smtClean="0"/>
              <a:t>2023/5/23</a:t>
            </a:fld>
            <a:endParaRPr lang="zh-TW" altLang="en-US"/>
          </a:p>
        </p:txBody>
      </p:sp>
      <p:sp>
        <p:nvSpPr>
          <p:cNvPr id="5" name="頁尾版面配置區 4">
            <a:extLst>
              <a:ext uri="{FF2B5EF4-FFF2-40B4-BE49-F238E27FC236}">
                <a16:creationId xmlns:a16="http://schemas.microsoft.com/office/drawing/2014/main" id="{5D601720-10AC-2144-83A5-E2E3A8747B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FFE41DB-CD65-A84D-4BA5-9162AF3770B5}"/>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332803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B54D31-C5A7-C5DC-234A-32CE8A2D9F4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DD288F8-4E87-8DDE-9D12-A5C1FB882B0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594B17-9B46-E2A8-F912-F551F3626E8A}"/>
              </a:ext>
            </a:extLst>
          </p:cNvPr>
          <p:cNvSpPr>
            <a:spLocks noGrp="1"/>
          </p:cNvSpPr>
          <p:nvPr>
            <p:ph type="dt" sz="half" idx="10"/>
          </p:nvPr>
        </p:nvSpPr>
        <p:spPr/>
        <p:txBody>
          <a:bodyPr/>
          <a:lstStyle/>
          <a:p>
            <a:fld id="{C12D7359-A8AA-48DE-8F51-56CF7EDCFE02}" type="datetime1">
              <a:rPr lang="zh-TW" altLang="en-US" smtClean="0"/>
              <a:t>2023/5/23</a:t>
            </a:fld>
            <a:endParaRPr lang="zh-TW" altLang="en-US"/>
          </a:p>
        </p:txBody>
      </p:sp>
      <p:sp>
        <p:nvSpPr>
          <p:cNvPr id="5" name="頁尾版面配置區 4">
            <a:extLst>
              <a:ext uri="{FF2B5EF4-FFF2-40B4-BE49-F238E27FC236}">
                <a16:creationId xmlns:a16="http://schemas.microsoft.com/office/drawing/2014/main" id="{03F33E76-69A0-FBA3-8BB5-839EA12509B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62FD8CB-CE03-A633-5E0B-306665CF06BC}"/>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76487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41D33EE-F99E-332E-0D14-41F1F0E7877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E2E79E7-6A68-CDCD-A40F-2723676CDF1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00C2E98-D5E6-0A22-1397-012A140E6798}"/>
              </a:ext>
            </a:extLst>
          </p:cNvPr>
          <p:cNvSpPr>
            <a:spLocks noGrp="1"/>
          </p:cNvSpPr>
          <p:nvPr>
            <p:ph type="dt" sz="half" idx="10"/>
          </p:nvPr>
        </p:nvSpPr>
        <p:spPr/>
        <p:txBody>
          <a:bodyPr/>
          <a:lstStyle/>
          <a:p>
            <a:fld id="{F17F7291-915D-485E-9FC1-877F97CEC0C6}" type="datetime1">
              <a:rPr lang="zh-TW" altLang="en-US" smtClean="0"/>
              <a:t>2023/5/23</a:t>
            </a:fld>
            <a:endParaRPr lang="zh-TW" altLang="en-US"/>
          </a:p>
        </p:txBody>
      </p:sp>
      <p:sp>
        <p:nvSpPr>
          <p:cNvPr id="5" name="頁尾版面配置區 4">
            <a:extLst>
              <a:ext uri="{FF2B5EF4-FFF2-40B4-BE49-F238E27FC236}">
                <a16:creationId xmlns:a16="http://schemas.microsoft.com/office/drawing/2014/main" id="{655FBEE6-9B95-1F45-F0F7-F8D9EAEE316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EDF34C6-D4EA-DEDD-4E20-7A1F64078E62}"/>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131794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148CB5-3E8E-DDDD-BE58-82ECBB4A20F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3B6493-276C-BDB8-82EC-41DC5A3A2DF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7EF8EA-A894-91E8-E7A2-CC657E1544F2}"/>
              </a:ext>
            </a:extLst>
          </p:cNvPr>
          <p:cNvSpPr>
            <a:spLocks noGrp="1"/>
          </p:cNvSpPr>
          <p:nvPr>
            <p:ph type="dt" sz="half" idx="10"/>
          </p:nvPr>
        </p:nvSpPr>
        <p:spPr/>
        <p:txBody>
          <a:bodyPr/>
          <a:lstStyle/>
          <a:p>
            <a:fld id="{147F64AC-80AC-4275-BC0E-F4194772298A}" type="datetime1">
              <a:rPr lang="zh-TW" altLang="en-US" smtClean="0"/>
              <a:t>2023/5/23</a:t>
            </a:fld>
            <a:endParaRPr lang="zh-TW" altLang="en-US"/>
          </a:p>
        </p:txBody>
      </p:sp>
      <p:sp>
        <p:nvSpPr>
          <p:cNvPr id="5" name="頁尾版面配置區 4">
            <a:extLst>
              <a:ext uri="{FF2B5EF4-FFF2-40B4-BE49-F238E27FC236}">
                <a16:creationId xmlns:a16="http://schemas.microsoft.com/office/drawing/2014/main" id="{E384614D-EEB0-E6A5-C330-1312B61CCA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E599038-7F94-8292-549B-427D716F5961}"/>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405170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0C9C5E-6A98-5AE6-EBF9-E9E954F4C48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E46EADB-3290-2650-F4FB-1B62B6A665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27C3F55-0185-7CF8-6BDD-7A1B49BD663F}"/>
              </a:ext>
            </a:extLst>
          </p:cNvPr>
          <p:cNvSpPr>
            <a:spLocks noGrp="1"/>
          </p:cNvSpPr>
          <p:nvPr>
            <p:ph type="dt" sz="half" idx="10"/>
          </p:nvPr>
        </p:nvSpPr>
        <p:spPr/>
        <p:txBody>
          <a:bodyPr/>
          <a:lstStyle/>
          <a:p>
            <a:fld id="{5E5CC26E-5622-4BCC-959F-5F1CCB7BBB43}" type="datetime1">
              <a:rPr lang="zh-TW" altLang="en-US" smtClean="0"/>
              <a:t>2023/5/23</a:t>
            </a:fld>
            <a:endParaRPr lang="zh-TW" altLang="en-US"/>
          </a:p>
        </p:txBody>
      </p:sp>
      <p:sp>
        <p:nvSpPr>
          <p:cNvPr id="5" name="頁尾版面配置區 4">
            <a:extLst>
              <a:ext uri="{FF2B5EF4-FFF2-40B4-BE49-F238E27FC236}">
                <a16:creationId xmlns:a16="http://schemas.microsoft.com/office/drawing/2014/main" id="{0AC4645D-1EAD-FC5A-6863-94F017B24CD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AED1701-DC08-2C89-2614-66B63E1ACE79}"/>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91528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BE862C-E5E3-6EBB-B7CF-BBCC4A74E57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3FE888C-9598-BF87-85F3-32EC0406E1A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4C9ED5D-A843-2074-BB78-42205850609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802C5CD-6BBF-4CDA-38AF-157953E291E4}"/>
              </a:ext>
            </a:extLst>
          </p:cNvPr>
          <p:cNvSpPr>
            <a:spLocks noGrp="1"/>
          </p:cNvSpPr>
          <p:nvPr>
            <p:ph type="dt" sz="half" idx="10"/>
          </p:nvPr>
        </p:nvSpPr>
        <p:spPr/>
        <p:txBody>
          <a:bodyPr/>
          <a:lstStyle/>
          <a:p>
            <a:fld id="{778206D7-3D44-4631-AF50-36C61E78F35C}" type="datetime1">
              <a:rPr lang="zh-TW" altLang="en-US" smtClean="0"/>
              <a:t>2023/5/23</a:t>
            </a:fld>
            <a:endParaRPr lang="zh-TW" altLang="en-US"/>
          </a:p>
        </p:txBody>
      </p:sp>
      <p:sp>
        <p:nvSpPr>
          <p:cNvPr id="6" name="頁尾版面配置區 5">
            <a:extLst>
              <a:ext uri="{FF2B5EF4-FFF2-40B4-BE49-F238E27FC236}">
                <a16:creationId xmlns:a16="http://schemas.microsoft.com/office/drawing/2014/main" id="{CD3F3CEF-10C4-DE92-4F37-AE71F479C8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0C375C1-C61E-BAD3-CC02-149780C3AD89}"/>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268312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056C62-B027-3B8F-9D44-D19EBCFD726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5114019-2BCA-F8FC-C190-E81302E454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1D6B483-98E0-E2E9-3797-74145966A8D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D655C32-1F24-A6F1-39C8-55F356467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D5971DC-19CB-571B-A3A6-B2ED867AB6D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466E94D-369F-7402-3B9A-4F17D2DF17B4}"/>
              </a:ext>
            </a:extLst>
          </p:cNvPr>
          <p:cNvSpPr>
            <a:spLocks noGrp="1"/>
          </p:cNvSpPr>
          <p:nvPr>
            <p:ph type="dt" sz="half" idx="10"/>
          </p:nvPr>
        </p:nvSpPr>
        <p:spPr/>
        <p:txBody>
          <a:bodyPr/>
          <a:lstStyle/>
          <a:p>
            <a:fld id="{06C7575C-BB8A-4387-A353-1E5BABC8C1D3}" type="datetime1">
              <a:rPr lang="zh-TW" altLang="en-US" smtClean="0"/>
              <a:t>2023/5/23</a:t>
            </a:fld>
            <a:endParaRPr lang="zh-TW" altLang="en-US"/>
          </a:p>
        </p:txBody>
      </p:sp>
      <p:sp>
        <p:nvSpPr>
          <p:cNvPr id="8" name="頁尾版面配置區 7">
            <a:extLst>
              <a:ext uri="{FF2B5EF4-FFF2-40B4-BE49-F238E27FC236}">
                <a16:creationId xmlns:a16="http://schemas.microsoft.com/office/drawing/2014/main" id="{C8B0F2EC-9482-CF73-A56F-38CB174BFBA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07BC83-37FA-8BC2-7298-FD0258990264}"/>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205232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2F1AFB-A3EA-34D5-7A2B-EB0ED40087C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0DE8490-94E7-A016-EFBD-32C4003A08E3}"/>
              </a:ext>
            </a:extLst>
          </p:cNvPr>
          <p:cNvSpPr>
            <a:spLocks noGrp="1"/>
          </p:cNvSpPr>
          <p:nvPr>
            <p:ph type="dt" sz="half" idx="10"/>
          </p:nvPr>
        </p:nvSpPr>
        <p:spPr/>
        <p:txBody>
          <a:bodyPr/>
          <a:lstStyle/>
          <a:p>
            <a:fld id="{9B766BD6-8966-4F62-8F7E-6077778DD8F1}" type="datetime1">
              <a:rPr lang="zh-TW" altLang="en-US" smtClean="0"/>
              <a:t>2023/5/23</a:t>
            </a:fld>
            <a:endParaRPr lang="zh-TW" altLang="en-US"/>
          </a:p>
        </p:txBody>
      </p:sp>
      <p:sp>
        <p:nvSpPr>
          <p:cNvPr id="4" name="頁尾版面配置區 3">
            <a:extLst>
              <a:ext uri="{FF2B5EF4-FFF2-40B4-BE49-F238E27FC236}">
                <a16:creationId xmlns:a16="http://schemas.microsoft.com/office/drawing/2014/main" id="{51FF7DA8-83B2-893C-97E4-9EBB6BB5402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D04398A-F6A5-88F1-21B4-DAAD2E8E2DC7}"/>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248872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F906745-ABC4-7780-825A-E68ABEA70BC9}"/>
              </a:ext>
            </a:extLst>
          </p:cNvPr>
          <p:cNvSpPr>
            <a:spLocks noGrp="1"/>
          </p:cNvSpPr>
          <p:nvPr>
            <p:ph type="dt" sz="half" idx="10"/>
          </p:nvPr>
        </p:nvSpPr>
        <p:spPr/>
        <p:txBody>
          <a:bodyPr/>
          <a:lstStyle/>
          <a:p>
            <a:fld id="{BCA79E82-125A-45E7-B219-5F93B2DDCCDC}" type="datetime1">
              <a:rPr lang="zh-TW" altLang="en-US" smtClean="0"/>
              <a:t>2023/5/23</a:t>
            </a:fld>
            <a:endParaRPr lang="zh-TW" altLang="en-US"/>
          </a:p>
        </p:txBody>
      </p:sp>
      <p:sp>
        <p:nvSpPr>
          <p:cNvPr id="3" name="頁尾版面配置區 2">
            <a:extLst>
              <a:ext uri="{FF2B5EF4-FFF2-40B4-BE49-F238E27FC236}">
                <a16:creationId xmlns:a16="http://schemas.microsoft.com/office/drawing/2014/main" id="{BFC182C5-8FD1-8A04-0264-17441201951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A7DE154-3FE6-5F28-92FE-F503438BEB31}"/>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152517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00CA7A-4C5A-C3F8-C73B-DCC8A636204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D53C371-4BE3-71FA-B3D8-2A470B0C4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6DB09DE-D60E-1258-1CA8-38CFF3B2B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50494F2-1979-037E-1FE6-F60B98809B71}"/>
              </a:ext>
            </a:extLst>
          </p:cNvPr>
          <p:cNvSpPr>
            <a:spLocks noGrp="1"/>
          </p:cNvSpPr>
          <p:nvPr>
            <p:ph type="dt" sz="half" idx="10"/>
          </p:nvPr>
        </p:nvSpPr>
        <p:spPr/>
        <p:txBody>
          <a:bodyPr/>
          <a:lstStyle/>
          <a:p>
            <a:fld id="{557AF72B-6B2A-44AA-A025-A5DD6E3731C0}" type="datetime1">
              <a:rPr lang="zh-TW" altLang="en-US" smtClean="0"/>
              <a:t>2023/5/23</a:t>
            </a:fld>
            <a:endParaRPr lang="zh-TW" altLang="en-US"/>
          </a:p>
        </p:txBody>
      </p:sp>
      <p:sp>
        <p:nvSpPr>
          <p:cNvPr id="6" name="頁尾版面配置區 5">
            <a:extLst>
              <a:ext uri="{FF2B5EF4-FFF2-40B4-BE49-F238E27FC236}">
                <a16:creationId xmlns:a16="http://schemas.microsoft.com/office/drawing/2014/main" id="{738E440A-C2C2-2EDF-7BDB-202236E7F5E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81A2356-F70D-BAB7-2A20-CC27DF78EAAE}"/>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199727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027645-7458-7A63-3292-B38E96E4BCE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9E647CF-E196-C060-4072-E8D2F3CCE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7972953-03A7-B4A0-A919-90CF7CAA8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A1F8D4C-F350-431B-5EB6-0EB55C207358}"/>
              </a:ext>
            </a:extLst>
          </p:cNvPr>
          <p:cNvSpPr>
            <a:spLocks noGrp="1"/>
          </p:cNvSpPr>
          <p:nvPr>
            <p:ph type="dt" sz="half" idx="10"/>
          </p:nvPr>
        </p:nvSpPr>
        <p:spPr/>
        <p:txBody>
          <a:bodyPr/>
          <a:lstStyle/>
          <a:p>
            <a:fld id="{78488CBF-2DA7-44BD-9E9E-80FC5C0F2963}" type="datetime1">
              <a:rPr lang="zh-TW" altLang="en-US" smtClean="0"/>
              <a:t>2023/5/23</a:t>
            </a:fld>
            <a:endParaRPr lang="zh-TW" altLang="en-US"/>
          </a:p>
        </p:txBody>
      </p:sp>
      <p:sp>
        <p:nvSpPr>
          <p:cNvPr id="6" name="頁尾版面配置區 5">
            <a:extLst>
              <a:ext uri="{FF2B5EF4-FFF2-40B4-BE49-F238E27FC236}">
                <a16:creationId xmlns:a16="http://schemas.microsoft.com/office/drawing/2014/main" id="{D442BD97-2464-B32F-F2C2-2B1945C6BA0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1E17B3E-5B73-13AB-8609-1D00EDD8D1DC}"/>
              </a:ext>
            </a:extLst>
          </p:cNvPr>
          <p:cNvSpPr>
            <a:spLocks noGrp="1"/>
          </p:cNvSpPr>
          <p:nvPr>
            <p:ph type="sldNum" sz="quarter" idx="12"/>
          </p:nvPr>
        </p:nvSpPr>
        <p:spPr/>
        <p:txBody>
          <a:body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393131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9DD8AAD-C08F-F033-A631-8EA3FE40A4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5C3EAFA-0565-8DC3-55DD-0456B9B25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F1CD9FD-5BAD-24BA-2689-83BAF6675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15313-0B1A-4AB5-8325-F97EF3CFF03E}" type="datetime1">
              <a:rPr lang="zh-TW" altLang="en-US" smtClean="0"/>
              <a:t>2023/5/23</a:t>
            </a:fld>
            <a:endParaRPr lang="zh-TW" altLang="en-US"/>
          </a:p>
        </p:txBody>
      </p:sp>
      <p:sp>
        <p:nvSpPr>
          <p:cNvPr id="5" name="頁尾版面配置區 4">
            <a:extLst>
              <a:ext uri="{FF2B5EF4-FFF2-40B4-BE49-F238E27FC236}">
                <a16:creationId xmlns:a16="http://schemas.microsoft.com/office/drawing/2014/main" id="{59F72788-A5ED-6DA5-0879-E22DCC8F8F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0C8BA50-81B2-E8BA-A9F6-45A5B59D7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30380-7099-4FAE-A966-918391FB4168}" type="slidenum">
              <a:rPr lang="zh-TW" altLang="en-US" smtClean="0"/>
              <a:t>‹#›</a:t>
            </a:fld>
            <a:endParaRPr lang="zh-TW" altLang="en-US"/>
          </a:p>
        </p:txBody>
      </p:sp>
    </p:spTree>
    <p:extLst>
      <p:ext uri="{BB962C8B-B14F-4D97-AF65-F5344CB8AC3E}">
        <p14:creationId xmlns:p14="http://schemas.microsoft.com/office/powerpoint/2010/main" val="3606778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kaggle.com/code/kimtaehun/simple-lgbm-multi-class-classification-baselin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code/qiteng/ml-parkinson-s-freezing-of-gait-prediction" TargetMode="External"/><Relationship Id="rId2" Type="http://schemas.openxmlformats.org/officeDocument/2006/relationships/hyperlink" Target="https://www.kaggle.com/code/qiteng/dnn-parkinson-s-freezing-of-gait-predic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mpetitions/tlvmc-parkinsons-freezing-gait-prediction/overview"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code/qiteng/ml-parkinson-s-freezing-of-gait-prediction" TargetMode="External"/><Relationship Id="rId2" Type="http://schemas.openxmlformats.org/officeDocument/2006/relationships/hyperlink" Target="https://www.kaggle.com/code/qiteng/dnn-parkinson-s-freezing-of-gait-predi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kaggle.com/code/kimtaehun/simple-lgbm-multi-class-classification-baselin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DDF45A80-4351-C984-7A50-07EFB0AEDD3C}"/>
              </a:ext>
            </a:extLst>
          </p:cNvPr>
          <p:cNvSpPr>
            <a:spLocks noGrp="1"/>
          </p:cNvSpPr>
          <p:nvPr>
            <p:ph type="subTitle" idx="1"/>
          </p:nvPr>
        </p:nvSpPr>
        <p:spPr/>
        <p:txBody>
          <a:bodyPr>
            <a:normAutofit/>
          </a:bodyPr>
          <a:lstStyle/>
          <a:p>
            <a:r>
              <a:rPr lang="zh-TW" altLang="en-US" sz="3200" dirty="0">
                <a:latin typeface="標楷體" panose="03000509000000000000" pitchFamily="65" charset="-120"/>
                <a:ea typeface="標楷體" panose="03000509000000000000" pitchFamily="65" charset="-120"/>
              </a:rPr>
              <a:t>資料集介紹</a:t>
            </a:r>
          </a:p>
        </p:txBody>
      </p:sp>
      <p:sp>
        <p:nvSpPr>
          <p:cNvPr id="4" name="標題 1">
            <a:extLst>
              <a:ext uri="{FF2B5EF4-FFF2-40B4-BE49-F238E27FC236}">
                <a16:creationId xmlns:a16="http://schemas.microsoft.com/office/drawing/2014/main" id="{E03A6B01-4A27-015D-10D3-92A302E2336E}"/>
              </a:ext>
            </a:extLst>
          </p:cNvPr>
          <p:cNvSpPr>
            <a:spLocks noGrp="1"/>
          </p:cNvSpPr>
          <p:nvPr>
            <p:ph type="ctrTitle"/>
          </p:nvPr>
        </p:nvSpPr>
        <p:spPr>
          <a:xfrm>
            <a:off x="1524000" y="1122363"/>
            <a:ext cx="9144000" cy="2387600"/>
          </a:xfrm>
        </p:spPr>
        <p:txBody>
          <a:bodyPr/>
          <a:lstStyle/>
          <a:p>
            <a:r>
              <a:rPr lang="en-US" altLang="zh-TW" dirty="0">
                <a:latin typeface="Times New Roman" panose="02020603050405020304" pitchFamily="18" charset="0"/>
                <a:cs typeface="Times New Roman" panose="02020603050405020304" pitchFamily="18" charset="0"/>
              </a:rPr>
              <a:t>Kaggle: Parkinson's Freezing of Gait Prediction</a:t>
            </a:r>
            <a:endParaRPr lang="zh-TW" altLang="en-US"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7CAD4203-2215-E83B-F2D1-87A10B585055}"/>
              </a:ext>
            </a:extLst>
          </p:cNvPr>
          <p:cNvSpPr>
            <a:spLocks noGrp="1"/>
          </p:cNvSpPr>
          <p:nvPr>
            <p:ph type="sldNum" sz="quarter" idx="12"/>
          </p:nvPr>
        </p:nvSpPr>
        <p:spPr/>
        <p:txBody>
          <a:bodyPr/>
          <a:lstStyle/>
          <a:p>
            <a:fld id="{F4630380-7099-4FAE-A966-918391FB4168}" type="slidenum">
              <a:rPr lang="zh-TW" altLang="en-US" smtClean="0"/>
              <a:t>1</a:t>
            </a:fld>
            <a:endParaRPr lang="zh-TW" altLang="en-US"/>
          </a:p>
        </p:txBody>
      </p:sp>
    </p:spTree>
    <p:extLst>
      <p:ext uri="{BB962C8B-B14F-4D97-AF65-F5344CB8AC3E}">
        <p14:creationId xmlns:p14="http://schemas.microsoft.com/office/powerpoint/2010/main" val="2975290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073E0D-E2E9-B0EA-7C55-6AEF911BD02A}"/>
              </a:ext>
            </a:extLst>
          </p:cNvPr>
          <p:cNvSpPr>
            <a:spLocks noGrp="1"/>
          </p:cNvSpPr>
          <p:nvPr>
            <p:ph type="title"/>
          </p:nvPr>
        </p:nvSpPr>
        <p:spPr/>
        <p:txBody>
          <a:bodyPr/>
          <a:lstStyle/>
          <a:p>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endParaRPr lang="zh-TW" altLang="en-US" dirty="0"/>
          </a:p>
        </p:txBody>
      </p:sp>
      <p:sp>
        <p:nvSpPr>
          <p:cNvPr id="3" name="內容版面配置區 2">
            <a:extLst>
              <a:ext uri="{FF2B5EF4-FFF2-40B4-BE49-F238E27FC236}">
                <a16:creationId xmlns:a16="http://schemas.microsoft.com/office/drawing/2014/main" id="{1D972141-0E95-CE4F-68D9-B79E030F6A94}"/>
              </a:ext>
            </a:extLst>
          </p:cNvPr>
          <p:cNvSpPr>
            <a:spLocks noGrp="1"/>
          </p:cNvSpPr>
          <p:nvPr>
            <p:ph idx="1"/>
          </p:nvPr>
        </p:nvSpPr>
        <p:spPr/>
        <p:txBody>
          <a:bodyPr>
            <a:normAutofit/>
          </a:bodyPr>
          <a:lstStyle/>
          <a:p>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每個</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csv</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由唯一</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命名</a:t>
            </a:r>
            <a:endPar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Time </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蒐集資料</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的時間點，受蒐集資料頻率影響</a:t>
            </a:r>
            <a:endPar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AccV</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AccML</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AccAP </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V-</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垂直</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ML-</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中側向、</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AP-</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前後向</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的加速度</a:t>
            </a:r>
            <a:endPar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StartHesitation</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Turn</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Walking </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每種事件類型的發生</a:t>
            </a:r>
            <a:endPar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任何</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FOG</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類型事件的發生</a:t>
            </a:r>
            <a:endPar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914400" lvl="2" indent="0">
              <a:buNone/>
            </a:pP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僅存在於缺少類型級別標註的</a:t>
            </a:r>
            <a:r>
              <a:rPr lang="en-US" altLang="zh-TW"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notype</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序列中，但我們沒用</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unlabeled data</a:t>
            </a:r>
          </a:p>
          <a:p>
            <a:pPr lvl="1"/>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在標註者無法決定是否存在運動停頓的</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FOG</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，只有</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true</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是可以肯定的狀況</a:t>
            </a:r>
            <a:endPar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Task</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rue</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時才視作有標記，其餘未標記</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5BB2EED-0620-3071-C1FC-5F5813926484}"/>
              </a:ext>
            </a:extLst>
          </p:cNvPr>
          <p:cNvSpPr>
            <a:spLocks noGrp="1"/>
          </p:cNvSpPr>
          <p:nvPr>
            <p:ph type="sldNum" sz="quarter" idx="12"/>
          </p:nvPr>
        </p:nvSpPr>
        <p:spPr/>
        <p:txBody>
          <a:bodyPr/>
          <a:lstStyle/>
          <a:p>
            <a:fld id="{F4630380-7099-4FAE-A966-918391FB4168}" type="slidenum">
              <a:rPr lang="zh-TW" altLang="en-US" smtClean="0"/>
              <a:t>10</a:t>
            </a:fld>
            <a:endParaRPr lang="zh-TW" altLang="en-US"/>
          </a:p>
        </p:txBody>
      </p:sp>
    </p:spTree>
    <p:extLst>
      <p:ext uri="{BB962C8B-B14F-4D97-AF65-F5344CB8AC3E}">
        <p14:creationId xmlns:p14="http://schemas.microsoft.com/office/powerpoint/2010/main" val="182036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97F3772-81EC-44FB-8324-BC4219758FFF}"/>
              </a:ext>
            </a:extLst>
          </p:cNvPr>
          <p:cNvSpPr>
            <a:spLocks noGrp="1"/>
          </p:cNvSpPr>
          <p:nvPr>
            <p:ph type="sldNum" sz="quarter" idx="12"/>
          </p:nvPr>
        </p:nvSpPr>
        <p:spPr/>
        <p:txBody>
          <a:bodyPr/>
          <a:lstStyle/>
          <a:p>
            <a:fld id="{F4630380-7099-4FAE-A966-918391FB4168}" type="slidenum">
              <a:rPr lang="zh-TW" altLang="en-US" smtClean="0"/>
              <a:t>11</a:t>
            </a:fld>
            <a:endParaRPr lang="zh-TW" altLang="en-US"/>
          </a:p>
        </p:txBody>
      </p:sp>
      <p:pic>
        <p:nvPicPr>
          <p:cNvPr id="5" name="內容版面配置區 4">
            <a:extLst>
              <a:ext uri="{FF2B5EF4-FFF2-40B4-BE49-F238E27FC236}">
                <a16:creationId xmlns:a16="http://schemas.microsoft.com/office/drawing/2014/main" id="{64EB11A4-6EB5-478F-B64C-69AAFE1FA2E0}"/>
              </a:ext>
            </a:extLst>
          </p:cNvPr>
          <p:cNvPicPr>
            <a:picLocks noGrp="1" noChangeAspect="1"/>
          </p:cNvPicPr>
          <p:nvPr>
            <p:ph idx="1"/>
          </p:nvPr>
        </p:nvPicPr>
        <p:blipFill>
          <a:blip r:embed="rId2"/>
          <a:stretch>
            <a:fillRect/>
          </a:stretch>
        </p:blipFill>
        <p:spPr>
          <a:xfrm>
            <a:off x="0" y="2176743"/>
            <a:ext cx="12192000" cy="4277360"/>
          </a:xfrm>
          <a:prstGeom prst="rect">
            <a:avLst/>
          </a:prstGeom>
        </p:spPr>
      </p:pic>
      <p:sp>
        <p:nvSpPr>
          <p:cNvPr id="6" name="文字方塊 5">
            <a:extLst>
              <a:ext uri="{FF2B5EF4-FFF2-40B4-BE49-F238E27FC236}">
                <a16:creationId xmlns:a16="http://schemas.microsoft.com/office/drawing/2014/main" id="{16373EC9-10E0-4D2E-9C0A-16326DFE87C5}"/>
              </a:ext>
            </a:extLst>
          </p:cNvPr>
          <p:cNvSpPr txBox="1"/>
          <p:nvPr/>
        </p:nvSpPr>
        <p:spPr>
          <a:xfrm>
            <a:off x="4871939" y="1715078"/>
            <a:ext cx="2133600" cy="461665"/>
          </a:xfrm>
          <a:prstGeom prst="rect">
            <a:avLst/>
          </a:prstGeom>
          <a:noFill/>
        </p:spPr>
        <p:txBody>
          <a:bodyPr wrap="square">
            <a:spAutoFit/>
          </a:bodyPr>
          <a:lstStyle/>
          <a:p>
            <a:pPr lvl="1"/>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範例</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(defog)</a:t>
            </a:r>
            <a:endParaRPr lang="en-US" altLang="zh-TW" sz="2400"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標題 1">
            <a:extLst>
              <a:ext uri="{FF2B5EF4-FFF2-40B4-BE49-F238E27FC236}">
                <a16:creationId xmlns:a16="http://schemas.microsoft.com/office/drawing/2014/main" id="{123C93BB-1651-45D0-86A5-684DC6AE8F1E}"/>
              </a:ext>
            </a:extLst>
          </p:cNvPr>
          <p:cNvSpPr>
            <a:spLocks noGrp="1"/>
          </p:cNvSpPr>
          <p:nvPr>
            <p:ph type="title"/>
          </p:nvPr>
        </p:nvSpPr>
        <p:spPr>
          <a:xfrm>
            <a:off x="838200" y="365125"/>
            <a:ext cx="10515600" cy="1325563"/>
          </a:xfrm>
        </p:spPr>
        <p:txBody>
          <a:bodyPr/>
          <a:lstStyle/>
          <a:p>
            <a:pPr algn="l" fontAlgn="base"/>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p>
        </p:txBody>
      </p:sp>
    </p:spTree>
    <p:extLst>
      <p:ext uri="{BB962C8B-B14F-4D97-AF65-F5344CB8AC3E}">
        <p14:creationId xmlns:p14="http://schemas.microsoft.com/office/powerpoint/2010/main" val="44946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5F75D5-5066-9FDD-4CF7-D3328FF36885}"/>
              </a:ext>
            </a:extLst>
          </p:cNvPr>
          <p:cNvSpPr>
            <a:spLocks noGrp="1"/>
          </p:cNvSpPr>
          <p:nvPr>
            <p:ph type="title"/>
          </p:nvPr>
        </p:nvSpPr>
        <p:spPr/>
        <p:txBody>
          <a:bodyPr/>
          <a:lstStyle/>
          <a:p>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endParaRPr lang="zh-TW" altLang="en-US" dirty="0"/>
          </a:p>
        </p:txBody>
      </p:sp>
      <p:graphicFrame>
        <p:nvGraphicFramePr>
          <p:cNvPr id="4" name="內容版面配置區 3">
            <a:extLst>
              <a:ext uri="{FF2B5EF4-FFF2-40B4-BE49-F238E27FC236}">
                <a16:creationId xmlns:a16="http://schemas.microsoft.com/office/drawing/2014/main" id="{57765AFD-3AC2-C56D-9368-015B56088CCD}"/>
              </a:ext>
            </a:extLst>
          </p:cNvPr>
          <p:cNvGraphicFramePr>
            <a:graphicFrameLocks noGrp="1"/>
          </p:cNvGraphicFramePr>
          <p:nvPr>
            <p:ph idx="1"/>
            <p:extLst>
              <p:ext uri="{D42A27DB-BD31-4B8C-83A1-F6EECF244321}">
                <p14:modId xmlns:p14="http://schemas.microsoft.com/office/powerpoint/2010/main" val="3831028637"/>
              </p:ext>
            </p:extLst>
          </p:nvPr>
        </p:nvGraphicFramePr>
        <p:xfrm>
          <a:off x="294594" y="2707368"/>
          <a:ext cx="11602811" cy="2948216"/>
        </p:xfrm>
        <a:graphic>
          <a:graphicData uri="http://schemas.openxmlformats.org/drawingml/2006/table">
            <a:tbl>
              <a:tblPr firstRow="1" bandRow="1">
                <a:tableStyleId>{5C22544A-7EE6-4342-B048-85BDC9FD1C3A}</a:tableStyleId>
              </a:tblPr>
              <a:tblGrid>
                <a:gridCol w="1054801">
                  <a:extLst>
                    <a:ext uri="{9D8B030D-6E8A-4147-A177-3AD203B41FA5}">
                      <a16:colId xmlns:a16="http://schemas.microsoft.com/office/drawing/2014/main" val="454178932"/>
                    </a:ext>
                  </a:extLst>
                </a:gridCol>
                <a:gridCol w="1054801">
                  <a:extLst>
                    <a:ext uri="{9D8B030D-6E8A-4147-A177-3AD203B41FA5}">
                      <a16:colId xmlns:a16="http://schemas.microsoft.com/office/drawing/2014/main" val="2254722797"/>
                    </a:ext>
                  </a:extLst>
                </a:gridCol>
                <a:gridCol w="1054801">
                  <a:extLst>
                    <a:ext uri="{9D8B030D-6E8A-4147-A177-3AD203B41FA5}">
                      <a16:colId xmlns:a16="http://schemas.microsoft.com/office/drawing/2014/main" val="3344006693"/>
                    </a:ext>
                  </a:extLst>
                </a:gridCol>
                <a:gridCol w="1054801">
                  <a:extLst>
                    <a:ext uri="{9D8B030D-6E8A-4147-A177-3AD203B41FA5}">
                      <a16:colId xmlns:a16="http://schemas.microsoft.com/office/drawing/2014/main" val="2495377534"/>
                    </a:ext>
                  </a:extLst>
                </a:gridCol>
                <a:gridCol w="1054801">
                  <a:extLst>
                    <a:ext uri="{9D8B030D-6E8A-4147-A177-3AD203B41FA5}">
                      <a16:colId xmlns:a16="http://schemas.microsoft.com/office/drawing/2014/main" val="92217912"/>
                    </a:ext>
                  </a:extLst>
                </a:gridCol>
                <a:gridCol w="1054801">
                  <a:extLst>
                    <a:ext uri="{9D8B030D-6E8A-4147-A177-3AD203B41FA5}">
                      <a16:colId xmlns:a16="http://schemas.microsoft.com/office/drawing/2014/main" val="1865420170"/>
                    </a:ext>
                  </a:extLst>
                </a:gridCol>
                <a:gridCol w="1054801">
                  <a:extLst>
                    <a:ext uri="{9D8B030D-6E8A-4147-A177-3AD203B41FA5}">
                      <a16:colId xmlns:a16="http://schemas.microsoft.com/office/drawing/2014/main" val="116694727"/>
                    </a:ext>
                  </a:extLst>
                </a:gridCol>
                <a:gridCol w="1054801">
                  <a:extLst>
                    <a:ext uri="{9D8B030D-6E8A-4147-A177-3AD203B41FA5}">
                      <a16:colId xmlns:a16="http://schemas.microsoft.com/office/drawing/2014/main" val="1824853401"/>
                    </a:ext>
                  </a:extLst>
                </a:gridCol>
                <a:gridCol w="1054801">
                  <a:extLst>
                    <a:ext uri="{9D8B030D-6E8A-4147-A177-3AD203B41FA5}">
                      <a16:colId xmlns:a16="http://schemas.microsoft.com/office/drawing/2014/main" val="3382505483"/>
                    </a:ext>
                  </a:extLst>
                </a:gridCol>
                <a:gridCol w="1054801">
                  <a:extLst>
                    <a:ext uri="{9D8B030D-6E8A-4147-A177-3AD203B41FA5}">
                      <a16:colId xmlns:a16="http://schemas.microsoft.com/office/drawing/2014/main" val="3340473543"/>
                    </a:ext>
                  </a:extLst>
                </a:gridCol>
                <a:gridCol w="1054801">
                  <a:extLst>
                    <a:ext uri="{9D8B030D-6E8A-4147-A177-3AD203B41FA5}">
                      <a16:colId xmlns:a16="http://schemas.microsoft.com/office/drawing/2014/main" val="1934006320"/>
                    </a:ext>
                  </a:extLst>
                </a:gridCol>
              </a:tblGrid>
              <a:tr h="737054">
                <a:tc>
                  <a:txBody>
                    <a:bodyPr/>
                    <a:lstStyle/>
                    <a:p>
                      <a:pPr algn="ctr"/>
                      <a:endParaRPr lang="zh-TW" altLang="en-US" sz="200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Time</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AccV</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AccML</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AccAP</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err="1">
                          <a:solidFill>
                            <a:schemeClr val="lt1"/>
                          </a:solidFill>
                          <a:effectLst/>
                          <a:latin typeface="Times New Roman" panose="02020603050405020304" pitchFamily="18" charset="0"/>
                          <a:ea typeface="+mn-ea"/>
                          <a:cs typeface="Times New Roman" panose="02020603050405020304" pitchFamily="18" charset="0"/>
                        </a:rPr>
                        <a:t>StartHesitation</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Turn</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Walking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Event</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Valid</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lt1"/>
                          </a:solidFill>
                          <a:effectLst/>
                          <a:latin typeface="Times New Roman" panose="02020603050405020304" pitchFamily="18" charset="0"/>
                          <a:ea typeface="+mn-ea"/>
                          <a:cs typeface="Times New Roman" panose="02020603050405020304" pitchFamily="18" charset="0"/>
                        </a:rPr>
                        <a:t>Task</a:t>
                      </a:r>
                      <a:endParaRPr lang="zh-TW"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40297912"/>
                  </a:ext>
                </a:extLst>
              </a:tr>
              <a:tr h="737054">
                <a:tc>
                  <a:txBody>
                    <a:bodyPr/>
                    <a:lstStyle/>
                    <a:p>
                      <a:pPr algn="ctr"/>
                      <a:r>
                        <a:rPr lang="en-US" altLang="zh-TW" sz="2000" b="0" i="0" dirty="0">
                          <a:solidFill>
                            <a:srgbClr val="374151"/>
                          </a:solidFill>
                          <a:effectLst/>
                          <a:latin typeface="Times New Roman" panose="02020603050405020304" pitchFamily="18" charset="0"/>
                          <a:cs typeface="Times New Roman" panose="02020603050405020304" pitchFamily="18" charset="0"/>
                        </a:rPr>
                        <a:t>tdcsfog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128Hz</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m/s^2</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m/s^2</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m/s^2</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0/1</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0/1</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0/1</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X</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X</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X</a:t>
                      </a:r>
                      <a:endParaRPr lang="zh-TW"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42225337"/>
                  </a:ext>
                </a:extLst>
              </a:tr>
              <a:tr h="737054">
                <a:tc>
                  <a:txBody>
                    <a:bodyPr/>
                    <a:lstStyle/>
                    <a:p>
                      <a:pPr algn="ctr"/>
                      <a:r>
                        <a:rPr lang="en-US" altLang="zh-TW" sz="2000" b="0" i="0" dirty="0">
                          <a:solidFill>
                            <a:srgbClr val="374151"/>
                          </a:solidFill>
                          <a:effectLst/>
                          <a:latin typeface="Times New Roman" panose="02020603050405020304" pitchFamily="18" charset="0"/>
                          <a:cs typeface="Times New Roman" panose="02020603050405020304" pitchFamily="18" charset="0"/>
                        </a:rPr>
                        <a:t>defog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100Hz </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0/1</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0/1</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0/1</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X</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T/F</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T/F</a:t>
                      </a:r>
                      <a:endParaRPr lang="zh-TW"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14260855"/>
                  </a:ext>
                </a:extLst>
              </a:tr>
              <a:tr h="737054">
                <a:tc>
                  <a:txBody>
                    <a:bodyPr/>
                    <a:lstStyle/>
                    <a:p>
                      <a:pPr algn="ctr"/>
                      <a:r>
                        <a:rPr lang="en-US" altLang="zh-TW" sz="2000" b="0" i="0" dirty="0" err="1">
                          <a:solidFill>
                            <a:srgbClr val="374151"/>
                          </a:solidFill>
                          <a:effectLst/>
                          <a:latin typeface="Times New Roman" panose="02020603050405020304" pitchFamily="18" charset="0"/>
                          <a:cs typeface="Times New Roman" panose="02020603050405020304" pitchFamily="18" charset="0"/>
                        </a:rPr>
                        <a:t>notype</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100Hz </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b="0" i="0" kern="1200" dirty="0">
                          <a:solidFill>
                            <a:schemeClr val="dk1"/>
                          </a:solidFill>
                          <a:effectLst/>
                          <a:latin typeface="Times New Roman" panose="02020603050405020304" pitchFamily="18" charset="0"/>
                          <a:ea typeface="+mn-ea"/>
                          <a:cs typeface="Times New Roman" panose="02020603050405020304" pitchFamily="18" charset="0"/>
                        </a:rPr>
                        <a:t>g</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X</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X</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X</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cs typeface="Times New Roman" panose="02020603050405020304" pitchFamily="18" charset="0"/>
                        </a:rPr>
                        <a:t>0/1</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T/F</a:t>
                      </a:r>
                      <a:endParaRPr lang="zh-TW"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Times New Roman" panose="02020603050405020304" pitchFamily="18" charset="0"/>
                          <a:cs typeface="Times New Roman" panose="02020603050405020304" pitchFamily="18" charset="0"/>
                        </a:rPr>
                        <a:t>T/F</a:t>
                      </a:r>
                      <a:endParaRPr lang="zh-TW"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23715476"/>
                  </a:ext>
                </a:extLst>
              </a:tr>
            </a:tbl>
          </a:graphicData>
        </a:graphic>
      </p:graphicFrame>
      <p:sp>
        <p:nvSpPr>
          <p:cNvPr id="5" name="文字方塊 4">
            <a:extLst>
              <a:ext uri="{FF2B5EF4-FFF2-40B4-BE49-F238E27FC236}">
                <a16:creationId xmlns:a16="http://schemas.microsoft.com/office/drawing/2014/main" id="{22D66A01-15C6-A9E9-F1F3-A15B1573B162}"/>
              </a:ext>
            </a:extLst>
          </p:cNvPr>
          <p:cNvSpPr txBox="1"/>
          <p:nvPr/>
        </p:nvSpPr>
        <p:spPr>
          <a:xfrm>
            <a:off x="838200" y="2068285"/>
            <a:ext cx="10219660" cy="523220"/>
          </a:xfrm>
          <a:prstGeom prst="rect">
            <a:avLst/>
          </a:prstGeom>
          <a:noFill/>
        </p:spPr>
        <p:txBody>
          <a:bodyPr wrap="squar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每個資料集有的數據和詳細單位，</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X</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表示該資料及無此數據</a:t>
            </a:r>
          </a:p>
        </p:txBody>
      </p:sp>
      <p:sp>
        <p:nvSpPr>
          <p:cNvPr id="3" name="投影片編號版面配置區 2">
            <a:extLst>
              <a:ext uri="{FF2B5EF4-FFF2-40B4-BE49-F238E27FC236}">
                <a16:creationId xmlns:a16="http://schemas.microsoft.com/office/drawing/2014/main" id="{AC7A5D3D-C981-8A99-D113-1E63DC254E22}"/>
              </a:ext>
            </a:extLst>
          </p:cNvPr>
          <p:cNvSpPr>
            <a:spLocks noGrp="1"/>
          </p:cNvSpPr>
          <p:nvPr>
            <p:ph type="sldNum" sz="quarter" idx="12"/>
          </p:nvPr>
        </p:nvSpPr>
        <p:spPr/>
        <p:txBody>
          <a:bodyPr/>
          <a:lstStyle/>
          <a:p>
            <a:fld id="{F4630380-7099-4FAE-A966-918391FB4168}" type="slidenum">
              <a:rPr lang="zh-TW" altLang="en-US" smtClean="0"/>
              <a:t>12</a:t>
            </a:fld>
            <a:endParaRPr lang="zh-TW" altLang="en-US"/>
          </a:p>
        </p:txBody>
      </p:sp>
    </p:spTree>
    <p:extLst>
      <p:ext uri="{BB962C8B-B14F-4D97-AF65-F5344CB8AC3E}">
        <p14:creationId xmlns:p14="http://schemas.microsoft.com/office/powerpoint/2010/main" val="141374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2FDC790-DE76-8337-ECC3-40F6F08A65E5}"/>
              </a:ext>
            </a:extLst>
          </p:cNvPr>
          <p:cNvSpPr>
            <a:spLocks noGrp="1"/>
          </p:cNvSpPr>
          <p:nvPr>
            <p:ph idx="1"/>
          </p:nvPr>
        </p:nvSpPr>
        <p:spPr>
          <a:xfrm>
            <a:off x="838200" y="1690688"/>
            <a:ext cx="10515600" cy="4351338"/>
          </a:xfrm>
        </p:spPr>
        <p:txBody>
          <a:bodyPr/>
          <a:lstStyle/>
          <a:p>
            <a:r>
              <a:rPr lang="en-US" altLang="zh-TW" b="0" i="0" dirty="0">
                <a:solidFill>
                  <a:srgbClr val="374151"/>
                </a:solidFill>
                <a:effectLst/>
                <a:latin typeface="Times New Roman" panose="02020603050405020304" pitchFamily="18" charset="0"/>
                <a:cs typeface="Times New Roman" panose="02020603050405020304" pitchFamily="18" charset="0"/>
              </a:rPr>
              <a:t>tdcsfog_metadata.csv</a:t>
            </a:r>
          </a:p>
          <a:p>
            <a:pPr lvl="1"/>
            <a:r>
              <a:rPr lang="en-US" altLang="zh-TW" b="0" i="0" dirty="0">
                <a:solidFill>
                  <a:srgbClr val="374151"/>
                </a:solidFill>
                <a:effectLst/>
                <a:latin typeface="Times New Roman" panose="02020603050405020304" pitchFamily="18" charset="0"/>
                <a:cs typeface="Times New Roman" panose="02020603050405020304" pitchFamily="18" charset="0"/>
              </a:rPr>
              <a:t>ID, Subject, Visit</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b="0" i="0" dirty="0">
                <a:solidFill>
                  <a:srgbClr val="374151"/>
                </a:solidFill>
                <a:effectLst/>
                <a:latin typeface="Times New Roman" panose="02020603050405020304" pitchFamily="18" charset="0"/>
                <a:cs typeface="Times New Roman" panose="02020603050405020304" pitchFamily="18" charset="0"/>
              </a:rPr>
              <a:t>Test , Medication</a:t>
            </a:r>
          </a:p>
          <a:p>
            <a:r>
              <a:rPr lang="en-US" altLang="zh-TW" b="0" i="0" dirty="0">
                <a:solidFill>
                  <a:srgbClr val="374151"/>
                </a:solidFill>
                <a:effectLst/>
                <a:latin typeface="Times New Roman" panose="02020603050405020304" pitchFamily="18" charset="0"/>
                <a:cs typeface="Times New Roman" panose="02020603050405020304" pitchFamily="18" charset="0"/>
              </a:rPr>
              <a:t>defog_metadata.csv</a:t>
            </a:r>
          </a:p>
          <a:p>
            <a:pPr lvl="1"/>
            <a:r>
              <a:rPr lang="en-US" altLang="zh-TW" b="0" i="0" dirty="0">
                <a:solidFill>
                  <a:srgbClr val="374151"/>
                </a:solidFill>
                <a:effectLst/>
                <a:latin typeface="Times New Roman" panose="02020603050405020304" pitchFamily="18" charset="0"/>
                <a:cs typeface="Times New Roman" panose="02020603050405020304" pitchFamily="18" charset="0"/>
              </a:rPr>
              <a:t>ID, Subject, Visit, Medication</a:t>
            </a:r>
          </a:p>
          <a:p>
            <a:r>
              <a:rPr lang="en-US" altLang="zh-TW" b="0" i="0" dirty="0">
                <a:solidFill>
                  <a:srgbClr val="343541"/>
                </a:solidFill>
                <a:effectLst/>
                <a:latin typeface="Times New Roman" panose="02020603050405020304" pitchFamily="18" charset="0"/>
                <a:cs typeface="Times New Roman" panose="02020603050405020304" pitchFamily="18" charset="0"/>
              </a:rPr>
              <a:t>daily_metadata.csv</a:t>
            </a:r>
          </a:p>
          <a:p>
            <a:pPr lvl="1"/>
            <a:r>
              <a:rPr lang="en-US" altLang="zh-TW" b="0" i="0" dirty="0">
                <a:solidFill>
                  <a:srgbClr val="374151"/>
                </a:solidFill>
                <a:effectLst/>
                <a:latin typeface="Times New Roman" panose="02020603050405020304" pitchFamily="18" charset="0"/>
                <a:cs typeface="Times New Roman" panose="02020603050405020304" pitchFamily="18" charset="0"/>
              </a:rPr>
              <a:t>ID, Subject, </a:t>
            </a:r>
            <a:r>
              <a:rPr lang="en-US" altLang="zh-TW" dirty="0">
                <a:solidFill>
                  <a:srgbClr val="343541"/>
                </a:solidFill>
                <a:latin typeface="Times New Roman" panose="02020603050405020304" pitchFamily="18" charset="0"/>
                <a:cs typeface="Times New Roman" panose="02020603050405020304" pitchFamily="18" charset="0"/>
              </a:rPr>
              <a:t>Visit, T</a:t>
            </a:r>
            <a:r>
              <a:rPr lang="en-US" altLang="zh-TW" b="0" i="0" dirty="0">
                <a:solidFill>
                  <a:srgbClr val="343541"/>
                </a:solidFill>
                <a:effectLst/>
                <a:latin typeface="Times New Roman" panose="02020603050405020304" pitchFamily="18" charset="0"/>
                <a:cs typeface="Times New Roman" panose="02020603050405020304" pitchFamily="18" charset="0"/>
              </a:rPr>
              <a:t>ime of day the recording began</a:t>
            </a:r>
          </a:p>
          <a:p>
            <a:endParaRPr lang="en-US" altLang="zh-TW" b="0" i="0" dirty="0">
              <a:solidFill>
                <a:srgbClr val="374151"/>
              </a:solidFill>
              <a:effectLst/>
              <a:latin typeface="Times New Roman" panose="02020603050405020304" pitchFamily="18" charset="0"/>
              <a:cs typeface="Times New Roman" panose="02020603050405020304" pitchFamily="18" charset="0"/>
            </a:endParaRPr>
          </a:p>
          <a:p>
            <a:endParaRPr lang="en-US" altLang="zh-TW" dirty="0">
              <a:solidFill>
                <a:srgbClr val="374151"/>
              </a:solidFill>
              <a:latin typeface="Times New Roman" panose="02020603050405020304" pitchFamily="18" charset="0"/>
              <a:cs typeface="Times New Roman" panose="02020603050405020304" pitchFamily="18" charset="0"/>
            </a:endParaRPr>
          </a:p>
        </p:txBody>
      </p:sp>
      <p:sp>
        <p:nvSpPr>
          <p:cNvPr id="4" name="標題 1">
            <a:extLst>
              <a:ext uri="{FF2B5EF4-FFF2-40B4-BE49-F238E27FC236}">
                <a16:creationId xmlns:a16="http://schemas.microsoft.com/office/drawing/2014/main" id="{5157C30C-3F76-45E5-997F-7EA300CE7497}"/>
              </a:ext>
            </a:extLst>
          </p:cNvPr>
          <p:cNvSpPr>
            <a:spLocks noGrp="1"/>
          </p:cNvSpPr>
          <p:nvPr>
            <p:ph type="title"/>
          </p:nvPr>
        </p:nvSpPr>
        <p:spPr>
          <a:xfrm>
            <a:off x="838200" y="365125"/>
            <a:ext cx="10515600" cy="1325563"/>
          </a:xfrm>
        </p:spPr>
        <p:txBody>
          <a:bodyPr/>
          <a:lstStyle/>
          <a:p>
            <a:pPr algn="l" fontAlgn="base"/>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p>
        </p:txBody>
      </p:sp>
      <p:sp>
        <p:nvSpPr>
          <p:cNvPr id="5" name="文字方塊 4">
            <a:extLst>
              <a:ext uri="{FF2B5EF4-FFF2-40B4-BE49-F238E27FC236}">
                <a16:creationId xmlns:a16="http://schemas.microsoft.com/office/drawing/2014/main" id="{BC23C399-17C4-1365-589A-3E08FF9359D8}"/>
              </a:ext>
            </a:extLst>
          </p:cNvPr>
          <p:cNvSpPr txBox="1"/>
          <p:nvPr/>
        </p:nvSpPr>
        <p:spPr>
          <a:xfrm>
            <a:off x="838200" y="4413151"/>
            <a:ext cx="11049000" cy="2308324"/>
          </a:xfrm>
          <a:prstGeom prst="rect">
            <a:avLst/>
          </a:prstGeom>
          <a:noFill/>
        </p:spPr>
        <p:txBody>
          <a:bodyPr wrap="square">
            <a:spAutoFit/>
          </a:bodyPr>
          <a:lstStyle/>
          <a:p>
            <a:pPr marL="457200" indent="-457200" algn="just">
              <a:buFont typeface="+mj-lt"/>
              <a:buAutoNum type="arabicPeriod"/>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ID</a:t>
            </a:r>
            <a:r>
              <a:rPr lang="en-US" altLang="zh-TW" sz="2400"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該測試紀錄的編號</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Subject:</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該紀錄的受試對象，每個受試對象有唯一編號</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Visit:</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參訪實驗室次數</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Test:</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表示進行了哪一種測試，其中</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表示最具挑戰性的測試 </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Medication</a:t>
            </a:r>
            <a:r>
              <a:rPr lang="en-US" altLang="zh-TW" sz="2400"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記錄期間可能服用或未服用抗帕金森病藥物</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gn="just">
              <a:buFont typeface="+mj-lt"/>
              <a:buAutoNum type="arabicPeriod"/>
              <a:defRPr/>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Time of day the recording began: </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紀錄開始的時間點</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6F28CDE4-978D-B09C-2C96-577FD98BFD9F}"/>
              </a:ext>
            </a:extLst>
          </p:cNvPr>
          <p:cNvSpPr>
            <a:spLocks noGrp="1"/>
          </p:cNvSpPr>
          <p:nvPr>
            <p:ph type="sldNum" sz="quarter" idx="12"/>
          </p:nvPr>
        </p:nvSpPr>
        <p:spPr/>
        <p:txBody>
          <a:bodyPr/>
          <a:lstStyle/>
          <a:p>
            <a:fld id="{F4630380-7099-4FAE-A966-918391FB4168}" type="slidenum">
              <a:rPr lang="zh-TW" altLang="en-US" smtClean="0"/>
              <a:t>13</a:t>
            </a:fld>
            <a:endParaRPr lang="zh-TW" altLang="en-US"/>
          </a:p>
        </p:txBody>
      </p:sp>
    </p:spTree>
    <p:extLst>
      <p:ext uri="{BB962C8B-B14F-4D97-AF65-F5344CB8AC3E}">
        <p14:creationId xmlns:p14="http://schemas.microsoft.com/office/powerpoint/2010/main" val="88272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0AD8F5-7911-1409-0ED3-6647CF35B4CE}"/>
              </a:ext>
            </a:extLst>
          </p:cNvPr>
          <p:cNvSpPr>
            <a:spLocks noGrp="1"/>
          </p:cNvSpPr>
          <p:nvPr>
            <p:ph type="title"/>
          </p:nvPr>
        </p:nvSpPr>
        <p:spPr/>
        <p:txBody>
          <a:bodyPr/>
          <a:lstStyle/>
          <a:p>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endParaRPr lang="zh-TW" altLang="en-US" dirty="0"/>
          </a:p>
        </p:txBody>
      </p:sp>
      <p:sp>
        <p:nvSpPr>
          <p:cNvPr id="3" name="內容版面配置區 2">
            <a:extLst>
              <a:ext uri="{FF2B5EF4-FFF2-40B4-BE49-F238E27FC236}">
                <a16:creationId xmlns:a16="http://schemas.microsoft.com/office/drawing/2014/main" id="{04C2D600-6A2E-43F2-3E63-7B8975F062B3}"/>
              </a:ext>
            </a:extLst>
          </p:cNvPr>
          <p:cNvSpPr>
            <a:spLocks noGrp="1"/>
          </p:cNvSpPr>
          <p:nvPr>
            <p:ph idx="1"/>
          </p:nvPr>
        </p:nvSpPr>
        <p:spPr>
          <a:xfrm>
            <a:off x="838200" y="2580515"/>
            <a:ext cx="10515600" cy="941959"/>
          </a:xfrm>
        </p:spPr>
        <p:txBody>
          <a:bodyPr/>
          <a:lstStyle/>
          <a:p>
            <a:r>
              <a:rPr lang="en-US" altLang="zh-TW" b="0" i="0" dirty="0">
                <a:solidFill>
                  <a:srgbClr val="374151"/>
                </a:solidFill>
                <a:effectLst/>
                <a:latin typeface="Times New Roman" panose="02020603050405020304" pitchFamily="18" charset="0"/>
                <a:cs typeface="Times New Roman" panose="02020603050405020304" pitchFamily="18" charset="0"/>
              </a:rPr>
              <a:t>subjects.csv</a:t>
            </a:r>
          </a:p>
          <a:p>
            <a:pPr lvl="1"/>
            <a:r>
              <a:rPr lang="en-US" altLang="zh-TW" b="0" i="0" dirty="0">
                <a:solidFill>
                  <a:srgbClr val="374151"/>
                </a:solidFill>
                <a:effectLst/>
                <a:latin typeface="Times New Roman" panose="02020603050405020304" pitchFamily="18" charset="0"/>
                <a:cs typeface="Times New Roman" panose="02020603050405020304" pitchFamily="18" charset="0"/>
              </a:rPr>
              <a:t>Visit</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b="0" i="0" dirty="0" err="1">
                <a:solidFill>
                  <a:srgbClr val="374151"/>
                </a:solidFill>
                <a:effectLst/>
                <a:latin typeface="Times New Roman" panose="02020603050405020304" pitchFamily="18" charset="0"/>
                <a:cs typeface="Times New Roman" panose="02020603050405020304" pitchFamily="18" charset="0"/>
              </a:rPr>
              <a:t>YearsSinceDx</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b="0" i="0" dirty="0" err="1">
                <a:solidFill>
                  <a:srgbClr val="374151"/>
                </a:solidFill>
                <a:effectLst/>
                <a:latin typeface="Times New Roman" panose="02020603050405020304" pitchFamily="18" charset="0"/>
                <a:cs typeface="Times New Roman" panose="02020603050405020304" pitchFamily="18" charset="0"/>
              </a:rPr>
              <a:t>UPDRSIIIOn</a:t>
            </a:r>
            <a:r>
              <a:rPr lang="en-US" altLang="zh-TW" b="0" i="0" dirty="0">
                <a:solidFill>
                  <a:srgbClr val="374151"/>
                </a:solidFill>
                <a:effectLst/>
                <a:latin typeface="Times New Roman" panose="02020603050405020304" pitchFamily="18" charset="0"/>
                <a:cs typeface="Times New Roman" panose="02020603050405020304" pitchFamily="18" charset="0"/>
              </a:rPr>
              <a:t> / </a:t>
            </a:r>
            <a:r>
              <a:rPr lang="en-US" altLang="zh-TW" b="0" i="0" dirty="0" err="1">
                <a:solidFill>
                  <a:srgbClr val="374151"/>
                </a:solidFill>
                <a:effectLst/>
                <a:latin typeface="Times New Roman" panose="02020603050405020304" pitchFamily="18" charset="0"/>
                <a:cs typeface="Times New Roman" panose="02020603050405020304" pitchFamily="18" charset="0"/>
              </a:rPr>
              <a:t>UPDRSIIIOff</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b="0" i="0" dirty="0">
                <a:solidFill>
                  <a:srgbClr val="374151"/>
                </a:solidFill>
                <a:effectLst/>
                <a:latin typeface="Times New Roman" panose="02020603050405020304" pitchFamily="18" charset="0"/>
                <a:cs typeface="Times New Roman" panose="02020603050405020304" pitchFamily="18" charset="0"/>
              </a:rPr>
              <a:t>NFOGQ</a:t>
            </a:r>
            <a:endParaRPr lang="en-US" altLang="zh-TW" b="0" i="0" dirty="0">
              <a:solidFill>
                <a:srgbClr val="343541"/>
              </a:solidFill>
              <a:effectLst/>
              <a:latin typeface="Times New Roman" panose="02020603050405020304" pitchFamily="18" charset="0"/>
              <a:cs typeface="Times New Roman" panose="02020603050405020304" pitchFamily="18" charset="0"/>
            </a:endParaRPr>
          </a:p>
          <a:p>
            <a:pPr marL="0" indent="0">
              <a:buNone/>
            </a:pPr>
            <a:endParaRPr lang="zh-TW" altLang="en-US" dirty="0"/>
          </a:p>
        </p:txBody>
      </p:sp>
      <p:sp>
        <p:nvSpPr>
          <p:cNvPr id="5" name="文字方塊 4">
            <a:extLst>
              <a:ext uri="{FF2B5EF4-FFF2-40B4-BE49-F238E27FC236}">
                <a16:creationId xmlns:a16="http://schemas.microsoft.com/office/drawing/2014/main" id="{C82922EA-59BA-EEE1-F6D4-5E9678953C79}"/>
              </a:ext>
            </a:extLst>
          </p:cNvPr>
          <p:cNvSpPr txBox="1"/>
          <p:nvPr/>
        </p:nvSpPr>
        <p:spPr>
          <a:xfrm>
            <a:off x="838200" y="4277485"/>
            <a:ext cx="10837985" cy="1569660"/>
          </a:xfrm>
          <a:prstGeom prst="rect">
            <a:avLst/>
          </a:prstGeom>
          <a:noFill/>
        </p:spPr>
        <p:txBody>
          <a:bodyPr wrap="square">
            <a:spAutoFit/>
          </a:bodyPr>
          <a:lstStyle/>
          <a:p>
            <a:pPr marL="457200" indent="-457200">
              <a:buFont typeface="+mj-lt"/>
              <a:buAutoNum type="arabicPeriod"/>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Visit:</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參訪實驗室次數</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en-US" altLang="zh-TW" sz="2400"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YearsSinceDx</a:t>
            </a:r>
            <a:r>
              <a:rPr lang="en-US" altLang="zh-TW" sz="2400"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自帕金森病診斷以來的年數</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en-US" altLang="zh-TW" sz="2400"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UPDRSIIIOn</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2400"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UPDRSIIIOff</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在有</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無藥物作用時的帕金森病評分量表分數</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NFOGQ: </a:t>
            </a:r>
            <a:r>
              <a:rPr lang="zh-TW" altLang="en-US" sz="2400"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來自</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報凍結步態問卷得分</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E6F78A18-5C61-25DE-B2AD-D85F596EE4ED}"/>
              </a:ext>
            </a:extLst>
          </p:cNvPr>
          <p:cNvSpPr>
            <a:spLocks noGrp="1"/>
          </p:cNvSpPr>
          <p:nvPr>
            <p:ph type="sldNum" sz="quarter" idx="12"/>
          </p:nvPr>
        </p:nvSpPr>
        <p:spPr/>
        <p:txBody>
          <a:bodyPr/>
          <a:lstStyle/>
          <a:p>
            <a:fld id="{F4630380-7099-4FAE-A966-918391FB4168}" type="slidenum">
              <a:rPr lang="zh-TW" altLang="en-US" smtClean="0"/>
              <a:t>14</a:t>
            </a:fld>
            <a:endParaRPr lang="zh-TW" altLang="en-US"/>
          </a:p>
        </p:txBody>
      </p:sp>
    </p:spTree>
    <p:extLst>
      <p:ext uri="{BB962C8B-B14F-4D97-AF65-F5344CB8AC3E}">
        <p14:creationId xmlns:p14="http://schemas.microsoft.com/office/powerpoint/2010/main" val="80993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1CD5EC-8761-80E4-E845-9DAFABE53D8A}"/>
              </a:ext>
            </a:extLst>
          </p:cNvPr>
          <p:cNvSpPr>
            <a:spLocks noGrp="1"/>
          </p:cNvSpPr>
          <p:nvPr>
            <p:ph idx="1"/>
          </p:nvPr>
        </p:nvSpPr>
        <p:spPr>
          <a:xfrm>
            <a:off x="838200" y="1569147"/>
            <a:ext cx="10515600" cy="4351338"/>
          </a:xfrm>
        </p:spPr>
        <p:txBody>
          <a:bodyPr/>
          <a:lstStyle/>
          <a:p>
            <a:r>
              <a:rPr lang="en-US" altLang="zh-TW" b="0" i="0" dirty="0">
                <a:solidFill>
                  <a:srgbClr val="343541"/>
                </a:solidFill>
                <a:effectLst/>
                <a:latin typeface="Times New Roman" panose="02020603050405020304" pitchFamily="18" charset="0"/>
                <a:cs typeface="Times New Roman" panose="02020603050405020304" pitchFamily="18" charset="0"/>
              </a:rPr>
              <a:t>events.csv</a:t>
            </a:r>
          </a:p>
          <a:p>
            <a:pPr lvl="1"/>
            <a:r>
              <a:rPr lang="en-US" altLang="zh-TW" dirty="0">
                <a:solidFill>
                  <a:srgbClr val="343541"/>
                </a:solidFill>
                <a:latin typeface="Times New Roman" panose="02020603050405020304" pitchFamily="18" charset="0"/>
                <a:cs typeface="Times New Roman" panose="02020603050405020304" pitchFamily="18" charset="0"/>
              </a:rPr>
              <a:t>ID, </a:t>
            </a:r>
            <a:r>
              <a:rPr lang="en-US" altLang="zh-TW" b="0" i="0" dirty="0">
                <a:solidFill>
                  <a:srgbClr val="374151"/>
                </a:solidFill>
                <a:effectLst/>
                <a:latin typeface="Times New Roman" panose="02020603050405020304" pitchFamily="18" charset="0"/>
                <a:cs typeface="Times New Roman" panose="02020603050405020304" pitchFamily="18" charset="0"/>
              </a:rPr>
              <a:t>Init, Completion, Type, Kinetic</a:t>
            </a:r>
            <a:endParaRPr lang="en-US" altLang="zh-TW" dirty="0">
              <a:solidFill>
                <a:srgbClr val="343541"/>
              </a:solidFill>
              <a:latin typeface="Times New Roman" panose="02020603050405020304" pitchFamily="18" charset="0"/>
              <a:cs typeface="Times New Roman" panose="02020603050405020304" pitchFamily="18" charset="0"/>
            </a:endParaRPr>
          </a:p>
          <a:p>
            <a:r>
              <a:rPr lang="en-US" altLang="zh-TW" b="0" i="0" dirty="0">
                <a:solidFill>
                  <a:srgbClr val="374151"/>
                </a:solidFill>
                <a:effectLst/>
                <a:latin typeface="Times New Roman" panose="02020603050405020304" pitchFamily="18" charset="0"/>
                <a:cs typeface="Times New Roman" panose="02020603050405020304" pitchFamily="18" charset="0"/>
              </a:rPr>
              <a:t>tasks.csv</a:t>
            </a:r>
          </a:p>
          <a:p>
            <a:pPr lvl="1"/>
            <a:r>
              <a:rPr lang="en-US" altLang="zh-TW" dirty="0">
                <a:solidFill>
                  <a:srgbClr val="374151"/>
                </a:solidFill>
                <a:latin typeface="Times New Roman" panose="02020603050405020304" pitchFamily="18" charset="0"/>
                <a:cs typeface="Times New Roman" panose="02020603050405020304" pitchFamily="18" charset="0"/>
              </a:rPr>
              <a:t>ID, </a:t>
            </a:r>
            <a:r>
              <a:rPr lang="en-US" altLang="zh-TW" b="0" i="0" dirty="0">
                <a:solidFill>
                  <a:srgbClr val="343541"/>
                </a:solidFill>
                <a:effectLst/>
                <a:latin typeface="Times New Roman" panose="02020603050405020304" pitchFamily="18" charset="0"/>
                <a:cs typeface="Times New Roman" panose="02020603050405020304" pitchFamily="18" charset="0"/>
              </a:rPr>
              <a:t>Begin, End, Task One of seven tasks types</a:t>
            </a:r>
          </a:p>
          <a:p>
            <a:r>
              <a:rPr lang="en-US" altLang="zh-TW" i="0" dirty="0">
                <a:solidFill>
                  <a:srgbClr val="3C4043"/>
                </a:solidFill>
                <a:effectLst/>
                <a:latin typeface="Times New Roman" panose="02020603050405020304" pitchFamily="18" charset="0"/>
                <a:cs typeface="Times New Roman" panose="02020603050405020304" pitchFamily="18" charset="0"/>
              </a:rPr>
              <a:t>sample_submission.csv</a:t>
            </a:r>
          </a:p>
          <a:p>
            <a:pPr lvl="1"/>
            <a:r>
              <a:rPr lang="en-US" altLang="zh-TW" b="0" i="0" dirty="0" err="1">
                <a:solidFill>
                  <a:srgbClr val="374151"/>
                </a:solidFill>
                <a:effectLst/>
                <a:latin typeface="Times New Roman" panose="02020603050405020304" pitchFamily="18" charset="0"/>
                <a:cs typeface="Times New Roman" panose="02020603050405020304" pitchFamily="18" charset="0"/>
              </a:rPr>
              <a:t>ID_time</a:t>
            </a:r>
            <a:r>
              <a:rPr lang="en-US" altLang="zh-TW" b="0" i="0" dirty="0">
                <a:solidFill>
                  <a:srgbClr val="374151"/>
                </a:solidFill>
                <a:effectLst/>
                <a:latin typeface="Times New Roman" panose="02020603050405020304" pitchFamily="18" charset="0"/>
                <a:cs typeface="Times New Roman" panose="02020603050405020304" pitchFamily="18" charset="0"/>
              </a:rPr>
              <a:t>, </a:t>
            </a:r>
            <a:r>
              <a:rPr lang="en-US" altLang="zh-TW" b="0" i="0" dirty="0" err="1">
                <a:solidFill>
                  <a:srgbClr val="374151"/>
                </a:solidFill>
                <a:effectLst/>
                <a:latin typeface="Times New Roman" panose="02020603050405020304" pitchFamily="18" charset="0"/>
                <a:cs typeface="Times New Roman" panose="02020603050405020304" pitchFamily="18" charset="0"/>
              </a:rPr>
              <a:t>StartHesitation</a:t>
            </a:r>
            <a:r>
              <a:rPr lang="en-US" altLang="zh-TW" b="0" i="0" dirty="0">
                <a:solidFill>
                  <a:srgbClr val="374151"/>
                </a:solidFill>
                <a:effectLst/>
                <a:latin typeface="Times New Roman" panose="02020603050405020304" pitchFamily="18" charset="0"/>
                <a:cs typeface="Times New Roman" panose="02020603050405020304" pitchFamily="18" charset="0"/>
              </a:rPr>
              <a:t>, Turn</a:t>
            </a:r>
            <a:r>
              <a:rPr lang="en-US" altLang="zh-TW" dirty="0">
                <a:solidFill>
                  <a:srgbClr val="374151"/>
                </a:solidFill>
                <a:latin typeface="Times New Roman" panose="02020603050405020304" pitchFamily="18" charset="0"/>
                <a:cs typeface="Times New Roman" panose="02020603050405020304" pitchFamily="18" charset="0"/>
              </a:rPr>
              <a:t>,</a:t>
            </a:r>
            <a:r>
              <a:rPr lang="zh-TW" altLang="en-US" dirty="0">
                <a:solidFill>
                  <a:srgbClr val="374151"/>
                </a:solidFill>
                <a:latin typeface="Times New Roman" panose="02020603050405020304" pitchFamily="18" charset="0"/>
                <a:cs typeface="Times New Roman" panose="02020603050405020304" pitchFamily="18" charset="0"/>
              </a:rPr>
              <a:t> </a:t>
            </a:r>
            <a:r>
              <a:rPr lang="en-US" altLang="zh-TW" b="0" i="0" dirty="0">
                <a:solidFill>
                  <a:srgbClr val="374151"/>
                </a:solidFill>
                <a:effectLst/>
                <a:latin typeface="Times New Roman" panose="02020603050405020304" pitchFamily="18" charset="0"/>
                <a:cs typeface="Times New Roman" panose="02020603050405020304" pitchFamily="18" charset="0"/>
              </a:rPr>
              <a:t>Walking</a:t>
            </a:r>
            <a:endParaRPr lang="en-US" altLang="zh-TW" i="0" dirty="0">
              <a:solidFill>
                <a:srgbClr val="3C4043"/>
              </a:solidFill>
              <a:effectLst/>
              <a:latin typeface="Times New Roman" panose="02020603050405020304" pitchFamily="18" charset="0"/>
              <a:cs typeface="Times New Roman" panose="02020603050405020304" pitchFamily="18" charset="0"/>
            </a:endParaRPr>
          </a:p>
          <a:p>
            <a:pPr lvl="1"/>
            <a:endParaRPr lang="en-US" altLang="zh-TW" i="0" dirty="0">
              <a:solidFill>
                <a:srgbClr val="343541"/>
              </a:solidFill>
              <a:effectLst/>
              <a:latin typeface="Times New Roman" panose="02020603050405020304" pitchFamily="18" charset="0"/>
              <a:cs typeface="Times New Roman" panose="02020603050405020304" pitchFamily="18" charset="0"/>
            </a:endParaRPr>
          </a:p>
        </p:txBody>
      </p:sp>
      <p:sp>
        <p:nvSpPr>
          <p:cNvPr id="4" name="標題 1">
            <a:extLst>
              <a:ext uri="{FF2B5EF4-FFF2-40B4-BE49-F238E27FC236}">
                <a16:creationId xmlns:a16="http://schemas.microsoft.com/office/drawing/2014/main" id="{6FEE4E7B-C792-F8D9-8587-D5FDD449D352}"/>
              </a:ext>
            </a:extLst>
          </p:cNvPr>
          <p:cNvSpPr>
            <a:spLocks noGrp="1"/>
          </p:cNvSpPr>
          <p:nvPr>
            <p:ph type="title"/>
          </p:nvPr>
        </p:nvSpPr>
        <p:spPr>
          <a:xfrm>
            <a:off x="838200" y="365125"/>
            <a:ext cx="10515600" cy="1325563"/>
          </a:xfrm>
        </p:spPr>
        <p:txBody>
          <a:bodyPr/>
          <a:lstStyle/>
          <a:p>
            <a:pPr algn="l" fontAlgn="base"/>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p>
        </p:txBody>
      </p:sp>
      <p:sp>
        <p:nvSpPr>
          <p:cNvPr id="5" name="文字方塊 4">
            <a:extLst>
              <a:ext uri="{FF2B5EF4-FFF2-40B4-BE49-F238E27FC236}">
                <a16:creationId xmlns:a16="http://schemas.microsoft.com/office/drawing/2014/main" id="{FB58D309-7DAE-AB27-5F1C-68FF5F09C3B8}"/>
              </a:ext>
            </a:extLst>
          </p:cNvPr>
          <p:cNvSpPr txBox="1"/>
          <p:nvPr/>
        </p:nvSpPr>
        <p:spPr>
          <a:xfrm>
            <a:off x="838200" y="4553883"/>
            <a:ext cx="10256333" cy="1569660"/>
          </a:xfrm>
          <a:prstGeom prst="rect">
            <a:avLst/>
          </a:prstGeom>
          <a:noFill/>
        </p:spPr>
        <p:txBody>
          <a:bodyPr wrap="square">
            <a:spAutoFit/>
          </a:bodyPr>
          <a:lstStyle/>
          <a:p>
            <a:pPr marL="342900" indent="-342900" algn="l">
              <a:buFont typeface="+mj-lt"/>
              <a:buAutoNum type="arabicPeriod"/>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Init Time:</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事件開始的時間</a:t>
            </a:r>
          </a:p>
          <a:p>
            <a:pPr marL="342900" indent="-342900" algn="l">
              <a:buFont typeface="+mj-lt"/>
              <a:buAutoNum type="arabicPeriod"/>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Completion Time:</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事件結束的時間</a:t>
            </a:r>
          </a:p>
          <a:p>
            <a:pPr marL="342900" indent="-342900" algn="l">
              <a:buFont typeface="+mj-lt"/>
              <a:buAutoNum type="arabicPeriod"/>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Type:</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事件類型，是</a:t>
            </a:r>
            <a:r>
              <a:rPr lang="en-US" altLang="zh-TW" sz="2400" b="0" i="0" dirty="0" err="1">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StartHesitation</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Turn</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還是</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Walking</a:t>
            </a:r>
            <a:endPar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gn="l">
              <a:buFont typeface="+mj-lt"/>
              <a:buAutoNum type="arabicPeriod"/>
            </a:pP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Kinetic:</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事件是否是動態事件（</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）且涉及運動，或是靜態事件（</a:t>
            </a:r>
            <a:r>
              <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0568BB1A-9B5F-E1D4-F6B2-44065EDD7F9C}"/>
              </a:ext>
            </a:extLst>
          </p:cNvPr>
          <p:cNvSpPr>
            <a:spLocks noGrp="1"/>
          </p:cNvSpPr>
          <p:nvPr>
            <p:ph type="sldNum" sz="quarter" idx="12"/>
          </p:nvPr>
        </p:nvSpPr>
        <p:spPr/>
        <p:txBody>
          <a:bodyPr/>
          <a:lstStyle/>
          <a:p>
            <a:fld id="{F4630380-7099-4FAE-A966-918391FB4168}" type="slidenum">
              <a:rPr lang="zh-TW" altLang="en-US" smtClean="0"/>
              <a:t>15</a:t>
            </a:fld>
            <a:endParaRPr lang="zh-TW" altLang="en-US"/>
          </a:p>
        </p:txBody>
      </p:sp>
    </p:spTree>
    <p:extLst>
      <p:ext uri="{BB962C8B-B14F-4D97-AF65-F5344CB8AC3E}">
        <p14:creationId xmlns:p14="http://schemas.microsoft.com/office/powerpoint/2010/main" val="74118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0CBEBE3C-1835-288B-6294-B1374898E722}"/>
              </a:ext>
            </a:extLst>
          </p:cNvPr>
          <p:cNvGrpSpPr/>
          <p:nvPr/>
        </p:nvGrpSpPr>
        <p:grpSpPr>
          <a:xfrm>
            <a:off x="133350" y="511629"/>
            <a:ext cx="12058650" cy="5788538"/>
            <a:chOff x="66675" y="481633"/>
            <a:chExt cx="12058650" cy="5788538"/>
          </a:xfrm>
        </p:grpSpPr>
        <p:grpSp>
          <p:nvGrpSpPr>
            <p:cNvPr id="7" name="群組 6">
              <a:extLst>
                <a:ext uri="{FF2B5EF4-FFF2-40B4-BE49-F238E27FC236}">
                  <a16:creationId xmlns:a16="http://schemas.microsoft.com/office/drawing/2014/main" id="{0F6F1AC4-32AF-7445-7638-C620C5CD36D0}"/>
                </a:ext>
              </a:extLst>
            </p:cNvPr>
            <p:cNvGrpSpPr/>
            <p:nvPr/>
          </p:nvGrpSpPr>
          <p:grpSpPr>
            <a:xfrm>
              <a:off x="66675" y="481633"/>
              <a:ext cx="12058650" cy="5788538"/>
              <a:chOff x="66675" y="534731"/>
              <a:chExt cx="12058650" cy="5788538"/>
            </a:xfrm>
          </p:grpSpPr>
          <p:pic>
            <p:nvPicPr>
              <p:cNvPr id="1026" name="Picture 2">
                <a:extLst>
                  <a:ext uri="{FF2B5EF4-FFF2-40B4-BE49-F238E27FC236}">
                    <a16:creationId xmlns:a16="http://schemas.microsoft.com/office/drawing/2014/main" id="{81DC8EB6-13AE-411A-AB9B-6A35DCDD1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34731"/>
                <a:ext cx="12058650" cy="5788538"/>
              </a:xfrm>
              <a:prstGeom prst="rect">
                <a:avLst/>
              </a:prstGeom>
              <a:noFill/>
              <a:extLst>
                <a:ext uri="{909E8E84-426E-40DD-AFC4-6F175D3DCCD1}">
                  <a14:hiddenFill xmlns:a14="http://schemas.microsoft.com/office/drawing/2010/main">
                    <a:solidFill>
                      <a:srgbClr val="FFFFFF"/>
                    </a:solidFill>
                  </a14:hiddenFill>
                </a:ext>
              </a:extLst>
            </p:spPr>
          </p:pic>
          <p:sp>
            <p:nvSpPr>
              <p:cNvPr id="4" name="L 圖案 3">
                <a:extLst>
                  <a:ext uri="{FF2B5EF4-FFF2-40B4-BE49-F238E27FC236}">
                    <a16:creationId xmlns:a16="http://schemas.microsoft.com/office/drawing/2014/main" id="{3A0485ED-79E2-0CCE-1497-E57507CAF0F7}"/>
                  </a:ext>
                </a:extLst>
              </p:cNvPr>
              <p:cNvSpPr/>
              <p:nvPr/>
            </p:nvSpPr>
            <p:spPr>
              <a:xfrm flipH="1">
                <a:off x="5867400" y="1328992"/>
                <a:ext cx="1807028" cy="1763488"/>
              </a:xfrm>
              <a:prstGeom prst="corner">
                <a:avLst>
                  <a:gd name="adj1" fmla="val 23845"/>
                  <a:gd name="adj2" fmla="val 5768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a:extLst>
                  <a:ext uri="{FF2B5EF4-FFF2-40B4-BE49-F238E27FC236}">
                    <a16:creationId xmlns:a16="http://schemas.microsoft.com/office/drawing/2014/main" id="{28BB6CD7-480B-37C3-5CAE-FC0D3E829023}"/>
                  </a:ext>
                </a:extLst>
              </p:cNvPr>
              <p:cNvSpPr txBox="1"/>
              <p:nvPr/>
            </p:nvSpPr>
            <p:spPr>
              <a:xfrm>
                <a:off x="7674428" y="2210736"/>
                <a:ext cx="1576072"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Unlabeled data</a:t>
                </a:r>
                <a:endParaRPr lang="zh-TW" altLang="en-US" dirty="0">
                  <a:latin typeface="Times New Roman" panose="02020603050405020304" pitchFamily="18" charset="0"/>
                  <a:cs typeface="Times New Roman" panose="02020603050405020304" pitchFamily="18" charset="0"/>
                </a:endParaRPr>
              </a:p>
            </p:txBody>
          </p:sp>
        </p:grpSp>
        <p:sp>
          <p:nvSpPr>
            <p:cNvPr id="6" name="L 圖案 5">
              <a:extLst>
                <a:ext uri="{FF2B5EF4-FFF2-40B4-BE49-F238E27FC236}">
                  <a16:creationId xmlns:a16="http://schemas.microsoft.com/office/drawing/2014/main" id="{FABA0269-DAB2-CD0E-A6BF-A588CA83A40C}"/>
                </a:ext>
              </a:extLst>
            </p:cNvPr>
            <p:cNvSpPr/>
            <p:nvPr/>
          </p:nvSpPr>
          <p:spPr>
            <a:xfrm flipV="1">
              <a:off x="4093029" y="1275895"/>
              <a:ext cx="2460171" cy="1763487"/>
            </a:xfrm>
            <a:prstGeom prst="corner">
              <a:avLst>
                <a:gd name="adj1" fmla="val 67889"/>
                <a:gd name="adj2" fmla="val 97665"/>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962B6D0F-9263-7950-A6AB-ADF430C71CC9}"/>
                </a:ext>
              </a:extLst>
            </p:cNvPr>
            <p:cNvSpPr txBox="1"/>
            <p:nvPr/>
          </p:nvSpPr>
          <p:spPr>
            <a:xfrm>
              <a:off x="2624637" y="1771508"/>
              <a:ext cx="1370888"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Labeled data</a:t>
              </a:r>
              <a:endParaRPr lang="zh-TW" altLang="en-US" dirty="0">
                <a:latin typeface="Times New Roman" panose="02020603050405020304" pitchFamily="18" charset="0"/>
                <a:cs typeface="Times New Roman" panose="02020603050405020304" pitchFamily="18" charset="0"/>
              </a:endParaRPr>
            </a:p>
          </p:txBody>
        </p:sp>
      </p:grpSp>
      <p:sp>
        <p:nvSpPr>
          <p:cNvPr id="2" name="文字方塊 1">
            <a:extLst>
              <a:ext uri="{FF2B5EF4-FFF2-40B4-BE49-F238E27FC236}">
                <a16:creationId xmlns:a16="http://schemas.microsoft.com/office/drawing/2014/main" id="{94913B70-856C-A6D2-47FA-E740FB213D05}"/>
              </a:ext>
            </a:extLst>
          </p:cNvPr>
          <p:cNvSpPr txBox="1"/>
          <p:nvPr/>
        </p:nvSpPr>
        <p:spPr>
          <a:xfrm>
            <a:off x="209550" y="557833"/>
            <a:ext cx="1980029"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詳細架構圖</a:t>
            </a:r>
          </a:p>
        </p:txBody>
      </p:sp>
      <p:pic>
        <p:nvPicPr>
          <p:cNvPr id="10" name="圖片 9">
            <a:extLst>
              <a:ext uri="{FF2B5EF4-FFF2-40B4-BE49-F238E27FC236}">
                <a16:creationId xmlns:a16="http://schemas.microsoft.com/office/drawing/2014/main" id="{7ED513E6-74F8-85CA-43B3-474FD47219BB}"/>
              </a:ext>
            </a:extLst>
          </p:cNvPr>
          <p:cNvPicPr>
            <a:picLocks noChangeAspect="1"/>
          </p:cNvPicPr>
          <p:nvPr/>
        </p:nvPicPr>
        <p:blipFill>
          <a:blip r:embed="rId3"/>
          <a:stretch>
            <a:fillRect/>
          </a:stretch>
        </p:blipFill>
        <p:spPr>
          <a:xfrm>
            <a:off x="0" y="6168721"/>
            <a:ext cx="8923581" cy="673635"/>
          </a:xfrm>
          <a:prstGeom prst="rect">
            <a:avLst/>
          </a:prstGeom>
        </p:spPr>
      </p:pic>
      <p:sp>
        <p:nvSpPr>
          <p:cNvPr id="12" name="文字方塊 11">
            <a:extLst>
              <a:ext uri="{FF2B5EF4-FFF2-40B4-BE49-F238E27FC236}">
                <a16:creationId xmlns:a16="http://schemas.microsoft.com/office/drawing/2014/main" id="{060C1F9C-F965-FE68-761A-7CC121C1B858}"/>
              </a:ext>
            </a:extLst>
          </p:cNvPr>
          <p:cNvSpPr txBox="1"/>
          <p:nvPr/>
        </p:nvSpPr>
        <p:spPr>
          <a:xfrm>
            <a:off x="3853543" y="6473024"/>
            <a:ext cx="8697686" cy="369332"/>
          </a:xfrm>
          <a:prstGeom prst="rect">
            <a:avLst/>
          </a:prstGeom>
          <a:noFill/>
        </p:spPr>
        <p:txBody>
          <a:bodyPr wrap="square">
            <a:spAutoFit/>
          </a:bodyPr>
          <a:lstStyle/>
          <a:p>
            <a:r>
              <a:rPr lang="zh-TW" altLang="en-US" dirty="0">
                <a:latin typeface="Times New Roman" panose="02020603050405020304" pitchFamily="18" charset="0"/>
                <a:cs typeface="Times New Roman" panose="02020603050405020304" pitchFamily="18" charset="0"/>
                <a:hlinkClick r:id="rId4"/>
              </a:rPr>
              <a:t>https://www.kaggle.com/code/kimtaehun/simple-lgbm-multi-class-classification-baseline</a:t>
            </a:r>
            <a:endParaRPr lang="zh-TW" altLang="en-US" dirty="0">
              <a:latin typeface="Times New Roman" panose="02020603050405020304" pitchFamily="18" charset="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AF17CAD0-76A5-372F-7766-378600C7F35D}"/>
              </a:ext>
            </a:extLst>
          </p:cNvPr>
          <p:cNvSpPr>
            <a:spLocks noGrp="1"/>
          </p:cNvSpPr>
          <p:nvPr>
            <p:ph type="sldNum" sz="quarter" idx="12"/>
          </p:nvPr>
        </p:nvSpPr>
        <p:spPr/>
        <p:txBody>
          <a:bodyPr/>
          <a:lstStyle/>
          <a:p>
            <a:fld id="{F4630380-7099-4FAE-A966-918391FB4168}" type="slidenum">
              <a:rPr lang="zh-TW" altLang="en-US" smtClean="0"/>
              <a:t>16</a:t>
            </a:fld>
            <a:endParaRPr lang="zh-TW" altLang="en-US"/>
          </a:p>
        </p:txBody>
      </p:sp>
    </p:spTree>
    <p:extLst>
      <p:ext uri="{BB962C8B-B14F-4D97-AF65-F5344CB8AC3E}">
        <p14:creationId xmlns:p14="http://schemas.microsoft.com/office/powerpoint/2010/main" val="177441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36BCF7-4E5C-07F8-DA20-AD87D2B46A4B}"/>
              </a:ext>
            </a:extLst>
          </p:cNvPr>
          <p:cNvSpPr>
            <a:spLocks noGrp="1"/>
          </p:cNvSpPr>
          <p:nvPr>
            <p:ph type="title"/>
          </p:nvPr>
        </p:nvSpPr>
        <p:spPr/>
        <p:txBody>
          <a:bodyPr/>
          <a:lstStyle/>
          <a:p>
            <a:r>
              <a:rPr lang="en-US" altLang="zh-TW" dirty="0" err="1">
                <a:latin typeface="Times New Roman" panose="02020603050405020304" pitchFamily="18" charset="0"/>
                <a:cs typeface="Times New Roman" panose="02020603050405020304" pitchFamily="18" charset="0"/>
              </a:rPr>
              <a:t>Evalution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B540EC43-8A4E-C3AB-28EC-2B7E2AB0875D}"/>
              </a:ext>
            </a:extLst>
          </p:cNvPr>
          <p:cNvSpPr>
            <a:spLocks noGrp="1"/>
          </p:cNvSpPr>
          <p:nvPr>
            <p:ph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Mean Average Precision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mAP</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中三個行為最多只會有一個為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Predict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則無此限制，且每個行為的預測可為機率</a:t>
            </a:r>
          </a:p>
        </p:txBody>
      </p:sp>
      <p:pic>
        <p:nvPicPr>
          <p:cNvPr id="4" name="圖片 3">
            <a:extLst>
              <a:ext uri="{FF2B5EF4-FFF2-40B4-BE49-F238E27FC236}">
                <a16:creationId xmlns:a16="http://schemas.microsoft.com/office/drawing/2014/main" id="{CB31D9B3-CD97-48CD-A621-E52C8A1F2EF3}"/>
              </a:ext>
            </a:extLst>
          </p:cNvPr>
          <p:cNvPicPr>
            <a:picLocks noChangeAspect="1"/>
          </p:cNvPicPr>
          <p:nvPr/>
        </p:nvPicPr>
        <p:blipFill rotWithShape="1">
          <a:blip r:embed="rId2"/>
          <a:srcRect r="58971"/>
          <a:stretch/>
        </p:blipFill>
        <p:spPr>
          <a:xfrm>
            <a:off x="2078276" y="3429000"/>
            <a:ext cx="7495967" cy="2645302"/>
          </a:xfrm>
          <a:prstGeom prst="rect">
            <a:avLst/>
          </a:prstGeom>
        </p:spPr>
      </p:pic>
      <p:sp>
        <p:nvSpPr>
          <p:cNvPr id="5" name="投影片編號版面配置區 4">
            <a:extLst>
              <a:ext uri="{FF2B5EF4-FFF2-40B4-BE49-F238E27FC236}">
                <a16:creationId xmlns:a16="http://schemas.microsoft.com/office/drawing/2014/main" id="{DDF6E973-7094-BB86-D452-D1E86B69C166}"/>
              </a:ext>
            </a:extLst>
          </p:cNvPr>
          <p:cNvSpPr>
            <a:spLocks noGrp="1"/>
          </p:cNvSpPr>
          <p:nvPr>
            <p:ph type="sldNum" sz="quarter" idx="12"/>
          </p:nvPr>
        </p:nvSpPr>
        <p:spPr/>
        <p:txBody>
          <a:bodyPr/>
          <a:lstStyle/>
          <a:p>
            <a:fld id="{F4630380-7099-4FAE-A966-918391FB4168}" type="slidenum">
              <a:rPr lang="zh-TW" altLang="en-US" smtClean="0"/>
              <a:t>17</a:t>
            </a:fld>
            <a:endParaRPr lang="zh-TW" altLang="en-US"/>
          </a:p>
        </p:txBody>
      </p:sp>
    </p:spTree>
    <p:extLst>
      <p:ext uri="{BB962C8B-B14F-4D97-AF65-F5344CB8AC3E}">
        <p14:creationId xmlns:p14="http://schemas.microsoft.com/office/powerpoint/2010/main" val="76597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BB3149-1AA0-679F-4F00-F451F1D826C0}"/>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Conclusion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89D2640D-B34C-669A-EAAF-B2B312FD993A}"/>
              </a:ext>
            </a:extLst>
          </p:cNvPr>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時序的資料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Multiclass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問題</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Unlabeled data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可以使用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(Semi-supervised)</a:t>
            </a:r>
          </a:p>
        </p:txBody>
      </p:sp>
      <p:sp>
        <p:nvSpPr>
          <p:cNvPr id="4" name="投影片編號版面配置區 3">
            <a:extLst>
              <a:ext uri="{FF2B5EF4-FFF2-40B4-BE49-F238E27FC236}">
                <a16:creationId xmlns:a16="http://schemas.microsoft.com/office/drawing/2014/main" id="{595925CB-3F7C-112C-6311-151C018E66A2}"/>
              </a:ext>
            </a:extLst>
          </p:cNvPr>
          <p:cNvSpPr>
            <a:spLocks noGrp="1"/>
          </p:cNvSpPr>
          <p:nvPr>
            <p:ph type="sldNum" sz="quarter" idx="12"/>
          </p:nvPr>
        </p:nvSpPr>
        <p:spPr/>
        <p:txBody>
          <a:bodyPr/>
          <a:lstStyle/>
          <a:p>
            <a:fld id="{F4630380-7099-4FAE-A966-918391FB4168}" type="slidenum">
              <a:rPr lang="zh-TW" altLang="en-US" smtClean="0"/>
              <a:t>18</a:t>
            </a:fld>
            <a:endParaRPr lang="zh-TW" altLang="en-US"/>
          </a:p>
        </p:txBody>
      </p:sp>
    </p:spTree>
    <p:extLst>
      <p:ext uri="{BB962C8B-B14F-4D97-AF65-F5344CB8AC3E}">
        <p14:creationId xmlns:p14="http://schemas.microsoft.com/office/powerpoint/2010/main" val="70577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3D9462D-B1E5-4D7A-8DD0-DED1B65EFD75}"/>
              </a:ext>
            </a:extLst>
          </p:cNvPr>
          <p:cNvSpPr>
            <a:spLocks noGrp="1"/>
          </p:cNvSpPr>
          <p:nvPr>
            <p:ph type="subTitle" idx="1"/>
          </p:nvPr>
        </p:nvSpPr>
        <p:spPr>
          <a:xfrm>
            <a:off x="1524000" y="2601119"/>
            <a:ext cx="9144000" cy="1655762"/>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Code</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解說</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BC86AB6E-6918-F15B-55E8-53A28AEA6F9E}"/>
              </a:ext>
            </a:extLst>
          </p:cNvPr>
          <p:cNvSpPr>
            <a:spLocks noGrp="1"/>
          </p:cNvSpPr>
          <p:nvPr>
            <p:ph type="sldNum" sz="quarter" idx="12"/>
          </p:nvPr>
        </p:nvSpPr>
        <p:spPr/>
        <p:txBody>
          <a:bodyPr/>
          <a:lstStyle/>
          <a:p>
            <a:fld id="{F4630380-7099-4FAE-A966-918391FB4168}" type="slidenum">
              <a:rPr lang="zh-TW" altLang="en-US" smtClean="0"/>
              <a:t>19</a:t>
            </a:fld>
            <a:endParaRPr lang="zh-TW" altLang="en-US"/>
          </a:p>
        </p:txBody>
      </p:sp>
    </p:spTree>
    <p:extLst>
      <p:ext uri="{BB962C8B-B14F-4D97-AF65-F5344CB8AC3E}">
        <p14:creationId xmlns:p14="http://schemas.microsoft.com/office/powerpoint/2010/main" val="384919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731A112-7BCF-423D-8DDD-7460ED17EE1A}"/>
              </a:ext>
            </a:extLst>
          </p:cNvPr>
          <p:cNvSpPr>
            <a:spLocks noGrp="1"/>
          </p:cNvSpPr>
          <p:nvPr>
            <p:ph type="sldNum" sz="quarter" idx="12"/>
          </p:nvPr>
        </p:nvSpPr>
        <p:spPr/>
        <p:txBody>
          <a:bodyPr/>
          <a:lstStyle/>
          <a:p>
            <a:fld id="{F4630380-7099-4FAE-A966-918391FB4168}" type="slidenum">
              <a:rPr lang="zh-TW" altLang="en-US" smtClean="0"/>
              <a:t>2</a:t>
            </a:fld>
            <a:endParaRPr lang="zh-TW" altLang="en-US"/>
          </a:p>
        </p:txBody>
      </p:sp>
      <p:pic>
        <p:nvPicPr>
          <p:cNvPr id="5" name="內容版面配置區 4">
            <a:extLst>
              <a:ext uri="{FF2B5EF4-FFF2-40B4-BE49-F238E27FC236}">
                <a16:creationId xmlns:a16="http://schemas.microsoft.com/office/drawing/2014/main" id="{793D6C86-EBEE-4EAF-94AF-8BDBBEB2B070}"/>
              </a:ext>
            </a:extLst>
          </p:cNvPr>
          <p:cNvPicPr>
            <a:picLocks noGrp="1" noChangeAspect="1"/>
          </p:cNvPicPr>
          <p:nvPr>
            <p:ph idx="1"/>
          </p:nvPr>
        </p:nvPicPr>
        <p:blipFill>
          <a:blip r:embed="rId2"/>
          <a:stretch>
            <a:fillRect/>
          </a:stretch>
        </p:blipFill>
        <p:spPr>
          <a:xfrm>
            <a:off x="919162" y="0"/>
            <a:ext cx="10353675" cy="6852793"/>
          </a:xfrm>
          <a:prstGeom prst="rect">
            <a:avLst/>
          </a:prstGeom>
        </p:spPr>
      </p:pic>
    </p:spTree>
    <p:extLst>
      <p:ext uri="{BB962C8B-B14F-4D97-AF65-F5344CB8AC3E}">
        <p14:creationId xmlns:p14="http://schemas.microsoft.com/office/powerpoint/2010/main" val="308214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9D1C77-7694-4916-A1CA-0DBBB6C5E998}"/>
              </a:ext>
            </a:extLst>
          </p:cNvPr>
          <p:cNvSpPr>
            <a:spLocks noGrp="1"/>
          </p:cNvSpPr>
          <p:nvPr>
            <p:ph type="title"/>
          </p:nvPr>
        </p:nvSpPr>
        <p:spPr>
          <a:xfrm>
            <a:off x="838200" y="41812"/>
            <a:ext cx="10515600" cy="1325563"/>
          </a:xfrm>
        </p:spPr>
        <p:txBody>
          <a:bodyPr/>
          <a:lstStyle/>
          <a:p>
            <a:r>
              <a:rPr lang="zh-TW" altLang="en-US" dirty="0">
                <a:latin typeface="標楷體" panose="03000509000000000000" pitchFamily="65" charset="-120"/>
                <a:ea typeface="標楷體" panose="03000509000000000000" pitchFamily="65" charset="-120"/>
              </a:rPr>
              <a:t>前處理</a:t>
            </a:r>
          </a:p>
        </p:txBody>
      </p:sp>
      <p:sp>
        <p:nvSpPr>
          <p:cNvPr id="3" name="內容版面配置區 2">
            <a:extLst>
              <a:ext uri="{FF2B5EF4-FFF2-40B4-BE49-F238E27FC236}">
                <a16:creationId xmlns:a16="http://schemas.microsoft.com/office/drawing/2014/main" id="{629B5E85-F6C8-4581-84B5-89EDA985B533}"/>
              </a:ext>
            </a:extLst>
          </p:cNvPr>
          <p:cNvSpPr>
            <a:spLocks noGrp="1"/>
          </p:cNvSpPr>
          <p:nvPr>
            <p:ph idx="1"/>
          </p:nvPr>
        </p:nvSpPr>
        <p:spPr>
          <a:xfrm>
            <a:off x="838200" y="1360345"/>
            <a:ext cx="10515600" cy="4351338"/>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只採用有標記資料做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Fully-supervised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5" name="群組 4">
            <a:extLst>
              <a:ext uri="{FF2B5EF4-FFF2-40B4-BE49-F238E27FC236}">
                <a16:creationId xmlns:a16="http://schemas.microsoft.com/office/drawing/2014/main" id="{53B4CA8F-0363-E741-84B9-1A926CAE7B28}"/>
              </a:ext>
            </a:extLst>
          </p:cNvPr>
          <p:cNvGrpSpPr/>
          <p:nvPr/>
        </p:nvGrpSpPr>
        <p:grpSpPr>
          <a:xfrm>
            <a:off x="133350" y="1146317"/>
            <a:ext cx="12058650" cy="5788538"/>
            <a:chOff x="66675" y="481633"/>
            <a:chExt cx="12058650" cy="5788538"/>
          </a:xfrm>
        </p:grpSpPr>
        <p:grpSp>
          <p:nvGrpSpPr>
            <p:cNvPr id="6" name="群組 5">
              <a:extLst>
                <a:ext uri="{FF2B5EF4-FFF2-40B4-BE49-F238E27FC236}">
                  <a16:creationId xmlns:a16="http://schemas.microsoft.com/office/drawing/2014/main" id="{E2E837F9-FCC5-6427-8F4C-3ADEBE780351}"/>
                </a:ext>
              </a:extLst>
            </p:cNvPr>
            <p:cNvGrpSpPr/>
            <p:nvPr/>
          </p:nvGrpSpPr>
          <p:grpSpPr>
            <a:xfrm>
              <a:off x="66675" y="481633"/>
              <a:ext cx="12058650" cy="5788538"/>
              <a:chOff x="66675" y="534731"/>
              <a:chExt cx="12058650" cy="5788538"/>
            </a:xfrm>
          </p:grpSpPr>
          <p:pic>
            <p:nvPicPr>
              <p:cNvPr id="9" name="Picture 2">
                <a:extLst>
                  <a:ext uri="{FF2B5EF4-FFF2-40B4-BE49-F238E27FC236}">
                    <a16:creationId xmlns:a16="http://schemas.microsoft.com/office/drawing/2014/main" id="{AC91DBF9-573B-AAD6-07DF-F5AEB8641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34731"/>
                <a:ext cx="12058650" cy="5788538"/>
              </a:xfrm>
              <a:prstGeom prst="rect">
                <a:avLst/>
              </a:prstGeom>
              <a:noFill/>
              <a:extLst>
                <a:ext uri="{909E8E84-426E-40DD-AFC4-6F175D3DCCD1}">
                  <a14:hiddenFill xmlns:a14="http://schemas.microsoft.com/office/drawing/2010/main">
                    <a:solidFill>
                      <a:srgbClr val="FFFFFF"/>
                    </a:solidFill>
                  </a14:hiddenFill>
                </a:ext>
              </a:extLst>
            </p:spPr>
          </p:pic>
          <p:sp>
            <p:nvSpPr>
              <p:cNvPr id="10" name="L 圖案 9">
                <a:extLst>
                  <a:ext uri="{FF2B5EF4-FFF2-40B4-BE49-F238E27FC236}">
                    <a16:creationId xmlns:a16="http://schemas.microsoft.com/office/drawing/2014/main" id="{0DF61EA0-00DF-903C-CF39-144F712C97F6}"/>
                  </a:ext>
                </a:extLst>
              </p:cNvPr>
              <p:cNvSpPr/>
              <p:nvPr/>
            </p:nvSpPr>
            <p:spPr>
              <a:xfrm flipH="1">
                <a:off x="5867400" y="1328992"/>
                <a:ext cx="1807028" cy="1763487"/>
              </a:xfrm>
              <a:prstGeom prst="corner">
                <a:avLst>
                  <a:gd name="adj1" fmla="val 23845"/>
                  <a:gd name="adj2" fmla="val 5768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4367B1C0-62EE-E812-5862-007E82714552}"/>
                  </a:ext>
                </a:extLst>
              </p:cNvPr>
              <p:cNvSpPr txBox="1"/>
              <p:nvPr/>
            </p:nvSpPr>
            <p:spPr>
              <a:xfrm>
                <a:off x="7674428" y="2210736"/>
                <a:ext cx="1576072"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Unlabeled data</a:t>
                </a:r>
                <a:endParaRPr lang="zh-TW" altLang="en-US" dirty="0">
                  <a:latin typeface="Times New Roman" panose="02020603050405020304" pitchFamily="18" charset="0"/>
                  <a:cs typeface="Times New Roman" panose="02020603050405020304" pitchFamily="18" charset="0"/>
                </a:endParaRPr>
              </a:p>
            </p:txBody>
          </p:sp>
        </p:grpSp>
        <p:sp>
          <p:nvSpPr>
            <p:cNvPr id="7" name="L 圖案 6">
              <a:extLst>
                <a:ext uri="{FF2B5EF4-FFF2-40B4-BE49-F238E27FC236}">
                  <a16:creationId xmlns:a16="http://schemas.microsoft.com/office/drawing/2014/main" id="{2DC08DF5-8E7A-04CA-2676-55DF4629DEF9}"/>
                </a:ext>
              </a:extLst>
            </p:cNvPr>
            <p:cNvSpPr/>
            <p:nvPr/>
          </p:nvSpPr>
          <p:spPr>
            <a:xfrm flipV="1">
              <a:off x="4093029" y="1275895"/>
              <a:ext cx="2460171" cy="1763487"/>
            </a:xfrm>
            <a:prstGeom prst="corner">
              <a:avLst>
                <a:gd name="adj1" fmla="val 67889"/>
                <a:gd name="adj2" fmla="val 97665"/>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BD818FB8-5886-9058-F7AD-F23E390CFA55}"/>
                </a:ext>
              </a:extLst>
            </p:cNvPr>
            <p:cNvSpPr txBox="1"/>
            <p:nvPr/>
          </p:nvSpPr>
          <p:spPr>
            <a:xfrm>
              <a:off x="2624637" y="1771508"/>
              <a:ext cx="1370888"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Labeled data</a:t>
              </a:r>
              <a:endParaRPr lang="zh-TW" altLang="en-US" dirty="0">
                <a:latin typeface="Times New Roman" panose="02020603050405020304" pitchFamily="18" charset="0"/>
                <a:cs typeface="Times New Roman" panose="02020603050405020304" pitchFamily="18" charset="0"/>
              </a:endParaRPr>
            </a:p>
          </p:txBody>
        </p:sp>
      </p:grpSp>
      <p:sp>
        <p:nvSpPr>
          <p:cNvPr id="4" name="投影片編號版面配置區 3">
            <a:extLst>
              <a:ext uri="{FF2B5EF4-FFF2-40B4-BE49-F238E27FC236}">
                <a16:creationId xmlns:a16="http://schemas.microsoft.com/office/drawing/2014/main" id="{2831B84D-D038-79B6-4331-D9C3F97FCCBD}"/>
              </a:ext>
            </a:extLst>
          </p:cNvPr>
          <p:cNvSpPr>
            <a:spLocks noGrp="1"/>
          </p:cNvSpPr>
          <p:nvPr>
            <p:ph type="sldNum" sz="quarter" idx="12"/>
          </p:nvPr>
        </p:nvSpPr>
        <p:spPr/>
        <p:txBody>
          <a:bodyPr/>
          <a:lstStyle/>
          <a:p>
            <a:fld id="{F4630380-7099-4FAE-A966-918391FB4168}" type="slidenum">
              <a:rPr lang="zh-TW" altLang="en-US" smtClean="0"/>
              <a:t>20</a:t>
            </a:fld>
            <a:endParaRPr lang="zh-TW" altLang="en-US"/>
          </a:p>
        </p:txBody>
      </p:sp>
    </p:spTree>
    <p:extLst>
      <p:ext uri="{BB962C8B-B14F-4D97-AF65-F5344CB8AC3E}">
        <p14:creationId xmlns:p14="http://schemas.microsoft.com/office/powerpoint/2010/main" val="3281676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C98FE7-1155-4E94-BF71-FB290EDCA74D}"/>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Code</a:t>
            </a:r>
            <a:endParaRPr lang="zh-TW" altLang="en-US" dirty="0"/>
          </a:p>
        </p:txBody>
      </p:sp>
      <p:sp>
        <p:nvSpPr>
          <p:cNvPr id="3" name="內容版面配置區 2">
            <a:extLst>
              <a:ext uri="{FF2B5EF4-FFF2-40B4-BE49-F238E27FC236}">
                <a16:creationId xmlns:a16="http://schemas.microsoft.com/office/drawing/2014/main" id="{B227323B-434E-4276-9582-26D3016C4E27}"/>
              </a:ext>
            </a:extLst>
          </p:cNvPr>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DNN</a:t>
            </a:r>
            <a:endParaRPr lang="en-US" altLang="zh-TW" dirty="0">
              <a:latin typeface="Times New Roman" panose="02020603050405020304" pitchFamily="18" charset="0"/>
              <a:cs typeface="Times New Roman" panose="02020603050405020304" pitchFamily="18" charset="0"/>
              <a:hlinkClick r:id="rId2"/>
            </a:endParaRPr>
          </a:p>
          <a:p>
            <a:pPr lvl="1"/>
            <a:r>
              <a:rPr lang="en-US" altLang="zh-TW" dirty="0">
                <a:latin typeface="Times New Roman" panose="02020603050405020304" pitchFamily="18" charset="0"/>
                <a:cs typeface="Times New Roman" panose="02020603050405020304" pitchFamily="18" charset="0"/>
                <a:hlinkClick r:id="rId2"/>
              </a:rPr>
              <a:t>https://www.kaggle.com/code/qiteng/dnn-parkinson-s-freezing-of-gait-prediction</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ML</a:t>
            </a:r>
          </a:p>
          <a:p>
            <a:pPr lvl="1"/>
            <a:r>
              <a:rPr lang="en-US" altLang="zh-TW" dirty="0">
                <a:latin typeface="Times New Roman" panose="02020603050405020304" pitchFamily="18" charset="0"/>
                <a:cs typeface="Times New Roman" panose="02020603050405020304" pitchFamily="18" charset="0"/>
                <a:hlinkClick r:id="rId3"/>
              </a:rPr>
              <a:t>https://www.kaggle.com/code/qiteng/ml-parkinson-s-freezing-of-gait-prediction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A5DDBED-7691-45F0-A18A-A3096E3A4B5B}"/>
              </a:ext>
            </a:extLst>
          </p:cNvPr>
          <p:cNvSpPr>
            <a:spLocks noGrp="1"/>
          </p:cNvSpPr>
          <p:nvPr>
            <p:ph type="sldNum" sz="quarter" idx="12"/>
          </p:nvPr>
        </p:nvSpPr>
        <p:spPr/>
        <p:txBody>
          <a:bodyPr/>
          <a:lstStyle/>
          <a:p>
            <a:fld id="{F4630380-7099-4FAE-A966-918391FB4168}" type="slidenum">
              <a:rPr lang="zh-TW" altLang="en-US" smtClean="0"/>
              <a:t>21</a:t>
            </a:fld>
            <a:endParaRPr lang="zh-TW" altLang="en-US"/>
          </a:p>
        </p:txBody>
      </p:sp>
    </p:spTree>
    <p:extLst>
      <p:ext uri="{BB962C8B-B14F-4D97-AF65-F5344CB8AC3E}">
        <p14:creationId xmlns:p14="http://schemas.microsoft.com/office/powerpoint/2010/main" val="3787695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5AB4522F-42CF-4389-BE77-8EBA307EE25E}"/>
              </a:ext>
            </a:extLst>
          </p:cNvPr>
          <p:cNvSpPr>
            <a:spLocks noGrp="1"/>
          </p:cNvSpPr>
          <p:nvPr>
            <p:ph type="subTitle" idx="1"/>
          </p:nvPr>
        </p:nvSpPr>
        <p:spPr>
          <a:xfrm>
            <a:off x="1524000" y="2601119"/>
            <a:ext cx="9144000" cy="1655762"/>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Kaggle</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繳交教學</a:t>
            </a:r>
          </a:p>
        </p:txBody>
      </p:sp>
      <p:sp>
        <p:nvSpPr>
          <p:cNvPr id="4" name="投影片編號版面配置區 3">
            <a:extLst>
              <a:ext uri="{FF2B5EF4-FFF2-40B4-BE49-F238E27FC236}">
                <a16:creationId xmlns:a16="http://schemas.microsoft.com/office/drawing/2014/main" id="{B1CC9F47-9FE6-EDB7-5F57-98B098B3315F}"/>
              </a:ext>
            </a:extLst>
          </p:cNvPr>
          <p:cNvSpPr>
            <a:spLocks noGrp="1"/>
          </p:cNvSpPr>
          <p:nvPr>
            <p:ph type="sldNum" sz="quarter" idx="12"/>
          </p:nvPr>
        </p:nvSpPr>
        <p:spPr/>
        <p:txBody>
          <a:bodyPr/>
          <a:lstStyle/>
          <a:p>
            <a:fld id="{F4630380-7099-4FAE-A966-918391FB4168}" type="slidenum">
              <a:rPr lang="zh-TW" altLang="en-US" smtClean="0"/>
              <a:t>22</a:t>
            </a:fld>
            <a:endParaRPr lang="zh-TW" altLang="en-US"/>
          </a:p>
        </p:txBody>
      </p:sp>
    </p:spTree>
    <p:extLst>
      <p:ext uri="{BB962C8B-B14F-4D97-AF65-F5344CB8AC3E}">
        <p14:creationId xmlns:p14="http://schemas.microsoft.com/office/powerpoint/2010/main" val="2234137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E6617F-F074-42F5-A18E-761B01FA5E6D}"/>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進入競賽網站</a:t>
            </a:r>
          </a:p>
        </p:txBody>
      </p:sp>
      <p:sp>
        <p:nvSpPr>
          <p:cNvPr id="3" name="內容版面配置區 2">
            <a:extLst>
              <a:ext uri="{FF2B5EF4-FFF2-40B4-BE49-F238E27FC236}">
                <a16:creationId xmlns:a16="http://schemas.microsoft.com/office/drawing/2014/main" id="{BBBA3C89-DD1C-4740-81C3-8571C205E7C4}"/>
              </a:ext>
            </a:extLst>
          </p:cNvPr>
          <p:cNvSpPr>
            <a:spLocks noGrp="1"/>
          </p:cNvSpPr>
          <p:nvPr>
            <p:ph idx="1"/>
          </p:nvPr>
        </p:nvSpPr>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hlinkClick r:id="rId2"/>
              </a:rPr>
              <a:t>https://www.kaggle.com/competitions/tlvmc-parkinsons-freezing-gait-prediction/overview</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6A0D067B-B1AD-4209-8B2A-6E5AAC8C2A58}"/>
              </a:ext>
            </a:extLst>
          </p:cNvPr>
          <p:cNvPicPr>
            <a:picLocks noChangeAspect="1"/>
          </p:cNvPicPr>
          <p:nvPr/>
        </p:nvPicPr>
        <p:blipFill>
          <a:blip r:embed="rId3"/>
          <a:stretch>
            <a:fillRect/>
          </a:stretch>
        </p:blipFill>
        <p:spPr>
          <a:xfrm>
            <a:off x="3966773" y="2290283"/>
            <a:ext cx="6750846" cy="4468185"/>
          </a:xfrm>
          <a:prstGeom prst="rect">
            <a:avLst/>
          </a:prstGeom>
        </p:spPr>
      </p:pic>
      <p:sp>
        <p:nvSpPr>
          <p:cNvPr id="5" name="投影片編號版面配置區 4">
            <a:extLst>
              <a:ext uri="{FF2B5EF4-FFF2-40B4-BE49-F238E27FC236}">
                <a16:creationId xmlns:a16="http://schemas.microsoft.com/office/drawing/2014/main" id="{30AC08DD-8C4B-25E8-844C-1295C9F1D502}"/>
              </a:ext>
            </a:extLst>
          </p:cNvPr>
          <p:cNvSpPr>
            <a:spLocks noGrp="1"/>
          </p:cNvSpPr>
          <p:nvPr>
            <p:ph type="sldNum" sz="quarter" idx="12"/>
          </p:nvPr>
        </p:nvSpPr>
        <p:spPr/>
        <p:txBody>
          <a:bodyPr/>
          <a:lstStyle/>
          <a:p>
            <a:fld id="{F4630380-7099-4FAE-A966-918391FB4168}" type="slidenum">
              <a:rPr lang="zh-TW" altLang="en-US" smtClean="0"/>
              <a:t>23</a:t>
            </a:fld>
            <a:endParaRPr lang="zh-TW" altLang="en-US"/>
          </a:p>
        </p:txBody>
      </p:sp>
    </p:spTree>
    <p:extLst>
      <p:ext uri="{BB962C8B-B14F-4D97-AF65-F5344CB8AC3E}">
        <p14:creationId xmlns:p14="http://schemas.microsoft.com/office/powerpoint/2010/main" val="261016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C98FE7-1155-4E94-BF71-FB290EDCA74D}"/>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Code</a:t>
            </a:r>
            <a:endParaRPr lang="zh-TW" altLang="en-US" dirty="0"/>
          </a:p>
        </p:txBody>
      </p:sp>
      <p:sp>
        <p:nvSpPr>
          <p:cNvPr id="3" name="內容版面配置區 2">
            <a:extLst>
              <a:ext uri="{FF2B5EF4-FFF2-40B4-BE49-F238E27FC236}">
                <a16:creationId xmlns:a16="http://schemas.microsoft.com/office/drawing/2014/main" id="{B227323B-434E-4276-9582-26D3016C4E27}"/>
              </a:ext>
            </a:extLst>
          </p:cNvPr>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DNN</a:t>
            </a:r>
            <a:endParaRPr lang="en-US" altLang="zh-TW" dirty="0">
              <a:latin typeface="Times New Roman" panose="02020603050405020304" pitchFamily="18" charset="0"/>
              <a:cs typeface="Times New Roman" panose="02020603050405020304" pitchFamily="18" charset="0"/>
              <a:hlinkClick r:id="rId2"/>
            </a:endParaRPr>
          </a:p>
          <a:p>
            <a:pPr lvl="1"/>
            <a:r>
              <a:rPr lang="en-US" altLang="zh-TW" dirty="0">
                <a:latin typeface="Times New Roman" panose="02020603050405020304" pitchFamily="18" charset="0"/>
                <a:cs typeface="Times New Roman" panose="02020603050405020304" pitchFamily="18" charset="0"/>
                <a:hlinkClick r:id="rId2"/>
              </a:rPr>
              <a:t>https://www.kaggle.com/code/qiteng/dnn-parkinson-s-freezing-of-gait-prediction</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ML</a:t>
            </a:r>
          </a:p>
          <a:p>
            <a:pPr lvl="1"/>
            <a:r>
              <a:rPr lang="en-US" altLang="zh-TW" dirty="0">
                <a:latin typeface="Times New Roman" panose="02020603050405020304" pitchFamily="18" charset="0"/>
                <a:cs typeface="Times New Roman" panose="02020603050405020304" pitchFamily="18" charset="0"/>
                <a:hlinkClick r:id="rId3"/>
              </a:rPr>
              <a:t>https://www.kaggle.com/code/qiteng/ml-parkinson-s-freezing-of-gait-prediction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A5DDBED-7691-45F0-A18A-A3096E3A4B5B}"/>
              </a:ext>
            </a:extLst>
          </p:cNvPr>
          <p:cNvSpPr>
            <a:spLocks noGrp="1"/>
          </p:cNvSpPr>
          <p:nvPr>
            <p:ph type="sldNum" sz="quarter" idx="12"/>
          </p:nvPr>
        </p:nvSpPr>
        <p:spPr/>
        <p:txBody>
          <a:bodyPr/>
          <a:lstStyle/>
          <a:p>
            <a:fld id="{F4630380-7099-4FAE-A966-918391FB4168}" type="slidenum">
              <a:rPr lang="zh-TW" altLang="en-US" smtClean="0"/>
              <a:t>24</a:t>
            </a:fld>
            <a:endParaRPr lang="zh-TW" altLang="en-US"/>
          </a:p>
        </p:txBody>
      </p:sp>
    </p:spTree>
    <p:extLst>
      <p:ext uri="{BB962C8B-B14F-4D97-AF65-F5344CB8AC3E}">
        <p14:creationId xmlns:p14="http://schemas.microsoft.com/office/powerpoint/2010/main" val="2511664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DEBB64-17B5-4DB1-86D1-F4F51583C9F7}"/>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參考</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Code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64B89F70-8B3C-412A-A3E0-7D8885563284}"/>
              </a:ext>
            </a:extLst>
          </p:cNvPr>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點擊右上黑色按鈕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Copy&amp;Edit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8095040F-4D33-FA18-A3FD-C0F392503679}"/>
              </a:ext>
            </a:extLst>
          </p:cNvPr>
          <p:cNvSpPr>
            <a:spLocks noGrp="1"/>
          </p:cNvSpPr>
          <p:nvPr>
            <p:ph type="sldNum" sz="quarter" idx="12"/>
          </p:nvPr>
        </p:nvSpPr>
        <p:spPr/>
        <p:txBody>
          <a:bodyPr/>
          <a:lstStyle/>
          <a:p>
            <a:fld id="{F4630380-7099-4FAE-A966-918391FB4168}" type="slidenum">
              <a:rPr lang="zh-TW" altLang="en-US" smtClean="0"/>
              <a:t>25</a:t>
            </a:fld>
            <a:endParaRPr lang="zh-TW" altLang="en-US"/>
          </a:p>
        </p:txBody>
      </p:sp>
      <p:grpSp>
        <p:nvGrpSpPr>
          <p:cNvPr id="8" name="群組 7">
            <a:extLst>
              <a:ext uri="{FF2B5EF4-FFF2-40B4-BE49-F238E27FC236}">
                <a16:creationId xmlns:a16="http://schemas.microsoft.com/office/drawing/2014/main" id="{7E122949-98FB-7D42-14B2-D09E29EE3606}"/>
              </a:ext>
            </a:extLst>
          </p:cNvPr>
          <p:cNvGrpSpPr/>
          <p:nvPr/>
        </p:nvGrpSpPr>
        <p:grpSpPr>
          <a:xfrm>
            <a:off x="156509" y="2958822"/>
            <a:ext cx="11696686" cy="2084943"/>
            <a:chOff x="156509" y="2958822"/>
            <a:chExt cx="11696686" cy="2084943"/>
          </a:xfrm>
        </p:grpSpPr>
        <p:pic>
          <p:nvPicPr>
            <p:cNvPr id="6" name="圖片 5">
              <a:extLst>
                <a:ext uri="{FF2B5EF4-FFF2-40B4-BE49-F238E27FC236}">
                  <a16:creationId xmlns:a16="http://schemas.microsoft.com/office/drawing/2014/main" id="{F962027C-A3FF-8AB3-9578-F3AE7B717BDE}"/>
                </a:ext>
              </a:extLst>
            </p:cNvPr>
            <p:cNvPicPr>
              <a:picLocks noChangeAspect="1"/>
            </p:cNvPicPr>
            <p:nvPr/>
          </p:nvPicPr>
          <p:blipFill>
            <a:blip r:embed="rId2"/>
            <a:stretch>
              <a:fillRect/>
            </a:stretch>
          </p:blipFill>
          <p:spPr>
            <a:xfrm>
              <a:off x="156509" y="3035830"/>
              <a:ext cx="9739845" cy="2007935"/>
            </a:xfrm>
            <a:prstGeom prst="rect">
              <a:avLst/>
            </a:prstGeom>
          </p:spPr>
        </p:pic>
        <p:pic>
          <p:nvPicPr>
            <p:cNvPr id="7" name="圖片 6">
              <a:extLst>
                <a:ext uri="{FF2B5EF4-FFF2-40B4-BE49-F238E27FC236}">
                  <a16:creationId xmlns:a16="http://schemas.microsoft.com/office/drawing/2014/main" id="{CE75408E-7F97-297A-BB0A-049AE45CA6BE}"/>
                </a:ext>
              </a:extLst>
            </p:cNvPr>
            <p:cNvPicPr>
              <a:picLocks noChangeAspect="1"/>
            </p:cNvPicPr>
            <p:nvPr/>
          </p:nvPicPr>
          <p:blipFill rotWithShape="1">
            <a:blip r:embed="rId3"/>
            <a:srcRect b="62299"/>
            <a:stretch/>
          </p:blipFill>
          <p:spPr>
            <a:xfrm>
              <a:off x="338805" y="2958822"/>
              <a:ext cx="11514390" cy="2084943"/>
            </a:xfrm>
            <a:prstGeom prst="rect">
              <a:avLst/>
            </a:prstGeom>
          </p:spPr>
        </p:pic>
      </p:grpSp>
    </p:spTree>
    <p:extLst>
      <p:ext uri="{BB962C8B-B14F-4D97-AF65-F5344CB8AC3E}">
        <p14:creationId xmlns:p14="http://schemas.microsoft.com/office/powerpoint/2010/main" val="91805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C0A12-EFA2-9C52-D4F6-31153E5749E4}"/>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參考</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Code</a:t>
            </a:r>
            <a:endParaRPr lang="zh-TW" altLang="en-US" dirty="0"/>
          </a:p>
        </p:txBody>
      </p:sp>
      <p:pic>
        <p:nvPicPr>
          <p:cNvPr id="6" name="內容版面配置區 5">
            <a:extLst>
              <a:ext uri="{FF2B5EF4-FFF2-40B4-BE49-F238E27FC236}">
                <a16:creationId xmlns:a16="http://schemas.microsoft.com/office/drawing/2014/main" id="{DB8BB54A-3132-2ABE-D9D3-B09342D052E2}"/>
              </a:ext>
            </a:extLst>
          </p:cNvPr>
          <p:cNvPicPr>
            <a:picLocks noGrp="1" noChangeAspect="1"/>
          </p:cNvPicPr>
          <p:nvPr>
            <p:ph idx="1"/>
          </p:nvPr>
        </p:nvPicPr>
        <p:blipFill rotWithShape="1">
          <a:blip r:embed="rId2"/>
          <a:srcRect b="22148"/>
          <a:stretch/>
        </p:blipFill>
        <p:spPr>
          <a:xfrm>
            <a:off x="130922" y="2043323"/>
            <a:ext cx="12061078" cy="2378206"/>
          </a:xfrm>
        </p:spPr>
      </p:pic>
      <p:sp>
        <p:nvSpPr>
          <p:cNvPr id="4" name="投影片編號版面配置區 3">
            <a:extLst>
              <a:ext uri="{FF2B5EF4-FFF2-40B4-BE49-F238E27FC236}">
                <a16:creationId xmlns:a16="http://schemas.microsoft.com/office/drawing/2014/main" id="{E205E94F-D07B-A69A-0482-E015431F05CA}"/>
              </a:ext>
            </a:extLst>
          </p:cNvPr>
          <p:cNvSpPr>
            <a:spLocks noGrp="1"/>
          </p:cNvSpPr>
          <p:nvPr>
            <p:ph type="sldNum" sz="quarter" idx="12"/>
          </p:nvPr>
        </p:nvSpPr>
        <p:spPr/>
        <p:txBody>
          <a:bodyPr/>
          <a:lstStyle/>
          <a:p>
            <a:fld id="{F4630380-7099-4FAE-A966-918391FB4168}" type="slidenum">
              <a:rPr lang="zh-TW" altLang="en-US" smtClean="0"/>
              <a:t>26</a:t>
            </a:fld>
            <a:endParaRPr lang="zh-TW" altLang="en-US"/>
          </a:p>
        </p:txBody>
      </p:sp>
    </p:spTree>
    <p:extLst>
      <p:ext uri="{BB962C8B-B14F-4D97-AF65-F5344CB8AC3E}">
        <p14:creationId xmlns:p14="http://schemas.microsoft.com/office/powerpoint/2010/main" val="281174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D52093-384B-4C64-AABE-64091B6DFE8E}"/>
              </a:ext>
            </a:extLst>
          </p:cNvPr>
          <p:cNvSpPr>
            <a:spLocks noGrp="1"/>
          </p:cNvSpPr>
          <p:nvPr>
            <p:ph type="title"/>
          </p:nvPr>
        </p:nvSpPr>
        <p:spPr/>
        <p:txBody>
          <a:bodyPr/>
          <a:lstStyle/>
          <a:p>
            <a:pPr algn="l" fontAlgn="base"/>
            <a:r>
              <a:rPr lang="en-US" altLang="zh-TW" i="0" dirty="0">
                <a:solidFill>
                  <a:srgbClr val="202124"/>
                </a:solidFill>
                <a:effectLst/>
                <a:latin typeface="Times New Roman" panose="02020603050405020304" pitchFamily="18" charset="0"/>
                <a:cs typeface="Times New Roman" panose="02020603050405020304" pitchFamily="18" charset="0"/>
              </a:rPr>
              <a:t>Submissions</a:t>
            </a:r>
          </a:p>
        </p:txBody>
      </p:sp>
      <p:sp>
        <p:nvSpPr>
          <p:cNvPr id="3" name="內容版面配置區 2">
            <a:extLst>
              <a:ext uri="{FF2B5EF4-FFF2-40B4-BE49-F238E27FC236}">
                <a16:creationId xmlns:a16="http://schemas.microsoft.com/office/drawing/2014/main" id="{5BD2FF73-02D2-4EF3-83FC-C7AC90969C8A}"/>
              </a:ext>
            </a:extLst>
          </p:cNvPr>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展開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Notebook options	</a:t>
            </a: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Internet on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預設是關著的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點擊右上黑色</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“Save Version”</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Version type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“Quick save”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並存檔</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展開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Submit to competition</a:t>
            </a: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按下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Submit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即可繳交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Notebook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a:extLst>
              <a:ext uri="{FF2B5EF4-FFF2-40B4-BE49-F238E27FC236}">
                <a16:creationId xmlns:a16="http://schemas.microsoft.com/office/drawing/2014/main" id="{E1DA99C7-37C3-4124-AB9E-3898F5CF5555}"/>
              </a:ext>
            </a:extLst>
          </p:cNvPr>
          <p:cNvPicPr>
            <a:picLocks noChangeAspect="1"/>
          </p:cNvPicPr>
          <p:nvPr/>
        </p:nvPicPr>
        <p:blipFill rotWithShape="1">
          <a:blip r:embed="rId2"/>
          <a:srcRect t="2532"/>
          <a:stretch/>
        </p:blipFill>
        <p:spPr>
          <a:xfrm>
            <a:off x="7219373" y="681037"/>
            <a:ext cx="4134427" cy="5645335"/>
          </a:xfrm>
          <a:prstGeom prst="rect">
            <a:avLst/>
          </a:prstGeom>
        </p:spPr>
      </p:pic>
      <p:sp>
        <p:nvSpPr>
          <p:cNvPr id="4" name="投影片編號版面配置區 3">
            <a:extLst>
              <a:ext uri="{FF2B5EF4-FFF2-40B4-BE49-F238E27FC236}">
                <a16:creationId xmlns:a16="http://schemas.microsoft.com/office/drawing/2014/main" id="{E6304E39-2883-E83B-207D-42DB6B620B5D}"/>
              </a:ext>
            </a:extLst>
          </p:cNvPr>
          <p:cNvSpPr>
            <a:spLocks noGrp="1"/>
          </p:cNvSpPr>
          <p:nvPr>
            <p:ph type="sldNum" sz="quarter" idx="12"/>
          </p:nvPr>
        </p:nvSpPr>
        <p:spPr/>
        <p:txBody>
          <a:bodyPr/>
          <a:lstStyle/>
          <a:p>
            <a:fld id="{F4630380-7099-4FAE-A966-918391FB4168}" type="slidenum">
              <a:rPr lang="zh-TW" altLang="en-US" smtClean="0"/>
              <a:t>27</a:t>
            </a:fld>
            <a:endParaRPr lang="zh-TW" altLang="en-US"/>
          </a:p>
        </p:txBody>
      </p:sp>
    </p:spTree>
    <p:extLst>
      <p:ext uri="{BB962C8B-B14F-4D97-AF65-F5344CB8AC3E}">
        <p14:creationId xmlns:p14="http://schemas.microsoft.com/office/powerpoint/2010/main" val="3901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4B9F4-99B0-1F14-B077-D40DC6B6EB21}"/>
              </a:ext>
            </a:extLst>
          </p:cNvPr>
          <p:cNvSpPr>
            <a:spLocks noGrp="1"/>
          </p:cNvSpPr>
          <p:nvPr>
            <p:ph type="title"/>
          </p:nvPr>
        </p:nvSpPr>
        <p:spPr/>
        <p:txBody>
          <a:bodyPr/>
          <a:lstStyle/>
          <a:p>
            <a:r>
              <a:rPr lang="en-US" altLang="zh-TW" i="0" dirty="0">
                <a:solidFill>
                  <a:srgbClr val="202124"/>
                </a:solidFill>
                <a:effectLst/>
                <a:latin typeface="Times New Roman" panose="02020603050405020304" pitchFamily="18" charset="0"/>
                <a:cs typeface="Times New Roman" panose="02020603050405020304" pitchFamily="18" charset="0"/>
              </a:rPr>
              <a:t>Submissions</a:t>
            </a:r>
            <a:endParaRPr lang="zh-TW" altLang="en-US" dirty="0">
              <a:latin typeface="Times New Roman" panose="02020603050405020304" pitchFamily="18" charset="0"/>
              <a:cs typeface="Times New Roman" panose="02020603050405020304" pitchFamily="18" charset="0"/>
            </a:endParaRPr>
          </a:p>
        </p:txBody>
      </p:sp>
      <p:pic>
        <p:nvPicPr>
          <p:cNvPr id="6" name="內容版面配置區 5">
            <a:extLst>
              <a:ext uri="{FF2B5EF4-FFF2-40B4-BE49-F238E27FC236}">
                <a16:creationId xmlns:a16="http://schemas.microsoft.com/office/drawing/2014/main" id="{81DD20D3-B424-CBA1-8E63-6DC48AACA817}"/>
              </a:ext>
            </a:extLst>
          </p:cNvPr>
          <p:cNvPicPr>
            <a:picLocks noGrp="1" noChangeAspect="1"/>
          </p:cNvPicPr>
          <p:nvPr>
            <p:ph idx="1"/>
          </p:nvPr>
        </p:nvPicPr>
        <p:blipFill>
          <a:blip r:embed="rId2"/>
          <a:stretch>
            <a:fillRect/>
          </a:stretch>
        </p:blipFill>
        <p:spPr>
          <a:xfrm>
            <a:off x="360586" y="2841538"/>
            <a:ext cx="11716407" cy="788394"/>
          </a:xfrm>
        </p:spPr>
      </p:pic>
      <p:sp>
        <p:nvSpPr>
          <p:cNvPr id="4" name="投影片編號版面配置區 3">
            <a:extLst>
              <a:ext uri="{FF2B5EF4-FFF2-40B4-BE49-F238E27FC236}">
                <a16:creationId xmlns:a16="http://schemas.microsoft.com/office/drawing/2014/main" id="{B26AC4E2-39E0-AE4E-09A9-5A0E856191CD}"/>
              </a:ext>
            </a:extLst>
          </p:cNvPr>
          <p:cNvSpPr>
            <a:spLocks noGrp="1"/>
          </p:cNvSpPr>
          <p:nvPr>
            <p:ph type="sldNum" sz="quarter" idx="12"/>
          </p:nvPr>
        </p:nvSpPr>
        <p:spPr/>
        <p:txBody>
          <a:bodyPr/>
          <a:lstStyle/>
          <a:p>
            <a:fld id="{F4630380-7099-4FAE-A966-918391FB4168}" type="slidenum">
              <a:rPr lang="zh-TW" altLang="en-US" smtClean="0"/>
              <a:t>28</a:t>
            </a:fld>
            <a:endParaRPr lang="zh-TW" altLang="en-US"/>
          </a:p>
        </p:txBody>
      </p:sp>
    </p:spTree>
    <p:extLst>
      <p:ext uri="{BB962C8B-B14F-4D97-AF65-F5344CB8AC3E}">
        <p14:creationId xmlns:p14="http://schemas.microsoft.com/office/powerpoint/2010/main" val="191305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76572A-EEDC-4594-37DC-73367A9E8D95}"/>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Timeline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EB073D4-CB31-29E0-3BDE-55EA1D58A083}"/>
              </a:ext>
            </a:extLst>
          </p:cNvPr>
          <p:cNvSpPr>
            <a:spLocks noGrp="1"/>
          </p:cNvSpPr>
          <p:nvPr>
            <p:ph idx="1"/>
          </p:nvPr>
        </p:nvSpPr>
        <p:spPr/>
        <p:txBody>
          <a:bodyPr/>
          <a:lstStyle/>
          <a:p>
            <a:pPr algn="l" fontAlgn="base">
              <a:buFont typeface="Arial" panose="020B0604020202020204" pitchFamily="34" charset="0"/>
              <a:buChar char="•"/>
            </a:pPr>
            <a:r>
              <a:rPr lang="en-US" altLang="zh-TW" b="1" i="0" dirty="0">
                <a:solidFill>
                  <a:srgbClr val="3C4043"/>
                </a:solidFill>
                <a:effectLst/>
                <a:latin typeface="Times New Roman" panose="02020603050405020304" pitchFamily="18" charset="0"/>
                <a:cs typeface="Times New Roman" panose="02020603050405020304" pitchFamily="18" charset="0"/>
              </a:rPr>
              <a:t>March 9, 2023</a:t>
            </a:r>
            <a:r>
              <a:rPr lang="en-US" altLang="zh-TW" b="0" i="0" dirty="0">
                <a:solidFill>
                  <a:srgbClr val="3C4043"/>
                </a:solidFill>
                <a:effectLst/>
                <a:latin typeface="Times New Roman" panose="02020603050405020304" pitchFamily="18" charset="0"/>
                <a:cs typeface="Times New Roman" panose="02020603050405020304" pitchFamily="18" charset="0"/>
              </a:rPr>
              <a:t> - Start Date.</a:t>
            </a:r>
          </a:p>
          <a:p>
            <a:pPr algn="l" fontAlgn="base">
              <a:buFont typeface="Arial" panose="020B0604020202020204" pitchFamily="34" charset="0"/>
              <a:buChar char="•"/>
            </a:pPr>
            <a:r>
              <a:rPr lang="en-US" altLang="zh-TW" b="1" i="0" dirty="0">
                <a:solidFill>
                  <a:srgbClr val="3C4043"/>
                </a:solidFill>
                <a:effectLst/>
                <a:latin typeface="Times New Roman" panose="02020603050405020304" pitchFamily="18" charset="0"/>
                <a:cs typeface="Times New Roman" panose="02020603050405020304" pitchFamily="18" charset="0"/>
              </a:rPr>
              <a:t>June 1, 2023</a:t>
            </a:r>
            <a:r>
              <a:rPr lang="en-US" altLang="zh-TW" b="0" i="0" dirty="0">
                <a:solidFill>
                  <a:srgbClr val="3C4043"/>
                </a:solidFill>
                <a:effectLst/>
                <a:latin typeface="Times New Roman" panose="02020603050405020304" pitchFamily="18" charset="0"/>
                <a:cs typeface="Times New Roman" panose="02020603050405020304" pitchFamily="18" charset="0"/>
              </a:rPr>
              <a:t> - Entry Deadline. You must accept the competition rules before this date in order to compete.</a:t>
            </a:r>
          </a:p>
          <a:p>
            <a:pPr algn="l" fontAlgn="base">
              <a:buFont typeface="Arial" panose="020B0604020202020204" pitchFamily="34" charset="0"/>
              <a:buChar char="•"/>
            </a:pPr>
            <a:r>
              <a:rPr lang="en-US" altLang="zh-TW" b="1" i="0" dirty="0">
                <a:solidFill>
                  <a:srgbClr val="3C4043"/>
                </a:solidFill>
                <a:effectLst/>
                <a:latin typeface="Times New Roman" panose="02020603050405020304" pitchFamily="18" charset="0"/>
                <a:cs typeface="Times New Roman" panose="02020603050405020304" pitchFamily="18" charset="0"/>
              </a:rPr>
              <a:t>June 1, 2023</a:t>
            </a:r>
            <a:r>
              <a:rPr lang="en-US" altLang="zh-TW" b="0" i="0" dirty="0">
                <a:solidFill>
                  <a:srgbClr val="3C4043"/>
                </a:solidFill>
                <a:effectLst/>
                <a:latin typeface="Times New Roman" panose="02020603050405020304" pitchFamily="18" charset="0"/>
                <a:cs typeface="Times New Roman" panose="02020603050405020304" pitchFamily="18" charset="0"/>
              </a:rPr>
              <a:t> - Team Merger Deadline. This is the last day participants may join or merge teams.</a:t>
            </a:r>
          </a:p>
          <a:p>
            <a:pPr algn="l" fontAlgn="base">
              <a:buFont typeface="Arial" panose="020B0604020202020204" pitchFamily="34" charset="0"/>
              <a:buChar char="•"/>
            </a:pPr>
            <a:r>
              <a:rPr lang="en-US" altLang="zh-TW" b="1" i="0" dirty="0">
                <a:solidFill>
                  <a:srgbClr val="3C4043"/>
                </a:solidFill>
                <a:effectLst/>
                <a:latin typeface="Times New Roman" panose="02020603050405020304" pitchFamily="18" charset="0"/>
                <a:cs typeface="Times New Roman" panose="02020603050405020304" pitchFamily="18" charset="0"/>
              </a:rPr>
              <a:t>June 8, 2023</a:t>
            </a:r>
            <a:r>
              <a:rPr lang="en-US" altLang="zh-TW" b="0" i="0" dirty="0">
                <a:solidFill>
                  <a:srgbClr val="3C4043"/>
                </a:solidFill>
                <a:effectLst/>
                <a:latin typeface="Times New Roman" panose="02020603050405020304" pitchFamily="18" charset="0"/>
                <a:cs typeface="Times New Roman" panose="02020603050405020304" pitchFamily="18" charset="0"/>
              </a:rPr>
              <a:t> - Final Submission Deadline.</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A327A75-94AB-D289-A6E5-1E622F3A5394}"/>
              </a:ext>
            </a:extLst>
          </p:cNvPr>
          <p:cNvSpPr>
            <a:spLocks noGrp="1"/>
          </p:cNvSpPr>
          <p:nvPr>
            <p:ph type="sldNum" sz="quarter" idx="12"/>
          </p:nvPr>
        </p:nvSpPr>
        <p:spPr/>
        <p:txBody>
          <a:bodyPr/>
          <a:lstStyle/>
          <a:p>
            <a:fld id="{F4630380-7099-4FAE-A966-918391FB4168}" type="slidenum">
              <a:rPr lang="zh-TW" altLang="en-US" smtClean="0"/>
              <a:t>3</a:t>
            </a:fld>
            <a:endParaRPr lang="zh-TW" altLang="en-US"/>
          </a:p>
        </p:txBody>
      </p:sp>
    </p:spTree>
    <p:extLst>
      <p:ext uri="{BB962C8B-B14F-4D97-AF65-F5344CB8AC3E}">
        <p14:creationId xmlns:p14="http://schemas.microsoft.com/office/powerpoint/2010/main" val="91964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D64F59-EC19-C1B3-6234-A9434908BEAF}"/>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Target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1D1A1D1-6086-C1EE-C39C-30D3F1D95F32}"/>
              </a:ext>
            </a:extLst>
          </p:cNvPr>
          <p:cNvSpPr>
            <a:spLocks noGrp="1"/>
          </p:cNvSpPr>
          <p:nvPr>
            <p:ph idx="1"/>
          </p:nvPr>
        </p:nvSpPr>
        <p:spPr/>
        <p:txBody>
          <a:bodyPr/>
          <a:lstStyle/>
          <a:p>
            <a:r>
              <a:rPr lang="en-US" altLang="zh-TW" b="0" i="0" dirty="0">
                <a:solidFill>
                  <a:srgbClr val="343541"/>
                </a:solidFill>
                <a:effectLst/>
                <a:latin typeface="Times New Roman" panose="02020603050405020304" pitchFamily="18" charset="0"/>
                <a:cs typeface="Times New Roman" panose="02020603050405020304" pitchFamily="18" charset="0"/>
              </a:rPr>
              <a:t>Detect the start and stop of each freezing episode (FOG)</a:t>
            </a:r>
          </a:p>
          <a:p>
            <a:r>
              <a:rPr lang="en-US" altLang="zh-TW" b="0" i="0" dirty="0">
                <a:solidFill>
                  <a:srgbClr val="343541"/>
                </a:solidFill>
                <a:effectLst/>
                <a:latin typeface="Times New Roman" panose="02020603050405020304" pitchFamily="18" charset="0"/>
                <a:cs typeface="Times New Roman" panose="02020603050405020304" pitchFamily="18" charset="0"/>
              </a:rPr>
              <a:t>And the occurrence in these series of three types of freezing of gait events: Start Hesitation, Turn and Walking.</a:t>
            </a:r>
            <a:endParaRPr lang="zh-TW" altLang="en-US"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AFAADBFA-9755-4E4B-B31E-FD2B930ABA47}"/>
              </a:ext>
            </a:extLst>
          </p:cNvPr>
          <p:cNvPicPr>
            <a:picLocks noChangeAspect="1"/>
          </p:cNvPicPr>
          <p:nvPr/>
        </p:nvPicPr>
        <p:blipFill>
          <a:blip r:embed="rId3"/>
          <a:stretch>
            <a:fillRect/>
          </a:stretch>
        </p:blipFill>
        <p:spPr>
          <a:xfrm>
            <a:off x="1429844" y="3837183"/>
            <a:ext cx="9145276" cy="1324160"/>
          </a:xfrm>
          <a:prstGeom prst="rect">
            <a:avLst/>
          </a:prstGeom>
        </p:spPr>
      </p:pic>
      <p:sp>
        <p:nvSpPr>
          <p:cNvPr id="6" name="文字方塊 5">
            <a:extLst>
              <a:ext uri="{FF2B5EF4-FFF2-40B4-BE49-F238E27FC236}">
                <a16:creationId xmlns:a16="http://schemas.microsoft.com/office/drawing/2014/main" id="{174E086D-0FD6-F3F9-D51E-1499DF10A964}"/>
              </a:ext>
            </a:extLst>
          </p:cNvPr>
          <p:cNvSpPr txBox="1"/>
          <p:nvPr/>
        </p:nvSpPr>
        <p:spPr>
          <a:xfrm>
            <a:off x="1429844" y="3400383"/>
            <a:ext cx="7300499" cy="369332"/>
          </a:xfrm>
          <a:prstGeom prst="rect">
            <a:avLst/>
          </a:prstGeom>
          <a:noFill/>
        </p:spPr>
        <p:txBody>
          <a:bodyPr wrap="square">
            <a:spAutoFit/>
          </a:bodyPr>
          <a:lstStyle/>
          <a:p>
            <a:r>
              <a:rPr lang="en-US" altLang="zh-TW" b="0" i="0" dirty="0">
                <a:solidFill>
                  <a:srgbClr val="3C4043"/>
                </a:solidFill>
                <a:effectLst/>
                <a:latin typeface="Times New Roman" panose="02020603050405020304" pitchFamily="18" charset="0"/>
                <a:cs typeface="Times New Roman" panose="02020603050405020304" pitchFamily="18" charset="0"/>
              </a:rPr>
              <a:t>{</a:t>
            </a:r>
            <a:r>
              <a:rPr lang="en-US" altLang="zh-TW" b="0" i="0" dirty="0" err="1">
                <a:solidFill>
                  <a:srgbClr val="3C4043"/>
                </a:solidFill>
                <a:effectLst/>
                <a:latin typeface="Times New Roman" panose="02020603050405020304" pitchFamily="18" charset="0"/>
                <a:cs typeface="Times New Roman" panose="02020603050405020304" pitchFamily="18" charset="0"/>
              </a:rPr>
              <a:t>SeriesId</a:t>
            </a:r>
            <a:r>
              <a:rPr lang="en-US" altLang="zh-TW" b="0" i="0" dirty="0">
                <a:solidFill>
                  <a:srgbClr val="3C4043"/>
                </a:solidFill>
                <a:effectLst/>
                <a:latin typeface="Times New Roman" panose="02020603050405020304" pitchFamily="18" charset="0"/>
                <a:cs typeface="Times New Roman" panose="02020603050405020304" pitchFamily="18" charset="0"/>
              </a:rPr>
              <a:t>}_{Time},</a:t>
            </a:r>
            <a:r>
              <a:rPr lang="en-US" altLang="zh-TW" b="0" i="0" dirty="0">
                <a:solidFill>
                  <a:srgbClr val="343541"/>
                </a:solidFill>
                <a:effectLst/>
                <a:latin typeface="Times New Roman" panose="02020603050405020304" pitchFamily="18" charset="0"/>
                <a:cs typeface="Times New Roman" panose="02020603050405020304" pitchFamily="18" charset="0"/>
              </a:rPr>
              <a:t> </a:t>
            </a:r>
            <a:r>
              <a:rPr lang="en-US" altLang="zh-TW" b="0" i="0" dirty="0" err="1">
                <a:solidFill>
                  <a:srgbClr val="343541"/>
                </a:solidFill>
                <a:effectLst/>
                <a:latin typeface="Times New Roman" panose="02020603050405020304" pitchFamily="18" charset="0"/>
                <a:cs typeface="Times New Roman" panose="02020603050405020304" pitchFamily="18" charset="0"/>
              </a:rPr>
              <a:t>StartHesitation</a:t>
            </a:r>
            <a:r>
              <a:rPr lang="en-US" altLang="zh-TW" b="0" i="0" dirty="0">
                <a:solidFill>
                  <a:srgbClr val="343541"/>
                </a:solidFill>
                <a:effectLst/>
                <a:latin typeface="Times New Roman" panose="02020603050405020304" pitchFamily="18" charset="0"/>
                <a:cs typeface="Times New Roman" panose="02020603050405020304" pitchFamily="18" charset="0"/>
              </a:rPr>
              <a:t>, Turn,  Walking</a:t>
            </a:r>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CDBAA22B-4E4D-C602-281D-AF800613C209}"/>
              </a:ext>
            </a:extLst>
          </p:cNvPr>
          <p:cNvSpPr>
            <a:spLocks noGrp="1"/>
          </p:cNvSpPr>
          <p:nvPr>
            <p:ph type="sldNum" sz="quarter" idx="12"/>
          </p:nvPr>
        </p:nvSpPr>
        <p:spPr/>
        <p:txBody>
          <a:bodyPr/>
          <a:lstStyle/>
          <a:p>
            <a:fld id="{F4630380-7099-4FAE-A966-918391FB4168}" type="slidenum">
              <a:rPr lang="zh-TW" altLang="en-US" smtClean="0"/>
              <a:t>4</a:t>
            </a:fld>
            <a:endParaRPr lang="zh-TW" altLang="en-US"/>
          </a:p>
        </p:txBody>
      </p:sp>
    </p:spTree>
    <p:extLst>
      <p:ext uri="{BB962C8B-B14F-4D97-AF65-F5344CB8AC3E}">
        <p14:creationId xmlns:p14="http://schemas.microsoft.com/office/powerpoint/2010/main" val="405656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0CBEBE3C-1835-288B-6294-B1374898E722}"/>
              </a:ext>
            </a:extLst>
          </p:cNvPr>
          <p:cNvGrpSpPr/>
          <p:nvPr/>
        </p:nvGrpSpPr>
        <p:grpSpPr>
          <a:xfrm>
            <a:off x="133350" y="511629"/>
            <a:ext cx="12058650" cy="5788538"/>
            <a:chOff x="66675" y="481633"/>
            <a:chExt cx="12058650" cy="5788538"/>
          </a:xfrm>
        </p:grpSpPr>
        <p:grpSp>
          <p:nvGrpSpPr>
            <p:cNvPr id="7" name="群組 6">
              <a:extLst>
                <a:ext uri="{FF2B5EF4-FFF2-40B4-BE49-F238E27FC236}">
                  <a16:creationId xmlns:a16="http://schemas.microsoft.com/office/drawing/2014/main" id="{0F6F1AC4-32AF-7445-7638-C620C5CD36D0}"/>
                </a:ext>
              </a:extLst>
            </p:cNvPr>
            <p:cNvGrpSpPr/>
            <p:nvPr/>
          </p:nvGrpSpPr>
          <p:grpSpPr>
            <a:xfrm>
              <a:off x="66675" y="481633"/>
              <a:ext cx="12058650" cy="5788538"/>
              <a:chOff x="66675" y="534731"/>
              <a:chExt cx="12058650" cy="5788538"/>
            </a:xfrm>
          </p:grpSpPr>
          <p:pic>
            <p:nvPicPr>
              <p:cNvPr id="1026" name="Picture 2">
                <a:extLst>
                  <a:ext uri="{FF2B5EF4-FFF2-40B4-BE49-F238E27FC236}">
                    <a16:creationId xmlns:a16="http://schemas.microsoft.com/office/drawing/2014/main" id="{81DC8EB6-13AE-411A-AB9B-6A35DCDD1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34731"/>
                <a:ext cx="12058650" cy="5788538"/>
              </a:xfrm>
              <a:prstGeom prst="rect">
                <a:avLst/>
              </a:prstGeom>
              <a:noFill/>
              <a:extLst>
                <a:ext uri="{909E8E84-426E-40DD-AFC4-6F175D3DCCD1}">
                  <a14:hiddenFill xmlns:a14="http://schemas.microsoft.com/office/drawing/2010/main">
                    <a:solidFill>
                      <a:srgbClr val="FFFFFF"/>
                    </a:solidFill>
                  </a14:hiddenFill>
                </a:ext>
              </a:extLst>
            </p:spPr>
          </p:pic>
          <p:sp>
            <p:nvSpPr>
              <p:cNvPr id="4" name="L 圖案 3">
                <a:extLst>
                  <a:ext uri="{FF2B5EF4-FFF2-40B4-BE49-F238E27FC236}">
                    <a16:creationId xmlns:a16="http://schemas.microsoft.com/office/drawing/2014/main" id="{3A0485ED-79E2-0CCE-1497-E57507CAF0F7}"/>
                  </a:ext>
                </a:extLst>
              </p:cNvPr>
              <p:cNvSpPr/>
              <p:nvPr/>
            </p:nvSpPr>
            <p:spPr>
              <a:xfrm flipH="1">
                <a:off x="5867400" y="1328992"/>
                <a:ext cx="1807028" cy="1763488"/>
              </a:xfrm>
              <a:prstGeom prst="corner">
                <a:avLst>
                  <a:gd name="adj1" fmla="val 23845"/>
                  <a:gd name="adj2" fmla="val 5768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a:extLst>
                  <a:ext uri="{FF2B5EF4-FFF2-40B4-BE49-F238E27FC236}">
                    <a16:creationId xmlns:a16="http://schemas.microsoft.com/office/drawing/2014/main" id="{28BB6CD7-480B-37C3-5CAE-FC0D3E829023}"/>
                  </a:ext>
                </a:extLst>
              </p:cNvPr>
              <p:cNvSpPr txBox="1"/>
              <p:nvPr/>
            </p:nvSpPr>
            <p:spPr>
              <a:xfrm>
                <a:off x="7674428" y="2210736"/>
                <a:ext cx="1576072"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Unlabeled data</a:t>
                </a:r>
                <a:endParaRPr lang="zh-TW" altLang="en-US" dirty="0">
                  <a:latin typeface="Times New Roman" panose="02020603050405020304" pitchFamily="18" charset="0"/>
                  <a:cs typeface="Times New Roman" panose="02020603050405020304" pitchFamily="18" charset="0"/>
                </a:endParaRPr>
              </a:p>
            </p:txBody>
          </p:sp>
        </p:grpSp>
        <p:sp>
          <p:nvSpPr>
            <p:cNvPr id="6" name="L 圖案 5">
              <a:extLst>
                <a:ext uri="{FF2B5EF4-FFF2-40B4-BE49-F238E27FC236}">
                  <a16:creationId xmlns:a16="http://schemas.microsoft.com/office/drawing/2014/main" id="{FABA0269-DAB2-CD0E-A6BF-A588CA83A40C}"/>
                </a:ext>
              </a:extLst>
            </p:cNvPr>
            <p:cNvSpPr/>
            <p:nvPr/>
          </p:nvSpPr>
          <p:spPr>
            <a:xfrm flipV="1">
              <a:off x="4093029" y="1275895"/>
              <a:ext cx="2460171" cy="1763487"/>
            </a:xfrm>
            <a:prstGeom prst="corner">
              <a:avLst>
                <a:gd name="adj1" fmla="val 67889"/>
                <a:gd name="adj2" fmla="val 97665"/>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962B6D0F-9263-7950-A6AB-ADF430C71CC9}"/>
                </a:ext>
              </a:extLst>
            </p:cNvPr>
            <p:cNvSpPr txBox="1"/>
            <p:nvPr/>
          </p:nvSpPr>
          <p:spPr>
            <a:xfrm>
              <a:off x="2624637" y="1771508"/>
              <a:ext cx="1370888"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Labeled data</a:t>
              </a:r>
              <a:endParaRPr lang="zh-TW" altLang="en-US" dirty="0">
                <a:latin typeface="Times New Roman" panose="02020603050405020304" pitchFamily="18" charset="0"/>
                <a:cs typeface="Times New Roman" panose="02020603050405020304" pitchFamily="18" charset="0"/>
              </a:endParaRPr>
            </a:p>
          </p:txBody>
        </p:sp>
      </p:grpSp>
      <p:sp>
        <p:nvSpPr>
          <p:cNvPr id="2" name="文字方塊 1">
            <a:extLst>
              <a:ext uri="{FF2B5EF4-FFF2-40B4-BE49-F238E27FC236}">
                <a16:creationId xmlns:a16="http://schemas.microsoft.com/office/drawing/2014/main" id="{94913B70-856C-A6D2-47FA-E740FB213D05}"/>
              </a:ext>
            </a:extLst>
          </p:cNvPr>
          <p:cNvSpPr txBox="1"/>
          <p:nvPr/>
        </p:nvSpPr>
        <p:spPr>
          <a:xfrm>
            <a:off x="209550" y="557833"/>
            <a:ext cx="1980029"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詳細架構圖</a:t>
            </a:r>
          </a:p>
        </p:txBody>
      </p:sp>
      <p:pic>
        <p:nvPicPr>
          <p:cNvPr id="10" name="圖片 9">
            <a:extLst>
              <a:ext uri="{FF2B5EF4-FFF2-40B4-BE49-F238E27FC236}">
                <a16:creationId xmlns:a16="http://schemas.microsoft.com/office/drawing/2014/main" id="{7ED513E6-74F8-85CA-43B3-474FD47219BB}"/>
              </a:ext>
            </a:extLst>
          </p:cNvPr>
          <p:cNvPicPr>
            <a:picLocks noChangeAspect="1"/>
          </p:cNvPicPr>
          <p:nvPr/>
        </p:nvPicPr>
        <p:blipFill>
          <a:blip r:embed="rId3"/>
          <a:stretch>
            <a:fillRect/>
          </a:stretch>
        </p:blipFill>
        <p:spPr>
          <a:xfrm>
            <a:off x="0" y="6168721"/>
            <a:ext cx="8923581" cy="673635"/>
          </a:xfrm>
          <a:prstGeom prst="rect">
            <a:avLst/>
          </a:prstGeom>
        </p:spPr>
      </p:pic>
      <p:sp>
        <p:nvSpPr>
          <p:cNvPr id="12" name="文字方塊 11">
            <a:extLst>
              <a:ext uri="{FF2B5EF4-FFF2-40B4-BE49-F238E27FC236}">
                <a16:creationId xmlns:a16="http://schemas.microsoft.com/office/drawing/2014/main" id="{060C1F9C-F965-FE68-761A-7CC121C1B858}"/>
              </a:ext>
            </a:extLst>
          </p:cNvPr>
          <p:cNvSpPr txBox="1"/>
          <p:nvPr/>
        </p:nvSpPr>
        <p:spPr>
          <a:xfrm>
            <a:off x="3853543" y="6473024"/>
            <a:ext cx="8697686" cy="369332"/>
          </a:xfrm>
          <a:prstGeom prst="rect">
            <a:avLst/>
          </a:prstGeom>
          <a:noFill/>
        </p:spPr>
        <p:txBody>
          <a:bodyPr wrap="square">
            <a:spAutoFit/>
          </a:bodyPr>
          <a:lstStyle/>
          <a:p>
            <a:r>
              <a:rPr lang="zh-TW" altLang="en-US" dirty="0">
                <a:latin typeface="Times New Roman" panose="02020603050405020304" pitchFamily="18" charset="0"/>
                <a:cs typeface="Times New Roman" panose="02020603050405020304" pitchFamily="18" charset="0"/>
                <a:hlinkClick r:id="rId4"/>
              </a:rPr>
              <a:t>https://www.kaggle.com/code/kimtaehun/simple-lgbm-multi-class-classification-baseline</a:t>
            </a:r>
            <a:endParaRPr lang="zh-TW" altLang="en-US" dirty="0">
              <a:latin typeface="Times New Roman" panose="02020603050405020304" pitchFamily="18" charset="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AF17CAD0-76A5-372F-7766-378600C7F35D}"/>
              </a:ext>
            </a:extLst>
          </p:cNvPr>
          <p:cNvSpPr>
            <a:spLocks noGrp="1"/>
          </p:cNvSpPr>
          <p:nvPr>
            <p:ph type="sldNum" sz="quarter" idx="12"/>
          </p:nvPr>
        </p:nvSpPr>
        <p:spPr/>
        <p:txBody>
          <a:bodyPr/>
          <a:lstStyle/>
          <a:p>
            <a:fld id="{F4630380-7099-4FAE-A966-918391FB4168}" type="slidenum">
              <a:rPr lang="zh-TW" altLang="en-US" smtClean="0"/>
              <a:t>5</a:t>
            </a:fld>
            <a:endParaRPr lang="zh-TW" altLang="en-US"/>
          </a:p>
        </p:txBody>
      </p:sp>
    </p:spTree>
    <p:extLst>
      <p:ext uri="{BB962C8B-B14F-4D97-AF65-F5344CB8AC3E}">
        <p14:creationId xmlns:p14="http://schemas.microsoft.com/office/powerpoint/2010/main" val="37558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6918C-49BB-439B-4BA1-6EA8CD3BC4FA}"/>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Dataset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5C8109E-103A-4967-FF1C-BE01B79212B9}"/>
              </a:ext>
            </a:extLst>
          </p:cNvPr>
          <p:cNvSpPr>
            <a:spLocks noGrp="1"/>
          </p:cNvSpPr>
          <p:nvPr>
            <p:ph idx="1"/>
          </p:nvPr>
        </p:nvSpPr>
        <p:spPr/>
        <p:txBody>
          <a:bodyPr/>
          <a:lstStyle/>
          <a:p>
            <a:r>
              <a:rPr lang="en-US" altLang="zh-TW" i="0">
                <a:solidFill>
                  <a:srgbClr val="3C4043"/>
                </a:solidFill>
                <a:effectLst/>
                <a:latin typeface="Times New Roman" panose="02020603050405020304" pitchFamily="18" charset="0"/>
                <a:ea typeface="標楷體" panose="03000509000000000000" pitchFamily="65" charset="-120"/>
                <a:cs typeface="Times New Roman" panose="02020603050405020304" pitchFamily="18" charset="0"/>
              </a:rPr>
              <a:t>tdcsfog </a:t>
            </a:r>
            <a:endParaRPr lang="en-US" altLang="zh-TW" i="0" dirty="0">
              <a:solidFill>
                <a:srgbClr val="3C4043"/>
              </a:solidFill>
              <a:effectLst/>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在實驗室中收集的資料系列</a:t>
            </a:r>
            <a:r>
              <a:rPr lang="zh-TW" altLang="en-US" b="0" dirty="0">
                <a:solidFill>
                  <a:srgbClr val="3C4043"/>
                </a:solidFill>
                <a:latin typeface="Times New Roman" panose="02020603050405020304" pitchFamily="18" charset="0"/>
                <a:ea typeface="標楷體" panose="03000509000000000000" pitchFamily="65" charset="-120"/>
                <a:cs typeface="Times New Roman" panose="02020603050405020304" pitchFamily="18" charset="0"/>
              </a:rPr>
              <a:t>，有準確且可信的標記</a:t>
            </a:r>
            <a:endParaRPr lang="en-US" altLang="zh-TW" i="0" dirty="0">
              <a:solidFill>
                <a:srgbClr val="3C4043"/>
              </a:solidFill>
              <a:effectLst/>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i="0" dirty="0">
                <a:solidFill>
                  <a:srgbClr val="3C4043"/>
                </a:solidFill>
                <a:effectLst/>
                <a:latin typeface="Times New Roman" panose="02020603050405020304" pitchFamily="18" charset="0"/>
                <a:ea typeface="標楷體" panose="03000509000000000000" pitchFamily="65" charset="-120"/>
                <a:cs typeface="Times New Roman" panose="02020603050405020304" pitchFamily="18" charset="0"/>
              </a:rPr>
              <a:t>defog</a:t>
            </a:r>
          </a:p>
          <a:p>
            <a:pPr lvl="1"/>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在受測者家中收集的資料系列</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，有標記但有些不保證可信</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(unlabeled)</a:t>
            </a:r>
            <a:endParaRPr lang="en-US" altLang="zh-TW" dirty="0">
              <a:solidFill>
                <a:srgbClr val="3C4043"/>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solidFill>
                  <a:srgbClr val="3C4043"/>
                </a:solidFill>
                <a:latin typeface="Times New Roman" panose="02020603050405020304" pitchFamily="18" charset="0"/>
                <a:ea typeface="標楷體" panose="03000509000000000000" pitchFamily="65" charset="-120"/>
                <a:cs typeface="Times New Roman" panose="02020603050405020304" pitchFamily="18" charset="0"/>
              </a:rPr>
              <a:t>d</a:t>
            </a:r>
            <a:r>
              <a:rPr lang="en-US" altLang="zh-TW" i="0" dirty="0">
                <a:solidFill>
                  <a:srgbClr val="3C4043"/>
                </a:solidFill>
                <a:effectLst/>
                <a:latin typeface="Times New Roman" panose="02020603050405020304" pitchFamily="18" charset="0"/>
                <a:ea typeface="標楷體" panose="03000509000000000000" pitchFamily="65" charset="-120"/>
                <a:cs typeface="Times New Roman" panose="02020603050405020304" pitchFamily="18" charset="0"/>
              </a:rPr>
              <a:t>aily living (</a:t>
            </a:r>
            <a:r>
              <a:rPr lang="en-US" altLang="zh-TW" i="0" dirty="0" err="1">
                <a:solidFill>
                  <a:srgbClr val="3C4043"/>
                </a:solidFill>
                <a:effectLst/>
                <a:latin typeface="Times New Roman" panose="02020603050405020304" pitchFamily="18" charset="0"/>
                <a:ea typeface="標楷體" panose="03000509000000000000" pitchFamily="65" charset="-120"/>
                <a:cs typeface="Times New Roman" panose="02020603050405020304" pitchFamily="18" charset="0"/>
              </a:rPr>
              <a:t>notype</a:t>
            </a:r>
            <a:r>
              <a:rPr lang="en-US" altLang="zh-TW" i="0" dirty="0">
                <a:solidFill>
                  <a:srgbClr val="3C4043"/>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受測者在家中連續一週的錄音，共</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65</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人，</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45</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位有症狀並被收錄在</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d</a:t>
            </a:r>
            <a:r>
              <a:rPr lang="en-US" altLang="zh-TW"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efog</a:t>
            </a:r>
            <a:r>
              <a:rPr lang="zh-TW" altLang="en-US" b="0" i="0" dirty="0">
                <a:solidFill>
                  <a:srgbClr val="37415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無症狀的</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20</a:t>
            </a:r>
            <a:r>
              <a:rPr lang="zh-TW" altLang="en-US"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位無標記</a:t>
            </a:r>
            <a:r>
              <a:rPr lang="en-US" altLang="zh-TW" dirty="0">
                <a:solidFill>
                  <a:srgbClr val="374151"/>
                </a:solidFill>
                <a:latin typeface="Times New Roman" panose="02020603050405020304" pitchFamily="18" charset="0"/>
                <a:ea typeface="標楷體" panose="03000509000000000000" pitchFamily="65" charset="-120"/>
                <a:cs typeface="Times New Roman" panose="02020603050405020304" pitchFamily="18" charset="0"/>
              </a:rPr>
              <a:t>(unlabeled)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843FF806-81D9-AACB-9BDA-3853C3B9AFC8}"/>
              </a:ext>
            </a:extLst>
          </p:cNvPr>
          <p:cNvSpPr>
            <a:spLocks noGrp="1"/>
          </p:cNvSpPr>
          <p:nvPr>
            <p:ph type="sldNum" sz="quarter" idx="12"/>
          </p:nvPr>
        </p:nvSpPr>
        <p:spPr/>
        <p:txBody>
          <a:bodyPr/>
          <a:lstStyle/>
          <a:p>
            <a:fld id="{F4630380-7099-4FAE-A966-918391FB4168}" type="slidenum">
              <a:rPr lang="zh-TW" altLang="en-US" smtClean="0"/>
              <a:t>6</a:t>
            </a:fld>
            <a:endParaRPr lang="zh-TW" altLang="en-US"/>
          </a:p>
        </p:txBody>
      </p:sp>
    </p:spTree>
    <p:extLst>
      <p:ext uri="{BB962C8B-B14F-4D97-AF65-F5344CB8AC3E}">
        <p14:creationId xmlns:p14="http://schemas.microsoft.com/office/powerpoint/2010/main" val="167931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CC907569-1351-42DA-9752-3A53C47507B7}"/>
              </a:ext>
            </a:extLst>
          </p:cNvPr>
          <p:cNvPicPr>
            <a:picLocks noGrp="1" noChangeAspect="1"/>
          </p:cNvPicPr>
          <p:nvPr>
            <p:ph idx="1"/>
          </p:nvPr>
        </p:nvPicPr>
        <p:blipFill>
          <a:blip r:embed="rId2"/>
          <a:stretch>
            <a:fillRect/>
          </a:stretch>
        </p:blipFill>
        <p:spPr>
          <a:xfrm>
            <a:off x="3171667" y="1922963"/>
            <a:ext cx="2267266" cy="4201111"/>
          </a:xfrm>
          <a:prstGeom prst="rect">
            <a:avLst/>
          </a:prstGeom>
        </p:spPr>
      </p:pic>
      <p:sp>
        <p:nvSpPr>
          <p:cNvPr id="4" name="投影片編號版面配置區 3">
            <a:extLst>
              <a:ext uri="{FF2B5EF4-FFF2-40B4-BE49-F238E27FC236}">
                <a16:creationId xmlns:a16="http://schemas.microsoft.com/office/drawing/2014/main" id="{BEB8CB27-C4AC-4FC2-AAEE-AEF9D51ED547}"/>
              </a:ext>
            </a:extLst>
          </p:cNvPr>
          <p:cNvSpPr>
            <a:spLocks noGrp="1"/>
          </p:cNvSpPr>
          <p:nvPr>
            <p:ph type="sldNum" sz="quarter" idx="12"/>
          </p:nvPr>
        </p:nvSpPr>
        <p:spPr/>
        <p:txBody>
          <a:bodyPr/>
          <a:lstStyle/>
          <a:p>
            <a:fld id="{F4630380-7099-4FAE-A966-918391FB4168}" type="slidenum">
              <a:rPr lang="zh-TW" altLang="en-US" smtClean="0"/>
              <a:t>7</a:t>
            </a:fld>
            <a:endParaRPr lang="zh-TW" altLang="en-US"/>
          </a:p>
        </p:txBody>
      </p:sp>
      <p:sp>
        <p:nvSpPr>
          <p:cNvPr id="6" name="標題 1">
            <a:extLst>
              <a:ext uri="{FF2B5EF4-FFF2-40B4-BE49-F238E27FC236}">
                <a16:creationId xmlns:a16="http://schemas.microsoft.com/office/drawing/2014/main" id="{E940C158-186D-4CE9-8DF6-517C1687C352}"/>
              </a:ext>
            </a:extLst>
          </p:cNvPr>
          <p:cNvSpPr>
            <a:spLocks noGrp="1"/>
          </p:cNvSpPr>
          <p:nvPr>
            <p:ph type="title"/>
          </p:nvPr>
        </p:nvSpPr>
        <p:spPr>
          <a:xfrm>
            <a:off x="838200" y="365125"/>
            <a:ext cx="10515600" cy="1325563"/>
          </a:xfrm>
        </p:spPr>
        <p:txBody>
          <a:bodyPr/>
          <a:lstStyle/>
          <a:p>
            <a:pPr algn="l" fontAlgn="base"/>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p>
        </p:txBody>
      </p:sp>
      <p:pic>
        <p:nvPicPr>
          <p:cNvPr id="8" name="圖片 7">
            <a:extLst>
              <a:ext uri="{FF2B5EF4-FFF2-40B4-BE49-F238E27FC236}">
                <a16:creationId xmlns:a16="http://schemas.microsoft.com/office/drawing/2014/main" id="{47E71814-8672-48F4-A7B2-6EDCA811C44E}"/>
              </a:ext>
            </a:extLst>
          </p:cNvPr>
          <p:cNvPicPr>
            <a:picLocks noChangeAspect="1"/>
          </p:cNvPicPr>
          <p:nvPr/>
        </p:nvPicPr>
        <p:blipFill>
          <a:blip r:embed="rId3"/>
          <a:stretch>
            <a:fillRect/>
          </a:stretch>
        </p:blipFill>
        <p:spPr>
          <a:xfrm>
            <a:off x="6438744" y="2966831"/>
            <a:ext cx="2038635" cy="2962688"/>
          </a:xfrm>
          <a:prstGeom prst="rect">
            <a:avLst/>
          </a:prstGeom>
        </p:spPr>
      </p:pic>
    </p:spTree>
    <p:extLst>
      <p:ext uri="{BB962C8B-B14F-4D97-AF65-F5344CB8AC3E}">
        <p14:creationId xmlns:p14="http://schemas.microsoft.com/office/powerpoint/2010/main" val="194978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7954330-AA25-5DB3-FCD3-FFF67F4BD1A9}"/>
              </a:ext>
            </a:extLst>
          </p:cNvPr>
          <p:cNvSpPr>
            <a:spLocks noGrp="1"/>
          </p:cNvSpPr>
          <p:nvPr>
            <p:ph idx="1"/>
          </p:nvPr>
        </p:nvSpPr>
        <p:spPr>
          <a:xfrm>
            <a:off x="838200" y="1825625"/>
            <a:ext cx="10515600" cy="4895850"/>
          </a:xfrm>
        </p:spPr>
        <p:txBody>
          <a:bodyPr>
            <a:normAutofit/>
          </a:bodyPr>
          <a:lstStyle/>
          <a:p>
            <a:r>
              <a:rPr lang="en-US" altLang="zh-TW" dirty="0">
                <a:latin typeface="Times New Roman" panose="02020603050405020304" pitchFamily="18" charset="0"/>
                <a:cs typeface="Times New Roman" panose="02020603050405020304" pitchFamily="18" charset="0"/>
              </a:rPr>
              <a:t>Train/</a:t>
            </a:r>
          </a:p>
          <a:p>
            <a:pPr lvl="1"/>
            <a:r>
              <a:rPr lang="en-US" altLang="zh-TW" b="0" i="0" dirty="0">
                <a:solidFill>
                  <a:srgbClr val="374151"/>
                </a:solidFill>
                <a:effectLst/>
                <a:latin typeface="Times New Roman" panose="02020603050405020304" pitchFamily="18" charset="0"/>
                <a:cs typeface="Times New Roman" panose="02020603050405020304" pitchFamily="18" charset="0"/>
              </a:rPr>
              <a:t>tdcsfog/</a:t>
            </a:r>
          </a:p>
          <a:p>
            <a:pPr lvl="2"/>
            <a:r>
              <a:rPr lang="en-US" altLang="zh-TW" dirty="0">
                <a:solidFill>
                  <a:srgbClr val="374151"/>
                </a:solidFill>
                <a:latin typeface="Times New Roman" panose="02020603050405020304" pitchFamily="18" charset="0"/>
                <a:cs typeface="Times New Roman" panose="02020603050405020304" pitchFamily="18" charset="0"/>
              </a:rPr>
              <a:t>Time, </a:t>
            </a:r>
            <a:r>
              <a:rPr lang="en-US" altLang="zh-TW" dirty="0" err="1">
                <a:solidFill>
                  <a:srgbClr val="374151"/>
                </a:solidFill>
                <a:latin typeface="Times New Roman" panose="02020603050405020304" pitchFamily="18" charset="0"/>
                <a:cs typeface="Times New Roman" panose="02020603050405020304" pitchFamily="18" charset="0"/>
              </a:rPr>
              <a:t>AccV</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dirty="0" err="1">
                <a:solidFill>
                  <a:srgbClr val="374151"/>
                </a:solidFill>
                <a:latin typeface="Times New Roman" panose="02020603050405020304" pitchFamily="18" charset="0"/>
                <a:cs typeface="Times New Roman" panose="02020603050405020304" pitchFamily="18" charset="0"/>
              </a:rPr>
              <a:t>AccML</a:t>
            </a:r>
            <a:r>
              <a:rPr lang="en-US" altLang="zh-TW" dirty="0">
                <a:solidFill>
                  <a:srgbClr val="374151"/>
                </a:solidFill>
                <a:latin typeface="Times New Roman" panose="02020603050405020304" pitchFamily="18" charset="0"/>
                <a:cs typeface="Times New Roman" panose="02020603050405020304" pitchFamily="18" charset="0"/>
              </a:rPr>
              <a:t>, AccAP, </a:t>
            </a:r>
            <a:r>
              <a:rPr lang="en-US" altLang="zh-TW" b="0" i="0" dirty="0" err="1">
                <a:solidFill>
                  <a:srgbClr val="202124"/>
                </a:solidFill>
                <a:effectLst/>
                <a:latin typeface="Times New Roman" panose="02020603050405020304" pitchFamily="18" charset="0"/>
                <a:cs typeface="Times New Roman" panose="02020603050405020304" pitchFamily="18" charset="0"/>
              </a:rPr>
              <a:t>StartHesitation</a:t>
            </a:r>
            <a:r>
              <a:rPr lang="en-US" altLang="zh-TW" b="0" i="0" dirty="0">
                <a:solidFill>
                  <a:srgbClr val="202124"/>
                </a:solidFill>
                <a:effectLst/>
                <a:latin typeface="Times New Roman" panose="02020603050405020304" pitchFamily="18" charset="0"/>
                <a:cs typeface="Times New Roman" panose="02020603050405020304" pitchFamily="18" charset="0"/>
              </a:rPr>
              <a:t>, Turn, Walking</a:t>
            </a:r>
            <a:endParaRPr lang="en-US" altLang="zh-TW" b="0" i="0" dirty="0">
              <a:solidFill>
                <a:srgbClr val="374151"/>
              </a:solidFill>
              <a:effectLst/>
              <a:latin typeface="Times New Roman" panose="02020603050405020304" pitchFamily="18" charset="0"/>
              <a:cs typeface="Times New Roman" panose="02020603050405020304" pitchFamily="18" charset="0"/>
            </a:endParaRPr>
          </a:p>
          <a:p>
            <a:pPr lvl="1"/>
            <a:r>
              <a:rPr lang="en-US" altLang="zh-TW" b="0" i="0" dirty="0">
                <a:solidFill>
                  <a:srgbClr val="374151"/>
                </a:solidFill>
                <a:effectLst/>
                <a:latin typeface="Times New Roman" panose="02020603050405020304" pitchFamily="18" charset="0"/>
                <a:cs typeface="Times New Roman" panose="02020603050405020304" pitchFamily="18" charset="0"/>
              </a:rPr>
              <a:t>defog/</a:t>
            </a:r>
          </a:p>
          <a:p>
            <a:pPr lvl="2"/>
            <a:r>
              <a:rPr lang="en-US" altLang="zh-TW" dirty="0">
                <a:solidFill>
                  <a:srgbClr val="374151"/>
                </a:solidFill>
                <a:latin typeface="Times New Roman" panose="02020603050405020304" pitchFamily="18" charset="0"/>
                <a:cs typeface="Times New Roman" panose="02020603050405020304" pitchFamily="18" charset="0"/>
              </a:rPr>
              <a:t>Time, </a:t>
            </a:r>
            <a:r>
              <a:rPr lang="en-US" altLang="zh-TW" dirty="0" err="1">
                <a:solidFill>
                  <a:srgbClr val="374151"/>
                </a:solidFill>
                <a:latin typeface="Times New Roman" panose="02020603050405020304" pitchFamily="18" charset="0"/>
                <a:cs typeface="Times New Roman" panose="02020603050405020304" pitchFamily="18" charset="0"/>
              </a:rPr>
              <a:t>AccV</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dirty="0" err="1">
                <a:solidFill>
                  <a:srgbClr val="374151"/>
                </a:solidFill>
                <a:latin typeface="Times New Roman" panose="02020603050405020304" pitchFamily="18" charset="0"/>
                <a:cs typeface="Times New Roman" panose="02020603050405020304" pitchFamily="18" charset="0"/>
              </a:rPr>
              <a:t>AccML</a:t>
            </a:r>
            <a:r>
              <a:rPr lang="en-US" altLang="zh-TW" dirty="0">
                <a:solidFill>
                  <a:srgbClr val="374151"/>
                </a:solidFill>
                <a:latin typeface="Times New Roman" panose="02020603050405020304" pitchFamily="18" charset="0"/>
                <a:cs typeface="Times New Roman" panose="02020603050405020304" pitchFamily="18" charset="0"/>
              </a:rPr>
              <a:t>, AccAP, </a:t>
            </a:r>
            <a:r>
              <a:rPr lang="en-US" altLang="zh-TW" b="0" i="0" dirty="0" err="1">
                <a:solidFill>
                  <a:srgbClr val="202124"/>
                </a:solidFill>
                <a:effectLst/>
                <a:latin typeface="Times New Roman" panose="02020603050405020304" pitchFamily="18" charset="0"/>
                <a:cs typeface="Times New Roman" panose="02020603050405020304" pitchFamily="18" charset="0"/>
              </a:rPr>
              <a:t>StartHesitation</a:t>
            </a:r>
            <a:r>
              <a:rPr lang="en-US" altLang="zh-TW" b="0" i="0" dirty="0">
                <a:solidFill>
                  <a:srgbClr val="202124"/>
                </a:solidFill>
                <a:effectLst/>
                <a:latin typeface="Times New Roman" panose="02020603050405020304" pitchFamily="18" charset="0"/>
                <a:cs typeface="Times New Roman" panose="02020603050405020304" pitchFamily="18" charset="0"/>
              </a:rPr>
              <a:t>, Turn, Walking</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b="0" i="0" dirty="0">
                <a:solidFill>
                  <a:srgbClr val="202124"/>
                </a:solidFill>
                <a:effectLst/>
                <a:latin typeface="Times New Roman" panose="02020603050405020304" pitchFamily="18" charset="0"/>
                <a:cs typeface="Times New Roman" panose="02020603050405020304" pitchFamily="18" charset="0"/>
              </a:rPr>
              <a:t>Valid</a:t>
            </a:r>
            <a:r>
              <a:rPr lang="en-US" altLang="zh-TW" dirty="0">
                <a:solidFill>
                  <a:srgbClr val="374151"/>
                </a:solidFill>
                <a:latin typeface="Times New Roman" panose="02020603050405020304" pitchFamily="18" charset="0"/>
                <a:cs typeface="Times New Roman" panose="02020603050405020304" pitchFamily="18" charset="0"/>
              </a:rPr>
              <a:t>, Task</a:t>
            </a:r>
          </a:p>
          <a:p>
            <a:pPr lvl="1"/>
            <a:r>
              <a:rPr lang="en-US" altLang="zh-TW" b="0" i="0" dirty="0" err="1">
                <a:solidFill>
                  <a:srgbClr val="374151"/>
                </a:solidFill>
                <a:effectLst/>
                <a:latin typeface="Times New Roman" panose="02020603050405020304" pitchFamily="18" charset="0"/>
                <a:cs typeface="Times New Roman" panose="02020603050405020304" pitchFamily="18" charset="0"/>
              </a:rPr>
              <a:t>notype</a:t>
            </a:r>
            <a:r>
              <a:rPr lang="en-US" altLang="zh-TW" b="0" i="0" dirty="0">
                <a:solidFill>
                  <a:srgbClr val="374151"/>
                </a:solidFill>
                <a:effectLst/>
                <a:latin typeface="Times New Roman" panose="02020603050405020304" pitchFamily="18" charset="0"/>
                <a:cs typeface="Times New Roman" panose="02020603050405020304" pitchFamily="18" charset="0"/>
              </a:rPr>
              <a:t>/ </a:t>
            </a:r>
          </a:p>
          <a:p>
            <a:pPr lvl="2"/>
            <a:r>
              <a:rPr lang="en-US" altLang="zh-TW" dirty="0">
                <a:solidFill>
                  <a:srgbClr val="374151"/>
                </a:solidFill>
                <a:latin typeface="Times New Roman" panose="02020603050405020304" pitchFamily="18" charset="0"/>
                <a:cs typeface="Times New Roman" panose="02020603050405020304" pitchFamily="18" charset="0"/>
              </a:rPr>
              <a:t>Time, </a:t>
            </a:r>
            <a:r>
              <a:rPr lang="en-US" altLang="zh-TW" dirty="0" err="1">
                <a:solidFill>
                  <a:srgbClr val="374151"/>
                </a:solidFill>
                <a:latin typeface="Times New Roman" panose="02020603050405020304" pitchFamily="18" charset="0"/>
                <a:cs typeface="Times New Roman" panose="02020603050405020304" pitchFamily="18" charset="0"/>
              </a:rPr>
              <a:t>AccV</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dirty="0" err="1">
                <a:solidFill>
                  <a:srgbClr val="374151"/>
                </a:solidFill>
                <a:latin typeface="Times New Roman" panose="02020603050405020304" pitchFamily="18" charset="0"/>
                <a:cs typeface="Times New Roman" panose="02020603050405020304" pitchFamily="18" charset="0"/>
              </a:rPr>
              <a:t>AccML</a:t>
            </a:r>
            <a:r>
              <a:rPr lang="en-US" altLang="zh-TW" dirty="0">
                <a:solidFill>
                  <a:srgbClr val="374151"/>
                </a:solidFill>
                <a:latin typeface="Times New Roman" panose="02020603050405020304" pitchFamily="18" charset="0"/>
                <a:cs typeface="Times New Roman" panose="02020603050405020304" pitchFamily="18" charset="0"/>
              </a:rPr>
              <a:t>, AccAP, Event, </a:t>
            </a:r>
            <a:r>
              <a:rPr lang="en-US" altLang="zh-TW" b="0" i="0" dirty="0">
                <a:solidFill>
                  <a:srgbClr val="202124"/>
                </a:solidFill>
                <a:effectLst/>
                <a:latin typeface="Times New Roman" panose="02020603050405020304" pitchFamily="18" charset="0"/>
                <a:cs typeface="Times New Roman" panose="02020603050405020304" pitchFamily="18" charset="0"/>
              </a:rPr>
              <a:t>Valid</a:t>
            </a:r>
            <a:r>
              <a:rPr lang="en-US" altLang="zh-TW" dirty="0">
                <a:solidFill>
                  <a:srgbClr val="374151"/>
                </a:solidFill>
                <a:latin typeface="Times New Roman" panose="02020603050405020304" pitchFamily="18" charset="0"/>
                <a:cs typeface="Times New Roman" panose="02020603050405020304" pitchFamily="18" charset="0"/>
              </a:rPr>
              <a:t>, Task</a:t>
            </a:r>
          </a:p>
        </p:txBody>
      </p:sp>
      <p:sp>
        <p:nvSpPr>
          <p:cNvPr id="4" name="標題 1">
            <a:extLst>
              <a:ext uri="{FF2B5EF4-FFF2-40B4-BE49-F238E27FC236}">
                <a16:creationId xmlns:a16="http://schemas.microsoft.com/office/drawing/2014/main" id="{0FF88247-F809-084B-6F5F-C4DA31DDF752}"/>
              </a:ext>
            </a:extLst>
          </p:cNvPr>
          <p:cNvSpPr>
            <a:spLocks noGrp="1"/>
          </p:cNvSpPr>
          <p:nvPr>
            <p:ph type="title"/>
          </p:nvPr>
        </p:nvSpPr>
        <p:spPr>
          <a:xfrm>
            <a:off x="838200" y="365125"/>
            <a:ext cx="10515600" cy="1325563"/>
          </a:xfrm>
        </p:spPr>
        <p:txBody>
          <a:bodyPr/>
          <a:lstStyle/>
          <a:p>
            <a:pPr algn="l" fontAlgn="base"/>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p>
        </p:txBody>
      </p:sp>
      <p:sp>
        <p:nvSpPr>
          <p:cNvPr id="2" name="投影片編號版面配置區 1">
            <a:extLst>
              <a:ext uri="{FF2B5EF4-FFF2-40B4-BE49-F238E27FC236}">
                <a16:creationId xmlns:a16="http://schemas.microsoft.com/office/drawing/2014/main" id="{73B32413-61E4-E7D6-7A5D-43A561C2C0A4}"/>
              </a:ext>
            </a:extLst>
          </p:cNvPr>
          <p:cNvSpPr>
            <a:spLocks noGrp="1"/>
          </p:cNvSpPr>
          <p:nvPr>
            <p:ph type="sldNum" sz="quarter" idx="12"/>
          </p:nvPr>
        </p:nvSpPr>
        <p:spPr/>
        <p:txBody>
          <a:bodyPr/>
          <a:lstStyle/>
          <a:p>
            <a:fld id="{F4630380-7099-4FAE-A966-918391FB4168}" type="slidenum">
              <a:rPr lang="zh-TW" altLang="en-US" smtClean="0">
                <a:latin typeface="Times New Roman" panose="02020603050405020304" pitchFamily="18" charset="0"/>
                <a:cs typeface="Times New Roman" panose="02020603050405020304" pitchFamily="18" charset="0"/>
              </a:rPr>
              <a:t>8</a:t>
            </a:fld>
            <a:endParaRPr lang="zh-TW" altLang="en-US">
              <a:latin typeface="Times New Roman" panose="02020603050405020304" pitchFamily="18" charset="0"/>
              <a:cs typeface="Times New Roman" panose="02020603050405020304" pitchFamily="18" charset="0"/>
            </a:endParaRPr>
          </a:p>
        </p:txBody>
      </p:sp>
      <p:pic>
        <p:nvPicPr>
          <p:cNvPr id="5" name="內容版面配置區 4">
            <a:extLst>
              <a:ext uri="{FF2B5EF4-FFF2-40B4-BE49-F238E27FC236}">
                <a16:creationId xmlns:a16="http://schemas.microsoft.com/office/drawing/2014/main" id="{A56E464B-1C60-4D69-B0D1-04B011449DFC}"/>
              </a:ext>
            </a:extLst>
          </p:cNvPr>
          <p:cNvPicPr>
            <a:picLocks noChangeAspect="1"/>
          </p:cNvPicPr>
          <p:nvPr/>
        </p:nvPicPr>
        <p:blipFill rotWithShape="1">
          <a:blip r:embed="rId3"/>
          <a:srcRect l="841" t="32977" r="-841" b="45711"/>
          <a:stretch/>
        </p:blipFill>
        <p:spPr>
          <a:xfrm>
            <a:off x="3381217" y="1690688"/>
            <a:ext cx="2267266" cy="895350"/>
          </a:xfrm>
          <a:prstGeom prst="rect">
            <a:avLst/>
          </a:prstGeom>
        </p:spPr>
      </p:pic>
    </p:spTree>
    <p:extLst>
      <p:ext uri="{BB962C8B-B14F-4D97-AF65-F5344CB8AC3E}">
        <p14:creationId xmlns:p14="http://schemas.microsoft.com/office/powerpoint/2010/main" val="236339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7954330-AA25-5DB3-FCD3-FFF67F4BD1A9}"/>
              </a:ext>
            </a:extLst>
          </p:cNvPr>
          <p:cNvSpPr>
            <a:spLocks noGrp="1"/>
          </p:cNvSpPr>
          <p:nvPr>
            <p:ph idx="1"/>
          </p:nvPr>
        </p:nvSpPr>
        <p:spPr>
          <a:xfrm>
            <a:off x="838200" y="1825625"/>
            <a:ext cx="10515600" cy="4895850"/>
          </a:xfrm>
        </p:spPr>
        <p:txBody>
          <a:bodyPr>
            <a:normAutofit/>
          </a:bodyPr>
          <a:lstStyle/>
          <a:p>
            <a:r>
              <a:rPr lang="en-US" altLang="zh-TW" dirty="0">
                <a:latin typeface="Times New Roman" panose="02020603050405020304" pitchFamily="18" charset="0"/>
                <a:cs typeface="Times New Roman" panose="02020603050405020304" pitchFamily="18" charset="0"/>
              </a:rPr>
              <a:t>Test/</a:t>
            </a:r>
          </a:p>
          <a:p>
            <a:pPr lvl="1"/>
            <a:r>
              <a:rPr lang="en-US" altLang="zh-TW" dirty="0">
                <a:solidFill>
                  <a:srgbClr val="374151"/>
                </a:solidFill>
                <a:latin typeface="Times New Roman" panose="02020603050405020304" pitchFamily="18" charset="0"/>
                <a:cs typeface="Times New Roman" panose="02020603050405020304" pitchFamily="18" charset="0"/>
              </a:rPr>
              <a:t>tdcsfog/</a:t>
            </a:r>
          </a:p>
          <a:p>
            <a:pPr lvl="2"/>
            <a:r>
              <a:rPr lang="en-US" altLang="zh-TW" dirty="0">
                <a:solidFill>
                  <a:srgbClr val="374151"/>
                </a:solidFill>
                <a:latin typeface="Times New Roman" panose="02020603050405020304" pitchFamily="18" charset="0"/>
                <a:cs typeface="Times New Roman" panose="02020603050405020304" pitchFamily="18" charset="0"/>
              </a:rPr>
              <a:t>Time, </a:t>
            </a:r>
            <a:r>
              <a:rPr lang="en-US" altLang="zh-TW" dirty="0" err="1">
                <a:solidFill>
                  <a:srgbClr val="374151"/>
                </a:solidFill>
                <a:latin typeface="Times New Roman" panose="02020603050405020304" pitchFamily="18" charset="0"/>
                <a:cs typeface="Times New Roman" panose="02020603050405020304" pitchFamily="18" charset="0"/>
              </a:rPr>
              <a:t>AccV</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dirty="0" err="1">
                <a:solidFill>
                  <a:srgbClr val="374151"/>
                </a:solidFill>
                <a:latin typeface="Times New Roman" panose="02020603050405020304" pitchFamily="18" charset="0"/>
                <a:cs typeface="Times New Roman" panose="02020603050405020304" pitchFamily="18" charset="0"/>
              </a:rPr>
              <a:t>AccML</a:t>
            </a:r>
            <a:r>
              <a:rPr lang="en-US" altLang="zh-TW" dirty="0">
                <a:solidFill>
                  <a:srgbClr val="374151"/>
                </a:solidFill>
                <a:latin typeface="Times New Roman" panose="02020603050405020304" pitchFamily="18" charset="0"/>
                <a:cs typeface="Times New Roman" panose="02020603050405020304" pitchFamily="18" charset="0"/>
              </a:rPr>
              <a:t>, AccAP</a:t>
            </a:r>
          </a:p>
          <a:p>
            <a:pPr lvl="1"/>
            <a:r>
              <a:rPr lang="en-US" altLang="zh-TW" dirty="0">
                <a:solidFill>
                  <a:srgbClr val="374151"/>
                </a:solidFill>
                <a:latin typeface="Times New Roman" panose="02020603050405020304" pitchFamily="18" charset="0"/>
                <a:cs typeface="Times New Roman" panose="02020603050405020304" pitchFamily="18" charset="0"/>
              </a:rPr>
              <a:t>defog/</a:t>
            </a:r>
          </a:p>
          <a:p>
            <a:pPr lvl="2"/>
            <a:r>
              <a:rPr lang="en-US" altLang="zh-TW" dirty="0">
                <a:solidFill>
                  <a:srgbClr val="374151"/>
                </a:solidFill>
                <a:latin typeface="Times New Roman" panose="02020603050405020304" pitchFamily="18" charset="0"/>
                <a:cs typeface="Times New Roman" panose="02020603050405020304" pitchFamily="18" charset="0"/>
              </a:rPr>
              <a:t>Time, </a:t>
            </a:r>
            <a:r>
              <a:rPr lang="en-US" altLang="zh-TW" dirty="0" err="1">
                <a:solidFill>
                  <a:srgbClr val="374151"/>
                </a:solidFill>
                <a:latin typeface="Times New Roman" panose="02020603050405020304" pitchFamily="18" charset="0"/>
                <a:cs typeface="Times New Roman" panose="02020603050405020304" pitchFamily="18" charset="0"/>
              </a:rPr>
              <a:t>AccV</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dirty="0" err="1">
                <a:solidFill>
                  <a:srgbClr val="374151"/>
                </a:solidFill>
                <a:latin typeface="Times New Roman" panose="02020603050405020304" pitchFamily="18" charset="0"/>
                <a:cs typeface="Times New Roman" panose="02020603050405020304" pitchFamily="18" charset="0"/>
              </a:rPr>
              <a:t>AccML</a:t>
            </a:r>
            <a:r>
              <a:rPr lang="en-US" altLang="zh-TW" dirty="0">
                <a:solidFill>
                  <a:srgbClr val="374151"/>
                </a:solidFill>
                <a:latin typeface="Times New Roman" panose="02020603050405020304" pitchFamily="18" charset="0"/>
                <a:cs typeface="Times New Roman" panose="02020603050405020304" pitchFamily="18" charset="0"/>
              </a:rPr>
              <a:t>, AccAP</a:t>
            </a:r>
          </a:p>
          <a:p>
            <a:r>
              <a:rPr lang="en-US" altLang="zh-TW" dirty="0">
                <a:solidFill>
                  <a:srgbClr val="343541"/>
                </a:solidFill>
                <a:latin typeface="Times New Roman" panose="02020603050405020304" pitchFamily="18" charset="0"/>
                <a:cs typeface="Times New Roman" panose="02020603050405020304" pitchFamily="18" charset="0"/>
              </a:rPr>
              <a:t>Unlabeled/ </a:t>
            </a:r>
          </a:p>
          <a:p>
            <a:pPr lvl="2"/>
            <a:r>
              <a:rPr lang="en-US" altLang="zh-TW" dirty="0">
                <a:solidFill>
                  <a:srgbClr val="374151"/>
                </a:solidFill>
                <a:latin typeface="Times New Roman" panose="02020603050405020304" pitchFamily="18" charset="0"/>
                <a:cs typeface="Times New Roman" panose="02020603050405020304" pitchFamily="18" charset="0"/>
              </a:rPr>
              <a:t>Time, </a:t>
            </a:r>
            <a:r>
              <a:rPr lang="en-US" altLang="zh-TW" dirty="0" err="1">
                <a:solidFill>
                  <a:srgbClr val="374151"/>
                </a:solidFill>
                <a:latin typeface="Times New Roman" panose="02020603050405020304" pitchFamily="18" charset="0"/>
                <a:cs typeface="Times New Roman" panose="02020603050405020304" pitchFamily="18" charset="0"/>
              </a:rPr>
              <a:t>AccV</a:t>
            </a:r>
            <a:r>
              <a:rPr lang="en-US" altLang="zh-TW" dirty="0">
                <a:solidFill>
                  <a:srgbClr val="374151"/>
                </a:solidFill>
                <a:latin typeface="Times New Roman" panose="02020603050405020304" pitchFamily="18" charset="0"/>
                <a:cs typeface="Times New Roman" panose="02020603050405020304" pitchFamily="18" charset="0"/>
              </a:rPr>
              <a:t>, </a:t>
            </a:r>
            <a:r>
              <a:rPr lang="en-US" altLang="zh-TW" dirty="0" err="1">
                <a:solidFill>
                  <a:srgbClr val="374151"/>
                </a:solidFill>
                <a:latin typeface="Times New Roman" panose="02020603050405020304" pitchFamily="18" charset="0"/>
                <a:cs typeface="Times New Roman" panose="02020603050405020304" pitchFamily="18" charset="0"/>
              </a:rPr>
              <a:t>AccML</a:t>
            </a:r>
            <a:r>
              <a:rPr lang="en-US" altLang="zh-TW" dirty="0">
                <a:solidFill>
                  <a:srgbClr val="374151"/>
                </a:solidFill>
                <a:latin typeface="Times New Roman" panose="02020603050405020304" pitchFamily="18" charset="0"/>
                <a:cs typeface="Times New Roman" panose="02020603050405020304" pitchFamily="18" charset="0"/>
              </a:rPr>
              <a:t>, AccAP</a:t>
            </a:r>
            <a:endParaRPr lang="en-US" altLang="zh-TW" dirty="0">
              <a:solidFill>
                <a:srgbClr val="343541"/>
              </a:solidFill>
              <a:latin typeface="Times New Roman" panose="02020603050405020304" pitchFamily="18" charset="0"/>
              <a:cs typeface="Times New Roman" panose="02020603050405020304" pitchFamily="18" charset="0"/>
            </a:endParaRPr>
          </a:p>
        </p:txBody>
      </p:sp>
      <p:sp>
        <p:nvSpPr>
          <p:cNvPr id="4" name="標題 1">
            <a:extLst>
              <a:ext uri="{FF2B5EF4-FFF2-40B4-BE49-F238E27FC236}">
                <a16:creationId xmlns:a16="http://schemas.microsoft.com/office/drawing/2014/main" id="{0FF88247-F809-084B-6F5F-C4DA31DDF752}"/>
              </a:ext>
            </a:extLst>
          </p:cNvPr>
          <p:cNvSpPr>
            <a:spLocks noGrp="1"/>
          </p:cNvSpPr>
          <p:nvPr>
            <p:ph type="title"/>
          </p:nvPr>
        </p:nvSpPr>
        <p:spPr>
          <a:xfrm>
            <a:off x="838200" y="365125"/>
            <a:ext cx="10515600" cy="1325563"/>
          </a:xfrm>
        </p:spPr>
        <p:txBody>
          <a:bodyPr/>
          <a:lstStyle/>
          <a:p>
            <a:pPr algn="l" fontAlgn="base"/>
            <a:r>
              <a:rPr lang="en-US" altLang="zh-TW" i="0" dirty="0">
                <a:solidFill>
                  <a:srgbClr val="202124"/>
                </a:solidFill>
                <a:effectLst/>
                <a:latin typeface="Times New Roman" panose="02020603050405020304" pitchFamily="18" charset="0"/>
                <a:cs typeface="Times New Roman" panose="02020603050405020304" pitchFamily="18" charset="0"/>
              </a:rPr>
              <a:t>File and Field Descriptions</a:t>
            </a:r>
          </a:p>
        </p:txBody>
      </p:sp>
      <p:sp>
        <p:nvSpPr>
          <p:cNvPr id="2" name="投影片編號版面配置區 1">
            <a:extLst>
              <a:ext uri="{FF2B5EF4-FFF2-40B4-BE49-F238E27FC236}">
                <a16:creationId xmlns:a16="http://schemas.microsoft.com/office/drawing/2014/main" id="{73B32413-61E4-E7D6-7A5D-43A561C2C0A4}"/>
              </a:ext>
            </a:extLst>
          </p:cNvPr>
          <p:cNvSpPr>
            <a:spLocks noGrp="1"/>
          </p:cNvSpPr>
          <p:nvPr>
            <p:ph type="sldNum" sz="quarter" idx="12"/>
          </p:nvPr>
        </p:nvSpPr>
        <p:spPr/>
        <p:txBody>
          <a:bodyPr/>
          <a:lstStyle/>
          <a:p>
            <a:fld id="{F4630380-7099-4FAE-A966-918391FB4168}" type="slidenum">
              <a:rPr lang="zh-TW" altLang="en-US" smtClean="0"/>
              <a:t>9</a:t>
            </a:fld>
            <a:endParaRPr lang="zh-TW" altLang="en-US"/>
          </a:p>
        </p:txBody>
      </p:sp>
      <p:grpSp>
        <p:nvGrpSpPr>
          <p:cNvPr id="7" name="群組 6">
            <a:extLst>
              <a:ext uri="{FF2B5EF4-FFF2-40B4-BE49-F238E27FC236}">
                <a16:creationId xmlns:a16="http://schemas.microsoft.com/office/drawing/2014/main" id="{85AE83F4-EB2A-4BA8-A63E-8E4F7D7BCA08}"/>
              </a:ext>
            </a:extLst>
          </p:cNvPr>
          <p:cNvGrpSpPr/>
          <p:nvPr/>
        </p:nvGrpSpPr>
        <p:grpSpPr>
          <a:xfrm>
            <a:off x="6419692" y="2484438"/>
            <a:ext cx="2286316" cy="944562"/>
            <a:chOff x="6457792" y="2133601"/>
            <a:chExt cx="2286316" cy="944562"/>
          </a:xfrm>
        </p:grpSpPr>
        <p:pic>
          <p:nvPicPr>
            <p:cNvPr id="5" name="內容版面配置區 4">
              <a:extLst>
                <a:ext uri="{FF2B5EF4-FFF2-40B4-BE49-F238E27FC236}">
                  <a16:creationId xmlns:a16="http://schemas.microsoft.com/office/drawing/2014/main" id="{FF7E0B5A-62E4-4C3E-92B4-1BD05497D278}"/>
                </a:ext>
              </a:extLst>
            </p:cNvPr>
            <p:cNvPicPr>
              <a:picLocks noChangeAspect="1"/>
            </p:cNvPicPr>
            <p:nvPr/>
          </p:nvPicPr>
          <p:blipFill rotWithShape="1">
            <a:blip r:embed="rId3"/>
            <a:srcRect t="15519" b="67703"/>
            <a:stretch/>
          </p:blipFill>
          <p:spPr>
            <a:xfrm>
              <a:off x="6457792" y="2133601"/>
              <a:ext cx="2267266" cy="704850"/>
            </a:xfrm>
            <a:prstGeom prst="rect">
              <a:avLst/>
            </a:prstGeom>
          </p:spPr>
        </p:pic>
        <p:pic>
          <p:nvPicPr>
            <p:cNvPr id="6" name="內容版面配置區 4">
              <a:extLst>
                <a:ext uri="{FF2B5EF4-FFF2-40B4-BE49-F238E27FC236}">
                  <a16:creationId xmlns:a16="http://schemas.microsoft.com/office/drawing/2014/main" id="{47EB8789-6369-4B23-BD2A-37D0310F7D3D}"/>
                </a:ext>
              </a:extLst>
            </p:cNvPr>
            <p:cNvPicPr>
              <a:picLocks noChangeAspect="1"/>
            </p:cNvPicPr>
            <p:nvPr/>
          </p:nvPicPr>
          <p:blipFill rotWithShape="1">
            <a:blip r:embed="rId3"/>
            <a:srcRect t="54516" b="40496"/>
            <a:stretch/>
          </p:blipFill>
          <p:spPr>
            <a:xfrm>
              <a:off x="6476842" y="2868613"/>
              <a:ext cx="2267266" cy="209550"/>
            </a:xfrm>
            <a:prstGeom prst="rect">
              <a:avLst/>
            </a:prstGeom>
          </p:spPr>
        </p:pic>
      </p:grpSp>
    </p:spTree>
    <p:extLst>
      <p:ext uri="{BB962C8B-B14F-4D97-AF65-F5344CB8AC3E}">
        <p14:creationId xmlns:p14="http://schemas.microsoft.com/office/powerpoint/2010/main" val="5443858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1358</Words>
  <Application>Microsoft Office PowerPoint</Application>
  <PresentationFormat>寬螢幕</PresentationFormat>
  <Paragraphs>210</Paragraphs>
  <Slides>28</Slides>
  <Notes>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Inter</vt:lpstr>
      <vt:lpstr>Söhne</vt:lpstr>
      <vt:lpstr>標楷體</vt:lpstr>
      <vt:lpstr>Arial</vt:lpstr>
      <vt:lpstr>Calibri</vt:lpstr>
      <vt:lpstr>Calibri Light</vt:lpstr>
      <vt:lpstr>Times New Roman</vt:lpstr>
      <vt:lpstr>Office 佈景主題</vt:lpstr>
      <vt:lpstr>Kaggle: Parkinson's Freezing of Gait Prediction</vt:lpstr>
      <vt:lpstr>PowerPoint 簡報</vt:lpstr>
      <vt:lpstr>Timeline</vt:lpstr>
      <vt:lpstr>Target</vt:lpstr>
      <vt:lpstr>PowerPoint 簡報</vt:lpstr>
      <vt:lpstr>Dataset</vt:lpstr>
      <vt:lpstr>File and Field Descriptions</vt:lpstr>
      <vt:lpstr>File and Field Descriptions</vt:lpstr>
      <vt:lpstr>File and Field Descriptions</vt:lpstr>
      <vt:lpstr>File and Field Descriptions</vt:lpstr>
      <vt:lpstr>File and Field Descriptions</vt:lpstr>
      <vt:lpstr>File and Field Descriptions</vt:lpstr>
      <vt:lpstr>File and Field Descriptions</vt:lpstr>
      <vt:lpstr>File and Field Descriptions</vt:lpstr>
      <vt:lpstr>File and Field Descriptions</vt:lpstr>
      <vt:lpstr>PowerPoint 簡報</vt:lpstr>
      <vt:lpstr>Evalution</vt:lpstr>
      <vt:lpstr>Conclusion</vt:lpstr>
      <vt:lpstr>PowerPoint 簡報</vt:lpstr>
      <vt:lpstr>前處理</vt:lpstr>
      <vt:lpstr>Code</vt:lpstr>
      <vt:lpstr>PowerPoint 簡報</vt:lpstr>
      <vt:lpstr>進入競賽網站</vt:lpstr>
      <vt:lpstr>Code</vt:lpstr>
      <vt:lpstr>參考Code</vt:lpstr>
      <vt:lpstr>參考Code</vt:lpstr>
      <vt:lpstr>Submissions</vt:lpstr>
      <vt:lpstr>Submissions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Freezing of Gait Prediction</dc:title>
  <dc:creator>祺騰 葉</dc:creator>
  <cp:lastModifiedBy>祺騰 葉</cp:lastModifiedBy>
  <cp:revision>44</cp:revision>
  <dcterms:created xsi:type="dcterms:W3CDTF">2023-04-24T09:29:18Z</dcterms:created>
  <dcterms:modified xsi:type="dcterms:W3CDTF">2023-05-23T12:19:50Z</dcterms:modified>
</cp:coreProperties>
</file>