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88" r:id="rId4"/>
    <p:sldId id="289" r:id="rId5"/>
    <p:sldId id="290" r:id="rId6"/>
    <p:sldId id="285" r:id="rId7"/>
    <p:sldId id="261" r:id="rId8"/>
    <p:sldId id="286" r:id="rId9"/>
    <p:sldId id="270" r:id="rId10"/>
    <p:sldId id="262" r:id="rId11"/>
    <p:sldId id="287" r:id="rId12"/>
    <p:sldId id="271" r:id="rId13"/>
    <p:sldId id="273" r:id="rId14"/>
    <p:sldId id="272" r:id="rId15"/>
    <p:sldId id="274"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05A"/>
    <a:srgbClr val="233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74"/>
    <p:restoredTop sz="86735"/>
  </p:normalViewPr>
  <p:slideViewPr>
    <p:cSldViewPr snapToGrid="0">
      <p:cViewPr varScale="1">
        <p:scale>
          <a:sx n="83" d="100"/>
          <a:sy n="83" d="100"/>
        </p:scale>
        <p:origin x="240"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6F72C-BBCF-D948-9637-F0A877D3108A}" type="datetimeFigureOut">
              <a:rPr lang="en-US" smtClean="0"/>
              <a:t>4/23/25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A9A4-8040-C54E-8984-5267CE63A9AF}" type="slidenum">
              <a:rPr lang="en-US" smtClean="0"/>
              <a:t>‹#›</a:t>
            </a:fld>
            <a:endParaRPr lang="en-US"/>
          </a:p>
        </p:txBody>
      </p:sp>
    </p:spTree>
    <p:extLst>
      <p:ext uri="{BB962C8B-B14F-4D97-AF65-F5344CB8AC3E}">
        <p14:creationId xmlns:p14="http://schemas.microsoft.com/office/powerpoint/2010/main" val="180440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552074-9A4B-ED40-B71F-660A758278C1}" type="slidenum">
              <a:rPr lang="en-US" smtClean="0"/>
              <a:t>1</a:t>
            </a:fld>
            <a:endParaRPr lang="en-US"/>
          </a:p>
        </p:txBody>
      </p:sp>
    </p:spTree>
    <p:extLst>
      <p:ext uri="{BB962C8B-B14F-4D97-AF65-F5344CB8AC3E}">
        <p14:creationId xmlns:p14="http://schemas.microsoft.com/office/powerpoint/2010/main" val="1304450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of the methods are two step method, firstly they estimate co-expression, and then test whether co-expression modified by genotype. For the first method, they estimate co-expression by spearman correlation rho, and test by significance of correlation between the rho and genotype.</a:t>
            </a:r>
          </a:p>
          <a:p>
            <a:r>
              <a:rPr lang="en-US" dirty="0"/>
              <a:t>For memento, they have a strong assumption for the scRNA-Seq data. they think the scRNA-Seq is like sample some mRNA from total mRNA from each cell using a specific sequencing efficiency (or to say selection rate), and based on the distribution, they estimate rho based on moments of the distribution, and they also link rho and genotype by linear model, but test by Bootstrap because they lack assumption of their residuals.</a:t>
            </a:r>
          </a:p>
        </p:txBody>
      </p:sp>
      <p:sp>
        <p:nvSpPr>
          <p:cNvPr id="4" name="Slide Number Placeholder 3"/>
          <p:cNvSpPr>
            <a:spLocks noGrp="1"/>
          </p:cNvSpPr>
          <p:nvPr>
            <p:ph type="sldNum" sz="quarter" idx="5"/>
          </p:nvPr>
        </p:nvSpPr>
        <p:spPr/>
        <p:txBody>
          <a:bodyPr/>
          <a:lstStyle/>
          <a:p>
            <a:fld id="{A20AA9A4-8040-C54E-8984-5267CE63A9AF}" type="slidenum">
              <a:rPr lang="en-US" smtClean="0"/>
              <a:t>11</a:t>
            </a:fld>
            <a:endParaRPr lang="en-US"/>
          </a:p>
        </p:txBody>
      </p:sp>
    </p:spTree>
    <p:extLst>
      <p:ext uri="{BB962C8B-B14F-4D97-AF65-F5344CB8AC3E}">
        <p14:creationId xmlns:p14="http://schemas.microsoft.com/office/powerpoint/2010/main" val="1403731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Following would be results we can get from simulation and compare between methods, as for Type I error, under null (there’s co-expression but not effected by genotype) GEE, Spearman and Memento all have type I error smaller than 0.05, but OLS would give too much false positives.</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12</a:t>
            </a:fld>
            <a:endParaRPr lang="en-US"/>
          </a:p>
        </p:txBody>
      </p:sp>
    </p:spTree>
    <p:extLst>
      <p:ext uri="{BB962C8B-B14F-4D97-AF65-F5344CB8AC3E}">
        <p14:creationId xmlns:p14="http://schemas.microsoft.com/office/powerpoint/2010/main" val="232068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Here is the QQ plot for 3 methods, y axis are observed log p values, and x-axis would be p-values expected under null. Dots of methods are expected to locate on diagonal. and we can see the problem of spearman method is it’s easily get biased estimation because of the limited sampling in simulation, especially the expression level is high, for Memento, it tend to be an overly conservative method, which have a larger than expected p under null.</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13</a:t>
            </a:fld>
            <a:endParaRPr lang="en-US"/>
          </a:p>
        </p:txBody>
      </p:sp>
    </p:spTree>
    <p:extLst>
      <p:ext uri="{BB962C8B-B14F-4D97-AF65-F5344CB8AC3E}">
        <p14:creationId xmlns:p14="http://schemas.microsoft.com/office/powerpoint/2010/main" val="1336949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For Power, we expression level get smaller, power for all the methods start to decrease, but comparatively our method has better power under the same condition. OLS is because it’s easy to get positive even in under null.</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14</a:t>
            </a:fld>
            <a:endParaRPr lang="en-US"/>
          </a:p>
        </p:txBody>
      </p:sp>
    </p:spTree>
    <p:extLst>
      <p:ext uri="{BB962C8B-B14F-4D97-AF65-F5344CB8AC3E}">
        <p14:creationId xmlns:p14="http://schemas.microsoft.com/office/powerpoint/2010/main" val="111975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People have been interested in genetic risky factors and mechanisms for complex disease since the inception of genetics. Thanks to sequencing techniques, GWAS provides an initial step by identifying  SNPs related to disease status. There have been 128,550 associations and over 4,000 publications reported in the GWAS catalog. </a:t>
            </a:r>
          </a:p>
          <a:p>
            <a:pPr marL="0" marR="0">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Although GWAS is a big success, like significant SNP identified around gene IL28B facilitated the development of personalized Hepatitis C treatment. However, most GWAS variants are hard to interpret, because of reasons like linkage disequilibrium makes it hard to identify the truly causal SNP, complex disease often implicates interactions of multiple cell types, it is unclear which cell types are the true drivers of a disease (i.e., in which cell type GWAS variants act) and which are the consequence of the disease pathogenic processes, and 90% GWAS variants falling in non-coding regions, which does not directly affect the coding sequence of a gene.</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3</a:t>
            </a:fld>
            <a:endParaRPr lang="en-US"/>
          </a:p>
        </p:txBody>
      </p:sp>
    </p:spTree>
    <p:extLst>
      <p:ext uri="{BB962C8B-B14F-4D97-AF65-F5344CB8AC3E}">
        <p14:creationId xmlns:p14="http://schemas.microsoft.com/office/powerpoint/2010/main" val="202083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130F3-C70B-C7D5-AA07-63A14BF4F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CCD7D-F5DD-05EC-4EFF-A87EF6C6B2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77545-3092-D8E9-0948-547BB8A32CD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Considering that, many studies seek to build gene regulatory networks, and based on them, we found we not only care about the eQTL variants, but also variants could modify the correlation of 2 genes in the network. Like in this figure, there are regulatory network for 2 different individual, the orange dot is the key drive genes for a specific disease, and the green dot is the drug target gene for the disease, the yellow ones are genes activated and associated with the regulation of the disease. The only difference for the 2 individual is that, some variants changed the relationship between the drug target and disease key drive gene, which can be seen as a co-expression eQTL. Because of it, when the two individuals take the same drug, there would be different treatment outcome. The individual with co-expression between would be cured, but the one without would still be diseased. That’s the motivation for co-expression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eQTLs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which is identify variants could affect the co-expression of 2 genes.</a:t>
            </a:r>
            <a:endParaRPr lang="en-US" dirty="0"/>
          </a:p>
        </p:txBody>
      </p:sp>
      <p:sp>
        <p:nvSpPr>
          <p:cNvPr id="4" name="Slide Number Placeholder 3">
            <a:extLst>
              <a:ext uri="{FF2B5EF4-FFF2-40B4-BE49-F238E27FC236}">
                <a16:creationId xmlns:a16="http://schemas.microsoft.com/office/drawing/2014/main" id="{FC6B1E1F-EA57-7349-58FE-DB5744D62F2D}"/>
              </a:ext>
            </a:extLst>
          </p:cNvPr>
          <p:cNvSpPr>
            <a:spLocks noGrp="1"/>
          </p:cNvSpPr>
          <p:nvPr>
            <p:ph type="sldNum" sz="quarter" idx="5"/>
          </p:nvPr>
        </p:nvSpPr>
        <p:spPr/>
        <p:txBody>
          <a:bodyPr/>
          <a:lstStyle/>
          <a:p>
            <a:fld id="{A20AA9A4-8040-C54E-8984-5267CE63A9AF}" type="slidenum">
              <a:rPr lang="en-US" smtClean="0"/>
              <a:t>4</a:t>
            </a:fld>
            <a:endParaRPr lang="en-US"/>
          </a:p>
        </p:txBody>
      </p:sp>
    </p:spTree>
    <p:extLst>
      <p:ext uri="{BB962C8B-B14F-4D97-AF65-F5344CB8AC3E}">
        <p14:creationId xmlns:p14="http://schemas.microsoft.com/office/powerpoint/2010/main" val="51775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C9D4F-7B21-23D6-4FC5-512CAD4D4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DC31B0-A805-7397-6B9A-C581630E63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9768EB-6392-D8CE-DA1D-C52F5EC81B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Considering that, many studies seek to build gene regulatory networks, and based on them, we found we not only care about the eQTL variants, but also variants could modify the correlation of 2 genes in the network. Like in this figure, there are regulatory network for 2 different individual, the orange dot is the key drive genes for a specific disease, and the green dot is the drug target gene for the disease, the yellow ones are genes activated and associated with the regulation of the disease. The only difference for the 2 individual is that, some variants changed the relationship between the drug target and disease key drive gene, which can be seen as a co-expression eQTL. Because of it, when the two individuals take the same drug, there would be different treatment outcome. The individual with co-expression between would be cured, but the one without would still be diseased. That’s the motivation for co-expression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eQTLs</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which is identify variants could affect the co-expression of 2 genes.</a:t>
            </a:r>
            <a:endParaRPr lang="en-US" dirty="0"/>
          </a:p>
        </p:txBody>
      </p:sp>
      <p:sp>
        <p:nvSpPr>
          <p:cNvPr id="4" name="Slide Number Placeholder 3">
            <a:extLst>
              <a:ext uri="{FF2B5EF4-FFF2-40B4-BE49-F238E27FC236}">
                <a16:creationId xmlns:a16="http://schemas.microsoft.com/office/drawing/2014/main" id="{83447A4D-EC86-F935-1D5E-60DAA245D9EF}"/>
              </a:ext>
            </a:extLst>
          </p:cNvPr>
          <p:cNvSpPr>
            <a:spLocks noGrp="1"/>
          </p:cNvSpPr>
          <p:nvPr>
            <p:ph type="sldNum" sz="quarter" idx="5"/>
          </p:nvPr>
        </p:nvSpPr>
        <p:spPr/>
        <p:txBody>
          <a:bodyPr/>
          <a:lstStyle/>
          <a:p>
            <a:fld id="{A20AA9A4-8040-C54E-8984-5267CE63A9AF}" type="slidenum">
              <a:rPr lang="en-US" smtClean="0"/>
              <a:t>5</a:t>
            </a:fld>
            <a:endParaRPr lang="en-US"/>
          </a:p>
        </p:txBody>
      </p:sp>
    </p:spTree>
    <p:extLst>
      <p:ext uri="{BB962C8B-B14F-4D97-AF65-F5344CB8AC3E}">
        <p14:creationId xmlns:p14="http://schemas.microsoft.com/office/powerpoint/2010/main" val="160445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CS-CORE measures co-expression, we still need a new method in detecting co-eQTL because of the difference in goal, data, and statistical test. the goal of CS-CORE is to see whether 2 gene are co-expressed, and for co-eQTL is to see whether co-expression of two genes are affected by genotype.</a:t>
            </a:r>
          </a:p>
          <a:p>
            <a:r>
              <a:rPr lang="en-US" dirty="0"/>
              <a:t>The data for CS-CORE use cells form the same individual, while in co-eQTL identification, we need to deal with cells from different individuals, which may violate the assumption of independent cells, and for statistical test, CS-CORE test whether the correlation between 2 genes are equal to 0, while for co-eQTL identification, we try to model the co-expression by genotype and test whether beta1 (the coefficient for genotype) equal to 0.</a:t>
            </a:r>
          </a:p>
        </p:txBody>
      </p:sp>
      <p:sp>
        <p:nvSpPr>
          <p:cNvPr id="4" name="Slide Number Placeholder 3"/>
          <p:cNvSpPr>
            <a:spLocks noGrp="1"/>
          </p:cNvSpPr>
          <p:nvPr>
            <p:ph type="sldNum" sz="quarter" idx="5"/>
          </p:nvPr>
        </p:nvSpPr>
        <p:spPr/>
        <p:txBody>
          <a:bodyPr/>
          <a:lstStyle/>
          <a:p>
            <a:fld id="{A20AA9A4-8040-C54E-8984-5267CE63A9AF}" type="slidenum">
              <a:rPr lang="en-US" smtClean="0"/>
              <a:t>6</a:t>
            </a:fld>
            <a:endParaRPr lang="en-US"/>
          </a:p>
        </p:txBody>
      </p:sp>
    </p:spTree>
    <p:extLst>
      <p:ext uri="{BB962C8B-B14F-4D97-AF65-F5344CB8AC3E}">
        <p14:creationId xmlns:p14="http://schemas.microsoft.com/office/powerpoint/2010/main" val="145795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The goal of my simulation is to get two genes whose co-expression is modulated by genotype. As for our simulation, we borrow information from real data to mimic the real scRNA-Seq data as much as possible. We use OneK1K data with 981 individuals and 289000 CD4 TCM cells. The information used from the OneK1K data include number of cells in each individual and we can see it’s quite unbalanced, also sequencing depth which also have a big variance.</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7</a:t>
            </a:fld>
            <a:endParaRPr lang="en-US"/>
          </a:p>
        </p:txBody>
      </p:sp>
    </p:spTree>
    <p:extLst>
      <p:ext uri="{BB962C8B-B14F-4D97-AF65-F5344CB8AC3E}">
        <p14:creationId xmlns:p14="http://schemas.microsoft.com/office/powerpoint/2010/main" val="134142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all these difference, we will introduce a hierarchical model based on CS-CORE to help measure co-expression, but a little bit different. In both models, we see z as the latent expression level, x as the UMI count, s as the sequencing depth. </a:t>
            </a:r>
            <a:r>
              <a:rPr lang="en-US" dirty="0" err="1"/>
              <a:t>i</a:t>
            </a:r>
            <a:r>
              <a:rPr lang="en-US" dirty="0"/>
              <a:t> as the index for individual, c as index for cell and j for genes. both model see UMI counts follows a Poisson distribution determined by sequencing depth and latent expression level, but we add another layer of model to account for non-independence caused by </a:t>
            </a:r>
            <a:r>
              <a:rPr lang="en-US" b="0" i="0" dirty="0">
                <a:solidFill>
                  <a:srgbClr val="1D1C1D"/>
                </a:solidFill>
                <a:effectLst/>
                <a:latin typeface="Slack-Lato"/>
              </a:rPr>
              <a:t>repeated measurement within the same individual.</a:t>
            </a:r>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8</a:t>
            </a:fld>
            <a:endParaRPr lang="en-US"/>
          </a:p>
        </p:txBody>
      </p:sp>
    </p:spTree>
    <p:extLst>
      <p:ext uri="{BB962C8B-B14F-4D97-AF65-F5344CB8AC3E}">
        <p14:creationId xmlns:p14="http://schemas.microsoft.com/office/powerpoint/2010/main" val="2677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two parts in our simulation, firstly we simulate genotypes by binomial distribution. Then, we simulate the co-expression with the covariance modulated by genotype. Based on our model before, we use 2 layer of bivariate gamma distribution, and because there’s no closed form of bivariate gamma, we will use the copula to make our z correlated with specified correlation. and after get the latent expression, together with sequencing depth from real data, we can simulate the UMI counts. </a:t>
            </a:r>
          </a:p>
          <a:p>
            <a:r>
              <a:rPr lang="en-US" dirty="0"/>
              <a:t>To see how our method perform under different expression level, we tune the expression level mu based on real data, and set </a:t>
            </a:r>
            <a:r>
              <a:rPr lang="en-US" sz="1800" dirty="0">
                <a:effectLst/>
                <a:latin typeface="Aptos" panose="020B0004020202020204" pitchFamily="34" charset="0"/>
                <a:ea typeface="DengXian" panose="02010600030101010101" pitchFamily="2" charset="-122"/>
                <a:cs typeface="Times New Roman" panose="02020603050405020304" pitchFamily="18" charset="0"/>
              </a:rPr>
              <a:t>expression level of genes around 100</a:t>
            </a:r>
            <a:r>
              <a:rPr lang="en-US" sz="1800" baseline="30000" dirty="0">
                <a:effectLst/>
                <a:latin typeface="Aptos" panose="020B0004020202020204" pitchFamily="34" charset="0"/>
                <a:ea typeface="DengXian" panose="02010600030101010101" pitchFamily="2" charset="-122"/>
                <a:cs typeface="Times New Roman" panose="02020603050405020304" pitchFamily="18" charset="0"/>
              </a:rPr>
              <a:t>th</a:t>
            </a:r>
            <a:r>
              <a:rPr lang="en-US" sz="1800" dirty="0">
                <a:effectLst/>
                <a:latin typeface="Aptos" panose="020B0004020202020204" pitchFamily="34" charset="0"/>
                <a:ea typeface="DengXian" panose="02010600030101010101" pitchFamily="2" charset="-122"/>
                <a:cs typeface="Times New Roman" panose="02020603050405020304" pitchFamily="18" charset="0"/>
              </a:rPr>
              <a:t> highest expressed gene, and 200,400, 800, 1600, and 3200.</a:t>
            </a:r>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9</a:t>
            </a:fld>
            <a:endParaRPr lang="en-US"/>
          </a:p>
        </p:txBody>
      </p:sp>
    </p:spTree>
    <p:extLst>
      <p:ext uri="{BB962C8B-B14F-4D97-AF65-F5344CB8AC3E}">
        <p14:creationId xmlns:p14="http://schemas.microsoft.com/office/powerpoint/2010/main" val="2248554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our method with two current exist methods, the Spearman-correlation-based method and a Moment-based method (Memento). we also use the OLS estimator assuming </a:t>
            </a:r>
            <a:r>
              <a:rPr lang="en-US" dirty="0" err="1"/>
              <a:t>iid</a:t>
            </a:r>
            <a:r>
              <a:rPr lang="en-US" dirty="0"/>
              <a:t> random error epsilon from our model as a benchmark. </a:t>
            </a:r>
          </a:p>
          <a:p>
            <a:endParaRPr lang="en-US" dirty="0"/>
          </a:p>
        </p:txBody>
      </p:sp>
      <p:sp>
        <p:nvSpPr>
          <p:cNvPr id="4" name="Slide Number Placeholder 3"/>
          <p:cNvSpPr>
            <a:spLocks noGrp="1"/>
          </p:cNvSpPr>
          <p:nvPr>
            <p:ph type="sldNum" sz="quarter" idx="5"/>
          </p:nvPr>
        </p:nvSpPr>
        <p:spPr/>
        <p:txBody>
          <a:bodyPr/>
          <a:lstStyle/>
          <a:p>
            <a:fld id="{A20AA9A4-8040-C54E-8984-5267CE63A9AF}" type="slidenum">
              <a:rPr lang="en-US" smtClean="0"/>
              <a:t>10</a:t>
            </a:fld>
            <a:endParaRPr lang="en-US"/>
          </a:p>
        </p:txBody>
      </p:sp>
    </p:spTree>
    <p:extLst>
      <p:ext uri="{BB962C8B-B14F-4D97-AF65-F5344CB8AC3E}">
        <p14:creationId xmlns:p14="http://schemas.microsoft.com/office/powerpoint/2010/main" val="245708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A8D2-B4F1-DCE3-ACEB-97F8877C7C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5D461B-3C4D-1519-FFE6-4C637E557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A0C2AE-466C-9DD1-2CAE-8570C22A1086}"/>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701F90D4-F77B-5B0D-B892-F9A1349E9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C3F04-07A8-74FC-868C-3F000D39DACF}"/>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415472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BE67-0FEB-8B97-4AD7-76BB11393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286C1-E065-E54F-BF5C-AE6B5B6B5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06D2D-3F1D-ADFA-1074-B1C57DCF5E4F}"/>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C88487D2-41B5-BF6B-8E8A-74CF8BCE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0A006-DCC9-F79D-E340-8750D5018262}"/>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117738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72F430-4DE6-54B8-32A3-ADB11D0028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5B840-8C6A-EADD-0476-CD136645D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A3800-AD8A-9432-85BC-F243F2BF8DB4}"/>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3254EA09-F79A-62A3-6421-2D4A000AC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D37D-74F4-1994-F3B7-23DE7328D4AC}"/>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236132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A42C-21F1-9138-4B50-0E5FF89BE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BDE69-0BEC-08AF-FCE4-9ABB10F0BA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537BF-F2DA-1E6D-667C-74B6032BC9CF}"/>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C56581F2-9241-8FCF-CD5A-D80553150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1C281-43AF-9330-D0DD-5393C1989C3F}"/>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38272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58E3-8CBA-910B-6461-1746070CE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7ABD5-3E72-A343-777F-CA903B17C0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103800-6A60-C894-C480-4781BB29A1B3}"/>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F492196F-988E-BCAD-783C-447AAB924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A7152-15DB-3382-5FD9-E41DA6285971}"/>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249247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6616-2288-1596-3794-2A90660A1D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A2D57-8BF8-4A1B-43F0-2FD72510E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A8059-878A-7DBB-C234-43CAFF393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4F5D41-BF44-38E5-88BB-3357CB05CE2F}"/>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6" name="Footer Placeholder 5">
            <a:extLst>
              <a:ext uri="{FF2B5EF4-FFF2-40B4-BE49-F238E27FC236}">
                <a16:creationId xmlns:a16="http://schemas.microsoft.com/office/drawing/2014/main" id="{20E60078-5238-082E-CC2E-67A00E1FE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A43C4-E5DF-15DB-ADDF-ED875725075C}"/>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128639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3551-3956-2F55-5184-234924786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654884-AF2D-0B9F-FDC8-34C51647F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79596-0264-8BAB-B5C5-AEDECEB879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F20890-9EB6-0F0C-0AE4-A66F990DE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9D517-C547-BC6D-B334-1B2E7B22E1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AD3AF-8DEE-012F-5AB8-837848754C99}"/>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8" name="Footer Placeholder 7">
            <a:extLst>
              <a:ext uri="{FF2B5EF4-FFF2-40B4-BE49-F238E27FC236}">
                <a16:creationId xmlns:a16="http://schemas.microsoft.com/office/drawing/2014/main" id="{BB6084DE-6BDF-C201-265C-BF1C86F19A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72FF97-E9FE-4DFA-1EE9-9622F553E864}"/>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110586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FEFC-3E03-4871-C0FC-65DB776E6B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481414-F2EC-51F2-7076-AEDA2524BDE1}"/>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4" name="Footer Placeholder 3">
            <a:extLst>
              <a:ext uri="{FF2B5EF4-FFF2-40B4-BE49-F238E27FC236}">
                <a16:creationId xmlns:a16="http://schemas.microsoft.com/office/drawing/2014/main" id="{C3846AC7-B0AA-76A0-7B9E-86152A37C7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147B2-8C82-FAFD-5807-6B78E0B59A43}"/>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361317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B40F23-6024-46EB-5FFE-B8E70FFAA6F7}"/>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3" name="Footer Placeholder 2">
            <a:extLst>
              <a:ext uri="{FF2B5EF4-FFF2-40B4-BE49-F238E27FC236}">
                <a16:creationId xmlns:a16="http://schemas.microsoft.com/office/drawing/2014/main" id="{59E3F4A5-0525-ACA6-AA89-8FA7BBD0A7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E9170-E459-2669-2A2D-4B69C36CF43F}"/>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416431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212A-D234-E747-EFDC-44EE519F2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96B674-1A73-875C-7809-5AC279144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014C12-3CA9-5FAF-8A27-46FED6996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1B05-4B8E-C508-4C54-53E98AADCEA4}"/>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6" name="Footer Placeholder 5">
            <a:extLst>
              <a:ext uri="{FF2B5EF4-FFF2-40B4-BE49-F238E27FC236}">
                <a16:creationId xmlns:a16="http://schemas.microsoft.com/office/drawing/2014/main" id="{1AE47260-A986-577F-584A-02E6FE764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B3EC1-63EC-6042-2874-0BF52C97E8A5}"/>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56413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569C-3FF8-7F4B-8C9C-8B239ED78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D3676-985A-03F8-7416-F361BBF07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C025B8-32C6-8C88-6B3D-FA7A6A9FD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97CD7-039A-EC20-83C4-062ADA39FEFE}"/>
              </a:ext>
            </a:extLst>
          </p:cNvPr>
          <p:cNvSpPr>
            <a:spLocks noGrp="1"/>
          </p:cNvSpPr>
          <p:nvPr>
            <p:ph type="dt" sz="half" idx="10"/>
          </p:nvPr>
        </p:nvSpPr>
        <p:spPr/>
        <p:txBody>
          <a:bodyPr/>
          <a:lstStyle/>
          <a:p>
            <a:fld id="{AEDFF84D-46F8-E441-85EC-F573C0DC09A0}" type="datetimeFigureOut">
              <a:rPr lang="en-US" smtClean="0"/>
              <a:t>4/23/25</a:t>
            </a:fld>
            <a:endParaRPr lang="en-US"/>
          </a:p>
        </p:txBody>
      </p:sp>
      <p:sp>
        <p:nvSpPr>
          <p:cNvPr id="6" name="Footer Placeholder 5">
            <a:extLst>
              <a:ext uri="{FF2B5EF4-FFF2-40B4-BE49-F238E27FC236}">
                <a16:creationId xmlns:a16="http://schemas.microsoft.com/office/drawing/2014/main" id="{CEDEDDDB-3192-A586-BC6C-5F5D6E7FC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A884F-7B01-9AE8-9384-6EFFA85B69E1}"/>
              </a:ext>
            </a:extLst>
          </p:cNvPr>
          <p:cNvSpPr>
            <a:spLocks noGrp="1"/>
          </p:cNvSpPr>
          <p:nvPr>
            <p:ph type="sldNum" sz="quarter" idx="12"/>
          </p:nvPr>
        </p:nvSpPr>
        <p:spPr/>
        <p:txBody>
          <a:bodyPr/>
          <a:lstStyle/>
          <a:p>
            <a:fld id="{BF37B0E3-723A-0543-9A5E-FABF9D0E95F9}" type="slidenum">
              <a:rPr lang="en-US" smtClean="0"/>
              <a:t>‹#›</a:t>
            </a:fld>
            <a:endParaRPr lang="en-US"/>
          </a:p>
        </p:txBody>
      </p:sp>
    </p:spTree>
    <p:extLst>
      <p:ext uri="{BB962C8B-B14F-4D97-AF65-F5344CB8AC3E}">
        <p14:creationId xmlns:p14="http://schemas.microsoft.com/office/powerpoint/2010/main" val="97160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77542-886A-9774-0C0D-60EC6E687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B9164-4404-31A4-FD73-FC01BCA68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7FDA8-AA12-0769-9458-1A4022DB5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FF84D-46F8-E441-85EC-F573C0DC09A0}" type="datetimeFigureOut">
              <a:rPr lang="en-US" smtClean="0"/>
              <a:t>4/23/25</a:t>
            </a:fld>
            <a:endParaRPr lang="en-US"/>
          </a:p>
        </p:txBody>
      </p:sp>
      <p:sp>
        <p:nvSpPr>
          <p:cNvPr id="5" name="Footer Placeholder 4">
            <a:extLst>
              <a:ext uri="{FF2B5EF4-FFF2-40B4-BE49-F238E27FC236}">
                <a16:creationId xmlns:a16="http://schemas.microsoft.com/office/drawing/2014/main" id="{4E4B0C50-236D-AD63-E820-ED83C5025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3966F0-5805-C8E3-F7A6-AADA8DF3F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37B0E3-723A-0543-9A5E-FABF9D0E95F9}" type="slidenum">
              <a:rPr lang="en-US" smtClean="0"/>
              <a:t>‹#›</a:t>
            </a:fld>
            <a:endParaRPr lang="en-US"/>
          </a:p>
        </p:txBody>
      </p:sp>
    </p:spTree>
    <p:extLst>
      <p:ext uri="{BB962C8B-B14F-4D97-AF65-F5344CB8AC3E}">
        <p14:creationId xmlns:p14="http://schemas.microsoft.com/office/powerpoint/2010/main" val="241605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oi.org/10.1186/s13073-018-060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i.org/10.1186/s13073-018-0608-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1590" y="1380399"/>
            <a:ext cx="9196294" cy="4029805"/>
          </a:xfrm>
          <a:prstGeom prst="rect">
            <a:avLst/>
          </a:prstGeom>
          <a:solidFill>
            <a:srgbClr val="15305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5305A"/>
              </a:solidFill>
            </a:endParaRPr>
          </a:p>
        </p:txBody>
      </p:sp>
      <p:sp>
        <p:nvSpPr>
          <p:cNvPr id="2" name="Title 1"/>
          <p:cNvSpPr>
            <a:spLocks noGrp="1"/>
          </p:cNvSpPr>
          <p:nvPr>
            <p:ph type="ctrTitle"/>
          </p:nvPr>
        </p:nvSpPr>
        <p:spPr/>
        <p:txBody>
          <a:bodyPr>
            <a:normAutofit/>
          </a:bodyPr>
          <a:lstStyle/>
          <a:p>
            <a:r>
              <a:rPr lang="en-US" sz="4000" dirty="0">
                <a:solidFill>
                  <a:schemeClr val="bg1"/>
                </a:solidFill>
              </a:rPr>
              <a:t>Simulation of Correlated Single-Cell RNA-Seq Data and Evaluation of Co-Expression </a:t>
            </a:r>
            <a:r>
              <a:rPr lang="en-US" sz="4000" dirty="0" err="1">
                <a:solidFill>
                  <a:schemeClr val="bg1"/>
                </a:solidFill>
              </a:rPr>
              <a:t>eQTL</a:t>
            </a:r>
            <a:r>
              <a:rPr lang="en-US" sz="4000" dirty="0">
                <a:solidFill>
                  <a:schemeClr val="bg1"/>
                </a:solidFill>
              </a:rPr>
              <a:t> Mapping Methods </a:t>
            </a:r>
          </a:p>
        </p:txBody>
      </p:sp>
      <p:sp>
        <p:nvSpPr>
          <p:cNvPr id="3" name="Subtitle 2"/>
          <p:cNvSpPr>
            <a:spLocks noGrp="1"/>
          </p:cNvSpPr>
          <p:nvPr>
            <p:ph type="subTitle" idx="1"/>
          </p:nvPr>
        </p:nvSpPr>
        <p:spPr>
          <a:xfrm>
            <a:off x="1494116" y="4301702"/>
            <a:ext cx="9144000" cy="1108502"/>
          </a:xfrm>
        </p:spPr>
        <p:txBody>
          <a:bodyPr/>
          <a:lstStyle/>
          <a:p>
            <a:r>
              <a:rPr lang="en-US" dirty="0">
                <a:solidFill>
                  <a:schemeClr val="bg1"/>
                </a:solidFill>
              </a:rPr>
              <a:t>Yutong Liu</a:t>
            </a:r>
          </a:p>
          <a:p>
            <a:r>
              <a:rPr lang="en-US" dirty="0">
                <a:solidFill>
                  <a:schemeClr val="bg1"/>
                </a:solidFill>
              </a:rPr>
              <a:t>4.24</a:t>
            </a:r>
            <a:endParaRPr lang="en-US" dirty="0"/>
          </a:p>
        </p:txBody>
      </p:sp>
    </p:spTree>
    <p:extLst>
      <p:ext uri="{BB962C8B-B14F-4D97-AF65-F5344CB8AC3E}">
        <p14:creationId xmlns:p14="http://schemas.microsoft.com/office/powerpoint/2010/main" val="333598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CAB9-631C-A516-D4E6-8948F3C103C7}"/>
              </a:ext>
            </a:extLst>
          </p:cNvPr>
          <p:cNvSpPr>
            <a:spLocks noGrp="1"/>
          </p:cNvSpPr>
          <p:nvPr>
            <p:ph type="title"/>
          </p:nvPr>
        </p:nvSpPr>
        <p:spPr/>
        <p:txBody>
          <a:bodyPr/>
          <a:lstStyle/>
          <a:p>
            <a:r>
              <a:rPr lang="en-US" dirty="0">
                <a:solidFill>
                  <a:srgbClr val="15305A"/>
                </a:solidFill>
              </a:rPr>
              <a:t>Methods Comparison</a:t>
            </a:r>
          </a:p>
        </p:txBody>
      </p:sp>
      <p:sp>
        <p:nvSpPr>
          <p:cNvPr id="3" name="Content Placeholder 2">
            <a:extLst>
              <a:ext uri="{FF2B5EF4-FFF2-40B4-BE49-F238E27FC236}">
                <a16:creationId xmlns:a16="http://schemas.microsoft.com/office/drawing/2014/main" id="{B706254E-EF3A-B948-78BB-96F1FC5DA53D}"/>
              </a:ext>
            </a:extLst>
          </p:cNvPr>
          <p:cNvSpPr>
            <a:spLocks noGrp="1"/>
          </p:cNvSpPr>
          <p:nvPr>
            <p:ph idx="1"/>
          </p:nvPr>
        </p:nvSpPr>
        <p:spPr/>
        <p:txBody>
          <a:bodyPr/>
          <a:lstStyle/>
          <a:p>
            <a:r>
              <a:rPr lang="en-US" dirty="0"/>
              <a:t>Spearman-correlation-based method</a:t>
            </a:r>
          </a:p>
          <a:p>
            <a:r>
              <a:rPr lang="en-US" dirty="0"/>
              <a:t>Moment-based method (Memento)</a:t>
            </a:r>
          </a:p>
        </p:txBody>
      </p:sp>
    </p:spTree>
    <p:extLst>
      <p:ext uri="{BB962C8B-B14F-4D97-AF65-F5344CB8AC3E}">
        <p14:creationId xmlns:p14="http://schemas.microsoft.com/office/powerpoint/2010/main" val="311065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413B-F988-B247-A664-DE7D0CD62F8D}"/>
              </a:ext>
            </a:extLst>
          </p:cNvPr>
          <p:cNvSpPr>
            <a:spLocks noGrp="1"/>
          </p:cNvSpPr>
          <p:nvPr>
            <p:ph type="title"/>
          </p:nvPr>
        </p:nvSpPr>
        <p:spPr/>
        <p:txBody>
          <a:bodyPr/>
          <a:lstStyle/>
          <a:p>
            <a:r>
              <a:rPr lang="en-US" dirty="0">
                <a:solidFill>
                  <a:srgbClr val="15305A"/>
                </a:solidFill>
              </a:rPr>
              <a:t>Methods Comparison</a:t>
            </a:r>
            <a:endParaRPr lang="en-US" dirty="0"/>
          </a:p>
        </p:txBody>
      </p:sp>
      <p:pic>
        <p:nvPicPr>
          <p:cNvPr id="5" name="Content Placeholder 6" descr="A screenshot of a computer&#10;&#10;AI-generated content may be incorrect.">
            <a:extLst>
              <a:ext uri="{FF2B5EF4-FFF2-40B4-BE49-F238E27FC236}">
                <a16:creationId xmlns:a16="http://schemas.microsoft.com/office/drawing/2014/main" id="{8F80B57A-D1D0-9225-DBB8-684FDA4A883A}"/>
              </a:ext>
            </a:extLst>
          </p:cNvPr>
          <p:cNvPicPr>
            <a:picLocks noGrp="1" noChangeAspect="1"/>
          </p:cNvPicPr>
          <p:nvPr>
            <p:ph sz="half" idx="1"/>
          </p:nvPr>
        </p:nvPicPr>
        <p:blipFill>
          <a:blip r:embed="rId3"/>
          <a:stretch>
            <a:fillRect/>
          </a:stretch>
        </p:blipFill>
        <p:spPr>
          <a:xfrm>
            <a:off x="838200" y="1602338"/>
            <a:ext cx="5181600" cy="2079981"/>
          </a:xfrm>
          <a:prstGeom prst="rect">
            <a:avLst/>
          </a:prstGeom>
        </p:spPr>
      </p:pic>
      <p:pic>
        <p:nvPicPr>
          <p:cNvPr id="6" name="Content Placeholder 4" descr="A screenshot of a computer&#10;&#10;AI-generated content may be incorrect.">
            <a:extLst>
              <a:ext uri="{FF2B5EF4-FFF2-40B4-BE49-F238E27FC236}">
                <a16:creationId xmlns:a16="http://schemas.microsoft.com/office/drawing/2014/main" id="{650D19B9-6DD7-525F-6D57-6577A7B52BD5}"/>
              </a:ext>
            </a:extLst>
          </p:cNvPr>
          <p:cNvPicPr>
            <a:picLocks noGrp="1" noChangeAspect="1"/>
          </p:cNvPicPr>
          <p:nvPr>
            <p:ph sz="half" idx="2"/>
          </p:nvPr>
        </p:nvPicPr>
        <p:blipFill>
          <a:blip r:embed="rId4"/>
          <a:srcRect b="33162"/>
          <a:stretch/>
        </p:blipFill>
        <p:spPr>
          <a:xfrm>
            <a:off x="6172200" y="1602338"/>
            <a:ext cx="5181600" cy="1691282"/>
          </a:xfrm>
        </p:spPr>
      </p:pic>
      <p:sp>
        <p:nvSpPr>
          <p:cNvPr id="7" name="TextBox 6">
            <a:extLst>
              <a:ext uri="{FF2B5EF4-FFF2-40B4-BE49-F238E27FC236}">
                <a16:creationId xmlns:a16="http://schemas.microsoft.com/office/drawing/2014/main" id="{B0AC73E4-60A1-0BEA-1B56-32BE78AB35C0}"/>
              </a:ext>
            </a:extLst>
          </p:cNvPr>
          <p:cNvSpPr txBox="1"/>
          <p:nvPr/>
        </p:nvSpPr>
        <p:spPr>
          <a:xfrm>
            <a:off x="838200" y="4040372"/>
            <a:ext cx="4699590" cy="923330"/>
          </a:xfrm>
          <a:prstGeom prst="rect">
            <a:avLst/>
          </a:prstGeom>
          <a:noFill/>
        </p:spPr>
        <p:txBody>
          <a:bodyPr wrap="square" rtlCol="0">
            <a:spAutoFit/>
          </a:bodyPr>
          <a:lstStyle/>
          <a:p>
            <a:pPr marL="342900" indent="-342900">
              <a:buFontTx/>
              <a:buAutoNum type="arabicPeriod"/>
            </a:pPr>
            <a:r>
              <a:rPr lang="en-US" dirty="0"/>
              <a:t>For individual </a:t>
            </a:r>
            <a:r>
              <a:rPr lang="en-US" dirty="0" err="1"/>
              <a:t>i</a:t>
            </a:r>
            <a:r>
              <a:rPr lang="en-US" dirty="0"/>
              <a:t> = 1, …, n, estimate </a:t>
            </a:r>
            <a:r>
              <a:rPr lang="en-US" dirty="0" err="1"/>
              <a:t>ρ</a:t>
            </a:r>
            <a:r>
              <a:rPr lang="en-US" baseline="-25000" dirty="0" err="1"/>
              <a:t>i</a:t>
            </a:r>
            <a:endParaRPr lang="en-US" baseline="-25000" dirty="0"/>
          </a:p>
          <a:p>
            <a:pPr marL="342900" indent="-342900">
              <a:buFontTx/>
              <a:buAutoNum type="arabicPeriod"/>
            </a:pPr>
            <a:r>
              <a:rPr lang="en-US" dirty="0"/>
              <a:t>Associate </a:t>
            </a:r>
            <a:r>
              <a:rPr lang="en-US" dirty="0" err="1"/>
              <a:t>ρ</a:t>
            </a:r>
            <a:r>
              <a:rPr lang="en-US" baseline="-25000" dirty="0" err="1"/>
              <a:t>i</a:t>
            </a:r>
            <a:r>
              <a:rPr lang="en-US" dirty="0"/>
              <a:t> with </a:t>
            </a:r>
            <a:r>
              <a:rPr lang="en-US" dirty="0" err="1"/>
              <a:t>g</a:t>
            </a:r>
            <a:r>
              <a:rPr lang="en-US" baseline="-25000" dirty="0" err="1"/>
              <a:t>i</a:t>
            </a:r>
            <a:r>
              <a:rPr lang="en-US" dirty="0"/>
              <a:t>, and test by correlation test statistics</a:t>
            </a:r>
            <a:endParaRPr lang="en-US" baseline="-25000" dirty="0"/>
          </a:p>
        </p:txBody>
      </p:sp>
      <p:sp>
        <p:nvSpPr>
          <p:cNvPr id="8" name="TextBox 7">
            <a:extLst>
              <a:ext uri="{FF2B5EF4-FFF2-40B4-BE49-F238E27FC236}">
                <a16:creationId xmlns:a16="http://schemas.microsoft.com/office/drawing/2014/main" id="{7E94BF83-D385-D928-C63D-DFE94E690FA2}"/>
              </a:ext>
            </a:extLst>
          </p:cNvPr>
          <p:cNvSpPr txBox="1"/>
          <p:nvPr/>
        </p:nvSpPr>
        <p:spPr>
          <a:xfrm>
            <a:off x="6413205" y="4040371"/>
            <a:ext cx="4699590" cy="1754326"/>
          </a:xfrm>
          <a:prstGeom prst="rect">
            <a:avLst/>
          </a:prstGeom>
          <a:noFill/>
        </p:spPr>
        <p:txBody>
          <a:bodyPr wrap="square" rtlCol="0">
            <a:spAutoFit/>
          </a:bodyPr>
          <a:lstStyle/>
          <a:p>
            <a:r>
              <a:rPr lang="en-US" dirty="0"/>
              <a:t>Assuming a </a:t>
            </a:r>
            <a:r>
              <a:rPr lang="en-US" b="1" dirty="0"/>
              <a:t>hypergeometric distribution </a:t>
            </a:r>
            <a:r>
              <a:rPr lang="en-US" dirty="0"/>
              <a:t>for sequencing of scRNA-Seq</a:t>
            </a:r>
            <a:endParaRPr lang="en-US" baseline="-25000" dirty="0"/>
          </a:p>
          <a:p>
            <a:pPr marL="342900" indent="-342900">
              <a:buFontTx/>
              <a:buAutoNum type="arabicPeriod"/>
            </a:pPr>
            <a:r>
              <a:rPr lang="en-US" dirty="0"/>
              <a:t>Estimate moments of gene expression, including </a:t>
            </a:r>
            <a:r>
              <a:rPr lang="en-US" dirty="0" err="1"/>
              <a:t>μ</a:t>
            </a:r>
            <a:r>
              <a:rPr lang="en-US" dirty="0"/>
              <a:t>, </a:t>
            </a:r>
            <a:r>
              <a:rPr lang="en-US" dirty="0" err="1"/>
              <a:t>σ</a:t>
            </a:r>
            <a:r>
              <a:rPr lang="en-US" dirty="0"/>
              <a:t>, and </a:t>
            </a:r>
            <a:r>
              <a:rPr lang="en-US" dirty="0" err="1"/>
              <a:t>ρ</a:t>
            </a:r>
            <a:endParaRPr lang="en-US" dirty="0"/>
          </a:p>
          <a:p>
            <a:pPr marL="342900" indent="-342900">
              <a:buFontTx/>
              <a:buAutoNum type="arabicPeriod"/>
            </a:pPr>
            <a:r>
              <a:rPr lang="en-US" dirty="0"/>
              <a:t>Fit linear model between </a:t>
            </a:r>
            <a:r>
              <a:rPr lang="en-US" dirty="0" err="1"/>
              <a:t>ρ</a:t>
            </a:r>
            <a:r>
              <a:rPr lang="en-US" baseline="-25000" dirty="0" err="1"/>
              <a:t>i</a:t>
            </a:r>
            <a:r>
              <a:rPr lang="en-US" dirty="0"/>
              <a:t> and </a:t>
            </a:r>
            <a:r>
              <a:rPr lang="en-US" dirty="0" err="1"/>
              <a:t>g</a:t>
            </a:r>
            <a:r>
              <a:rPr lang="en-US" baseline="-25000" dirty="0" err="1"/>
              <a:t>i</a:t>
            </a:r>
            <a:r>
              <a:rPr lang="en-US" dirty="0"/>
              <a:t>, and test by Bootstrap</a:t>
            </a:r>
          </a:p>
        </p:txBody>
      </p:sp>
    </p:spTree>
    <p:extLst>
      <p:ext uri="{BB962C8B-B14F-4D97-AF65-F5344CB8AC3E}">
        <p14:creationId xmlns:p14="http://schemas.microsoft.com/office/powerpoint/2010/main" val="381271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8AFE0-4C67-7325-E624-8F50CCCD9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34C0E-98DE-A2CD-49C9-593DEAA87E97}"/>
              </a:ext>
            </a:extLst>
          </p:cNvPr>
          <p:cNvSpPr>
            <a:spLocks noGrp="1"/>
          </p:cNvSpPr>
          <p:nvPr>
            <p:ph type="title"/>
          </p:nvPr>
        </p:nvSpPr>
        <p:spPr/>
        <p:txBody>
          <a:bodyPr/>
          <a:lstStyle/>
          <a:p>
            <a:r>
              <a:rPr lang="en-US" dirty="0">
                <a:solidFill>
                  <a:srgbClr val="15305A"/>
                </a:solidFill>
              </a:rPr>
              <a:t>Methods Comparison</a:t>
            </a:r>
          </a:p>
        </p:txBody>
      </p:sp>
      <p:pic>
        <p:nvPicPr>
          <p:cNvPr id="7" name="Content Placeholder 6">
            <a:extLst>
              <a:ext uri="{FF2B5EF4-FFF2-40B4-BE49-F238E27FC236}">
                <a16:creationId xmlns:a16="http://schemas.microsoft.com/office/drawing/2014/main" id="{6694566F-7682-9E92-DE03-41036876186B}"/>
              </a:ext>
            </a:extLst>
          </p:cNvPr>
          <p:cNvPicPr>
            <a:picLocks noGrp="1" noChangeAspect="1"/>
          </p:cNvPicPr>
          <p:nvPr>
            <p:ph idx="1"/>
          </p:nvPr>
        </p:nvPicPr>
        <p:blipFill>
          <a:blip r:embed="rId3"/>
          <a:stretch>
            <a:fillRect/>
          </a:stretch>
        </p:blipFill>
        <p:spPr>
          <a:xfrm>
            <a:off x="2512554" y="1348353"/>
            <a:ext cx="7648314" cy="5354663"/>
          </a:xfrm>
        </p:spPr>
      </p:pic>
    </p:spTree>
    <p:extLst>
      <p:ext uri="{BB962C8B-B14F-4D97-AF65-F5344CB8AC3E}">
        <p14:creationId xmlns:p14="http://schemas.microsoft.com/office/powerpoint/2010/main" val="22630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1775D-084B-5E13-571E-6A2A5D049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73505-2886-B009-6679-76FA8F3DDA7C}"/>
              </a:ext>
            </a:extLst>
          </p:cNvPr>
          <p:cNvSpPr>
            <a:spLocks noGrp="1"/>
          </p:cNvSpPr>
          <p:nvPr>
            <p:ph type="title"/>
          </p:nvPr>
        </p:nvSpPr>
        <p:spPr/>
        <p:txBody>
          <a:bodyPr/>
          <a:lstStyle/>
          <a:p>
            <a:r>
              <a:rPr lang="en-US" dirty="0">
                <a:solidFill>
                  <a:srgbClr val="15305A"/>
                </a:solidFill>
              </a:rPr>
              <a:t>Methods Comparison</a:t>
            </a:r>
          </a:p>
        </p:txBody>
      </p:sp>
      <p:pic>
        <p:nvPicPr>
          <p:cNvPr id="6" name="Content Placeholder 5">
            <a:extLst>
              <a:ext uri="{FF2B5EF4-FFF2-40B4-BE49-F238E27FC236}">
                <a16:creationId xmlns:a16="http://schemas.microsoft.com/office/drawing/2014/main" id="{3E0491C2-4A50-BD6F-C65B-7F3982818C99}"/>
              </a:ext>
            </a:extLst>
          </p:cNvPr>
          <p:cNvPicPr>
            <a:picLocks noGrp="1" noChangeAspect="1"/>
          </p:cNvPicPr>
          <p:nvPr>
            <p:ph idx="1"/>
          </p:nvPr>
        </p:nvPicPr>
        <p:blipFill>
          <a:blip r:embed="rId3"/>
          <a:stretch>
            <a:fillRect/>
          </a:stretch>
        </p:blipFill>
        <p:spPr>
          <a:xfrm>
            <a:off x="1518834" y="1356430"/>
            <a:ext cx="9407471" cy="5436002"/>
          </a:xfrm>
        </p:spPr>
      </p:pic>
    </p:spTree>
    <p:extLst>
      <p:ext uri="{BB962C8B-B14F-4D97-AF65-F5344CB8AC3E}">
        <p14:creationId xmlns:p14="http://schemas.microsoft.com/office/powerpoint/2010/main" val="330783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DDA99-9560-895E-B793-6B800278D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C6BF0-5DD2-EDE9-4DCE-143D1BACC9DA}"/>
              </a:ext>
            </a:extLst>
          </p:cNvPr>
          <p:cNvSpPr>
            <a:spLocks noGrp="1"/>
          </p:cNvSpPr>
          <p:nvPr>
            <p:ph type="title"/>
          </p:nvPr>
        </p:nvSpPr>
        <p:spPr/>
        <p:txBody>
          <a:bodyPr/>
          <a:lstStyle/>
          <a:p>
            <a:r>
              <a:rPr lang="en-US" dirty="0">
                <a:solidFill>
                  <a:srgbClr val="15305A"/>
                </a:solidFill>
              </a:rPr>
              <a:t>Methods Comparison</a:t>
            </a:r>
          </a:p>
        </p:txBody>
      </p:sp>
      <p:pic>
        <p:nvPicPr>
          <p:cNvPr id="7" name="Content Placeholder 6">
            <a:extLst>
              <a:ext uri="{FF2B5EF4-FFF2-40B4-BE49-F238E27FC236}">
                <a16:creationId xmlns:a16="http://schemas.microsoft.com/office/drawing/2014/main" id="{E2920B12-85AE-4CF9-6BAD-648D4EEEEDE0}"/>
              </a:ext>
            </a:extLst>
          </p:cNvPr>
          <p:cNvPicPr>
            <a:picLocks noGrp="1" noChangeAspect="1"/>
          </p:cNvPicPr>
          <p:nvPr>
            <p:ph idx="1"/>
          </p:nvPr>
        </p:nvPicPr>
        <p:blipFill>
          <a:blip r:embed="rId3"/>
          <a:stretch>
            <a:fillRect/>
          </a:stretch>
        </p:blipFill>
        <p:spPr>
          <a:xfrm>
            <a:off x="2588217" y="1346174"/>
            <a:ext cx="7578672" cy="5317632"/>
          </a:xfrm>
        </p:spPr>
      </p:pic>
    </p:spTree>
    <p:extLst>
      <p:ext uri="{BB962C8B-B14F-4D97-AF65-F5344CB8AC3E}">
        <p14:creationId xmlns:p14="http://schemas.microsoft.com/office/powerpoint/2010/main" val="177084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2782-4F55-A114-C3C2-294E803654BC}"/>
              </a:ext>
            </a:extLst>
          </p:cNvPr>
          <p:cNvSpPr>
            <a:spLocks noGrp="1"/>
          </p:cNvSpPr>
          <p:nvPr>
            <p:ph type="title"/>
          </p:nvPr>
        </p:nvSpPr>
        <p:spPr/>
        <p:txBody>
          <a:bodyPr/>
          <a:lstStyle/>
          <a:p>
            <a:r>
              <a:rPr lang="en-US" dirty="0">
                <a:solidFill>
                  <a:srgbClr val="15305A"/>
                </a:solidFill>
              </a:rPr>
              <a:t>Discussion</a:t>
            </a:r>
          </a:p>
        </p:txBody>
      </p:sp>
      <p:sp>
        <p:nvSpPr>
          <p:cNvPr id="3" name="Content Placeholder 2">
            <a:extLst>
              <a:ext uri="{FF2B5EF4-FFF2-40B4-BE49-F238E27FC236}">
                <a16:creationId xmlns:a16="http://schemas.microsoft.com/office/drawing/2014/main" id="{657559EB-3024-91A9-1481-9994A7298DCD}"/>
              </a:ext>
            </a:extLst>
          </p:cNvPr>
          <p:cNvSpPr>
            <a:spLocks noGrp="1"/>
          </p:cNvSpPr>
          <p:nvPr>
            <p:ph idx="1"/>
          </p:nvPr>
        </p:nvSpPr>
        <p:spPr/>
        <p:txBody>
          <a:bodyPr>
            <a:normAutofit/>
          </a:bodyPr>
          <a:lstStyle/>
          <a:p>
            <a:r>
              <a:rPr lang="en-US" dirty="0"/>
              <a:t>For type I error, spearman method is easily biased in high expression level, Memento is conservative method based on simulation;</a:t>
            </a:r>
          </a:p>
          <a:p>
            <a:r>
              <a:rPr lang="en-US" dirty="0"/>
              <a:t>All methods get a lower power in identify co-eQTL when expression level become lower, but comparatively Spearman method works better</a:t>
            </a:r>
          </a:p>
        </p:txBody>
      </p:sp>
    </p:spTree>
    <p:extLst>
      <p:ext uri="{BB962C8B-B14F-4D97-AF65-F5344CB8AC3E}">
        <p14:creationId xmlns:p14="http://schemas.microsoft.com/office/powerpoint/2010/main" val="65722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021E-B4E9-D805-1C1A-36EB7AE7CBF9}"/>
              </a:ext>
            </a:extLst>
          </p:cNvPr>
          <p:cNvSpPr>
            <a:spLocks noGrp="1"/>
          </p:cNvSpPr>
          <p:nvPr>
            <p:ph type="title"/>
          </p:nvPr>
        </p:nvSpPr>
        <p:spPr>
          <a:xfrm>
            <a:off x="838200" y="365125"/>
            <a:ext cx="10515600" cy="6283648"/>
          </a:xfrm>
        </p:spPr>
        <p:txBody>
          <a:bodyPr>
            <a:normAutofit/>
          </a:bodyPr>
          <a:lstStyle/>
          <a:p>
            <a:r>
              <a:rPr lang="en-US" sz="5400" dirty="0">
                <a:solidFill>
                  <a:srgbClr val="15305A"/>
                </a:solidFill>
              </a:rPr>
              <a:t>Thank you!</a:t>
            </a:r>
          </a:p>
        </p:txBody>
      </p:sp>
    </p:spTree>
    <p:extLst>
      <p:ext uri="{BB962C8B-B14F-4D97-AF65-F5344CB8AC3E}">
        <p14:creationId xmlns:p14="http://schemas.microsoft.com/office/powerpoint/2010/main" val="237362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5FA-15DE-4320-D6A1-BFCF7FBE2D99}"/>
              </a:ext>
            </a:extLst>
          </p:cNvPr>
          <p:cNvSpPr>
            <a:spLocks noGrp="1"/>
          </p:cNvSpPr>
          <p:nvPr>
            <p:ph type="title"/>
          </p:nvPr>
        </p:nvSpPr>
        <p:spPr/>
        <p:txBody>
          <a:bodyPr/>
          <a:lstStyle/>
          <a:p>
            <a:r>
              <a:rPr lang="en-US" dirty="0">
                <a:solidFill>
                  <a:srgbClr val="15305A"/>
                </a:solidFill>
              </a:rPr>
              <a:t>Contents</a:t>
            </a:r>
          </a:p>
        </p:txBody>
      </p:sp>
      <p:sp>
        <p:nvSpPr>
          <p:cNvPr id="3" name="Content Placeholder 2">
            <a:extLst>
              <a:ext uri="{FF2B5EF4-FFF2-40B4-BE49-F238E27FC236}">
                <a16:creationId xmlns:a16="http://schemas.microsoft.com/office/drawing/2014/main" id="{9EAA5992-3F35-73CC-DB46-38F10AAC985F}"/>
              </a:ext>
            </a:extLst>
          </p:cNvPr>
          <p:cNvSpPr>
            <a:spLocks noGrp="1"/>
          </p:cNvSpPr>
          <p:nvPr>
            <p:ph idx="1"/>
          </p:nvPr>
        </p:nvSpPr>
        <p:spPr/>
        <p:txBody>
          <a:bodyPr/>
          <a:lstStyle/>
          <a:p>
            <a:r>
              <a:rPr lang="en-US" dirty="0"/>
              <a:t>Introduction</a:t>
            </a:r>
          </a:p>
          <a:p>
            <a:r>
              <a:rPr lang="en-US" dirty="0"/>
              <a:t>Simulation </a:t>
            </a:r>
          </a:p>
          <a:p>
            <a:r>
              <a:rPr lang="en-US" dirty="0"/>
              <a:t>Method Comparison</a:t>
            </a:r>
          </a:p>
          <a:p>
            <a:r>
              <a:rPr lang="en-US" dirty="0"/>
              <a:t>Discussion</a:t>
            </a:r>
          </a:p>
        </p:txBody>
      </p:sp>
    </p:spTree>
    <p:extLst>
      <p:ext uri="{BB962C8B-B14F-4D97-AF65-F5344CB8AC3E}">
        <p14:creationId xmlns:p14="http://schemas.microsoft.com/office/powerpoint/2010/main" val="144671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C2C7-51C6-832E-F1AD-D1360FFC3C4E}"/>
              </a:ext>
            </a:extLst>
          </p:cNvPr>
          <p:cNvSpPr>
            <a:spLocks noGrp="1"/>
          </p:cNvSpPr>
          <p:nvPr>
            <p:ph type="title"/>
          </p:nvPr>
        </p:nvSpPr>
        <p:spPr/>
        <p:txBody>
          <a:bodyPr/>
          <a:lstStyle/>
          <a:p>
            <a:r>
              <a:rPr lang="en-US" dirty="0">
                <a:solidFill>
                  <a:srgbClr val="15305A"/>
                </a:solidFill>
              </a:rPr>
              <a:t>Introduction</a:t>
            </a:r>
          </a:p>
        </p:txBody>
      </p:sp>
      <p:pic>
        <p:nvPicPr>
          <p:cNvPr id="5" name="Content Placeholder 4" descr="A group of people with dna symbols&#10;&#10;AI-generated content may be incorrect.">
            <a:extLst>
              <a:ext uri="{FF2B5EF4-FFF2-40B4-BE49-F238E27FC236}">
                <a16:creationId xmlns:a16="http://schemas.microsoft.com/office/drawing/2014/main" id="{2B506CDA-FC52-692A-E1D0-CCEECE62FD05}"/>
              </a:ext>
            </a:extLst>
          </p:cNvPr>
          <p:cNvPicPr>
            <a:picLocks noGrp="1" noChangeAspect="1"/>
          </p:cNvPicPr>
          <p:nvPr>
            <p:ph idx="1"/>
          </p:nvPr>
        </p:nvPicPr>
        <p:blipFill>
          <a:blip r:embed="rId3"/>
          <a:stretch>
            <a:fillRect/>
          </a:stretch>
        </p:blipFill>
        <p:spPr>
          <a:xfrm>
            <a:off x="617835" y="2199550"/>
            <a:ext cx="4648200" cy="2854986"/>
          </a:xfrm>
        </p:spPr>
      </p:pic>
      <p:sp>
        <p:nvSpPr>
          <p:cNvPr id="6" name="TextBox 5">
            <a:extLst>
              <a:ext uri="{FF2B5EF4-FFF2-40B4-BE49-F238E27FC236}">
                <a16:creationId xmlns:a16="http://schemas.microsoft.com/office/drawing/2014/main" id="{B06914E3-D391-3781-946D-60D37D122280}"/>
              </a:ext>
            </a:extLst>
          </p:cNvPr>
          <p:cNvSpPr txBox="1"/>
          <p:nvPr/>
        </p:nvSpPr>
        <p:spPr>
          <a:xfrm>
            <a:off x="2543265" y="2828308"/>
            <a:ext cx="947901" cy="1446550"/>
          </a:xfrm>
          <a:prstGeom prst="rect">
            <a:avLst/>
          </a:prstGeom>
          <a:noFill/>
        </p:spPr>
        <p:txBody>
          <a:bodyPr wrap="square" rtlCol="0">
            <a:spAutoFit/>
          </a:bodyPr>
          <a:lstStyle/>
          <a:p>
            <a:r>
              <a:rPr lang="zh-CN" altLang="en-US" sz="8800" b="1" dirty="0">
                <a:solidFill>
                  <a:srgbClr val="FF0000"/>
                </a:solidFill>
                <a:latin typeface="+mj-lt"/>
              </a:rPr>
              <a:t>？</a:t>
            </a:r>
            <a:endParaRPr lang="en-US" sz="8800" b="1" dirty="0">
              <a:solidFill>
                <a:srgbClr val="FF0000"/>
              </a:solidFill>
              <a:latin typeface="+mj-lt"/>
            </a:endParaRPr>
          </a:p>
        </p:txBody>
      </p:sp>
      <p:sp>
        <p:nvSpPr>
          <p:cNvPr id="7" name="Right Arrow 6">
            <a:extLst>
              <a:ext uri="{FF2B5EF4-FFF2-40B4-BE49-F238E27FC236}">
                <a16:creationId xmlns:a16="http://schemas.microsoft.com/office/drawing/2014/main" id="{925AA570-0F3F-93A0-AEC8-8E3A98575952}"/>
              </a:ext>
            </a:extLst>
          </p:cNvPr>
          <p:cNvSpPr/>
          <p:nvPr/>
        </p:nvSpPr>
        <p:spPr>
          <a:xfrm>
            <a:off x="5392531" y="3460713"/>
            <a:ext cx="703469" cy="234987"/>
          </a:xfrm>
          <a:prstGeom prst="rightArrow">
            <a:avLst/>
          </a:prstGeom>
          <a:solidFill>
            <a:srgbClr val="1530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nhattan plot of a GWAS">
            <a:extLst>
              <a:ext uri="{FF2B5EF4-FFF2-40B4-BE49-F238E27FC236}">
                <a16:creationId xmlns:a16="http://schemas.microsoft.com/office/drawing/2014/main" id="{BC219566-CCD2-E588-DF80-F171FAAD4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2496" y="2395013"/>
            <a:ext cx="5787592" cy="24958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E6D7C5-DAD8-2277-74AA-F9389A86EE87}"/>
              </a:ext>
            </a:extLst>
          </p:cNvPr>
          <p:cNvSpPr txBox="1"/>
          <p:nvPr/>
        </p:nvSpPr>
        <p:spPr>
          <a:xfrm>
            <a:off x="8484899" y="1933348"/>
            <a:ext cx="1055709" cy="461665"/>
          </a:xfrm>
          <a:prstGeom prst="rect">
            <a:avLst/>
          </a:prstGeom>
          <a:noFill/>
        </p:spPr>
        <p:txBody>
          <a:bodyPr wrap="square" rtlCol="0">
            <a:spAutoFit/>
          </a:bodyPr>
          <a:lstStyle/>
          <a:p>
            <a:r>
              <a:rPr lang="en-US" sz="2400" b="1" dirty="0">
                <a:solidFill>
                  <a:srgbClr val="15305A"/>
                </a:solidFill>
              </a:rPr>
              <a:t>GWAS</a:t>
            </a:r>
          </a:p>
        </p:txBody>
      </p:sp>
    </p:spTree>
    <p:extLst>
      <p:ext uri="{BB962C8B-B14F-4D97-AF65-F5344CB8AC3E}">
        <p14:creationId xmlns:p14="http://schemas.microsoft.com/office/powerpoint/2010/main" val="322522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AA32-2E21-AAEC-FE9C-F730840C6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1A2D32-8B66-9443-FC97-47B55DC4809C}"/>
              </a:ext>
            </a:extLst>
          </p:cNvPr>
          <p:cNvSpPr>
            <a:spLocks noGrp="1"/>
          </p:cNvSpPr>
          <p:nvPr>
            <p:ph type="title"/>
          </p:nvPr>
        </p:nvSpPr>
        <p:spPr/>
        <p:txBody>
          <a:bodyPr/>
          <a:lstStyle/>
          <a:p>
            <a:r>
              <a:rPr lang="en-US" dirty="0">
                <a:solidFill>
                  <a:srgbClr val="15305A"/>
                </a:solidFill>
              </a:rPr>
              <a:t>Introduction</a:t>
            </a:r>
          </a:p>
        </p:txBody>
      </p:sp>
      <p:pic>
        <p:nvPicPr>
          <p:cNvPr id="8194" name="Picture 2" descr="Fig. 3">
            <a:extLst>
              <a:ext uri="{FF2B5EF4-FFF2-40B4-BE49-F238E27FC236}">
                <a16:creationId xmlns:a16="http://schemas.microsoft.com/office/drawing/2014/main" id="{3F61781D-7A6F-F80E-E72C-E6706AD30EF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2634" b="15696"/>
          <a:stretch/>
        </p:blipFill>
        <p:spPr bwMode="auto">
          <a:xfrm>
            <a:off x="2871479" y="1368187"/>
            <a:ext cx="4544027" cy="47919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CAEFD53-CB6C-0942-EB9C-3328AE0F1A6C}"/>
              </a:ext>
            </a:extLst>
          </p:cNvPr>
          <p:cNvSpPr/>
          <p:nvPr/>
        </p:nvSpPr>
        <p:spPr>
          <a:xfrm>
            <a:off x="5829773" y="3203595"/>
            <a:ext cx="1713828" cy="6928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FAD253-0AAD-A5DA-4B1E-DB6584CE5067}"/>
              </a:ext>
            </a:extLst>
          </p:cNvPr>
          <p:cNvSpPr/>
          <p:nvPr/>
        </p:nvSpPr>
        <p:spPr>
          <a:xfrm>
            <a:off x="2463896" y="1344168"/>
            <a:ext cx="1872744" cy="3973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3B2099-94B2-A682-100E-6A45B1530354}"/>
              </a:ext>
            </a:extLst>
          </p:cNvPr>
          <p:cNvSpPr/>
          <p:nvPr/>
        </p:nvSpPr>
        <p:spPr>
          <a:xfrm>
            <a:off x="4585567" y="5489813"/>
            <a:ext cx="1378225" cy="622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6CA277-4139-4E5E-F975-40D817E58AC9}"/>
              </a:ext>
            </a:extLst>
          </p:cNvPr>
          <p:cNvSpPr txBox="1"/>
          <p:nvPr/>
        </p:nvSpPr>
        <p:spPr>
          <a:xfrm>
            <a:off x="838200" y="6250997"/>
            <a:ext cx="11049000" cy="523220"/>
          </a:xfrm>
          <a:prstGeom prst="rect">
            <a:avLst/>
          </a:prstGeom>
          <a:noFill/>
        </p:spPr>
        <p:txBody>
          <a:bodyPr wrap="square">
            <a:spAutoFit/>
          </a:bodyPr>
          <a:lstStyle/>
          <a:p>
            <a:r>
              <a:rPr lang="en-US" sz="1400" dirty="0"/>
              <a:t>[1] van der </a:t>
            </a:r>
            <a:r>
              <a:rPr lang="en-US" sz="1400" dirty="0" err="1"/>
              <a:t>Wijst</a:t>
            </a:r>
            <a:r>
              <a:rPr lang="en-US" sz="1400" dirty="0"/>
              <a:t>, M.G.P., de Vries, D.H., Brugge, H. et al. An integrative approach for building personalized gene regulatory networks for precision medicine. Genome Med 10, 96 (2018). </a:t>
            </a:r>
            <a:r>
              <a:rPr lang="en-US" sz="1400" dirty="0">
                <a:hlinkClick r:id="rId4"/>
              </a:rPr>
              <a:t>https://doi.org/10.1186/s13073-018-0608-4</a:t>
            </a:r>
            <a:endParaRPr lang="en-US" sz="1400" dirty="0"/>
          </a:p>
        </p:txBody>
      </p:sp>
      <p:pic>
        <p:nvPicPr>
          <p:cNvPr id="13" name="Picture 12">
            <a:extLst>
              <a:ext uri="{FF2B5EF4-FFF2-40B4-BE49-F238E27FC236}">
                <a16:creationId xmlns:a16="http://schemas.microsoft.com/office/drawing/2014/main" id="{FB520C64-042A-4117-32BB-13CA8604EC5C}"/>
              </a:ext>
            </a:extLst>
          </p:cNvPr>
          <p:cNvPicPr>
            <a:picLocks noChangeAspect="1"/>
          </p:cNvPicPr>
          <p:nvPr/>
        </p:nvPicPr>
        <p:blipFill>
          <a:blip r:embed="rId5"/>
          <a:stretch>
            <a:fillRect/>
          </a:stretch>
        </p:blipFill>
        <p:spPr>
          <a:xfrm>
            <a:off x="7172927" y="5489813"/>
            <a:ext cx="4332309" cy="367968"/>
          </a:xfrm>
          <a:prstGeom prst="rect">
            <a:avLst/>
          </a:prstGeom>
        </p:spPr>
      </p:pic>
    </p:spTree>
    <p:extLst>
      <p:ext uri="{BB962C8B-B14F-4D97-AF65-F5344CB8AC3E}">
        <p14:creationId xmlns:p14="http://schemas.microsoft.com/office/powerpoint/2010/main" val="300569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03FAC-96F3-8C9A-AB93-8C404184B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F8D58-E018-499B-C46F-717F827142D7}"/>
              </a:ext>
            </a:extLst>
          </p:cNvPr>
          <p:cNvSpPr>
            <a:spLocks noGrp="1"/>
          </p:cNvSpPr>
          <p:nvPr>
            <p:ph type="title"/>
          </p:nvPr>
        </p:nvSpPr>
        <p:spPr/>
        <p:txBody>
          <a:bodyPr/>
          <a:lstStyle/>
          <a:p>
            <a:r>
              <a:rPr lang="en-US" dirty="0">
                <a:solidFill>
                  <a:srgbClr val="15305A"/>
                </a:solidFill>
              </a:rPr>
              <a:t>Introduction</a:t>
            </a:r>
          </a:p>
        </p:txBody>
      </p:sp>
      <p:pic>
        <p:nvPicPr>
          <p:cNvPr id="8194" name="Picture 2" descr="Fig. 3">
            <a:extLst>
              <a:ext uri="{FF2B5EF4-FFF2-40B4-BE49-F238E27FC236}">
                <a16:creationId xmlns:a16="http://schemas.microsoft.com/office/drawing/2014/main" id="{57F4D11B-284A-E92C-272B-DF527E755EB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5696"/>
          <a:stretch/>
        </p:blipFill>
        <p:spPr bwMode="auto">
          <a:xfrm>
            <a:off x="838201" y="1317348"/>
            <a:ext cx="9593536" cy="4791904"/>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a:extLst>
              <a:ext uri="{FF2B5EF4-FFF2-40B4-BE49-F238E27FC236}">
                <a16:creationId xmlns:a16="http://schemas.microsoft.com/office/drawing/2014/main" id="{4300509D-F229-5A7A-1E61-938239ADF635}"/>
              </a:ext>
            </a:extLst>
          </p:cNvPr>
          <p:cNvSpPr/>
          <p:nvPr/>
        </p:nvSpPr>
        <p:spPr>
          <a:xfrm rot="10800000">
            <a:off x="8401877" y="4094921"/>
            <a:ext cx="761483" cy="371061"/>
          </a:xfrm>
          <a:prstGeom prst="rightArrow">
            <a:avLst/>
          </a:prstGeom>
          <a:solidFill>
            <a:srgbClr val="15305A"/>
          </a:solidFill>
          <a:ln>
            <a:solidFill>
              <a:srgbClr val="1530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37A955-06C2-2D7F-0715-E25822F29320}"/>
              </a:ext>
            </a:extLst>
          </p:cNvPr>
          <p:cNvSpPr txBox="1"/>
          <p:nvPr/>
        </p:nvSpPr>
        <p:spPr>
          <a:xfrm>
            <a:off x="9163360" y="4018842"/>
            <a:ext cx="3379305" cy="461665"/>
          </a:xfrm>
          <a:prstGeom prst="rect">
            <a:avLst/>
          </a:prstGeom>
          <a:noFill/>
        </p:spPr>
        <p:txBody>
          <a:bodyPr wrap="square" rtlCol="0">
            <a:spAutoFit/>
          </a:bodyPr>
          <a:lstStyle/>
          <a:p>
            <a:r>
              <a:rPr lang="en-US" sz="2400" b="1" dirty="0">
                <a:solidFill>
                  <a:srgbClr val="15305A"/>
                </a:solidFill>
              </a:rPr>
              <a:t>Co-expression eQTL</a:t>
            </a:r>
          </a:p>
        </p:txBody>
      </p:sp>
      <p:sp>
        <p:nvSpPr>
          <p:cNvPr id="3" name="Rectangle 2">
            <a:extLst>
              <a:ext uri="{FF2B5EF4-FFF2-40B4-BE49-F238E27FC236}">
                <a16:creationId xmlns:a16="http://schemas.microsoft.com/office/drawing/2014/main" id="{499A8C61-1310-9948-2DF7-4BD3F55AD89A}"/>
              </a:ext>
            </a:extLst>
          </p:cNvPr>
          <p:cNvSpPr/>
          <p:nvPr/>
        </p:nvSpPr>
        <p:spPr>
          <a:xfrm>
            <a:off x="3796495" y="3152756"/>
            <a:ext cx="1713828" cy="6928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EFD04C3-14E6-7E73-6FBD-3794582D13C3}"/>
              </a:ext>
            </a:extLst>
          </p:cNvPr>
          <p:cNvSpPr/>
          <p:nvPr/>
        </p:nvSpPr>
        <p:spPr>
          <a:xfrm>
            <a:off x="8651660" y="3026994"/>
            <a:ext cx="2094175" cy="8489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4BDB25-6A38-D087-7107-01296A3C9E2B}"/>
              </a:ext>
            </a:extLst>
          </p:cNvPr>
          <p:cNvSpPr/>
          <p:nvPr/>
        </p:nvSpPr>
        <p:spPr>
          <a:xfrm>
            <a:off x="2508438" y="5470351"/>
            <a:ext cx="1378225" cy="622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EBF95ED-3224-25C1-F895-310840ED68C2}"/>
              </a:ext>
            </a:extLst>
          </p:cNvPr>
          <p:cNvSpPr/>
          <p:nvPr/>
        </p:nvSpPr>
        <p:spPr>
          <a:xfrm>
            <a:off x="7404393" y="5470350"/>
            <a:ext cx="1378225" cy="6228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9C6AB3-1BBA-653F-5E48-9FA2F3DE873A}"/>
              </a:ext>
            </a:extLst>
          </p:cNvPr>
          <p:cNvSpPr txBox="1"/>
          <p:nvPr/>
        </p:nvSpPr>
        <p:spPr>
          <a:xfrm>
            <a:off x="838200" y="6250997"/>
            <a:ext cx="11049000" cy="523220"/>
          </a:xfrm>
          <a:prstGeom prst="rect">
            <a:avLst/>
          </a:prstGeom>
          <a:noFill/>
        </p:spPr>
        <p:txBody>
          <a:bodyPr wrap="square">
            <a:spAutoFit/>
          </a:bodyPr>
          <a:lstStyle/>
          <a:p>
            <a:r>
              <a:rPr lang="en-US" sz="1400" dirty="0"/>
              <a:t>[1] van der </a:t>
            </a:r>
            <a:r>
              <a:rPr lang="en-US" sz="1400" dirty="0" err="1"/>
              <a:t>Wijst</a:t>
            </a:r>
            <a:r>
              <a:rPr lang="en-US" sz="1400" dirty="0"/>
              <a:t>, M.G.P., de Vries, D.H., Brugge, H. et al. An integrative approach for building personalized gene regulatory networks for precision medicine. Genome Med 10, 96 (2018). </a:t>
            </a:r>
            <a:r>
              <a:rPr lang="en-US" sz="1400" dirty="0">
                <a:hlinkClick r:id="rId4"/>
              </a:rPr>
              <a:t>https://doi.org/10.1186/s13073-018-0608-4</a:t>
            </a:r>
            <a:endParaRPr lang="en-US" sz="1400" dirty="0"/>
          </a:p>
        </p:txBody>
      </p:sp>
    </p:spTree>
    <p:extLst>
      <p:ext uri="{BB962C8B-B14F-4D97-AF65-F5344CB8AC3E}">
        <p14:creationId xmlns:p14="http://schemas.microsoft.com/office/powerpoint/2010/main" val="217684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3" grpId="0" animBg="1"/>
      <p:bldP spid="4"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7F59-9653-8CC3-F5CB-930667FFAEBE}"/>
              </a:ext>
            </a:extLst>
          </p:cNvPr>
          <p:cNvSpPr>
            <a:spLocks noGrp="1"/>
          </p:cNvSpPr>
          <p:nvPr>
            <p:ph type="title"/>
          </p:nvPr>
        </p:nvSpPr>
        <p:spPr/>
        <p:txBody>
          <a:bodyPr/>
          <a:lstStyle/>
          <a:p>
            <a:r>
              <a:rPr lang="en-US" dirty="0">
                <a:solidFill>
                  <a:srgbClr val="15305A"/>
                </a:solidFill>
              </a:rPr>
              <a:t>Introduction</a:t>
            </a:r>
            <a:endParaRPr lang="en-US" dirty="0"/>
          </a:p>
        </p:txBody>
      </p:sp>
      <p:sp>
        <p:nvSpPr>
          <p:cNvPr id="6" name="Content Placeholder 5">
            <a:extLst>
              <a:ext uri="{FF2B5EF4-FFF2-40B4-BE49-F238E27FC236}">
                <a16:creationId xmlns:a16="http://schemas.microsoft.com/office/drawing/2014/main" id="{F5D2AA00-00AA-2621-784B-C52D7E359998}"/>
              </a:ext>
            </a:extLst>
          </p:cNvPr>
          <p:cNvSpPr>
            <a:spLocks noGrp="1"/>
          </p:cNvSpPr>
          <p:nvPr>
            <p:ph sz="quarter" idx="4"/>
          </p:nvPr>
        </p:nvSpPr>
        <p:spPr>
          <a:xfrm>
            <a:off x="1012824" y="1633868"/>
            <a:ext cx="10339388" cy="736059"/>
          </a:xfrm>
        </p:spPr>
        <p:txBody>
          <a:bodyPr>
            <a:normAutofit/>
          </a:bodyPr>
          <a:lstStyle/>
          <a:p>
            <a:r>
              <a:rPr lang="en-US" sz="2400" b="1" dirty="0"/>
              <a:t>Goal: </a:t>
            </a:r>
            <a:r>
              <a:rPr lang="en-US" sz="2400" dirty="0"/>
              <a:t>whether co-expression of two genes affected by genotype</a:t>
            </a:r>
          </a:p>
          <a:p>
            <a:endParaRPr lang="en-US" sz="2400" b="1" dirty="0"/>
          </a:p>
        </p:txBody>
      </p:sp>
      <p:graphicFrame>
        <p:nvGraphicFramePr>
          <p:cNvPr id="16" name="Table 15">
            <a:extLst>
              <a:ext uri="{FF2B5EF4-FFF2-40B4-BE49-F238E27FC236}">
                <a16:creationId xmlns:a16="http://schemas.microsoft.com/office/drawing/2014/main" id="{95BB7633-B720-FEED-F163-A1F5710AC209}"/>
              </a:ext>
            </a:extLst>
          </p:cNvPr>
          <p:cNvGraphicFramePr>
            <a:graphicFrameLocks noGrp="1"/>
          </p:cNvGraphicFramePr>
          <p:nvPr>
            <p:extLst>
              <p:ext uri="{D42A27DB-BD31-4B8C-83A1-F6EECF244321}">
                <p14:modId xmlns:p14="http://schemas.microsoft.com/office/powerpoint/2010/main" val="3425224093"/>
              </p:ext>
            </p:extLst>
          </p:nvPr>
        </p:nvGraphicFramePr>
        <p:xfrm>
          <a:off x="4617319" y="4167102"/>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812671261"/>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750067325"/>
                  </a:ext>
                </a:extLst>
              </a:tr>
            </a:tbl>
          </a:graphicData>
        </a:graphic>
      </p:graphicFrame>
      <p:sp>
        <p:nvSpPr>
          <p:cNvPr id="17" name="TextBox 16">
            <a:extLst>
              <a:ext uri="{FF2B5EF4-FFF2-40B4-BE49-F238E27FC236}">
                <a16:creationId xmlns:a16="http://schemas.microsoft.com/office/drawing/2014/main" id="{5A64C59E-5897-7037-30CE-907A8BF329ED}"/>
              </a:ext>
            </a:extLst>
          </p:cNvPr>
          <p:cNvSpPr txBox="1"/>
          <p:nvPr/>
        </p:nvSpPr>
        <p:spPr>
          <a:xfrm>
            <a:off x="3869864" y="4150618"/>
            <a:ext cx="1116418" cy="307777"/>
          </a:xfrm>
          <a:prstGeom prst="rect">
            <a:avLst/>
          </a:prstGeom>
          <a:noFill/>
        </p:spPr>
        <p:txBody>
          <a:bodyPr wrap="square" rtlCol="0">
            <a:spAutoFit/>
          </a:bodyPr>
          <a:lstStyle/>
          <a:p>
            <a:r>
              <a:rPr lang="en-US" sz="1400" dirty="0"/>
              <a:t>Gene 1</a:t>
            </a:r>
          </a:p>
        </p:txBody>
      </p:sp>
      <p:sp>
        <p:nvSpPr>
          <p:cNvPr id="18" name="TextBox 17">
            <a:extLst>
              <a:ext uri="{FF2B5EF4-FFF2-40B4-BE49-F238E27FC236}">
                <a16:creationId xmlns:a16="http://schemas.microsoft.com/office/drawing/2014/main" id="{5ECDB239-EFD1-0FC7-7BD8-A6264ED1836B}"/>
              </a:ext>
            </a:extLst>
          </p:cNvPr>
          <p:cNvSpPr txBox="1"/>
          <p:nvPr/>
        </p:nvSpPr>
        <p:spPr>
          <a:xfrm>
            <a:off x="3869864" y="4531261"/>
            <a:ext cx="1116418" cy="307777"/>
          </a:xfrm>
          <a:prstGeom prst="rect">
            <a:avLst/>
          </a:prstGeom>
          <a:noFill/>
        </p:spPr>
        <p:txBody>
          <a:bodyPr wrap="square" rtlCol="0">
            <a:spAutoFit/>
          </a:bodyPr>
          <a:lstStyle/>
          <a:p>
            <a:r>
              <a:rPr lang="en-US" sz="1400" dirty="0"/>
              <a:t>Gene 2</a:t>
            </a:r>
          </a:p>
        </p:txBody>
      </p:sp>
      <p:sp>
        <p:nvSpPr>
          <p:cNvPr id="19" name="TextBox 18">
            <a:extLst>
              <a:ext uri="{FF2B5EF4-FFF2-40B4-BE49-F238E27FC236}">
                <a16:creationId xmlns:a16="http://schemas.microsoft.com/office/drawing/2014/main" id="{C2CC5975-57DF-D9FE-072D-29AE3F26E373}"/>
              </a:ext>
            </a:extLst>
          </p:cNvPr>
          <p:cNvSpPr txBox="1"/>
          <p:nvPr/>
        </p:nvSpPr>
        <p:spPr>
          <a:xfrm>
            <a:off x="3839330" y="5274900"/>
            <a:ext cx="1116418" cy="307777"/>
          </a:xfrm>
          <a:prstGeom prst="rect">
            <a:avLst/>
          </a:prstGeom>
          <a:noFill/>
        </p:spPr>
        <p:txBody>
          <a:bodyPr wrap="square" rtlCol="0">
            <a:spAutoFit/>
          </a:bodyPr>
          <a:lstStyle/>
          <a:p>
            <a:r>
              <a:rPr lang="en-US" sz="1400" dirty="0"/>
              <a:t>Gene n</a:t>
            </a:r>
          </a:p>
        </p:txBody>
      </p:sp>
      <p:sp>
        <p:nvSpPr>
          <p:cNvPr id="20" name="TextBox 19">
            <a:extLst>
              <a:ext uri="{FF2B5EF4-FFF2-40B4-BE49-F238E27FC236}">
                <a16:creationId xmlns:a16="http://schemas.microsoft.com/office/drawing/2014/main" id="{44B7102F-7971-1ADB-0C2D-E50F4985071A}"/>
              </a:ext>
            </a:extLst>
          </p:cNvPr>
          <p:cNvSpPr txBox="1"/>
          <p:nvPr/>
        </p:nvSpPr>
        <p:spPr>
          <a:xfrm>
            <a:off x="4031753" y="4935233"/>
            <a:ext cx="396320"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E6585B73-85C8-FF41-5F56-7EBB2750B705}"/>
              </a:ext>
            </a:extLst>
          </p:cNvPr>
          <p:cNvSpPr txBox="1"/>
          <p:nvPr/>
        </p:nvSpPr>
        <p:spPr>
          <a:xfrm>
            <a:off x="4459972" y="3865274"/>
            <a:ext cx="4288055" cy="307777"/>
          </a:xfrm>
          <a:prstGeom prst="rect">
            <a:avLst/>
          </a:prstGeom>
          <a:noFill/>
        </p:spPr>
        <p:txBody>
          <a:bodyPr wrap="square" rtlCol="0">
            <a:spAutoFit/>
          </a:bodyPr>
          <a:lstStyle/>
          <a:p>
            <a:r>
              <a:rPr lang="en-US" sz="1400" dirty="0"/>
              <a:t>Cell 1 Cell 2                     … …                                  Cell m  </a:t>
            </a:r>
          </a:p>
        </p:txBody>
      </p:sp>
      <p:graphicFrame>
        <p:nvGraphicFramePr>
          <p:cNvPr id="22" name="Table 21">
            <a:extLst>
              <a:ext uri="{FF2B5EF4-FFF2-40B4-BE49-F238E27FC236}">
                <a16:creationId xmlns:a16="http://schemas.microsoft.com/office/drawing/2014/main" id="{F44AA009-0B16-C47E-1C55-C7A35C330EE0}"/>
              </a:ext>
            </a:extLst>
          </p:cNvPr>
          <p:cNvGraphicFramePr>
            <a:graphicFrameLocks noGrp="1"/>
          </p:cNvGraphicFramePr>
          <p:nvPr>
            <p:extLst>
              <p:ext uri="{D42A27DB-BD31-4B8C-83A1-F6EECF244321}">
                <p14:modId xmlns:p14="http://schemas.microsoft.com/office/powerpoint/2010/main" val="327337928"/>
              </p:ext>
            </p:extLst>
          </p:nvPr>
        </p:nvGraphicFramePr>
        <p:xfrm>
          <a:off x="5831663" y="4167102"/>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812671261"/>
                  </a:ext>
                </a:extLst>
              </a:tr>
              <a:tr h="3418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50067325"/>
                  </a:ext>
                </a:extLst>
              </a:tr>
            </a:tbl>
          </a:graphicData>
        </a:graphic>
      </p:graphicFrame>
      <p:graphicFrame>
        <p:nvGraphicFramePr>
          <p:cNvPr id="23" name="Table 22">
            <a:extLst>
              <a:ext uri="{FF2B5EF4-FFF2-40B4-BE49-F238E27FC236}">
                <a16:creationId xmlns:a16="http://schemas.microsoft.com/office/drawing/2014/main" id="{D4E11C3A-476E-5640-DE58-DA5626F09B2D}"/>
              </a:ext>
            </a:extLst>
          </p:cNvPr>
          <p:cNvGraphicFramePr>
            <a:graphicFrameLocks noGrp="1"/>
          </p:cNvGraphicFramePr>
          <p:nvPr>
            <p:extLst>
              <p:ext uri="{D42A27DB-BD31-4B8C-83A1-F6EECF244321}">
                <p14:modId xmlns:p14="http://schemas.microsoft.com/office/powerpoint/2010/main" val="2947825360"/>
              </p:ext>
            </p:extLst>
          </p:nvPr>
        </p:nvGraphicFramePr>
        <p:xfrm>
          <a:off x="7046007" y="4169515"/>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812671261"/>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750067325"/>
                  </a:ext>
                </a:extLst>
              </a:tr>
            </a:tbl>
          </a:graphicData>
        </a:graphic>
      </p:graphicFrame>
      <p:sp>
        <p:nvSpPr>
          <p:cNvPr id="24" name="TextBox 23">
            <a:extLst>
              <a:ext uri="{FF2B5EF4-FFF2-40B4-BE49-F238E27FC236}">
                <a16:creationId xmlns:a16="http://schemas.microsoft.com/office/drawing/2014/main" id="{D0ECE149-2B4E-4E06-4E71-4D3BBA452988}"/>
              </a:ext>
            </a:extLst>
          </p:cNvPr>
          <p:cNvSpPr txBox="1"/>
          <p:nvPr/>
        </p:nvSpPr>
        <p:spPr>
          <a:xfrm>
            <a:off x="4508449" y="5624193"/>
            <a:ext cx="4288055" cy="307777"/>
          </a:xfrm>
          <a:prstGeom prst="rect">
            <a:avLst/>
          </a:prstGeom>
          <a:noFill/>
        </p:spPr>
        <p:txBody>
          <a:bodyPr wrap="square" rtlCol="0">
            <a:spAutoFit/>
          </a:bodyPr>
          <a:lstStyle/>
          <a:p>
            <a:r>
              <a:rPr lang="en-US" sz="1400" dirty="0"/>
              <a:t>             Ind 1                      Ind 2                      Ind 3        </a:t>
            </a:r>
          </a:p>
        </p:txBody>
      </p:sp>
      <p:sp>
        <p:nvSpPr>
          <p:cNvPr id="27" name="Content Placeholder 3">
            <a:extLst>
              <a:ext uri="{FF2B5EF4-FFF2-40B4-BE49-F238E27FC236}">
                <a16:creationId xmlns:a16="http://schemas.microsoft.com/office/drawing/2014/main" id="{58D50247-CF0E-1B73-5A01-1BBD99C300B9}"/>
              </a:ext>
            </a:extLst>
          </p:cNvPr>
          <p:cNvSpPr txBox="1">
            <a:spLocks/>
          </p:cNvSpPr>
          <p:nvPr/>
        </p:nvSpPr>
        <p:spPr>
          <a:xfrm>
            <a:off x="1012824" y="3400368"/>
            <a:ext cx="5157787" cy="758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Data:</a:t>
            </a:r>
            <a:r>
              <a:rPr lang="en-US" sz="2400" dirty="0"/>
              <a:t> single-cell RNA-Seq data</a:t>
            </a:r>
          </a:p>
          <a:p>
            <a:endParaRPr lang="en-US" sz="2400" b="1" dirty="0"/>
          </a:p>
        </p:txBody>
      </p:sp>
      <p:sp>
        <p:nvSpPr>
          <p:cNvPr id="28" name="Content Placeholder 3">
            <a:extLst>
              <a:ext uri="{FF2B5EF4-FFF2-40B4-BE49-F238E27FC236}">
                <a16:creationId xmlns:a16="http://schemas.microsoft.com/office/drawing/2014/main" id="{6BA09534-2387-80FB-A8B4-8043AF3E92F6}"/>
              </a:ext>
            </a:extLst>
          </p:cNvPr>
          <p:cNvSpPr txBox="1">
            <a:spLocks/>
          </p:cNvSpPr>
          <p:nvPr/>
        </p:nvSpPr>
        <p:spPr>
          <a:xfrm>
            <a:off x="999329" y="2103264"/>
            <a:ext cx="10342564" cy="127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Statistical test: </a:t>
            </a:r>
            <a:r>
              <a:rPr lang="en-US" sz="2200" dirty="0"/>
              <a:t>			</a:t>
            </a:r>
          </a:p>
          <a:p>
            <a:pPr marL="0" indent="0" algn="ctr">
              <a:buNone/>
            </a:pPr>
            <a:r>
              <a:rPr lang="en-US" sz="2200" dirty="0"/>
              <a:t>H</a:t>
            </a:r>
            <a:r>
              <a:rPr lang="en-US" sz="2200" baseline="-25000" dirty="0"/>
              <a:t>0</a:t>
            </a:r>
            <a:r>
              <a:rPr lang="en-US" sz="2200" dirty="0"/>
              <a:t>: β</a:t>
            </a:r>
            <a:r>
              <a:rPr lang="en-US" sz="2200" baseline="-25000" dirty="0"/>
              <a:t>1</a:t>
            </a:r>
            <a:r>
              <a:rPr lang="en-US" sz="2200" dirty="0"/>
              <a:t> = 0</a:t>
            </a:r>
          </a:p>
          <a:p>
            <a:pPr marL="0" indent="0" algn="ctr">
              <a:buNone/>
            </a:pPr>
            <a:r>
              <a:rPr lang="en-US" sz="2200" dirty="0"/>
              <a:t>Given: ∑ = β</a:t>
            </a:r>
            <a:r>
              <a:rPr lang="en-US" sz="2200" baseline="-25000" dirty="0"/>
              <a:t>0</a:t>
            </a:r>
            <a:r>
              <a:rPr lang="en-US" sz="2200" dirty="0"/>
              <a:t> +β</a:t>
            </a:r>
            <a:r>
              <a:rPr lang="en-US" sz="2200" baseline="-25000" dirty="0"/>
              <a:t>1</a:t>
            </a:r>
            <a:r>
              <a:rPr lang="en-US" sz="2200" dirty="0"/>
              <a:t> g  </a:t>
            </a:r>
          </a:p>
          <a:p>
            <a:endParaRPr lang="en-US" sz="2200" b="1" dirty="0"/>
          </a:p>
        </p:txBody>
      </p:sp>
    </p:spTree>
    <p:extLst>
      <p:ext uri="{BB962C8B-B14F-4D97-AF65-F5344CB8AC3E}">
        <p14:creationId xmlns:p14="http://schemas.microsoft.com/office/powerpoint/2010/main" val="8245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4"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F729-F9CD-0AC8-6F2F-B0891B68C1EE}"/>
              </a:ext>
            </a:extLst>
          </p:cNvPr>
          <p:cNvSpPr>
            <a:spLocks noGrp="1"/>
          </p:cNvSpPr>
          <p:nvPr>
            <p:ph type="title"/>
          </p:nvPr>
        </p:nvSpPr>
        <p:spPr/>
        <p:txBody>
          <a:bodyPr/>
          <a:lstStyle/>
          <a:p>
            <a:r>
              <a:rPr lang="en-US" dirty="0">
                <a:solidFill>
                  <a:srgbClr val="15305A"/>
                </a:solidFill>
              </a:rPr>
              <a:t>Simulation</a:t>
            </a:r>
          </a:p>
        </p:txBody>
      </p:sp>
      <p:sp>
        <p:nvSpPr>
          <p:cNvPr id="3" name="Content Placeholder 2">
            <a:extLst>
              <a:ext uri="{FF2B5EF4-FFF2-40B4-BE49-F238E27FC236}">
                <a16:creationId xmlns:a16="http://schemas.microsoft.com/office/drawing/2014/main" id="{8BB44FCD-8B22-7E61-7F18-6400610C4090}"/>
              </a:ext>
            </a:extLst>
          </p:cNvPr>
          <p:cNvSpPr>
            <a:spLocks noGrp="1"/>
          </p:cNvSpPr>
          <p:nvPr>
            <p:ph idx="1"/>
          </p:nvPr>
        </p:nvSpPr>
        <p:spPr/>
        <p:txBody>
          <a:bodyPr/>
          <a:lstStyle/>
          <a:p>
            <a:pPr marL="0" indent="0">
              <a:buNone/>
            </a:pPr>
            <a:r>
              <a:rPr lang="en-US" b="1" dirty="0"/>
              <a:t>Goal:</a:t>
            </a:r>
          </a:p>
          <a:p>
            <a:pPr marL="0" indent="0">
              <a:buNone/>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    2 genes whose co-expression modulated by genotype</a:t>
            </a:r>
          </a:p>
          <a:p>
            <a:pPr marL="0" indent="0">
              <a:buNone/>
            </a:pPr>
            <a:endParaRPr lang="en-US" dirty="0"/>
          </a:p>
          <a:p>
            <a:r>
              <a:rPr lang="en-US" sz="2400" b="1" dirty="0"/>
              <a:t>Data: </a:t>
            </a:r>
            <a:r>
              <a:rPr lang="en-US" sz="2400" dirty="0"/>
              <a:t>OneK1K data - </a:t>
            </a:r>
            <a:r>
              <a:rPr lang="en-US" sz="2400" b="1" dirty="0"/>
              <a:t>981</a:t>
            </a:r>
            <a:r>
              <a:rPr lang="en-US" sz="2400" dirty="0"/>
              <a:t> individuals </a:t>
            </a:r>
            <a:r>
              <a:rPr lang="en-US" sz="2400" b="1" dirty="0"/>
              <a:t>289000</a:t>
            </a:r>
            <a:r>
              <a:rPr lang="en-US" sz="2400" dirty="0"/>
              <a:t> CD4 TCM cells </a:t>
            </a:r>
          </a:p>
          <a:p>
            <a:pPr lvl="1"/>
            <a:r>
              <a:rPr lang="en-US" sz="2000" b="1" dirty="0"/>
              <a:t>Number of cells </a:t>
            </a:r>
            <a:r>
              <a:rPr lang="en-US" sz="2000" dirty="0"/>
              <a:t>in each individual:</a:t>
            </a:r>
          </a:p>
          <a:p>
            <a:pPr marL="0" indent="0">
              <a:buNone/>
            </a:pPr>
            <a:endParaRPr lang="en-US" sz="3600" dirty="0"/>
          </a:p>
          <a:p>
            <a:pPr lvl="1"/>
            <a:r>
              <a:rPr lang="en-US" sz="2000" b="1" dirty="0"/>
              <a:t>Sequencing depth</a:t>
            </a:r>
            <a:r>
              <a:rPr lang="en-US" sz="2000" dirty="0"/>
              <a:t>: </a:t>
            </a:r>
          </a:p>
          <a:p>
            <a:endParaRPr lang="en-US" sz="2400" dirty="0"/>
          </a:p>
        </p:txBody>
      </p:sp>
      <p:pic>
        <p:nvPicPr>
          <p:cNvPr id="4" name="Picture 3" descr="A close-up of a number&#10;&#10;AI-generated content may be incorrect.">
            <a:extLst>
              <a:ext uri="{FF2B5EF4-FFF2-40B4-BE49-F238E27FC236}">
                <a16:creationId xmlns:a16="http://schemas.microsoft.com/office/drawing/2014/main" id="{E48EFE32-41F2-CA39-467A-E901A708FEE3}"/>
              </a:ext>
            </a:extLst>
          </p:cNvPr>
          <p:cNvPicPr>
            <a:picLocks noChangeAspect="1"/>
          </p:cNvPicPr>
          <p:nvPr/>
        </p:nvPicPr>
        <p:blipFill>
          <a:blip r:embed="rId3"/>
          <a:srcRect t="36832"/>
          <a:stretch/>
        </p:blipFill>
        <p:spPr>
          <a:xfrm>
            <a:off x="3169171" y="4001294"/>
            <a:ext cx="6099823" cy="600758"/>
          </a:xfrm>
          <a:prstGeom prst="rect">
            <a:avLst/>
          </a:prstGeom>
        </p:spPr>
      </p:pic>
      <p:pic>
        <p:nvPicPr>
          <p:cNvPr id="5" name="Picture 4" descr="A close up of numbers&#10;&#10;AI-generated content may be incorrect.">
            <a:extLst>
              <a:ext uri="{FF2B5EF4-FFF2-40B4-BE49-F238E27FC236}">
                <a16:creationId xmlns:a16="http://schemas.microsoft.com/office/drawing/2014/main" id="{EA2B62D7-FFE9-FFFB-BD88-8FA31659D2EA}"/>
              </a:ext>
            </a:extLst>
          </p:cNvPr>
          <p:cNvPicPr>
            <a:picLocks noChangeAspect="1"/>
          </p:cNvPicPr>
          <p:nvPr/>
        </p:nvPicPr>
        <p:blipFill>
          <a:blip r:embed="rId4"/>
          <a:srcRect t="34576"/>
          <a:stretch/>
        </p:blipFill>
        <p:spPr>
          <a:xfrm>
            <a:off x="3169171" y="5089128"/>
            <a:ext cx="6050628" cy="600758"/>
          </a:xfrm>
          <a:prstGeom prst="rect">
            <a:avLst/>
          </a:prstGeom>
        </p:spPr>
      </p:pic>
    </p:spTree>
    <p:extLst>
      <p:ext uri="{BB962C8B-B14F-4D97-AF65-F5344CB8AC3E}">
        <p14:creationId xmlns:p14="http://schemas.microsoft.com/office/powerpoint/2010/main" val="226585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4D22A-DA08-8123-8BC0-2A07E5E98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EA940-8AF5-0197-3FBD-7F80F64AC2DA}"/>
              </a:ext>
            </a:extLst>
          </p:cNvPr>
          <p:cNvSpPr>
            <a:spLocks noGrp="1"/>
          </p:cNvSpPr>
          <p:nvPr>
            <p:ph type="title"/>
          </p:nvPr>
        </p:nvSpPr>
        <p:spPr/>
        <p:txBody>
          <a:bodyPr/>
          <a:lstStyle/>
          <a:p>
            <a:r>
              <a:rPr lang="en-US" dirty="0">
                <a:solidFill>
                  <a:srgbClr val="15305A"/>
                </a:solidFill>
              </a:rPr>
              <a:t>Simulation</a:t>
            </a:r>
            <a:endParaRPr lang="en-US" dirty="0"/>
          </a:p>
        </p:txBody>
      </p:sp>
      <p:sp>
        <p:nvSpPr>
          <p:cNvPr id="6" name="Content Placeholder 5">
            <a:extLst>
              <a:ext uri="{FF2B5EF4-FFF2-40B4-BE49-F238E27FC236}">
                <a16:creationId xmlns:a16="http://schemas.microsoft.com/office/drawing/2014/main" id="{33014824-7430-1278-5DE5-3ECF5D216FFF}"/>
              </a:ext>
            </a:extLst>
          </p:cNvPr>
          <p:cNvSpPr>
            <a:spLocks noGrp="1"/>
          </p:cNvSpPr>
          <p:nvPr>
            <p:ph sz="quarter" idx="4"/>
          </p:nvPr>
        </p:nvSpPr>
        <p:spPr>
          <a:xfrm>
            <a:off x="929074" y="1715503"/>
            <a:ext cx="5183188" cy="4031254"/>
          </a:xfrm>
        </p:spPr>
        <p:txBody>
          <a:bodyPr>
            <a:normAutofit/>
          </a:bodyPr>
          <a:lstStyle/>
          <a:p>
            <a:r>
              <a:rPr lang="en-US" sz="2400" b="1" dirty="0"/>
              <a:t>Data: </a:t>
            </a:r>
            <a:r>
              <a:rPr lang="en-US" sz="2400" dirty="0" err="1"/>
              <a:t>scRNA</a:t>
            </a:r>
            <a:r>
              <a:rPr lang="en-US" sz="2400" dirty="0"/>
              <a:t>-Seq data</a:t>
            </a:r>
          </a:p>
          <a:p>
            <a:endParaRPr lang="en-US" sz="2400" b="1" dirty="0"/>
          </a:p>
          <a:p>
            <a:endParaRPr lang="en-US" sz="2400" b="1" dirty="0"/>
          </a:p>
          <a:p>
            <a:endParaRPr lang="en-US" sz="2400" b="1" dirty="0"/>
          </a:p>
          <a:p>
            <a:endParaRPr lang="en-US" sz="2400" b="1" dirty="0"/>
          </a:p>
          <a:p>
            <a:r>
              <a:rPr lang="en-US" sz="2400" b="1" dirty="0"/>
              <a:t>Model:</a:t>
            </a:r>
          </a:p>
          <a:p>
            <a:endParaRPr lang="en-US" sz="2400" b="1" dirty="0"/>
          </a:p>
        </p:txBody>
      </p:sp>
      <p:graphicFrame>
        <p:nvGraphicFramePr>
          <p:cNvPr id="16" name="Table 15">
            <a:extLst>
              <a:ext uri="{FF2B5EF4-FFF2-40B4-BE49-F238E27FC236}">
                <a16:creationId xmlns:a16="http://schemas.microsoft.com/office/drawing/2014/main" id="{CED524F0-D404-D338-45CF-C4E9501E27C8}"/>
              </a:ext>
            </a:extLst>
          </p:cNvPr>
          <p:cNvGraphicFramePr>
            <a:graphicFrameLocks noGrp="1"/>
          </p:cNvGraphicFramePr>
          <p:nvPr>
            <p:extLst>
              <p:ext uri="{D42A27DB-BD31-4B8C-83A1-F6EECF244321}">
                <p14:modId xmlns:p14="http://schemas.microsoft.com/office/powerpoint/2010/main" val="3864394989"/>
              </p:ext>
            </p:extLst>
          </p:nvPr>
        </p:nvGraphicFramePr>
        <p:xfrm>
          <a:off x="4339407" y="2384793"/>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3812671261"/>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extLst>
                  <a:ext uri="{0D108BD9-81ED-4DB2-BD59-A6C34878D82A}">
                    <a16:rowId xmlns:a16="http://schemas.microsoft.com/office/drawing/2014/main" val="750067325"/>
                  </a:ext>
                </a:extLst>
              </a:tr>
            </a:tbl>
          </a:graphicData>
        </a:graphic>
      </p:graphicFrame>
      <p:sp>
        <p:nvSpPr>
          <p:cNvPr id="17" name="TextBox 16">
            <a:extLst>
              <a:ext uri="{FF2B5EF4-FFF2-40B4-BE49-F238E27FC236}">
                <a16:creationId xmlns:a16="http://schemas.microsoft.com/office/drawing/2014/main" id="{EEF35F9F-601C-E581-6EDC-D1DB6D2AAE8B}"/>
              </a:ext>
            </a:extLst>
          </p:cNvPr>
          <p:cNvSpPr txBox="1"/>
          <p:nvPr/>
        </p:nvSpPr>
        <p:spPr>
          <a:xfrm>
            <a:off x="3591952" y="2368309"/>
            <a:ext cx="1116418" cy="307777"/>
          </a:xfrm>
          <a:prstGeom prst="rect">
            <a:avLst/>
          </a:prstGeom>
          <a:noFill/>
        </p:spPr>
        <p:txBody>
          <a:bodyPr wrap="square" rtlCol="0">
            <a:spAutoFit/>
          </a:bodyPr>
          <a:lstStyle/>
          <a:p>
            <a:r>
              <a:rPr lang="en-US" sz="1400" dirty="0"/>
              <a:t>Gene 1</a:t>
            </a:r>
          </a:p>
        </p:txBody>
      </p:sp>
      <p:sp>
        <p:nvSpPr>
          <p:cNvPr id="18" name="TextBox 17">
            <a:extLst>
              <a:ext uri="{FF2B5EF4-FFF2-40B4-BE49-F238E27FC236}">
                <a16:creationId xmlns:a16="http://schemas.microsoft.com/office/drawing/2014/main" id="{DC6FC09D-1D0B-48FE-0C38-5874DB76B491}"/>
              </a:ext>
            </a:extLst>
          </p:cNvPr>
          <p:cNvSpPr txBox="1"/>
          <p:nvPr/>
        </p:nvSpPr>
        <p:spPr>
          <a:xfrm>
            <a:off x="3591952" y="2748952"/>
            <a:ext cx="1116418" cy="307777"/>
          </a:xfrm>
          <a:prstGeom prst="rect">
            <a:avLst/>
          </a:prstGeom>
          <a:noFill/>
        </p:spPr>
        <p:txBody>
          <a:bodyPr wrap="square" rtlCol="0">
            <a:spAutoFit/>
          </a:bodyPr>
          <a:lstStyle/>
          <a:p>
            <a:r>
              <a:rPr lang="en-US" sz="1400" dirty="0"/>
              <a:t>Gene 2</a:t>
            </a:r>
          </a:p>
        </p:txBody>
      </p:sp>
      <p:sp>
        <p:nvSpPr>
          <p:cNvPr id="19" name="TextBox 18">
            <a:extLst>
              <a:ext uri="{FF2B5EF4-FFF2-40B4-BE49-F238E27FC236}">
                <a16:creationId xmlns:a16="http://schemas.microsoft.com/office/drawing/2014/main" id="{BD6FE1D5-9254-688C-5420-070C32577C31}"/>
              </a:ext>
            </a:extLst>
          </p:cNvPr>
          <p:cNvSpPr txBox="1"/>
          <p:nvPr/>
        </p:nvSpPr>
        <p:spPr>
          <a:xfrm>
            <a:off x="3561418" y="3492591"/>
            <a:ext cx="1116418" cy="307777"/>
          </a:xfrm>
          <a:prstGeom prst="rect">
            <a:avLst/>
          </a:prstGeom>
          <a:noFill/>
        </p:spPr>
        <p:txBody>
          <a:bodyPr wrap="square" rtlCol="0">
            <a:spAutoFit/>
          </a:bodyPr>
          <a:lstStyle/>
          <a:p>
            <a:r>
              <a:rPr lang="en-US" sz="1400" dirty="0"/>
              <a:t>Gene n</a:t>
            </a:r>
          </a:p>
        </p:txBody>
      </p:sp>
      <p:sp>
        <p:nvSpPr>
          <p:cNvPr id="20" name="TextBox 19">
            <a:extLst>
              <a:ext uri="{FF2B5EF4-FFF2-40B4-BE49-F238E27FC236}">
                <a16:creationId xmlns:a16="http://schemas.microsoft.com/office/drawing/2014/main" id="{640163EA-DC97-6FBB-1FA8-37014B1F5E28}"/>
              </a:ext>
            </a:extLst>
          </p:cNvPr>
          <p:cNvSpPr txBox="1"/>
          <p:nvPr/>
        </p:nvSpPr>
        <p:spPr>
          <a:xfrm>
            <a:off x="3753841" y="3152924"/>
            <a:ext cx="396320"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13DD926D-884E-0CAF-474E-B6677064DA53}"/>
              </a:ext>
            </a:extLst>
          </p:cNvPr>
          <p:cNvSpPr txBox="1"/>
          <p:nvPr/>
        </p:nvSpPr>
        <p:spPr>
          <a:xfrm>
            <a:off x="4182060" y="2082965"/>
            <a:ext cx="4288055" cy="307777"/>
          </a:xfrm>
          <a:prstGeom prst="rect">
            <a:avLst/>
          </a:prstGeom>
          <a:noFill/>
        </p:spPr>
        <p:txBody>
          <a:bodyPr wrap="square" rtlCol="0">
            <a:spAutoFit/>
          </a:bodyPr>
          <a:lstStyle/>
          <a:p>
            <a:r>
              <a:rPr lang="en-US" sz="1400" dirty="0"/>
              <a:t>Cell 1 Cell 2                     … …                                  Cell m  </a:t>
            </a:r>
          </a:p>
        </p:txBody>
      </p:sp>
      <p:graphicFrame>
        <p:nvGraphicFramePr>
          <p:cNvPr id="22" name="Table 21">
            <a:extLst>
              <a:ext uri="{FF2B5EF4-FFF2-40B4-BE49-F238E27FC236}">
                <a16:creationId xmlns:a16="http://schemas.microsoft.com/office/drawing/2014/main" id="{5DA391B5-44D3-28C2-DEA7-8E6328BAF183}"/>
              </a:ext>
            </a:extLst>
          </p:cNvPr>
          <p:cNvGraphicFramePr>
            <a:graphicFrameLocks noGrp="1"/>
          </p:cNvGraphicFramePr>
          <p:nvPr>
            <p:extLst>
              <p:ext uri="{D42A27DB-BD31-4B8C-83A1-F6EECF244321}">
                <p14:modId xmlns:p14="http://schemas.microsoft.com/office/powerpoint/2010/main" val="153299721"/>
              </p:ext>
            </p:extLst>
          </p:nvPr>
        </p:nvGraphicFramePr>
        <p:xfrm>
          <a:off x="5553751" y="2384793"/>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812671261"/>
                  </a:ext>
                </a:extLst>
              </a:tr>
              <a:tr h="3418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50067325"/>
                  </a:ext>
                </a:extLst>
              </a:tr>
            </a:tbl>
          </a:graphicData>
        </a:graphic>
      </p:graphicFrame>
      <p:graphicFrame>
        <p:nvGraphicFramePr>
          <p:cNvPr id="23" name="Table 22">
            <a:extLst>
              <a:ext uri="{FF2B5EF4-FFF2-40B4-BE49-F238E27FC236}">
                <a16:creationId xmlns:a16="http://schemas.microsoft.com/office/drawing/2014/main" id="{E08ED8C2-02D9-F5E3-857A-B97C3EF845FB}"/>
              </a:ext>
            </a:extLst>
          </p:cNvPr>
          <p:cNvGraphicFramePr>
            <a:graphicFrameLocks noGrp="1"/>
          </p:cNvGraphicFramePr>
          <p:nvPr>
            <p:extLst>
              <p:ext uri="{D42A27DB-BD31-4B8C-83A1-F6EECF244321}">
                <p14:modId xmlns:p14="http://schemas.microsoft.com/office/powerpoint/2010/main" val="2117688133"/>
              </p:ext>
            </p:extLst>
          </p:nvPr>
        </p:nvGraphicFramePr>
        <p:xfrm>
          <a:off x="6768095" y="2387206"/>
          <a:ext cx="1221561" cy="1463040"/>
        </p:xfrm>
        <a:graphic>
          <a:graphicData uri="http://schemas.openxmlformats.org/drawingml/2006/table">
            <a:tbl>
              <a:tblPr firstRow="1" bandRow="1">
                <a:tableStyleId>{2D5ABB26-0587-4C30-8999-92F81FD0307C}</a:tableStyleId>
              </a:tblPr>
              <a:tblGrid>
                <a:gridCol w="407187">
                  <a:extLst>
                    <a:ext uri="{9D8B030D-6E8A-4147-A177-3AD203B41FA5}">
                      <a16:colId xmlns:a16="http://schemas.microsoft.com/office/drawing/2014/main" val="2216930016"/>
                    </a:ext>
                  </a:extLst>
                </a:gridCol>
                <a:gridCol w="407187">
                  <a:extLst>
                    <a:ext uri="{9D8B030D-6E8A-4147-A177-3AD203B41FA5}">
                      <a16:colId xmlns:a16="http://schemas.microsoft.com/office/drawing/2014/main" val="3307917756"/>
                    </a:ext>
                  </a:extLst>
                </a:gridCol>
                <a:gridCol w="407187">
                  <a:extLst>
                    <a:ext uri="{9D8B030D-6E8A-4147-A177-3AD203B41FA5}">
                      <a16:colId xmlns:a16="http://schemas.microsoft.com/office/drawing/2014/main" val="3522740425"/>
                    </a:ext>
                  </a:extLst>
                </a:gridCol>
              </a:tblGrid>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485684072"/>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252772697"/>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812671261"/>
                  </a:ext>
                </a:extLst>
              </a:tr>
              <a:tr h="341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750067325"/>
                  </a:ext>
                </a:extLst>
              </a:tr>
            </a:tbl>
          </a:graphicData>
        </a:graphic>
      </p:graphicFrame>
      <p:sp>
        <p:nvSpPr>
          <p:cNvPr id="24" name="TextBox 23">
            <a:extLst>
              <a:ext uri="{FF2B5EF4-FFF2-40B4-BE49-F238E27FC236}">
                <a16:creationId xmlns:a16="http://schemas.microsoft.com/office/drawing/2014/main" id="{9DD2FC07-B636-F715-DE99-9078E9E752FE}"/>
              </a:ext>
            </a:extLst>
          </p:cNvPr>
          <p:cNvSpPr txBox="1"/>
          <p:nvPr/>
        </p:nvSpPr>
        <p:spPr>
          <a:xfrm>
            <a:off x="4230537" y="3841884"/>
            <a:ext cx="4288055" cy="307777"/>
          </a:xfrm>
          <a:prstGeom prst="rect">
            <a:avLst/>
          </a:prstGeom>
          <a:noFill/>
        </p:spPr>
        <p:txBody>
          <a:bodyPr wrap="square" rtlCol="0">
            <a:spAutoFit/>
          </a:bodyPr>
          <a:lstStyle/>
          <a:p>
            <a:r>
              <a:rPr lang="en-US" sz="1400" dirty="0"/>
              <a:t>             Ind 1                      Ind 2                      Ind 3        </a:t>
            </a:r>
          </a:p>
        </p:txBody>
      </p:sp>
      <p:pic>
        <p:nvPicPr>
          <p:cNvPr id="7" name="Picture 6" descr="A group of black text&#10;&#10;Description automatically generated">
            <a:extLst>
              <a:ext uri="{FF2B5EF4-FFF2-40B4-BE49-F238E27FC236}">
                <a16:creationId xmlns:a16="http://schemas.microsoft.com/office/drawing/2014/main" id="{AA99B1AF-7F23-491B-DADC-01A1F9C8C54A}"/>
              </a:ext>
            </a:extLst>
          </p:cNvPr>
          <p:cNvPicPr>
            <a:picLocks noChangeAspect="1"/>
          </p:cNvPicPr>
          <p:nvPr/>
        </p:nvPicPr>
        <p:blipFill>
          <a:blip r:embed="rId3"/>
          <a:srcRect l="20399" t="9491" r="19329"/>
          <a:stretch/>
        </p:blipFill>
        <p:spPr>
          <a:xfrm>
            <a:off x="3603892" y="4489828"/>
            <a:ext cx="4892049" cy="1123044"/>
          </a:xfrm>
          <a:prstGeom prst="rect">
            <a:avLst/>
          </a:prstGeom>
        </p:spPr>
      </p:pic>
      <p:pic>
        <p:nvPicPr>
          <p:cNvPr id="9" name="Picture 8" descr="A group of black text&#10;&#10;Description automatically generated">
            <a:extLst>
              <a:ext uri="{FF2B5EF4-FFF2-40B4-BE49-F238E27FC236}">
                <a16:creationId xmlns:a16="http://schemas.microsoft.com/office/drawing/2014/main" id="{C06442B3-B1EA-18DE-DD43-E732B7149AE2}"/>
              </a:ext>
            </a:extLst>
          </p:cNvPr>
          <p:cNvPicPr>
            <a:picLocks noChangeAspect="1"/>
          </p:cNvPicPr>
          <p:nvPr/>
        </p:nvPicPr>
        <p:blipFill>
          <a:blip r:embed="rId3"/>
          <a:srcRect l="95388" r="1"/>
          <a:stretch/>
        </p:blipFill>
        <p:spPr>
          <a:xfrm>
            <a:off x="8518592" y="4351084"/>
            <a:ext cx="361746" cy="1199279"/>
          </a:xfrm>
          <a:prstGeom prst="rect">
            <a:avLst/>
          </a:prstGeom>
        </p:spPr>
      </p:pic>
      <p:sp>
        <p:nvSpPr>
          <p:cNvPr id="35" name="TextBox 34">
            <a:extLst>
              <a:ext uri="{FF2B5EF4-FFF2-40B4-BE49-F238E27FC236}">
                <a16:creationId xmlns:a16="http://schemas.microsoft.com/office/drawing/2014/main" id="{3D88459F-FF0A-3FF2-0CE7-7B5B9C188631}"/>
              </a:ext>
            </a:extLst>
          </p:cNvPr>
          <p:cNvSpPr txBox="1"/>
          <p:nvPr/>
        </p:nvSpPr>
        <p:spPr>
          <a:xfrm>
            <a:off x="4195360" y="5813287"/>
            <a:ext cx="2081253" cy="738664"/>
          </a:xfrm>
          <a:prstGeom prst="rect">
            <a:avLst/>
          </a:prstGeom>
          <a:noFill/>
        </p:spPr>
        <p:txBody>
          <a:bodyPr wrap="square" rtlCol="0">
            <a:spAutoFit/>
          </a:bodyPr>
          <a:lstStyle/>
          <a:p>
            <a:r>
              <a:rPr lang="en-US" sz="1400" dirty="0"/>
              <a:t>z: latent expression level</a:t>
            </a:r>
          </a:p>
          <a:p>
            <a:r>
              <a:rPr lang="en-US" sz="1400" dirty="0"/>
              <a:t>x: UMI count</a:t>
            </a:r>
          </a:p>
          <a:p>
            <a:r>
              <a:rPr lang="en-US" sz="1400" dirty="0"/>
              <a:t>s: sequencing depth</a:t>
            </a:r>
          </a:p>
        </p:txBody>
      </p:sp>
      <p:sp>
        <p:nvSpPr>
          <p:cNvPr id="36" name="TextBox 35">
            <a:extLst>
              <a:ext uri="{FF2B5EF4-FFF2-40B4-BE49-F238E27FC236}">
                <a16:creationId xmlns:a16="http://schemas.microsoft.com/office/drawing/2014/main" id="{C4B89B8F-0ACC-8B80-0977-7EAAFC6B0A92}"/>
              </a:ext>
            </a:extLst>
          </p:cNvPr>
          <p:cNvSpPr txBox="1"/>
          <p:nvPr/>
        </p:nvSpPr>
        <p:spPr>
          <a:xfrm>
            <a:off x="6646571" y="5813287"/>
            <a:ext cx="2081253" cy="738664"/>
          </a:xfrm>
          <a:prstGeom prst="rect">
            <a:avLst/>
          </a:prstGeom>
          <a:noFill/>
        </p:spPr>
        <p:txBody>
          <a:bodyPr wrap="square" rtlCol="0">
            <a:spAutoFit/>
          </a:bodyPr>
          <a:lstStyle/>
          <a:p>
            <a:r>
              <a:rPr lang="en-US" sz="1400" dirty="0"/>
              <a:t>i: individual</a:t>
            </a:r>
          </a:p>
          <a:p>
            <a:r>
              <a:rPr lang="en-US" sz="1400" dirty="0"/>
              <a:t>c: cell</a:t>
            </a:r>
          </a:p>
          <a:p>
            <a:r>
              <a:rPr lang="en-US" sz="1400" dirty="0"/>
              <a:t>j: gene</a:t>
            </a:r>
          </a:p>
        </p:txBody>
      </p:sp>
    </p:spTree>
    <p:extLst>
      <p:ext uri="{BB962C8B-B14F-4D97-AF65-F5344CB8AC3E}">
        <p14:creationId xmlns:p14="http://schemas.microsoft.com/office/powerpoint/2010/main" val="363741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1C800-C368-D4A4-59C7-863A5AD14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6025E-940D-9621-4BF7-DB0A09C65109}"/>
              </a:ext>
            </a:extLst>
          </p:cNvPr>
          <p:cNvSpPr>
            <a:spLocks noGrp="1"/>
          </p:cNvSpPr>
          <p:nvPr>
            <p:ph type="title"/>
          </p:nvPr>
        </p:nvSpPr>
        <p:spPr/>
        <p:txBody>
          <a:bodyPr/>
          <a:lstStyle/>
          <a:p>
            <a:r>
              <a:rPr lang="en-US" dirty="0">
                <a:solidFill>
                  <a:srgbClr val="15305A"/>
                </a:solidFill>
              </a:rPr>
              <a:t>Simulation</a:t>
            </a:r>
          </a:p>
        </p:txBody>
      </p:sp>
      <p:pic>
        <p:nvPicPr>
          <p:cNvPr id="6" name="Content Placeholder 4" descr="A group of black text&#10;&#10;Description automatically generated">
            <a:extLst>
              <a:ext uri="{FF2B5EF4-FFF2-40B4-BE49-F238E27FC236}">
                <a16:creationId xmlns:a16="http://schemas.microsoft.com/office/drawing/2014/main" id="{5A7AF069-B020-9DC9-3CD7-9197E0425B4B}"/>
              </a:ext>
            </a:extLst>
          </p:cNvPr>
          <p:cNvPicPr>
            <a:picLocks noChangeAspect="1"/>
          </p:cNvPicPr>
          <p:nvPr/>
        </p:nvPicPr>
        <p:blipFill>
          <a:blip r:embed="rId3"/>
          <a:stretch>
            <a:fillRect/>
          </a:stretch>
        </p:blipFill>
        <p:spPr>
          <a:xfrm>
            <a:off x="690502" y="3267116"/>
            <a:ext cx="5241832" cy="1589360"/>
          </a:xfrm>
          <a:prstGeom prst="rect">
            <a:avLst/>
          </a:prstGeom>
        </p:spPr>
      </p:pic>
      <p:sp>
        <p:nvSpPr>
          <p:cNvPr id="7" name="Right Brace 6">
            <a:extLst>
              <a:ext uri="{FF2B5EF4-FFF2-40B4-BE49-F238E27FC236}">
                <a16:creationId xmlns:a16="http://schemas.microsoft.com/office/drawing/2014/main" id="{EEA62835-0ACF-F39B-22E3-A39A86C58197}"/>
              </a:ext>
            </a:extLst>
          </p:cNvPr>
          <p:cNvSpPr/>
          <p:nvPr/>
        </p:nvSpPr>
        <p:spPr>
          <a:xfrm>
            <a:off x="5727618" y="3365761"/>
            <a:ext cx="54591" cy="117370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C628EE9-CF5B-343C-76CB-9EAF65F9D2FB}"/>
              </a:ext>
            </a:extLst>
          </p:cNvPr>
          <p:cNvSpPr txBox="1"/>
          <p:nvPr/>
        </p:nvSpPr>
        <p:spPr>
          <a:xfrm>
            <a:off x="6532836" y="3310341"/>
            <a:ext cx="5241832" cy="1200329"/>
          </a:xfrm>
          <a:prstGeom prst="rect">
            <a:avLst/>
          </a:prstGeom>
          <a:noFill/>
        </p:spPr>
        <p:txBody>
          <a:bodyPr wrap="square" rtlCol="0">
            <a:spAutoFit/>
          </a:bodyPr>
          <a:lstStyle/>
          <a:p>
            <a:r>
              <a:rPr lang="en-US" dirty="0"/>
              <a:t>Copula:</a:t>
            </a:r>
          </a:p>
          <a:p>
            <a:endParaRPr lang="en-US" dirty="0"/>
          </a:p>
          <a:p>
            <a:endParaRPr lang="en-US" dirty="0"/>
          </a:p>
          <a:p>
            <a:endParaRPr lang="en-US" dirty="0"/>
          </a:p>
        </p:txBody>
      </p:sp>
      <p:cxnSp>
        <p:nvCxnSpPr>
          <p:cNvPr id="9" name="Straight Arrow Connector 8">
            <a:extLst>
              <a:ext uri="{FF2B5EF4-FFF2-40B4-BE49-F238E27FC236}">
                <a16:creationId xmlns:a16="http://schemas.microsoft.com/office/drawing/2014/main" id="{7C22107A-90C6-677D-984D-3E4745B862E4}"/>
              </a:ext>
            </a:extLst>
          </p:cNvPr>
          <p:cNvCxnSpPr>
            <a:stCxn id="6" idx="2"/>
          </p:cNvCxnSpPr>
          <p:nvPr/>
        </p:nvCxnSpPr>
        <p:spPr>
          <a:xfrm>
            <a:off x="3311418" y="4856476"/>
            <a:ext cx="14194" cy="611040"/>
          </a:xfrm>
          <a:prstGeom prst="straightConnector1">
            <a:avLst/>
          </a:prstGeom>
          <a:ln>
            <a:solidFill>
              <a:srgbClr val="15305A"/>
            </a:solidFill>
            <a:tailEnd type="triangle"/>
          </a:ln>
        </p:spPr>
        <p:style>
          <a:lnRef idx="2">
            <a:schemeClr val="dk1"/>
          </a:lnRef>
          <a:fillRef idx="0">
            <a:schemeClr val="dk1"/>
          </a:fillRef>
          <a:effectRef idx="1">
            <a:schemeClr val="dk1"/>
          </a:effectRef>
          <a:fontRef idx="minor">
            <a:schemeClr val="tx1"/>
          </a:fontRef>
        </p:style>
      </p:cxnSp>
      <p:pic>
        <p:nvPicPr>
          <p:cNvPr id="10" name="Picture 9" descr="A black text on a white background&#10;&#10;Description automatically generated">
            <a:extLst>
              <a:ext uri="{FF2B5EF4-FFF2-40B4-BE49-F238E27FC236}">
                <a16:creationId xmlns:a16="http://schemas.microsoft.com/office/drawing/2014/main" id="{4921B5E8-58D7-905E-54C9-EB9E0E6A9766}"/>
              </a:ext>
            </a:extLst>
          </p:cNvPr>
          <p:cNvPicPr>
            <a:picLocks noChangeAspect="1"/>
          </p:cNvPicPr>
          <p:nvPr/>
        </p:nvPicPr>
        <p:blipFill>
          <a:blip r:embed="rId4"/>
          <a:stretch>
            <a:fillRect/>
          </a:stretch>
        </p:blipFill>
        <p:spPr>
          <a:xfrm>
            <a:off x="1520634" y="5590346"/>
            <a:ext cx="3609955" cy="449308"/>
          </a:xfrm>
          <a:prstGeom prst="rect">
            <a:avLst/>
          </a:prstGeom>
        </p:spPr>
      </p:pic>
      <p:pic>
        <p:nvPicPr>
          <p:cNvPr id="11" name="Picture 10" descr="A group of mathematical equations&#10;&#10;Description automatically generated">
            <a:extLst>
              <a:ext uri="{FF2B5EF4-FFF2-40B4-BE49-F238E27FC236}">
                <a16:creationId xmlns:a16="http://schemas.microsoft.com/office/drawing/2014/main" id="{618C9A4B-1639-1839-B97B-1C5D6232ED81}"/>
              </a:ext>
            </a:extLst>
          </p:cNvPr>
          <p:cNvPicPr>
            <a:picLocks noChangeAspect="1"/>
          </p:cNvPicPr>
          <p:nvPr/>
        </p:nvPicPr>
        <p:blipFill>
          <a:blip r:embed="rId5"/>
          <a:stretch>
            <a:fillRect/>
          </a:stretch>
        </p:blipFill>
        <p:spPr>
          <a:xfrm>
            <a:off x="7184456" y="3613109"/>
            <a:ext cx="3211678" cy="786533"/>
          </a:xfrm>
          <a:prstGeom prst="rect">
            <a:avLst/>
          </a:prstGeom>
        </p:spPr>
      </p:pic>
      <p:sp>
        <p:nvSpPr>
          <p:cNvPr id="17" name="TextBox 16">
            <a:extLst>
              <a:ext uri="{FF2B5EF4-FFF2-40B4-BE49-F238E27FC236}">
                <a16:creationId xmlns:a16="http://schemas.microsoft.com/office/drawing/2014/main" id="{B7EABE86-37A1-68AD-3621-01534A0300AC}"/>
              </a:ext>
            </a:extLst>
          </p:cNvPr>
          <p:cNvSpPr txBox="1"/>
          <p:nvPr/>
        </p:nvSpPr>
        <p:spPr>
          <a:xfrm>
            <a:off x="6378142" y="4918251"/>
            <a:ext cx="5423626" cy="923330"/>
          </a:xfrm>
          <a:prstGeom prst="rect">
            <a:avLst/>
          </a:prstGeom>
          <a:noFill/>
        </p:spPr>
        <p:txBody>
          <a:bodyPr wrap="square">
            <a:spAutoFit/>
          </a:bodyPr>
          <a:lstStyle/>
          <a:p>
            <a:pPr marL="285750" indent="-285750">
              <a:buFont typeface="Arial" panose="020B0604020202020204" pitchFamily="34" charset="0"/>
              <a:buChar char="•"/>
            </a:pPr>
            <a:r>
              <a:rPr lang="en-US" dirty="0"/>
              <a:t>Expression level (</a:t>
            </a:r>
            <a:r>
              <a:rPr lang="el-GR" dirty="0"/>
              <a:t>μ): </a:t>
            </a:r>
            <a:r>
              <a:rPr lang="en-US" dirty="0"/>
              <a:t>based on the OneK1K data after SCTransform, with option: 100th, 200th, 400th, 800th, 1600th, 3200</a:t>
            </a:r>
            <a:r>
              <a:rPr lang="en-US" baseline="30000" dirty="0"/>
              <a:t>th</a:t>
            </a:r>
            <a:endParaRPr lang="en-US" dirty="0"/>
          </a:p>
        </p:txBody>
      </p:sp>
      <p:pic>
        <p:nvPicPr>
          <p:cNvPr id="5" name="Picture 4" descr="A black text on a white background&#10;&#10;AI-generated content may be incorrect.">
            <a:extLst>
              <a:ext uri="{FF2B5EF4-FFF2-40B4-BE49-F238E27FC236}">
                <a16:creationId xmlns:a16="http://schemas.microsoft.com/office/drawing/2014/main" id="{8B41A35B-EF15-BA6B-2D1D-EA1DA9411EBE}"/>
              </a:ext>
            </a:extLst>
          </p:cNvPr>
          <p:cNvPicPr>
            <a:picLocks noChangeAspect="1"/>
          </p:cNvPicPr>
          <p:nvPr/>
        </p:nvPicPr>
        <p:blipFill>
          <a:blip r:embed="rId6"/>
          <a:stretch>
            <a:fillRect/>
          </a:stretch>
        </p:blipFill>
        <p:spPr>
          <a:xfrm>
            <a:off x="1128675" y="2229686"/>
            <a:ext cx="2465128" cy="342686"/>
          </a:xfrm>
          <a:prstGeom prst="rect">
            <a:avLst/>
          </a:prstGeom>
        </p:spPr>
      </p:pic>
      <p:sp>
        <p:nvSpPr>
          <p:cNvPr id="12" name="TextBox 11">
            <a:extLst>
              <a:ext uri="{FF2B5EF4-FFF2-40B4-BE49-F238E27FC236}">
                <a16:creationId xmlns:a16="http://schemas.microsoft.com/office/drawing/2014/main" id="{8FB20530-2BAC-35BA-2F87-34272F73A4B3}"/>
              </a:ext>
            </a:extLst>
          </p:cNvPr>
          <p:cNvSpPr txBox="1"/>
          <p:nvPr/>
        </p:nvSpPr>
        <p:spPr>
          <a:xfrm>
            <a:off x="1048308" y="1712365"/>
            <a:ext cx="2263110" cy="400110"/>
          </a:xfrm>
          <a:prstGeom prst="rect">
            <a:avLst/>
          </a:prstGeom>
          <a:noFill/>
        </p:spPr>
        <p:txBody>
          <a:bodyPr wrap="square" rtlCol="0">
            <a:spAutoFit/>
          </a:bodyPr>
          <a:lstStyle/>
          <a:p>
            <a:r>
              <a:rPr lang="en-US" sz="2000" b="1" dirty="0">
                <a:solidFill>
                  <a:srgbClr val="15305A"/>
                </a:solidFill>
              </a:rPr>
              <a:t>Genotype:</a:t>
            </a:r>
          </a:p>
        </p:txBody>
      </p:sp>
      <p:sp>
        <p:nvSpPr>
          <p:cNvPr id="13" name="TextBox 12">
            <a:extLst>
              <a:ext uri="{FF2B5EF4-FFF2-40B4-BE49-F238E27FC236}">
                <a16:creationId xmlns:a16="http://schemas.microsoft.com/office/drawing/2014/main" id="{F4EDBC0B-D789-28C0-9DEC-CD385B4E8762}"/>
              </a:ext>
            </a:extLst>
          </p:cNvPr>
          <p:cNvSpPr txBox="1"/>
          <p:nvPr/>
        </p:nvSpPr>
        <p:spPr>
          <a:xfrm>
            <a:off x="1048308" y="2910716"/>
            <a:ext cx="2263110" cy="400110"/>
          </a:xfrm>
          <a:prstGeom prst="rect">
            <a:avLst/>
          </a:prstGeom>
          <a:noFill/>
        </p:spPr>
        <p:txBody>
          <a:bodyPr wrap="square" rtlCol="0">
            <a:spAutoFit/>
          </a:bodyPr>
          <a:lstStyle/>
          <a:p>
            <a:r>
              <a:rPr lang="en-US" sz="2000" b="1" dirty="0">
                <a:solidFill>
                  <a:srgbClr val="15305A"/>
                </a:solidFill>
              </a:rPr>
              <a:t>Co-expression:</a:t>
            </a:r>
          </a:p>
        </p:txBody>
      </p:sp>
      <p:cxnSp>
        <p:nvCxnSpPr>
          <p:cNvPr id="15" name="Straight Connector 14">
            <a:extLst>
              <a:ext uri="{FF2B5EF4-FFF2-40B4-BE49-F238E27FC236}">
                <a16:creationId xmlns:a16="http://schemas.microsoft.com/office/drawing/2014/main" id="{95252F6F-386E-0FC2-FE81-B726397341CF}"/>
              </a:ext>
            </a:extLst>
          </p:cNvPr>
          <p:cNvCxnSpPr>
            <a:stCxn id="5" idx="3"/>
          </p:cNvCxnSpPr>
          <p:nvPr/>
        </p:nvCxnSpPr>
        <p:spPr>
          <a:xfrm>
            <a:off x="3593803" y="2401029"/>
            <a:ext cx="1286541" cy="0"/>
          </a:xfrm>
          <a:prstGeom prst="line">
            <a:avLst/>
          </a:prstGeom>
          <a:ln>
            <a:solidFill>
              <a:srgbClr val="15305A"/>
            </a:solidFill>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A7E9898-1874-7249-B3E8-EB7A84F4F206}"/>
              </a:ext>
            </a:extLst>
          </p:cNvPr>
          <p:cNvCxnSpPr/>
          <p:nvPr/>
        </p:nvCxnSpPr>
        <p:spPr>
          <a:xfrm>
            <a:off x="4880344" y="2401029"/>
            <a:ext cx="0" cy="964732"/>
          </a:xfrm>
          <a:prstGeom prst="straightConnector1">
            <a:avLst/>
          </a:prstGeom>
          <a:ln>
            <a:solidFill>
              <a:srgbClr val="15305A"/>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712C10C-10A5-42E4-DEBC-E51C038EEAA2}"/>
              </a:ext>
            </a:extLst>
          </p:cNvPr>
          <p:cNvSpPr/>
          <p:nvPr/>
        </p:nvSpPr>
        <p:spPr>
          <a:xfrm>
            <a:off x="4752753" y="3365761"/>
            <a:ext cx="627321" cy="1173707"/>
          </a:xfrm>
          <a:prstGeom prst="rect">
            <a:avLst/>
          </a:prstGeom>
          <a:noFill/>
          <a:ln>
            <a:solidFill>
              <a:srgbClr val="1530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1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7" grpId="0"/>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5395</TotalTime>
  <Words>1805</Words>
  <Application>Microsoft Macintosh PowerPoint</Application>
  <PresentationFormat>Widescreen</PresentationFormat>
  <Paragraphs>106</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Slack-Lato</vt:lpstr>
      <vt:lpstr>Aptos</vt:lpstr>
      <vt:lpstr>Aptos Display</vt:lpstr>
      <vt:lpstr>Arial</vt:lpstr>
      <vt:lpstr>Office Theme</vt:lpstr>
      <vt:lpstr>Simulation of Correlated Single-Cell RNA-Seq Data and Evaluation of Co-Expression eQTL Mapping Methods </vt:lpstr>
      <vt:lpstr>Contents</vt:lpstr>
      <vt:lpstr>Introduction</vt:lpstr>
      <vt:lpstr>Introduction</vt:lpstr>
      <vt:lpstr>Introduction</vt:lpstr>
      <vt:lpstr>Introduction</vt:lpstr>
      <vt:lpstr>Simulation</vt:lpstr>
      <vt:lpstr>Simulation</vt:lpstr>
      <vt:lpstr>Simulation</vt:lpstr>
      <vt:lpstr>Methods Comparison</vt:lpstr>
      <vt:lpstr>Methods Comparison</vt:lpstr>
      <vt:lpstr>Methods Comparison</vt:lpstr>
      <vt:lpstr>Methods Comparison</vt:lpstr>
      <vt:lpstr>Methods Comparison</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Yutong</dc:creator>
  <cp:lastModifiedBy>LIU Yutong</cp:lastModifiedBy>
  <cp:revision>20</cp:revision>
  <dcterms:created xsi:type="dcterms:W3CDTF">2025-04-14T04:43:39Z</dcterms:created>
  <dcterms:modified xsi:type="dcterms:W3CDTF">2025-04-24T09:58:43Z</dcterms:modified>
</cp:coreProperties>
</file>