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26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9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9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26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979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50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529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46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76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9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8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9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00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5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42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7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2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3AB2-D939-435C-B78A-66013EC39B60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6CE4-70CF-4175-A301-D8A3A043B0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771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バリデーションの実装方法に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関する提案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コードレビュー歴●年　ときもと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24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ここで公開しています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989944" y="3172153"/>
            <a:ext cx="6328172" cy="11240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https://</a:t>
            </a:r>
            <a:r>
              <a:rPr lang="en-US" altLang="ja-JP" dirty="0" smtClean="0"/>
              <a:t>github.com/ytocky/puzzleball</a:t>
            </a:r>
          </a:p>
          <a:p>
            <a:pPr algn="ctr"/>
            <a:endParaRPr lang="en-US" altLang="ja-JP" dirty="0"/>
          </a:p>
          <a:p>
            <a:pPr algn="ctr"/>
            <a:r>
              <a:rPr lang="en-US" altLang="ja-JP" dirty="0"/>
              <a:t>GitHub</a:t>
            </a:r>
            <a:r>
              <a:rPr lang="ja-JP" altLang="en-US" dirty="0"/>
              <a:t>で、「</a:t>
            </a:r>
            <a:r>
              <a:rPr lang="en-US" altLang="ja-JP" dirty="0" err="1"/>
              <a:t>puzzleball</a:t>
            </a:r>
            <a:r>
              <a:rPr lang="en-US" altLang="ja-JP" dirty="0"/>
              <a:t> </a:t>
            </a:r>
            <a:r>
              <a:rPr lang="en-US" altLang="ja-JP" dirty="0" err="1"/>
              <a:t>php</a:t>
            </a:r>
            <a:r>
              <a:rPr lang="ja-JP" altLang="en-US" dirty="0"/>
              <a:t>」と検索すると、出てきます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1219256" y="2369371"/>
            <a:ext cx="513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気が向いたらアクセスしていただけると嬉しいです。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374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コードレビュアー</a:t>
            </a:r>
            <a:r>
              <a:rPr kumimoji="1" lang="ja-JP" altLang="en-US" dirty="0" smtClean="0"/>
              <a:t>の悩み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16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バリデーション（入力値検証</a:t>
            </a:r>
            <a:r>
              <a:rPr lang="ja-JP" altLang="en-US" dirty="0" smtClean="0"/>
              <a:t>）　</a:t>
            </a:r>
            <a:r>
              <a:rPr lang="ja-JP" altLang="en-US" dirty="0" smtClean="0"/>
              <a:t>は、セキュア</a:t>
            </a:r>
            <a:r>
              <a:rPr lang="ja-JP" altLang="en-US" dirty="0"/>
              <a:t>な実装の</a:t>
            </a:r>
            <a:r>
              <a:rPr lang="ja-JP" altLang="en-US" dirty="0" smtClean="0"/>
              <a:t>基本中の</a:t>
            </a:r>
            <a:r>
              <a:rPr lang="ja-JP" altLang="en-US" dirty="0" smtClean="0"/>
              <a:t>基本。</a:t>
            </a:r>
            <a:endParaRPr lang="ja-JP" altLang="en-US" dirty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でも、「お作法</a:t>
            </a:r>
            <a:r>
              <a:rPr lang="ja-JP" altLang="en-US" dirty="0" smtClean="0"/>
              <a:t>」。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　やんなくても、正常系は</a:t>
            </a:r>
            <a:r>
              <a:rPr lang="ja-JP" altLang="en-US" dirty="0" smtClean="0"/>
              <a:t>動く。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やってないコードをよく見る。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実装が不十分</a:t>
            </a:r>
            <a:r>
              <a:rPr lang="ja-JP" altLang="en-US" dirty="0" smtClean="0"/>
              <a:t>なコードもよく見る。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フレームワーク</a:t>
            </a:r>
            <a:r>
              <a:rPr lang="ja-JP" altLang="en-US" dirty="0" smtClean="0"/>
              <a:t>を</a:t>
            </a:r>
            <a:r>
              <a:rPr lang="ja-JP" altLang="en-US" dirty="0"/>
              <a:t>使</a:t>
            </a:r>
            <a:r>
              <a:rPr lang="ja-JP" altLang="en-US" dirty="0" smtClean="0"/>
              <a:t>ってない小規模なものにありがち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49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14514"/>
            <a:ext cx="10353761" cy="1326321"/>
          </a:xfrm>
        </p:spPr>
        <p:txBody>
          <a:bodyPr/>
          <a:lstStyle/>
          <a:p>
            <a:r>
              <a:rPr lang="ja-JP" altLang="en-US" dirty="0"/>
              <a:t>あ</a:t>
            </a:r>
            <a:r>
              <a:rPr lang="ja-JP" altLang="en-US" dirty="0" smtClean="0"/>
              <a:t>りがちな失敗例①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30539"/>
            <a:ext cx="10515600" cy="174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　・そもそもバリデーションしない</a:t>
            </a:r>
          </a:p>
          <a:p>
            <a:pPr marL="0" indent="0">
              <a:buNone/>
            </a:pPr>
            <a:endParaRPr lang="ja-JP" altLang="en-US" sz="2400" dirty="0"/>
          </a:p>
          <a:p>
            <a:pPr marL="0" indent="0">
              <a:buNone/>
            </a:pPr>
            <a:r>
              <a:rPr lang="ja-JP" altLang="en-US" sz="2400" dirty="0"/>
              <a:t>　・チェック漏れが</a:t>
            </a:r>
            <a:r>
              <a:rPr lang="ja-JP" altLang="en-US" sz="2400" dirty="0" smtClean="0"/>
              <a:t>ある</a:t>
            </a:r>
            <a:endParaRPr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2157353" y="3045715"/>
            <a:ext cx="8221684" cy="224676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2000" dirty="0" smtClean="0"/>
              <a:t>if ( !</a:t>
            </a:r>
            <a:r>
              <a:rPr lang="en-US" altLang="ja-JP" sz="2000" dirty="0" err="1" smtClean="0"/>
              <a:t>ctype_digit</a:t>
            </a:r>
            <a:r>
              <a:rPr lang="en-US" altLang="ja-JP" sz="2000" dirty="0" smtClean="0"/>
              <a:t>($_GET['</a:t>
            </a:r>
            <a:r>
              <a:rPr lang="en-US" altLang="ja-JP" sz="2000" dirty="0" smtClean="0">
                <a:solidFill>
                  <a:srgbClr val="FF0000"/>
                </a:solidFill>
              </a:rPr>
              <a:t>type</a:t>
            </a:r>
            <a:r>
              <a:rPr lang="en-US" altLang="ja-JP" sz="2000" dirty="0" smtClean="0"/>
              <a:t>']) || !</a:t>
            </a:r>
            <a:r>
              <a:rPr lang="en-US" altLang="ja-JP" sz="2000" dirty="0" err="1" smtClean="0"/>
              <a:t>ctype_digit</a:t>
            </a:r>
            <a:r>
              <a:rPr lang="en-US" altLang="ja-JP" sz="2000" dirty="0" smtClean="0"/>
              <a:t>($_GET['</a:t>
            </a:r>
            <a:r>
              <a:rPr lang="en-US" altLang="ja-JP" sz="2000" dirty="0" smtClean="0">
                <a:solidFill>
                  <a:srgbClr val="FF0000"/>
                </a:solidFill>
              </a:rPr>
              <a:t>no</a:t>
            </a:r>
            <a:r>
              <a:rPr lang="en-US" altLang="ja-JP" sz="2000" dirty="0" smtClean="0"/>
              <a:t>']) ) </a:t>
            </a:r>
            <a:r>
              <a:rPr lang="en-US" altLang="ja-JP" sz="2000" dirty="0" smtClean="0"/>
              <a:t>{</a:t>
            </a:r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// “type” </a:t>
            </a:r>
            <a:r>
              <a:rPr lang="ja-JP" altLang="en-US" sz="2000" dirty="0" smtClean="0"/>
              <a:t>と </a:t>
            </a:r>
            <a:r>
              <a:rPr lang="en-US" altLang="ja-JP" sz="2000" dirty="0" smtClean="0"/>
              <a:t>“no” </a:t>
            </a:r>
            <a:r>
              <a:rPr lang="ja-JP" altLang="en-US" sz="2000" dirty="0" smtClean="0"/>
              <a:t>のみをチェック</a:t>
            </a:r>
            <a:endParaRPr lang="en-US" altLang="ja-JP" sz="2000" dirty="0" smtClean="0"/>
          </a:p>
          <a:p>
            <a:r>
              <a:rPr lang="ja-JP" altLang="en-US" sz="2000" dirty="0" smtClean="0"/>
              <a:t>　　</a:t>
            </a:r>
            <a:r>
              <a:rPr lang="en-US" altLang="ja-JP" sz="2000" dirty="0" smtClean="0"/>
              <a:t>// </a:t>
            </a:r>
            <a:r>
              <a:rPr lang="ja-JP" altLang="en-US" sz="2000" dirty="0" smtClean="0"/>
              <a:t>異常だから処理しない</a:t>
            </a:r>
          </a:p>
          <a:p>
            <a:r>
              <a:rPr lang="ja-JP" altLang="en-US" sz="2000" dirty="0" smtClean="0"/>
              <a:t>　　</a:t>
            </a:r>
            <a:r>
              <a:rPr lang="en-US" altLang="ja-JP" sz="2000" dirty="0" smtClean="0"/>
              <a:t>return;</a:t>
            </a:r>
          </a:p>
          <a:p>
            <a:r>
              <a:rPr lang="en-US" altLang="ja-JP" sz="2000" dirty="0" smtClean="0"/>
              <a:t>}</a:t>
            </a:r>
          </a:p>
          <a:p>
            <a:r>
              <a:rPr lang="en-US" altLang="ja-JP" sz="2000" dirty="0" smtClean="0"/>
              <a:t>// </a:t>
            </a:r>
            <a:r>
              <a:rPr lang="ja-JP" altLang="en-US" sz="2000" dirty="0" smtClean="0"/>
              <a:t>チェックしていない </a:t>
            </a:r>
            <a:r>
              <a:rPr lang="en-US" altLang="ja-JP" sz="2000" dirty="0" smtClean="0"/>
              <a:t>“name” </a:t>
            </a:r>
            <a:r>
              <a:rPr lang="ja-JP" altLang="en-US" sz="2000" dirty="0" smtClean="0"/>
              <a:t>も使っている</a:t>
            </a:r>
            <a:endParaRPr lang="en-US" altLang="ja-JP" sz="2000" dirty="0" smtClean="0"/>
          </a:p>
          <a:p>
            <a:r>
              <a:rPr lang="en-US" altLang="ja-JP" sz="2000" dirty="0" smtClean="0"/>
              <a:t>func1</a:t>
            </a:r>
            <a:r>
              <a:rPr lang="en-US" altLang="ja-JP" sz="2000" dirty="0" smtClean="0"/>
              <a:t>($_GET['type'], $_GET['no'], $_GET['</a:t>
            </a:r>
            <a:r>
              <a:rPr lang="en-US" altLang="ja-JP" sz="2000" dirty="0" smtClean="0">
                <a:solidFill>
                  <a:srgbClr val="FF0000"/>
                </a:solidFill>
              </a:rPr>
              <a:t>name</a:t>
            </a:r>
            <a:r>
              <a:rPr lang="en-US" altLang="ja-JP" sz="2000" dirty="0" smtClean="0"/>
              <a:t>']);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17030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87087"/>
            <a:ext cx="10353761" cy="1326321"/>
          </a:xfrm>
        </p:spPr>
        <p:txBody>
          <a:bodyPr/>
          <a:lstStyle/>
          <a:p>
            <a:r>
              <a:rPr lang="ja-JP" altLang="en-US" dirty="0"/>
              <a:t>あ</a:t>
            </a:r>
            <a:r>
              <a:rPr kumimoji="1" lang="ja-JP" altLang="en-US" dirty="0" smtClean="0"/>
              <a:t>りがちな失敗例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13809" y="1982886"/>
            <a:ext cx="8397090" cy="707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2000" dirty="0" smtClean="0"/>
              <a:t>// $_GET</a:t>
            </a:r>
            <a:r>
              <a:rPr lang="ja-JP" altLang="en-US" sz="2000" dirty="0" smtClean="0"/>
              <a:t>で得られるのは文字列型なのに、イコール</a:t>
            </a:r>
            <a:r>
              <a:rPr lang="en-US" altLang="ja-JP" sz="2000" dirty="0" smtClean="0"/>
              <a:t>2</a:t>
            </a:r>
            <a:r>
              <a:rPr lang="ja-JP" altLang="en-US" sz="2000" dirty="0" smtClean="0"/>
              <a:t>個で比較</a:t>
            </a:r>
            <a:endParaRPr lang="en-US" altLang="ja-JP" sz="2000" dirty="0" smtClean="0"/>
          </a:p>
          <a:p>
            <a:r>
              <a:rPr lang="en-US" altLang="ja-JP" sz="2000" dirty="0" smtClean="0"/>
              <a:t>if </a:t>
            </a:r>
            <a:r>
              <a:rPr lang="en-US" altLang="ja-JP" sz="2000" dirty="0" smtClean="0"/>
              <a:t>($_GET['type'] </a:t>
            </a:r>
            <a:r>
              <a:rPr lang="en-US" altLang="ja-JP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ja-JP" sz="2000" dirty="0" smtClean="0"/>
              <a:t> 1) { </a:t>
            </a:r>
            <a:r>
              <a:rPr lang="ja-JP" altLang="en-US" sz="2000" dirty="0" smtClean="0"/>
              <a:t>ほげほげ </a:t>
            </a:r>
            <a:r>
              <a:rPr lang="en-US" altLang="ja-JP" sz="2000" dirty="0" smtClean="0"/>
              <a:t>}</a:t>
            </a:r>
            <a:endParaRPr lang="en-US" altLang="ja-JP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1613809" y="3387660"/>
            <a:ext cx="8397090" cy="255454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2000" dirty="0" smtClean="0"/>
              <a:t>if ( </a:t>
            </a:r>
            <a:r>
              <a:rPr lang="en-US" altLang="ja-JP" sz="2000" dirty="0" err="1" smtClean="0"/>
              <a:t>ctype_digit</a:t>
            </a:r>
            <a:r>
              <a:rPr lang="en-US" altLang="ja-JP" sz="2000" dirty="0" smtClean="0"/>
              <a:t>($_GET['type']) ) {</a:t>
            </a:r>
          </a:p>
          <a:p>
            <a:r>
              <a:rPr lang="ja-JP" altLang="en-US" sz="2000" dirty="0" smtClean="0"/>
              <a:t>　　</a:t>
            </a:r>
            <a:r>
              <a:rPr lang="en-US" altLang="ja-JP" sz="2000" dirty="0" smtClean="0"/>
              <a:t>$type = $_GET['type'];</a:t>
            </a:r>
          </a:p>
          <a:p>
            <a:r>
              <a:rPr lang="en-US" altLang="ja-JP" sz="2000" dirty="0" smtClean="0"/>
              <a:t>} else </a:t>
            </a:r>
            <a:r>
              <a:rPr lang="en-US" altLang="ja-JP" sz="2000" dirty="0" smtClean="0"/>
              <a:t>{</a:t>
            </a:r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// </a:t>
            </a:r>
            <a:r>
              <a:rPr lang="ja-JP" altLang="en-US" sz="2000" dirty="0" smtClean="0"/>
              <a:t>数字じゃないから、とりあえず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1 </a:t>
            </a:r>
            <a:r>
              <a:rPr lang="ja-JP" altLang="en-US" sz="2000" dirty="0" smtClean="0"/>
              <a:t>を代入する</a:t>
            </a:r>
            <a:endParaRPr lang="en-US" altLang="ja-JP" sz="2000" dirty="0" smtClean="0"/>
          </a:p>
          <a:p>
            <a:r>
              <a:rPr lang="ja-JP" altLang="en-US" sz="2000" dirty="0" smtClean="0"/>
              <a:t>　　</a:t>
            </a:r>
            <a:r>
              <a:rPr lang="en-US" altLang="ja-JP" sz="2000" dirty="0" smtClean="0"/>
              <a:t>$type = 1;</a:t>
            </a:r>
          </a:p>
          <a:p>
            <a:r>
              <a:rPr lang="en-US" altLang="ja-JP" sz="2000" dirty="0" smtClean="0"/>
              <a:t>}</a:t>
            </a:r>
          </a:p>
          <a:p>
            <a:r>
              <a:rPr lang="en-US" altLang="ja-JP" sz="2000" dirty="0" smtClean="0"/>
              <a:t>// $type</a:t>
            </a:r>
            <a:r>
              <a:rPr lang="ja-JP" altLang="en-US" sz="2000" dirty="0" smtClean="0"/>
              <a:t>を参照せずに、</a:t>
            </a:r>
            <a:r>
              <a:rPr lang="en-US" altLang="ja-JP" sz="2000" dirty="0" smtClean="0"/>
              <a:t>$_GET[]</a:t>
            </a:r>
            <a:r>
              <a:rPr lang="ja-JP" altLang="en-US" sz="2000" dirty="0" smtClean="0"/>
              <a:t>を参照してしまう</a:t>
            </a:r>
            <a:endParaRPr lang="en-US" altLang="ja-JP" sz="2000" dirty="0" smtClean="0"/>
          </a:p>
          <a:p>
            <a:r>
              <a:rPr lang="en-US" altLang="ja-JP" sz="2000" dirty="0" smtClean="0"/>
              <a:t>$a = '&lt;a </a:t>
            </a:r>
            <a:r>
              <a:rPr lang="en-US" altLang="ja-JP" sz="2000" dirty="0" err="1" smtClean="0"/>
              <a:t>href</a:t>
            </a:r>
            <a:r>
              <a:rPr lang="en-US" altLang="ja-JP" sz="2000" dirty="0" smtClean="0"/>
              <a:t>="</a:t>
            </a:r>
            <a:r>
              <a:rPr lang="en-US" altLang="ja-JP" sz="2000" dirty="0" err="1" smtClean="0"/>
              <a:t>page.php?type</a:t>
            </a:r>
            <a:r>
              <a:rPr lang="en-US" altLang="ja-JP" sz="2000" dirty="0" smtClean="0"/>
              <a:t>=' . </a:t>
            </a:r>
            <a:r>
              <a:rPr lang="en-US" altLang="ja-JP" sz="2000" dirty="0" smtClean="0">
                <a:solidFill>
                  <a:srgbClr val="FF0000"/>
                </a:solidFill>
              </a:rPr>
              <a:t>$_GET['type']</a:t>
            </a:r>
            <a:r>
              <a:rPr lang="en-US" altLang="ja-JP" sz="2000" dirty="0" smtClean="0"/>
              <a:t> . '"&gt;Next Page&lt;/a&gt;';</a:t>
            </a:r>
            <a:endParaRPr lang="en-US" altLang="ja-JP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838200" y="2781201"/>
            <a:ext cx="5952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・無害化した後で、有害かもしれない値を使う</a:t>
            </a:r>
            <a:endParaRPr lang="en-US" altLang="ja-JP" sz="24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838200" y="1314872"/>
            <a:ext cx="5646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・文字列型のまま、数値型</a:t>
            </a:r>
            <a:r>
              <a:rPr lang="ja-JP" altLang="en-US" sz="2400" dirty="0" smtClean="0"/>
              <a:t>と比較してしまう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285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1886857" y="1814286"/>
            <a:ext cx="7416800" cy="10885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ja-JP" altLang="en-US" dirty="0"/>
              <a:t>コード</a:t>
            </a:r>
            <a:r>
              <a:rPr kumimoji="1" lang="ja-JP" altLang="en-US" dirty="0" smtClean="0"/>
              <a:t>レビュアーの願望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7885" y="3390822"/>
            <a:ext cx="9859671" cy="240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例）</a:t>
            </a:r>
          </a:p>
          <a:p>
            <a:pPr marL="0" indent="0">
              <a:buNone/>
            </a:pPr>
            <a:r>
              <a:rPr lang="ja-JP" altLang="en-US" dirty="0"/>
              <a:t>　手を洗わないと開かないトイレ</a:t>
            </a:r>
          </a:p>
          <a:p>
            <a:pPr marL="0" indent="0">
              <a:buNone/>
            </a:pPr>
            <a:r>
              <a:rPr lang="ja-JP" altLang="en-US" dirty="0"/>
              <a:t>　クリーンルームの前の、</a:t>
            </a:r>
            <a:r>
              <a:rPr lang="ja-JP" altLang="en-US" dirty="0" smtClean="0"/>
              <a:t>エアシャワー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4513" y="2123384"/>
            <a:ext cx="201748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お作法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87998" y="2123384"/>
            <a:ext cx="3038810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実装しないと動かない</a:t>
            </a:r>
            <a:endParaRPr kumimoji="1" lang="ja-JP" altLang="en-US" sz="2000" b="1" dirty="0"/>
          </a:p>
        </p:txBody>
      </p:sp>
      <p:sp>
        <p:nvSpPr>
          <p:cNvPr id="7" name="右矢印 6"/>
          <p:cNvSpPr/>
          <p:nvPr/>
        </p:nvSpPr>
        <p:spPr>
          <a:xfrm>
            <a:off x="4688115" y="2037375"/>
            <a:ext cx="783771" cy="57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98036" y="1307334"/>
            <a:ext cx="293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バリデーションの実装は、</a:t>
            </a:r>
            <a:endParaRPr lang="en-US" altLang="ja-JP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35886" y="2523494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と、したい。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317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kumimoji="1" lang="ja-JP" altLang="en-US" dirty="0" smtClean="0"/>
              <a:t>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1036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 err="1" smtClean="0">
                <a:latin typeface="+mn-ea"/>
              </a:rPr>
              <a:t>PuzzleBall</a:t>
            </a:r>
            <a:r>
              <a:rPr lang="ja-JP" altLang="en-US" sz="2400" dirty="0" smtClean="0">
                <a:latin typeface="+mn-ea"/>
              </a:rPr>
              <a:t>ライブラリの提案　　</a:t>
            </a:r>
            <a:r>
              <a:rPr lang="en-US" altLang="ja-JP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https</a:t>
            </a:r>
            <a:r>
              <a:rPr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://</a:t>
            </a:r>
            <a:r>
              <a:rPr lang="en-US" altLang="ja-JP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github.com/ytocky/puzzleball</a:t>
            </a:r>
            <a:endParaRPr lang="ja-JP" altLang="en-US" sz="2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1" t="9801" r="18572" b="8423"/>
          <a:stretch/>
        </p:blipFill>
        <p:spPr>
          <a:xfrm>
            <a:off x="1988457" y="2645375"/>
            <a:ext cx="3383643" cy="308338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733142" y="3403569"/>
            <a:ext cx="57349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/>
              <a:t>ボールには、〇や☆の穴が開いている。この穴とぴったり合うパーツでないと、ボールの中に入らない。</a:t>
            </a:r>
          </a:p>
          <a:p>
            <a:r>
              <a:rPr lang="ja-JP" altLang="en-US" sz="2000" dirty="0" smtClean="0"/>
              <a:t>ボールの中からは、ぴったり合うパーツだけが取り出せる。</a:t>
            </a:r>
            <a:endParaRPr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3795" y="2252353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こんなイメージ。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953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43544"/>
            <a:ext cx="10353761" cy="1326321"/>
          </a:xfrm>
        </p:spPr>
        <p:txBody>
          <a:bodyPr/>
          <a:lstStyle/>
          <a:p>
            <a:r>
              <a:rPr kumimoji="1" lang="en-US" altLang="ja-JP" dirty="0" err="1" smtClean="0"/>
              <a:t>Puzzleball</a:t>
            </a:r>
            <a:r>
              <a:rPr kumimoji="1" lang="ja-JP" altLang="en-US" dirty="0" smtClean="0"/>
              <a:t>ライブラリの特徴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8942"/>
            <a:ext cx="10515600" cy="46820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require</a:t>
            </a:r>
            <a:r>
              <a:rPr lang="ja-JP" altLang="en-US" dirty="0"/>
              <a:t>しただけで、 </a:t>
            </a:r>
            <a:r>
              <a:rPr lang="en-US" altLang="ja-JP" dirty="0"/>
              <a:t>$_GET, $_POST, </a:t>
            </a:r>
            <a:r>
              <a:rPr lang="en-US" altLang="ja-JP" dirty="0" smtClean="0"/>
              <a:t>$_REQUEST, $_</a:t>
            </a:r>
            <a:r>
              <a:rPr lang="en-US" altLang="ja-JP" dirty="0"/>
              <a:t>COOKIE, $_ENV </a:t>
            </a:r>
            <a:r>
              <a:rPr lang="ja-JP" altLang="en-US" dirty="0"/>
              <a:t>を</a:t>
            </a:r>
            <a:r>
              <a:rPr lang="ja-JP" altLang="en-US" b="1" dirty="0">
                <a:solidFill>
                  <a:srgbClr val="FF0000"/>
                </a:solidFill>
              </a:rPr>
              <a:t>未定義に</a:t>
            </a:r>
          </a:p>
          <a:p>
            <a:pPr marL="0" indent="0">
              <a:buNone/>
            </a:pP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ルールに合致するパラメータ値</a:t>
            </a:r>
            <a:r>
              <a:rPr lang="ja-JP" altLang="en-US" b="1" dirty="0">
                <a:solidFill>
                  <a:srgbClr val="FF0000"/>
                </a:solidFill>
              </a:rPr>
              <a:t>だけ</a:t>
            </a:r>
            <a:r>
              <a:rPr lang="ja-JP" altLang="en-US" dirty="0"/>
              <a:t>が、ボールから取り出せる</a:t>
            </a:r>
          </a:p>
          <a:p>
            <a:pPr marL="0" indent="0">
              <a:buNone/>
            </a:pP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ルールに合致しない値が渡されたら、</a:t>
            </a:r>
            <a:r>
              <a:rPr lang="ja-JP" altLang="en-US" b="1" dirty="0">
                <a:solidFill>
                  <a:srgbClr val="FF0000"/>
                </a:solidFill>
              </a:rPr>
              <a:t>例外を投げる</a:t>
            </a:r>
            <a:r>
              <a:rPr lang="ja-JP" altLang="en-US" dirty="0"/>
              <a:t>（デフォルトの挙動）</a:t>
            </a:r>
          </a:p>
          <a:p>
            <a:pPr marL="0" indent="0">
              <a:buNone/>
            </a:pP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「数値を受け取る」と宣言したパラメータの値は、</a:t>
            </a:r>
            <a:r>
              <a:rPr lang="ja-JP" altLang="en-US" b="1" dirty="0">
                <a:solidFill>
                  <a:srgbClr val="FF0000"/>
                </a:solidFill>
              </a:rPr>
              <a:t>数値型に変換して</a:t>
            </a:r>
            <a:r>
              <a:rPr lang="ja-JP" altLang="en-US" b="1" dirty="0" smtClean="0">
                <a:solidFill>
                  <a:srgbClr val="FF0000"/>
                </a:solidFill>
              </a:rPr>
              <a:t>渡す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ルールは、あくまでも</a:t>
            </a:r>
            <a:r>
              <a:rPr lang="en-US" altLang="ja-JP" dirty="0"/>
              <a:t>Web</a:t>
            </a:r>
            <a:r>
              <a:rPr lang="ja-JP" altLang="en-US" dirty="0"/>
              <a:t>アプリの入口を通過するためのもの</a:t>
            </a:r>
          </a:p>
          <a:p>
            <a:pPr marL="0" indent="0">
              <a:buNone/>
            </a:pPr>
            <a:r>
              <a:rPr lang="ja-JP" altLang="en-US" dirty="0"/>
              <a:t>　（ロジックとして妥当な値かなどは、</a:t>
            </a:r>
            <a:r>
              <a:rPr lang="en-US" altLang="ja-JP" dirty="0" err="1"/>
              <a:t>PuzzleBall</a:t>
            </a:r>
            <a:r>
              <a:rPr lang="ja-JP" altLang="en-US" dirty="0"/>
              <a:t>の範囲外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483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-2"/>
            <a:ext cx="10353761" cy="1326321"/>
          </a:xfrm>
        </p:spPr>
        <p:txBody>
          <a:bodyPr/>
          <a:lstStyle/>
          <a:p>
            <a:r>
              <a:rPr kumimoji="1" lang="en-US" altLang="ja-JP" dirty="0" err="1" smtClean="0"/>
              <a:t>Puzzleball</a:t>
            </a:r>
            <a:r>
              <a:rPr kumimoji="1" lang="ja-JP" altLang="en-US" dirty="0" smtClean="0"/>
              <a:t>ライブラリの特徴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33591" y="1873518"/>
            <a:ext cx="443029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noAutofit/>
          </a:bodyPr>
          <a:lstStyle/>
          <a:p>
            <a:pPr algn="ctr"/>
            <a:r>
              <a:rPr lang="ja-JP" altLang="en-US" dirty="0"/>
              <a:t>そもそもバリデーションしない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3591" y="2887281"/>
            <a:ext cx="443029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noAutofit/>
          </a:bodyPr>
          <a:lstStyle/>
          <a:p>
            <a:pPr algn="ctr"/>
            <a:r>
              <a:rPr lang="ja-JP" altLang="en-US" dirty="0"/>
              <a:t>チェック漏れがある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3591" y="5205087"/>
            <a:ext cx="443029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noAutofit/>
          </a:bodyPr>
          <a:lstStyle/>
          <a:p>
            <a:pPr algn="ctr"/>
            <a:r>
              <a:rPr lang="ja-JP" altLang="en-US" dirty="0" smtClean="0"/>
              <a:t>無害化</a:t>
            </a:r>
            <a:r>
              <a:rPr lang="ja-JP" altLang="en-US" dirty="0" smtClean="0"/>
              <a:t>した後で、有害かもしれない値を使う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533591" y="3901044"/>
            <a:ext cx="443029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noAutofit/>
          </a:bodyPr>
          <a:lstStyle/>
          <a:p>
            <a:pPr algn="ctr"/>
            <a:r>
              <a:rPr lang="ja-JP" altLang="en-US" dirty="0" smtClean="0"/>
              <a:t>文字列型のまま、数値型</a:t>
            </a:r>
            <a:r>
              <a:rPr lang="ja-JP" altLang="en-US" dirty="0" smtClean="0"/>
              <a:t>と比較してしまう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689600" y="1772526"/>
            <a:ext cx="6120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ja-JP" dirty="0" smtClean="0"/>
              <a:t>require</a:t>
            </a:r>
            <a:r>
              <a:rPr lang="ja-JP" altLang="en-US" dirty="0"/>
              <a:t>しただけで、 </a:t>
            </a:r>
            <a:r>
              <a:rPr lang="en-US" altLang="ja-JP" dirty="0"/>
              <a:t>$_GET, $_POST, $_REQUEST, $_COOKIE, $_ENV </a:t>
            </a:r>
            <a:r>
              <a:rPr lang="ja-JP" altLang="en-US" dirty="0"/>
              <a:t>を</a:t>
            </a:r>
            <a:r>
              <a:rPr lang="ja-JP" altLang="en-US" b="1" dirty="0">
                <a:solidFill>
                  <a:srgbClr val="FF0000"/>
                </a:solidFill>
              </a:rPr>
              <a:t>未定義に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689600" y="2918059"/>
            <a:ext cx="6120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/>
              <a:t>ルールに合致するパラメータ値</a:t>
            </a:r>
            <a:r>
              <a:rPr lang="ja-JP" altLang="en-US" b="1" dirty="0">
                <a:solidFill>
                  <a:srgbClr val="FF0000"/>
                </a:solidFill>
              </a:rPr>
              <a:t>だけ</a:t>
            </a:r>
            <a:r>
              <a:rPr lang="ja-JP" altLang="en-US" dirty="0"/>
              <a:t>が、ボールから取り出せる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689600" y="5546624"/>
            <a:ext cx="6120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/>
              <a:t>ルールに合致しない値が渡されたら、</a:t>
            </a:r>
            <a:r>
              <a:rPr lang="ja-JP" altLang="en-US" b="1" dirty="0">
                <a:solidFill>
                  <a:srgbClr val="FF0000"/>
                </a:solidFill>
              </a:rPr>
              <a:t>例外を投げる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689600" y="3839842"/>
            <a:ext cx="6120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ja-JP" altLang="en-US" dirty="0"/>
              <a:t>「数値を受け取る」と宣言したパラメータの値は、</a:t>
            </a:r>
            <a:r>
              <a:rPr lang="ja-JP" altLang="en-US" b="1" dirty="0">
                <a:solidFill>
                  <a:srgbClr val="FF0000"/>
                </a:solidFill>
              </a:rPr>
              <a:t>数値型に変換して渡す</a:t>
            </a:r>
            <a:endParaRPr lang="en-US" altLang="ja-JP" dirty="0"/>
          </a:p>
        </p:txBody>
      </p:sp>
      <p:sp>
        <p:nvSpPr>
          <p:cNvPr id="14" name="正方形/長方形 13"/>
          <p:cNvSpPr/>
          <p:nvPr/>
        </p:nvSpPr>
        <p:spPr>
          <a:xfrm>
            <a:off x="5689600" y="5024794"/>
            <a:ext cx="6120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/>
              <a:t>ルールに合致するパラメータ値</a:t>
            </a:r>
            <a:r>
              <a:rPr lang="ja-JP" altLang="en-US" b="1" dirty="0">
                <a:solidFill>
                  <a:srgbClr val="FF0000"/>
                </a:solidFill>
              </a:rPr>
              <a:t>だけ</a:t>
            </a:r>
            <a:r>
              <a:rPr lang="ja-JP" altLang="en-US" dirty="0"/>
              <a:t>が、ボールから取り出せる</a:t>
            </a:r>
            <a:endParaRPr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5167087" y="1973945"/>
            <a:ext cx="377371" cy="28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5138057" y="2941972"/>
            <a:ext cx="377371" cy="28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5138056" y="4015985"/>
            <a:ext cx="377371" cy="28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5138055" y="5262557"/>
            <a:ext cx="377371" cy="28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34252" y="133848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よくある失敗例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90653" y="1283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対策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93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14517"/>
            <a:ext cx="10353761" cy="1326321"/>
          </a:xfrm>
        </p:spPr>
        <p:txBody>
          <a:bodyPr/>
          <a:lstStyle/>
          <a:p>
            <a:r>
              <a:rPr lang="ja-JP" altLang="en-US" dirty="0"/>
              <a:t>使用例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66861"/>
              </p:ext>
            </p:extLst>
          </p:nvPr>
        </p:nvGraphicFramePr>
        <p:xfrm>
          <a:off x="667657" y="1038983"/>
          <a:ext cx="9100457" cy="4694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0457"/>
              </a:tblGrid>
              <a:tr h="57210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require_once</a:t>
                      </a:r>
                      <a:r>
                        <a:rPr kumimoji="1" lang="en-US" altLang="ja-JP" dirty="0" smtClean="0"/>
                        <a:t> “</a:t>
                      </a:r>
                      <a:r>
                        <a:rPr kumimoji="1" lang="en-US" altLang="ja-JP" dirty="0" err="1" smtClean="0"/>
                        <a:t>puzzleball.php</a:t>
                      </a:r>
                      <a:r>
                        <a:rPr kumimoji="1" lang="en-US" altLang="ja-JP" dirty="0" smtClean="0"/>
                        <a:t>”;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251097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$pattern['name'] = [ 'type'=&gt;</a:t>
                      </a:r>
                      <a:r>
                        <a:rPr kumimoji="1" lang="en-US" altLang="ja-JP" dirty="0" err="1" smtClean="0"/>
                        <a:t>PuzzleBall</a:t>
                      </a:r>
                      <a:r>
                        <a:rPr kumimoji="1" lang="en-US" altLang="ja-JP" dirty="0" smtClean="0"/>
                        <a:t>::UTF8, 'length'=&gt;['min'=&gt;1, 'max'=&gt;20] ];</a:t>
                      </a:r>
                    </a:p>
                    <a:p>
                      <a:r>
                        <a:rPr kumimoji="1" lang="en-US" altLang="ja-JP" dirty="0" smtClean="0"/>
                        <a:t>$rule['POST'] = [</a:t>
                      </a:r>
                    </a:p>
                    <a:p>
                      <a:r>
                        <a:rPr kumimoji="1" lang="en-US" altLang="ja-JP" dirty="0" smtClean="0"/>
                        <a:t>    '</a:t>
                      </a:r>
                      <a:r>
                        <a:rPr kumimoji="1" lang="en-US" altLang="ja-JP" dirty="0" err="1" smtClean="0"/>
                        <a:t>myname</a:t>
                      </a:r>
                      <a:r>
                        <a:rPr kumimoji="1" lang="en-US" altLang="ja-JP" dirty="0" smtClean="0"/>
                        <a:t>' =&gt; $pattern['name'],</a:t>
                      </a:r>
                    </a:p>
                    <a:p>
                      <a:r>
                        <a:rPr kumimoji="1" lang="en-US" altLang="ja-JP" dirty="0" smtClean="0"/>
                        <a:t>    '</a:t>
                      </a:r>
                      <a:r>
                        <a:rPr kumimoji="1" lang="en-US" altLang="ja-JP" dirty="0" err="1" smtClean="0"/>
                        <a:t>friends_name</a:t>
                      </a:r>
                      <a:r>
                        <a:rPr kumimoji="1" lang="en-US" altLang="ja-JP" dirty="0" smtClean="0"/>
                        <a:t>[]' =&gt; $pattern['name'],</a:t>
                      </a:r>
                    </a:p>
                    <a:p>
                      <a:r>
                        <a:rPr kumimoji="1" lang="en-US" altLang="ja-JP" dirty="0" smtClean="0"/>
                        <a:t>];</a:t>
                      </a:r>
                    </a:p>
                    <a:p>
                      <a:r>
                        <a:rPr kumimoji="1" lang="en-US" altLang="ja-JP" dirty="0" smtClean="0"/>
                        <a:t>$rule['GET'] = [</a:t>
                      </a:r>
                    </a:p>
                    <a:p>
                      <a:r>
                        <a:rPr kumimoji="1" lang="en-US" altLang="ja-JP" dirty="0" smtClean="0"/>
                        <a:t>    'id' =&gt; [ 'type'=&gt;</a:t>
                      </a:r>
                      <a:r>
                        <a:rPr kumimoji="1" lang="en-US" altLang="ja-JP" dirty="0" err="1" smtClean="0"/>
                        <a:t>PuzzleBall</a:t>
                      </a:r>
                      <a:r>
                        <a:rPr kumimoji="1" lang="en-US" altLang="ja-JP" dirty="0" smtClean="0"/>
                        <a:t>::INTEGER, 'range'=&gt;['min'=&gt;0, 'max'=&gt;10] ],</a:t>
                      </a:r>
                    </a:p>
                    <a:p>
                      <a:r>
                        <a:rPr kumimoji="1" lang="en-US" altLang="ja-JP" dirty="0" smtClean="0"/>
                        <a:t>];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057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$ball = new </a:t>
                      </a:r>
                      <a:r>
                        <a:rPr kumimoji="1" lang="en-US" altLang="ja-JP" dirty="0" err="1" smtClean="0"/>
                        <a:t>PuzzleBall</a:t>
                      </a:r>
                      <a:r>
                        <a:rPr kumimoji="1" lang="en-US" altLang="ja-JP" dirty="0" smtClean="0"/>
                        <a:t>($rule);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03051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// </a:t>
                      </a:r>
                      <a:r>
                        <a:rPr kumimoji="1" lang="en-US" altLang="ja-JP" dirty="0" err="1" smtClean="0"/>
                        <a:t>index.php?id</a:t>
                      </a:r>
                      <a:r>
                        <a:rPr kumimoji="1" lang="en-US" altLang="ja-JP" dirty="0" smtClean="0"/>
                        <a:t>=1&amp;myname=</a:t>
                      </a:r>
                      <a:r>
                        <a:rPr kumimoji="1" lang="en-US" altLang="ja-JP" dirty="0" err="1" smtClean="0"/>
                        <a:t>foobar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err="1" smtClean="0"/>
                        <a:t>var_dump</a:t>
                      </a:r>
                      <a:r>
                        <a:rPr kumimoji="1" lang="en-US" altLang="ja-JP" dirty="0" smtClean="0"/>
                        <a:t>($ball-&gt;id);     // </a:t>
                      </a:r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dirty="0" smtClean="0"/>
                        <a:t>(1)</a:t>
                      </a:r>
                    </a:p>
                    <a:p>
                      <a:r>
                        <a:rPr kumimoji="1" lang="en-US" altLang="ja-JP" dirty="0" err="1" smtClean="0"/>
                        <a:t>var_dump</a:t>
                      </a:r>
                      <a:r>
                        <a:rPr kumimoji="1" lang="en-US" altLang="ja-JP" dirty="0" smtClean="0"/>
                        <a:t>($ball-&gt;</a:t>
                      </a:r>
                      <a:r>
                        <a:rPr kumimoji="1" lang="en-US" altLang="ja-JP" dirty="0" err="1" smtClean="0"/>
                        <a:t>myname</a:t>
                      </a:r>
                      <a:r>
                        <a:rPr kumimoji="1" lang="en-US" altLang="ja-JP" dirty="0" smtClean="0"/>
                        <a:t>); // string("</a:t>
                      </a:r>
                      <a:r>
                        <a:rPr kumimoji="1" lang="en-US" altLang="ja-JP" dirty="0" err="1" smtClean="0"/>
                        <a:t>foobar</a:t>
                      </a:r>
                      <a:r>
                        <a:rPr kumimoji="1" lang="en-US" altLang="ja-JP" dirty="0" smtClean="0"/>
                        <a:t>")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9873944" y="187786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②ルールを</a:t>
            </a:r>
            <a:r>
              <a:rPr lang="ja-JP" altLang="en-US" dirty="0"/>
              <a:t>定義</a:t>
            </a:r>
            <a:r>
              <a:rPr lang="ja-JP" altLang="en-US" dirty="0" smtClean="0"/>
              <a:t>して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873944" y="101600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r>
              <a:rPr kumimoji="1" lang="en-US" altLang="ja-JP" dirty="0" smtClean="0"/>
              <a:t>require</a:t>
            </a:r>
            <a:r>
              <a:rPr kumimoji="1" lang="ja-JP" altLang="en-US" dirty="0" smtClean="0"/>
              <a:t>して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40534" y="413483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③ボールを作って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801374" y="474743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④ボールから取り出す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1309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TM04033921[[fn=ダマスク]]</Template>
  <TotalTime>150</TotalTime>
  <Words>534</Words>
  <Application>Microsoft Office PowerPoint</Application>
  <PresentationFormat>ワイド画面</PresentationFormat>
  <Paragraphs>94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HGPｺﾞｼｯｸE</vt:lpstr>
      <vt:lpstr>ＭＳ Ｐゴシック</vt:lpstr>
      <vt:lpstr>Rockwell</vt:lpstr>
      <vt:lpstr>Arial</vt:lpstr>
      <vt:lpstr>Bookman Old Style</vt:lpstr>
      <vt:lpstr>Damask</vt:lpstr>
      <vt:lpstr>バリデーションの実装方法に 関する提案</vt:lpstr>
      <vt:lpstr>コードレビュアーの悩み</vt:lpstr>
      <vt:lpstr>ありがちな失敗例①</vt:lpstr>
      <vt:lpstr>ありがちな失敗例②</vt:lpstr>
      <vt:lpstr>コードレビュアーの願望</vt:lpstr>
      <vt:lpstr>提案</vt:lpstr>
      <vt:lpstr>Puzzleballライブラリの特徴</vt:lpstr>
      <vt:lpstr>Puzzleballライブラリの特徴</vt:lpstr>
      <vt:lpstr>使用例</vt:lpstr>
      <vt:lpstr>ここで公開しています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 Y</dc:creator>
  <cp:lastModifiedBy>T Y</cp:lastModifiedBy>
  <cp:revision>22</cp:revision>
  <dcterms:created xsi:type="dcterms:W3CDTF">2017-01-07T06:15:57Z</dcterms:created>
  <dcterms:modified xsi:type="dcterms:W3CDTF">2017-01-09T03:40:09Z</dcterms:modified>
</cp:coreProperties>
</file>