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270" r:id="rId4"/>
    <p:sldId id="272" r:id="rId5"/>
    <p:sldId id="273" r:id="rId6"/>
    <p:sldId id="266" r:id="rId7"/>
    <p:sldId id="257" r:id="rId8"/>
    <p:sldId id="258" r:id="rId9"/>
    <p:sldId id="259" r:id="rId10"/>
    <p:sldId id="260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A683B-1F21-4D7A-9977-8AE5624623DB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F19A-D078-4D19-8ACC-C0A6DA748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F19A-D078-4D19-8ACC-C0A6DA748A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4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1BF4A-9A0D-4EB9-821B-608FF0DF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EFCEB-C9EC-4056-80C0-5A052BA4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237C8-CB06-459A-A387-4B885AE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64307-4BBC-4B51-860E-387178A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BC73B-2000-45C9-87E8-648E5A01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E6C09-58E2-40DB-89F1-BD8F2B89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4DDEB-3D83-41DA-AF36-7A5400EC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FDC74-7659-4012-8589-3736A18A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8AB99-57AB-45F4-B1B9-16D1DB4B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B951E-2B12-44C1-8613-74175DC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3514A8-212B-4BCF-9F5A-17D484318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7917F-1B16-40A8-B871-53EEF66A9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06327-605B-40C7-A57B-42B7D99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954D6-E719-4868-867D-FE228259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AD30C-BD4B-4475-A327-580E6F38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276A-F39E-4204-932F-2D5E3BD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0C0C-5864-43F1-B5AD-08FABE34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4A587-25E9-4210-BF78-C1941AEE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D871D-8E4C-4E43-820C-33EB1E68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27EFB-A8DC-49EE-A713-FCE6B1F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4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AB9FA-9930-4CB9-8CB2-CD0CF697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2B1A-32F9-4370-BB30-EC95502C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54DBA-6D0E-4526-BFB1-F4D09C04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1C5AB-7C22-460A-8204-8CF2073D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02140-831D-4251-8761-FD4EA78A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D274-DFE6-4B9C-9EB6-FC3BEC36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2004A-5DD8-4B9F-9948-54C2E8E37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34B9E-C912-4871-B647-92DA3721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96FAC-550E-4C27-88B0-5928924F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98CFD-C79F-497C-82FF-89DFD569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AD48F-AA63-4631-8B2B-73E59224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460A-B64D-4CD5-882D-4148D8E8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14826-0FEA-4D2C-9EEE-2B3407D2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5014A-7DF1-43BF-9D4D-E5F6993B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C00368-24A3-47D5-8552-08A2B847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B8A3B-C2F9-470A-8312-9FDCC426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C59C85-0355-4C2A-AEA7-33242D33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F5B2E4-D0B4-4B4A-97E3-4E129371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6E81D5-2031-44DA-BB04-AE42C077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CA4E-2389-4F22-9A95-470CB62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0AAEE5-CB12-47FE-8C6A-6DEE3305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9018B-35DD-4E87-BC06-5240ACDE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118E4-1A26-47B9-B71E-73601904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13303-F330-42F1-B376-6F4E2AE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FB3D99-8059-4277-B1B6-E1F73AE3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37AEAD-7F32-4939-B78B-6018729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CF77C-15DA-4C59-9B81-2DB97013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9D6A4-F6D7-443A-9CFD-02D65346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228E8-E3CF-41E5-86F6-33A2A8DA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69904-FE01-42CE-98A7-9CE47B0A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F85AA-6C2F-45DF-A245-9C5BA97F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3471F-C2A3-4000-ACC3-12B15E6C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91C8-107C-486F-ADB9-EBE9392E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37697-B215-42DA-BF38-94437D7EC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DC507-3144-4BE6-B10F-23903E6B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D5059-F6F2-4B73-8FCA-2355ACBA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8DFCE-9BBA-4136-BEFB-72EA87B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14AF4-94C7-42B2-96DA-F553EDA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EA7024-DB6E-4EE2-A9FA-E90294B3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A248A-5151-489F-8903-18B30F37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39DE4-E246-4B6A-9FA5-3E6812E1B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5D9-EC9B-47ED-8359-1ACA07D9568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6A6DC-4F0D-4C80-96DF-7BE43224A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8688F-A8CC-4C49-B9C5-EA0DE5DD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3D92-433A-43DD-B13E-C4FF59487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samsjang&amp;logNo=220979751089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van-moon.github.io/2018/07/19/deep-learning-backpropag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titledtblog.tistory.com/1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ejunyoo.blogspot.com/2017/01/backpropag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ykimos.github.io/2017/06/10/Model_Save_Loa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ykimos.github.io/2017/06/10/Model_Save_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mind.com/kr/wiki/compare-dl4j-tensorflow-pytorch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0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8BFA19-59C7-499A-995D-CCB44A93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69" y="965408"/>
            <a:ext cx="6839061" cy="49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8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4F818-ABB0-444F-9026-00463604BFE1}"/>
              </a:ext>
            </a:extLst>
          </p:cNvPr>
          <p:cNvSpPr txBox="1"/>
          <p:nvPr/>
        </p:nvSpPr>
        <p:spPr>
          <a:xfrm>
            <a:off x="874644" y="1028343"/>
            <a:ext cx="1681364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 쓸 거 같은 것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선형 회귀</a:t>
            </a:r>
            <a:r>
              <a:rPr lang="en-US" altLang="ko-KR" dirty="0"/>
              <a:t> ( </a:t>
            </a:r>
            <a:r>
              <a:rPr lang="ko-KR" altLang="en-US" dirty="0"/>
              <a:t>선형적이지 않음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로지스틱 회귀 </a:t>
            </a:r>
            <a:r>
              <a:rPr lang="en-US" altLang="ko-KR" dirty="0"/>
              <a:t>( 0, 1 </a:t>
            </a:r>
            <a:r>
              <a:rPr lang="ko-KR" altLang="en-US" dirty="0"/>
              <a:t>밖에 구분 안됨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서포트 벡터 머신</a:t>
            </a:r>
            <a:r>
              <a:rPr lang="en-US" altLang="ko-KR" dirty="0"/>
              <a:t>(SVM, Support Vector Machine)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판단에 동시 사용 가능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이진 선형 분류 모델임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en-US" altLang="ko-KR" dirty="0"/>
              <a:t>(Naïve Bayes)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사용하는 특징들이 온전히 독립적이지 않아 한계점 존재</a:t>
            </a:r>
            <a:endParaRPr lang="en-US" altLang="ko-KR" dirty="0"/>
          </a:p>
          <a:p>
            <a:r>
              <a:rPr lang="en-US" altLang="ko-KR" dirty="0" err="1"/>
              <a:t>dlib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endParaRPr lang="en-US" altLang="ko-KR" dirty="0"/>
          </a:p>
          <a:p>
            <a:r>
              <a:rPr lang="en-US" altLang="ko-KR" dirty="0"/>
              <a:t>	- 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결정 트리</a:t>
            </a:r>
            <a:r>
              <a:rPr lang="en-US" altLang="ko-KR" dirty="0"/>
              <a:t>(Decision Tree)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특징의 값이 </a:t>
            </a:r>
            <a:r>
              <a:rPr lang="en-US" altLang="ko-KR" dirty="0"/>
              <a:t>yes or no</a:t>
            </a:r>
            <a:r>
              <a:rPr lang="ko-KR" altLang="en-US" dirty="0"/>
              <a:t> 판단</a:t>
            </a:r>
            <a:r>
              <a:rPr lang="en-US" altLang="ko-KR" dirty="0"/>
              <a:t> -&gt; </a:t>
            </a:r>
            <a:r>
              <a:rPr lang="ko-KR" altLang="en-US" dirty="0"/>
              <a:t>트리 내려가면서</a:t>
            </a:r>
            <a:r>
              <a:rPr lang="en-US" altLang="ko-KR" dirty="0"/>
              <a:t> </a:t>
            </a:r>
            <a:r>
              <a:rPr lang="ko-KR" altLang="en-US" dirty="0"/>
              <a:t>반복 </a:t>
            </a:r>
            <a:r>
              <a:rPr lang="en-US" altLang="ko-KR" dirty="0"/>
              <a:t>-&gt;  </a:t>
            </a:r>
            <a:r>
              <a:rPr lang="ko-KR" altLang="en-US" dirty="0"/>
              <a:t>분류하는 기법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사용 시에는 특징 값에 대하여 </a:t>
            </a:r>
            <a:r>
              <a:rPr lang="en-US" altLang="ko-KR" dirty="0"/>
              <a:t>if, else if </a:t>
            </a:r>
            <a:r>
              <a:rPr lang="ko-KR" altLang="en-US" dirty="0"/>
              <a:t>느낌으로 사용하면 될 듯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랜덤 포레스트</a:t>
            </a:r>
            <a:r>
              <a:rPr lang="en-US" altLang="ko-KR" dirty="0"/>
              <a:t>(Random Forest)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앙상블 기법을 통하여 여러 결정 트리들의 결과를 종합하여 판단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참고 </a:t>
            </a:r>
            <a:r>
              <a:rPr lang="en-US" altLang="ko-KR" dirty="0">
                <a:hlinkClick r:id="rId2"/>
              </a:rPr>
              <a:t>https://m.blog.naver.com/PostView.nhn?blogId=samsjang&amp;logNo=220979751089&amp;proxyReferer=https%3A%2F%2Fwww.google.com%2F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Haarcascade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E09BD-08F1-4367-A0E3-B9E37E94F0C0}"/>
              </a:ext>
            </a:extLst>
          </p:cNvPr>
          <p:cNvSpPr txBox="1"/>
          <p:nvPr/>
        </p:nvSpPr>
        <p:spPr>
          <a:xfrm>
            <a:off x="397565" y="337435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(ML) </a:t>
            </a:r>
            <a:r>
              <a:rPr lang="ko-KR" altLang="en-US" dirty="0"/>
              <a:t>의 종류</a:t>
            </a:r>
          </a:p>
        </p:txBody>
      </p:sp>
    </p:spTree>
    <p:extLst>
      <p:ext uri="{BB962C8B-B14F-4D97-AF65-F5344CB8AC3E}">
        <p14:creationId xmlns:p14="http://schemas.microsoft.com/office/powerpoint/2010/main" val="21482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C591A-B77A-45E8-B998-C80B2F8937D5}"/>
              </a:ext>
            </a:extLst>
          </p:cNvPr>
          <p:cNvSpPr txBox="1"/>
          <p:nvPr/>
        </p:nvSpPr>
        <p:spPr>
          <a:xfrm>
            <a:off x="397565" y="3374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핵심 단어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5C846-DA1A-4764-B4F6-06D8F3497A34}"/>
              </a:ext>
            </a:extLst>
          </p:cNvPr>
          <p:cNvSpPr txBox="1"/>
          <p:nvPr/>
        </p:nvSpPr>
        <p:spPr>
          <a:xfrm>
            <a:off x="738454" y="1028343"/>
            <a:ext cx="112405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Heuristic </a:t>
            </a:r>
            <a:r>
              <a:rPr lang="ko-KR" altLang="en-US" dirty="0"/>
              <a:t>이론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 err="1"/>
              <a:t>발견법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불충분한 시간이나 정보로 인하여 합리적인 판단을 할 수 없거나</a:t>
            </a:r>
            <a:r>
              <a:rPr lang="en-US" altLang="ko-KR" dirty="0"/>
              <a:t>, </a:t>
            </a:r>
            <a:r>
              <a:rPr lang="ko-KR" altLang="en-US" dirty="0"/>
              <a:t>체계적이면서 합리적인 판단이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굳이 필요하지 않은 상황에서 빠르게 사용할 수 있는 어림짐작의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Backpropagation</a:t>
            </a:r>
          </a:p>
          <a:p>
            <a:r>
              <a:rPr lang="en-US" altLang="ko-KR" dirty="0"/>
              <a:t>	-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r>
              <a:rPr lang="en-US" altLang="ko-KR" dirty="0"/>
              <a:t>	- target</a:t>
            </a:r>
            <a:r>
              <a:rPr lang="ko-KR" altLang="en-US" dirty="0"/>
              <a:t>값과 실제 모델이 계산한 </a:t>
            </a:r>
            <a:r>
              <a:rPr lang="en-US" altLang="ko-KR" dirty="0"/>
              <a:t>output</a:t>
            </a:r>
            <a:r>
              <a:rPr lang="ko-KR" altLang="en-US" dirty="0"/>
              <a:t>이 얼마나 차이가 나는지 구한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그 </a:t>
            </a:r>
            <a:r>
              <a:rPr lang="ko-KR" altLang="en-US" dirty="0" err="1"/>
              <a:t>오차값을</a:t>
            </a:r>
            <a:r>
              <a:rPr lang="ko-KR" altLang="en-US" dirty="0"/>
              <a:t> 다시 뒤로 전파해가면서 각 노드가 가지고 있는 변수들을 갱신하는 알고리즘</a:t>
            </a:r>
            <a:endParaRPr lang="en-US" altLang="ko-KR" dirty="0"/>
          </a:p>
          <a:p>
            <a:r>
              <a:rPr lang="en-US" altLang="ko-KR" dirty="0"/>
              <a:t>	- weight, bias </a:t>
            </a:r>
            <a:r>
              <a:rPr lang="ko-KR" altLang="en-US" dirty="0"/>
              <a:t>같은 변수들을 어떻게</a:t>
            </a:r>
            <a:r>
              <a:rPr lang="en-US" altLang="ko-KR" dirty="0"/>
              <a:t>, </a:t>
            </a:r>
            <a:r>
              <a:rPr lang="ko-KR" altLang="en-US" dirty="0"/>
              <a:t>얼만큼 업데이트 하는가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참고 </a:t>
            </a:r>
            <a:r>
              <a:rPr lang="en-US" altLang="ko-KR" dirty="0">
                <a:hlinkClick r:id="rId2"/>
              </a:rPr>
              <a:t>https://evan-moon.github.io/2018/07/19/deep-learning-backpropagation/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Chain Rule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미분의 연쇄법칙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descent</a:t>
            </a:r>
          </a:p>
          <a:p>
            <a:r>
              <a:rPr lang="en-US" altLang="ko-KR" dirty="0"/>
              <a:t>	- </a:t>
            </a:r>
          </a:p>
        </p:txBody>
      </p:sp>
    </p:spTree>
    <p:extLst>
      <p:ext uri="{BB962C8B-B14F-4D97-AF65-F5344CB8AC3E}">
        <p14:creationId xmlns:p14="http://schemas.microsoft.com/office/powerpoint/2010/main" val="40072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6BC22-C5F4-4EBB-A656-90CEB4468D1D}"/>
              </a:ext>
            </a:extLst>
          </p:cNvPr>
          <p:cNvSpPr txBox="1"/>
          <p:nvPr/>
        </p:nvSpPr>
        <p:spPr>
          <a:xfrm>
            <a:off x="397565" y="3374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핵심 단어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DDDB1-17FB-44F6-B1A3-C8D6470A8BF6}"/>
              </a:ext>
            </a:extLst>
          </p:cNvPr>
          <p:cNvSpPr txBox="1"/>
          <p:nvPr/>
        </p:nvSpPr>
        <p:spPr>
          <a:xfrm>
            <a:off x="738454" y="1028343"/>
            <a:ext cx="7754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Backpropagation Algorithm</a:t>
            </a:r>
          </a:p>
          <a:p>
            <a:r>
              <a:rPr lang="en-US" altLang="ko-KR" dirty="0"/>
              <a:t>	- </a:t>
            </a:r>
            <a:r>
              <a:rPr lang="en-US" altLang="ko-KR" dirty="0">
                <a:hlinkClick r:id="rId3"/>
              </a:rPr>
              <a:t>https://untitledtblog.tistory.com/141</a:t>
            </a:r>
            <a:endParaRPr lang="en-US" altLang="ko-KR" dirty="0"/>
          </a:p>
          <a:p>
            <a:r>
              <a:rPr lang="en-US" altLang="ko-KR"/>
              <a:t>	- </a:t>
            </a:r>
            <a:r>
              <a:rPr lang="en-US" altLang="ko-KR">
                <a:hlinkClick r:id="rId4"/>
              </a:rPr>
              <a:t>http://jaejunyoo.blogspot.com/2017/01/backpropagation.html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2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3EEB4-78F2-4620-9929-4F8ACE3082D8}"/>
              </a:ext>
            </a:extLst>
          </p:cNvPr>
          <p:cNvSpPr txBox="1"/>
          <p:nvPr/>
        </p:nvSpPr>
        <p:spPr>
          <a:xfrm>
            <a:off x="397565" y="33743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BB567-6217-46CA-8A58-19268A069B79}"/>
              </a:ext>
            </a:extLst>
          </p:cNvPr>
          <p:cNvSpPr txBox="1"/>
          <p:nvPr/>
        </p:nvSpPr>
        <p:spPr>
          <a:xfrm>
            <a:off x="874644" y="1028343"/>
            <a:ext cx="71481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Machine Learning</a:t>
            </a:r>
          </a:p>
          <a:p>
            <a:r>
              <a:rPr lang="en-US" altLang="ko-KR" dirty="0"/>
              <a:t>	- AI</a:t>
            </a:r>
            <a:r>
              <a:rPr lang="ko-KR" altLang="en-US" dirty="0"/>
              <a:t> 를 달성하기 위한 방법</a:t>
            </a:r>
            <a:endParaRPr lang="en-US" altLang="ko-KR" dirty="0"/>
          </a:p>
          <a:p>
            <a:r>
              <a:rPr lang="en-US" altLang="ko-KR" dirty="0"/>
              <a:t>	- Supervised Learning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사람이 데이터를 분류해줌</a:t>
            </a:r>
            <a:endParaRPr lang="en-US" altLang="ko-KR" dirty="0"/>
          </a:p>
          <a:p>
            <a:r>
              <a:rPr lang="en-US" altLang="ko-KR" dirty="0"/>
              <a:t>		- Label </a:t>
            </a:r>
            <a:r>
              <a:rPr lang="ko-KR" altLang="en-US" dirty="0"/>
              <a:t>이 있음</a:t>
            </a:r>
            <a:endParaRPr lang="en-US" altLang="ko-KR" dirty="0"/>
          </a:p>
          <a:p>
            <a:r>
              <a:rPr lang="en-US" altLang="ko-KR" dirty="0"/>
              <a:t>		- label </a:t>
            </a:r>
            <a:r>
              <a:rPr lang="ko-KR" altLang="en-US" dirty="0"/>
              <a:t>의 특징을 기계에 학습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통계를 토대로 확률적으로</a:t>
            </a:r>
            <a:r>
              <a:rPr lang="en-US" altLang="ko-KR" dirty="0"/>
              <a:t> </a:t>
            </a:r>
            <a:r>
              <a:rPr lang="ko-KR" altLang="en-US" dirty="0"/>
              <a:t>몇</a:t>
            </a:r>
            <a:r>
              <a:rPr lang="en-US" altLang="ko-KR" dirty="0"/>
              <a:t>% </a:t>
            </a:r>
            <a:r>
              <a:rPr lang="ko-KR" altLang="en-US" dirty="0"/>
              <a:t>일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Unsupervised Learning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사람이 데이터를 분류하지 않음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설명 없이 대상이 되는 데이터만 </a:t>
            </a:r>
            <a:r>
              <a:rPr lang="ko-KR" altLang="en-US" dirty="0" err="1"/>
              <a:t>개많이줌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요소</a:t>
            </a:r>
            <a:endParaRPr lang="en-US" altLang="ko-KR" dirty="0"/>
          </a:p>
          <a:p>
            <a:r>
              <a:rPr lang="en-US" altLang="ko-KR" dirty="0"/>
              <a:t>		* </a:t>
            </a:r>
            <a:r>
              <a:rPr lang="ko-KR" altLang="en-US" dirty="0"/>
              <a:t>데이터 </a:t>
            </a:r>
            <a:r>
              <a:rPr lang="en-US" altLang="ko-KR" dirty="0"/>
              <a:t>/ </a:t>
            </a:r>
            <a:r>
              <a:rPr lang="ko-KR" altLang="en-US" dirty="0"/>
              <a:t>러닝 알고리즘 </a:t>
            </a:r>
            <a:r>
              <a:rPr lang="en-US" altLang="ko-KR" dirty="0"/>
              <a:t>/ </a:t>
            </a:r>
            <a:r>
              <a:rPr lang="ko-KR" altLang="en-US" dirty="0"/>
              <a:t>요인 추출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Deep Learning</a:t>
            </a:r>
          </a:p>
          <a:p>
            <a:r>
              <a:rPr lang="en-US" altLang="ko-KR" dirty="0"/>
              <a:t>	- machine learning </a:t>
            </a:r>
            <a:r>
              <a:rPr lang="ko-KR" altLang="en-US" dirty="0"/>
              <a:t>을 달성하기 위한 방법</a:t>
            </a:r>
            <a:endParaRPr lang="en-US" altLang="ko-KR" dirty="0"/>
          </a:p>
          <a:p>
            <a:r>
              <a:rPr lang="en-US" altLang="ko-KR" dirty="0"/>
              <a:t>	- neural network </a:t>
            </a:r>
            <a:r>
              <a:rPr lang="ko-KR" altLang="en-US" dirty="0"/>
              <a:t>를 이용함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큰 규모의 데이터와 프로세싱 파워가 필요함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64053-8153-4F35-AFE7-EA1BD975CAC4}"/>
              </a:ext>
            </a:extLst>
          </p:cNvPr>
          <p:cNvSpPr txBox="1"/>
          <p:nvPr/>
        </p:nvSpPr>
        <p:spPr>
          <a:xfrm>
            <a:off x="6705075" y="522101"/>
            <a:ext cx="533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A.I.</a:t>
            </a:r>
          </a:p>
          <a:p>
            <a:r>
              <a:rPr lang="en-US" altLang="ko-KR" dirty="0"/>
              <a:t>	- General AI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영화에 나오는 사람같은 기계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en-US" altLang="ko-KR" dirty="0"/>
              <a:t>Narrow AI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하나만 </a:t>
            </a:r>
            <a:r>
              <a:rPr lang="ko-KR" altLang="en-US" dirty="0" err="1"/>
              <a:t>개잘하는</a:t>
            </a:r>
            <a:r>
              <a:rPr lang="ko-KR" altLang="en-US" dirty="0"/>
              <a:t> 기계</a:t>
            </a:r>
            <a:endParaRPr lang="en-US" altLang="ko-KR" dirty="0"/>
          </a:p>
        </p:txBody>
      </p:sp>
      <p:pic>
        <p:nvPicPr>
          <p:cNvPr id="1026" name="Picture 2" descr="ai-ml-dl">
            <a:extLst>
              <a:ext uri="{FF2B5EF4-FFF2-40B4-BE49-F238E27FC236}">
                <a16:creationId xmlns:a16="http://schemas.microsoft.com/office/drawing/2014/main" id="{B0DEFB7A-CFF1-4511-96D9-25C40C74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55" y="3430774"/>
            <a:ext cx="3419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3E471-C43E-43FF-98B4-B568FBE3296A}"/>
              </a:ext>
            </a:extLst>
          </p:cNvPr>
          <p:cNvSpPr txBox="1"/>
          <p:nvPr/>
        </p:nvSpPr>
        <p:spPr>
          <a:xfrm>
            <a:off x="397565" y="337435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개념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C9281-BFB4-4E3A-972B-E833F7A6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2" y="2372956"/>
            <a:ext cx="4249080" cy="41476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E457C0-7015-4583-83DA-B31396D3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2" y="1870438"/>
            <a:ext cx="3859855" cy="502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465A7-C2AA-44F3-88CC-09AB606C7EFF}"/>
              </a:ext>
            </a:extLst>
          </p:cNvPr>
          <p:cNvSpPr txBox="1"/>
          <p:nvPr/>
        </p:nvSpPr>
        <p:spPr>
          <a:xfrm>
            <a:off x="7200899" y="545067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선형 모델의 도식화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A6F940-416A-4E15-8F94-2272FD275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012" y="3362325"/>
            <a:ext cx="5534025" cy="181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5F73D1-DB5D-4CFC-959B-458644F8275E}"/>
              </a:ext>
            </a:extLst>
          </p:cNvPr>
          <p:cNvSpPr txBox="1"/>
          <p:nvPr/>
        </p:nvSpPr>
        <p:spPr>
          <a:xfrm>
            <a:off x="418961" y="1037997"/>
            <a:ext cx="943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차원 데이터 </a:t>
            </a:r>
            <a:r>
              <a:rPr lang="en-US" altLang="ko-KR" dirty="0"/>
              <a:t>(x1, x2)</a:t>
            </a:r>
            <a:r>
              <a:rPr lang="ko-KR" altLang="en-US" dirty="0"/>
              <a:t>를 받아들여 하나의 출력 변수인 </a:t>
            </a:r>
            <a:r>
              <a:rPr lang="en-US" altLang="ko-KR" dirty="0"/>
              <a:t>f(x1, x2)</a:t>
            </a:r>
            <a:r>
              <a:rPr lang="ko-KR" altLang="en-US" dirty="0"/>
              <a:t>를 출력하는 간단한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f(x1, x2)</a:t>
            </a:r>
            <a:r>
              <a:rPr lang="ko-KR" altLang="en-US" dirty="0"/>
              <a:t>보다 크면 </a:t>
            </a:r>
            <a:r>
              <a:rPr lang="en-US" altLang="ko-KR" dirty="0"/>
              <a:t>‘O’, </a:t>
            </a:r>
            <a:r>
              <a:rPr lang="ko-KR" altLang="en-US" dirty="0"/>
              <a:t>작으면 </a:t>
            </a:r>
            <a:r>
              <a:rPr lang="en-US" altLang="ko-KR" dirty="0"/>
              <a:t>‘X’ </a:t>
            </a:r>
            <a:r>
              <a:rPr lang="ko-KR" altLang="en-US" dirty="0"/>
              <a:t>로 분류</a:t>
            </a:r>
          </a:p>
        </p:txBody>
      </p:sp>
    </p:spTree>
    <p:extLst>
      <p:ext uri="{BB962C8B-B14F-4D97-AF65-F5344CB8AC3E}">
        <p14:creationId xmlns:p14="http://schemas.microsoft.com/office/powerpoint/2010/main" val="321065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A5AAF-13B6-4404-B7F3-E897E7331061}"/>
              </a:ext>
            </a:extLst>
          </p:cNvPr>
          <p:cNvSpPr txBox="1"/>
          <p:nvPr/>
        </p:nvSpPr>
        <p:spPr>
          <a:xfrm>
            <a:off x="397565" y="337435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개념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E4AC6-06EC-4118-A3A8-B1806361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3302462"/>
            <a:ext cx="9223513" cy="2904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63E65C-26B8-4B36-BAC8-AE4093FD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16" y="408104"/>
            <a:ext cx="5099265" cy="2355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9F757-8D52-4395-ADF1-6EA932257271}"/>
              </a:ext>
            </a:extLst>
          </p:cNvPr>
          <p:cNvSpPr txBox="1"/>
          <p:nvPr/>
        </p:nvSpPr>
        <p:spPr>
          <a:xfrm>
            <a:off x="418961" y="1037997"/>
            <a:ext cx="5788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실제 뉴런과의 차이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정보의 강도에 따라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출력 여부가 결정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출력이 </a:t>
            </a:r>
            <a:r>
              <a:rPr lang="en-US" altLang="ko-KR" dirty="0"/>
              <a:t>thresholding 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활성화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뉴런으로 비유하자면 활성화 여부와 정도를</a:t>
            </a:r>
            <a:endParaRPr lang="en-US" altLang="ko-KR" dirty="0"/>
          </a:p>
          <a:p>
            <a:pPr lvl="2"/>
            <a:r>
              <a:rPr lang="ko-KR" altLang="en-US" dirty="0"/>
              <a:t>결정하는 함수</a:t>
            </a:r>
          </a:p>
        </p:txBody>
      </p:sp>
    </p:spTree>
    <p:extLst>
      <p:ext uri="{BB962C8B-B14F-4D97-AF65-F5344CB8AC3E}">
        <p14:creationId xmlns:p14="http://schemas.microsoft.com/office/powerpoint/2010/main" val="262821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B7721BE-D31A-4E23-B00E-EA8FD03520E2}"/>
              </a:ext>
            </a:extLst>
          </p:cNvPr>
          <p:cNvSpPr/>
          <p:nvPr/>
        </p:nvSpPr>
        <p:spPr>
          <a:xfrm>
            <a:off x="2324100" y="1352550"/>
            <a:ext cx="1257300" cy="257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5ADBB-B6D3-4C56-84EF-554A8F98F45F}"/>
              </a:ext>
            </a:extLst>
          </p:cNvPr>
          <p:cNvSpPr txBox="1"/>
          <p:nvPr/>
        </p:nvSpPr>
        <p:spPr>
          <a:xfrm>
            <a:off x="397565" y="33743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개념 </a:t>
            </a:r>
            <a:r>
              <a:rPr lang="en-US" altLang="ko-KR" dirty="0"/>
              <a:t>– 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D3A82-CCA3-461E-BC90-BFF9C660D579}"/>
              </a:ext>
            </a:extLst>
          </p:cNvPr>
          <p:cNvSpPr txBox="1"/>
          <p:nvPr/>
        </p:nvSpPr>
        <p:spPr>
          <a:xfrm>
            <a:off x="418961" y="1037997"/>
            <a:ext cx="4652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활성화 함수의 종류</a:t>
            </a:r>
            <a:endParaRPr lang="en-US" altLang="ko-KR" dirty="0"/>
          </a:p>
          <a:p>
            <a:pPr lvl="1"/>
            <a:r>
              <a:rPr lang="en-US" altLang="ko-KR" dirty="0"/>
              <a:t>! </a:t>
            </a:r>
            <a:r>
              <a:rPr lang="ko-KR" altLang="en-US" dirty="0"/>
              <a:t>활성함수는 비선형 함수 이어야 한다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입력이 </a:t>
            </a:r>
            <a:r>
              <a:rPr lang="en-US" altLang="ko-KR" dirty="0"/>
              <a:t>N</a:t>
            </a:r>
            <a:r>
              <a:rPr lang="ko-KR" altLang="en-US" dirty="0"/>
              <a:t>을 넘으면 그대로 출력</a:t>
            </a:r>
            <a:endParaRPr lang="en-US" altLang="ko-KR" dirty="0"/>
          </a:p>
          <a:p>
            <a:pPr lvl="2"/>
            <a:r>
              <a:rPr lang="en-US" altLang="ko-KR" dirty="0"/>
              <a:t>- N </a:t>
            </a:r>
            <a:r>
              <a:rPr lang="ko-KR" altLang="en-US" dirty="0"/>
              <a:t>을 넘지 못하면 </a:t>
            </a:r>
            <a:r>
              <a:rPr lang="en-US" altLang="ko-KR" dirty="0"/>
              <a:t>0</a:t>
            </a:r>
          </a:p>
          <a:p>
            <a:pPr lvl="2"/>
            <a:r>
              <a:rPr lang="en-US" altLang="ko-KR" dirty="0"/>
              <a:t>- N</a:t>
            </a:r>
            <a:r>
              <a:rPr lang="ko-KR" altLang="en-US" dirty="0"/>
              <a:t>은 임의의 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97B97-1C73-4833-8878-A11635E9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378" y="2990995"/>
            <a:ext cx="1362075" cy="601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DD17A2-A450-415F-82D5-5F8750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102" y="3592843"/>
            <a:ext cx="3118629" cy="2394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3965E3-EF72-450B-8FB4-5BC01A3A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64" y="3592842"/>
            <a:ext cx="3118629" cy="239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62327-A294-45A4-91EA-CB9516576242}"/>
              </a:ext>
            </a:extLst>
          </p:cNvPr>
          <p:cNvSpPr txBox="1"/>
          <p:nvPr/>
        </p:nvSpPr>
        <p:spPr>
          <a:xfrm>
            <a:off x="7271561" y="1807607"/>
            <a:ext cx="21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28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E9F07-B1F2-4392-B377-CFE4FA17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706767"/>
            <a:ext cx="10658475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0386E3-1CCB-4106-81A1-E9CCC3D85D4D}"/>
              </a:ext>
            </a:extLst>
          </p:cNvPr>
          <p:cNvSpPr txBox="1"/>
          <p:nvPr/>
        </p:nvSpPr>
        <p:spPr>
          <a:xfrm>
            <a:off x="766762" y="5817819"/>
            <a:ext cx="1048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학습용 센싱 </a:t>
            </a:r>
            <a:r>
              <a:rPr lang="en-US" altLang="ko-KR" dirty="0"/>
              <a:t>: </a:t>
            </a:r>
            <a:r>
              <a:rPr lang="ko-KR" altLang="en-US" dirty="0"/>
              <a:t>학습 데이터를 얻기 위함 </a:t>
            </a:r>
            <a:r>
              <a:rPr lang="en-US" altLang="ko-KR" dirty="0"/>
              <a:t>/ </a:t>
            </a:r>
            <a:r>
              <a:rPr lang="ko-KR" altLang="en-US" dirty="0"/>
              <a:t>데이터셋 생성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딥러닝 모델 학습</a:t>
            </a:r>
            <a:endParaRPr lang="en-US" altLang="ko-KR" dirty="0"/>
          </a:p>
          <a:p>
            <a:r>
              <a:rPr lang="ko-KR" altLang="en-US" dirty="0"/>
              <a:t>판정용 센싱 </a:t>
            </a:r>
            <a:r>
              <a:rPr lang="en-US" altLang="ko-KR" dirty="0"/>
              <a:t>: </a:t>
            </a:r>
            <a:r>
              <a:rPr lang="ko-KR" altLang="en-US" dirty="0"/>
              <a:t>실무 환경에서 수집되는 센서 </a:t>
            </a:r>
            <a:r>
              <a:rPr lang="en-US" altLang="ko-KR" dirty="0"/>
              <a:t>/ </a:t>
            </a:r>
            <a:r>
              <a:rPr lang="ko-KR" altLang="en-US" dirty="0"/>
              <a:t>학습된 딥러닝 모델로 센싱 데이터 판정</a:t>
            </a:r>
            <a:endParaRPr lang="en-US" altLang="ko-KR" dirty="0"/>
          </a:p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https://tykimos.github.io/2017/06/10/Model_Save_Load/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20F-D072-420A-AE1E-C51E94DB889C}"/>
              </a:ext>
            </a:extLst>
          </p:cNvPr>
          <p:cNvSpPr txBox="1"/>
          <p:nvPr/>
        </p:nvSpPr>
        <p:spPr>
          <a:xfrm>
            <a:off x="397565" y="337435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딥러닝 모델 전체 그림</a:t>
            </a:r>
          </a:p>
        </p:txBody>
      </p:sp>
    </p:spTree>
    <p:extLst>
      <p:ext uri="{BB962C8B-B14F-4D97-AF65-F5344CB8AC3E}">
        <p14:creationId xmlns:p14="http://schemas.microsoft.com/office/powerpoint/2010/main" val="124668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D56A3-FB20-4DCF-A52C-887E74B29E3E}"/>
              </a:ext>
            </a:extLst>
          </p:cNvPr>
          <p:cNvSpPr txBox="1"/>
          <p:nvPr/>
        </p:nvSpPr>
        <p:spPr>
          <a:xfrm>
            <a:off x="397565" y="33743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학습된 모델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F9F41-CD49-460B-9F0A-3D93DD59AB4E}"/>
              </a:ext>
            </a:extLst>
          </p:cNvPr>
          <p:cNvSpPr txBox="1"/>
          <p:nvPr/>
        </p:nvSpPr>
        <p:spPr>
          <a:xfrm>
            <a:off x="874644" y="1028343"/>
            <a:ext cx="8861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: </a:t>
            </a:r>
            <a:r>
              <a:rPr lang="ko-KR" altLang="en-US" dirty="0"/>
              <a:t>모델 아키텍처 </a:t>
            </a:r>
            <a:r>
              <a:rPr lang="en-US" altLang="ko-KR" dirty="0"/>
              <a:t>+ </a:t>
            </a:r>
            <a:r>
              <a:rPr lang="ko-KR" altLang="en-US" dirty="0"/>
              <a:t>모델 가중치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모델 아키텍처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모델이 어떤 층으로 어떻게 </a:t>
            </a:r>
            <a:r>
              <a:rPr lang="ko-KR" altLang="en-US" dirty="0" err="1"/>
              <a:t>쌓여있는지에</a:t>
            </a:r>
            <a:r>
              <a:rPr lang="ko-KR" altLang="en-US" dirty="0"/>
              <a:t> 대한 모델 구성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모델 가중치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처음에는 임의의 값으로 초기화 </a:t>
            </a:r>
            <a:r>
              <a:rPr lang="en-US" altLang="ko-KR" dirty="0"/>
              <a:t>-&gt; </a:t>
            </a:r>
            <a:r>
              <a:rPr lang="ko-KR" altLang="en-US" dirty="0"/>
              <a:t>훈련셋으로 학습하면서 갱신됨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모델 저장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모델 아키텍처</a:t>
            </a:r>
            <a:r>
              <a:rPr lang="en-US" altLang="ko-KR" dirty="0"/>
              <a:t>, </a:t>
            </a:r>
            <a:r>
              <a:rPr lang="ko-KR" altLang="en-US" dirty="0"/>
              <a:t>모델 가중치를 저장한다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에선 </a:t>
            </a:r>
            <a:r>
              <a:rPr lang="en-US" altLang="ko-KR" dirty="0"/>
              <a:t>save() </a:t>
            </a:r>
            <a:r>
              <a:rPr lang="ko-KR" altLang="en-US" dirty="0"/>
              <a:t>함수</a:t>
            </a:r>
            <a:r>
              <a:rPr lang="en-US" altLang="ko-KR" dirty="0"/>
              <a:t>, h5 </a:t>
            </a:r>
            <a:r>
              <a:rPr lang="ko-KR" altLang="en-US" dirty="0"/>
              <a:t>파일 형식으로 모두 저장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저장된 파일 내용</a:t>
            </a:r>
            <a:endParaRPr lang="en-US" altLang="ko-KR" dirty="0"/>
          </a:p>
          <a:p>
            <a:r>
              <a:rPr lang="en-US" altLang="ko-KR" dirty="0"/>
              <a:t>		1. </a:t>
            </a:r>
            <a:r>
              <a:rPr lang="ko-KR" altLang="en-US" dirty="0"/>
              <a:t>나중에 모델을 재구성하기 위한 모델의 구성 정보</a:t>
            </a:r>
            <a:endParaRPr lang="en-US" altLang="ko-KR" dirty="0"/>
          </a:p>
          <a:p>
            <a:r>
              <a:rPr lang="en-US" altLang="ko-KR" dirty="0"/>
              <a:t>		2. </a:t>
            </a:r>
            <a:r>
              <a:rPr lang="ko-KR" altLang="en-US" dirty="0"/>
              <a:t>모델을 구성하는 각 뉴런들의 가중치</a:t>
            </a:r>
            <a:endParaRPr lang="en-US" altLang="ko-KR" dirty="0"/>
          </a:p>
          <a:p>
            <a:r>
              <a:rPr lang="en-US" altLang="ko-KR" dirty="0"/>
              <a:t>		3.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최적화 등의 학습 </a:t>
            </a:r>
            <a:r>
              <a:rPr lang="ko-KR" altLang="en-US" dirty="0" err="1"/>
              <a:t>설정값</a:t>
            </a:r>
            <a:endParaRPr lang="en-US" altLang="ko-KR" dirty="0"/>
          </a:p>
          <a:p>
            <a:r>
              <a:rPr lang="en-US" altLang="ko-KR" dirty="0"/>
              <a:t>		4. </a:t>
            </a:r>
            <a:r>
              <a:rPr lang="ko-KR" altLang="en-US" dirty="0"/>
              <a:t>마지막 학습 상태 </a:t>
            </a:r>
            <a:r>
              <a:rPr lang="en-US" altLang="ko-KR" dirty="0"/>
              <a:t>– </a:t>
            </a:r>
            <a:r>
              <a:rPr lang="ko-KR" altLang="en-US" dirty="0"/>
              <a:t>재학습을 위해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https://tykimos.github.io/2017/06/10/Model_Save_Load/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9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4F818-ABB0-444F-9026-00463604BFE1}"/>
              </a:ext>
            </a:extLst>
          </p:cNvPr>
          <p:cNvSpPr txBox="1"/>
          <p:nvPr/>
        </p:nvSpPr>
        <p:spPr>
          <a:xfrm>
            <a:off x="874644" y="1028343"/>
            <a:ext cx="91968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>
                <a:effectLst/>
                <a:hlinkClick r:id="rId2"/>
              </a:rPr>
              <a:t>https://www.tensorflow.org/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	- Google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오픈소스로 공개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	- </a:t>
            </a:r>
            <a:r>
              <a:rPr lang="ko-KR" altLang="en-US" dirty="0"/>
              <a:t>딥러닝 모델을 만드는데 기초 레벨부터 </a:t>
            </a:r>
            <a:r>
              <a:rPr lang="ko-KR" altLang="en-US" dirty="0" err="1"/>
              <a:t>작업해야함</a:t>
            </a:r>
            <a:endParaRPr lang="en-US" altLang="ko-KR" dirty="0"/>
          </a:p>
          <a:p>
            <a:r>
              <a:rPr lang="en-US" altLang="ko-KR" dirty="0"/>
              <a:t>	- JAVA + Python</a:t>
            </a:r>
          </a:p>
          <a:p>
            <a:r>
              <a:rPr lang="en-US" altLang="ko-KR" dirty="0" err="1"/>
              <a:t>Keras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>
                <a:effectLst/>
              </a:rPr>
              <a:t>https://keras.io/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사용자들이 어떻게 하면 코딩을 더 쉽게 할 수 </a:t>
            </a:r>
            <a:r>
              <a:rPr lang="ko-KR" altLang="en-US" dirty="0" err="1"/>
              <a:t>있을까에</a:t>
            </a:r>
            <a:r>
              <a:rPr lang="ko-KR" altLang="en-US" dirty="0"/>
              <a:t> 기반한 라이브러리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 err="1"/>
              <a:t>내부적을온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, Theano, CNTK </a:t>
            </a:r>
            <a:r>
              <a:rPr lang="ko-KR" altLang="en-US" dirty="0"/>
              <a:t>등 다양한 딥러닝 전용 엔진으로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</a:t>
            </a:r>
            <a:endParaRPr lang="en-US" altLang="ko-KR" dirty="0"/>
          </a:p>
          <a:p>
            <a:r>
              <a:rPr lang="en-US" altLang="ko-KR" dirty="0"/>
              <a:t>	- Apache </a:t>
            </a:r>
            <a:r>
              <a:rPr lang="en-US" altLang="ko-KR" dirty="0" err="1"/>
              <a:t>MXNet</a:t>
            </a:r>
            <a:endParaRPr lang="en-US" altLang="ko-KR" dirty="0"/>
          </a:p>
          <a:p>
            <a:r>
              <a:rPr lang="en-US" altLang="ko-KR" dirty="0"/>
              <a:t>		- AWS </a:t>
            </a:r>
            <a:r>
              <a:rPr lang="ko-KR" altLang="en-US" dirty="0"/>
              <a:t>가 딥러닝 엔진으로 선택</a:t>
            </a:r>
            <a:endParaRPr lang="en-US" altLang="ko-KR" dirty="0"/>
          </a:p>
          <a:p>
            <a:r>
              <a:rPr lang="en-US" altLang="ko-KR" dirty="0"/>
              <a:t>	- Theano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r>
              <a:rPr lang="en-US" altLang="ko-KR" dirty="0"/>
              <a:t>	- CNTK</a:t>
            </a:r>
          </a:p>
          <a:p>
            <a:r>
              <a:rPr lang="en-US" altLang="ko-KR" dirty="0"/>
              <a:t>		- Microsoft Computational Network Toolkit</a:t>
            </a:r>
          </a:p>
          <a:p>
            <a:endParaRPr lang="en-US" altLang="ko-KR" dirty="0"/>
          </a:p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https://pathmind.com/kr/wiki/compare-dl4j-tensorflow-pytorch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E09BD-08F1-4367-A0E3-B9E37E94F0C0}"/>
              </a:ext>
            </a:extLst>
          </p:cNvPr>
          <p:cNvSpPr txBox="1"/>
          <p:nvPr/>
        </p:nvSpPr>
        <p:spPr>
          <a:xfrm>
            <a:off x="397565" y="33743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딥러닝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6605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14153-7E87-4F2A-ADA2-51DBE8B9D082}"/>
              </a:ext>
            </a:extLst>
          </p:cNvPr>
          <p:cNvSpPr txBox="1"/>
          <p:nvPr/>
        </p:nvSpPr>
        <p:spPr>
          <a:xfrm>
            <a:off x="397565" y="33743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딥러닝 프레임 워크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8858F-3BED-429E-B4C8-0B37E3982CD5}"/>
              </a:ext>
            </a:extLst>
          </p:cNvPr>
          <p:cNvSpPr txBox="1"/>
          <p:nvPr/>
        </p:nvSpPr>
        <p:spPr>
          <a:xfrm>
            <a:off x="738454" y="1028343"/>
            <a:ext cx="46426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Tensor </a:t>
            </a:r>
            <a:r>
              <a:rPr lang="ko-KR" altLang="en-US" dirty="0"/>
              <a:t>란 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물리학에서 </a:t>
            </a:r>
            <a:r>
              <a:rPr lang="ko-KR" altLang="en-US" dirty="0" err="1"/>
              <a:t>텐서는</a:t>
            </a:r>
            <a:r>
              <a:rPr lang="ko-KR" altLang="en-US" dirty="0"/>
              <a:t> 스칼라와 벡터만으로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나타낼 수 없는 </a:t>
            </a:r>
            <a:r>
              <a:rPr lang="ko-KR" altLang="en-US" dirty="0" err="1"/>
              <a:t>물리량이</a:t>
            </a:r>
            <a:r>
              <a:rPr lang="ko-KR" altLang="en-US" dirty="0"/>
              <a:t> 존재해서 탄생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일종의 행렬</a:t>
            </a:r>
            <a:r>
              <a:rPr lang="en-US" altLang="ko-KR" dirty="0"/>
              <a:t>, </a:t>
            </a:r>
            <a:r>
              <a:rPr lang="ko-KR" altLang="en-US" dirty="0"/>
              <a:t>데이터의 배열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RANK = </a:t>
            </a:r>
            <a:r>
              <a:rPr lang="ko-KR" altLang="en-US" dirty="0"/>
              <a:t>몇 차원 배열인가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D7870-2EC9-4F62-9A6F-502CC7A8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78" y="337435"/>
            <a:ext cx="5942076" cy="4093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7B4724-FB4C-42B2-8142-013A1EC6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77" y="4430705"/>
            <a:ext cx="9835177" cy="22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3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918</Words>
  <Application>Microsoft Office PowerPoint</Application>
  <PresentationFormat>와이드스크린</PresentationFormat>
  <Paragraphs>138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금 기륜</dc:creator>
  <cp:lastModifiedBy>금 기륜</cp:lastModifiedBy>
  <cp:revision>168</cp:revision>
  <dcterms:created xsi:type="dcterms:W3CDTF">2019-12-17T07:35:16Z</dcterms:created>
  <dcterms:modified xsi:type="dcterms:W3CDTF">2019-12-31T06:26:54Z</dcterms:modified>
</cp:coreProperties>
</file>