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6" r:id="rId3"/>
    <p:sldId id="262" r:id="rId4"/>
    <p:sldId id="264" r:id="rId5"/>
    <p:sldId id="263" r:id="rId6"/>
    <p:sldId id="307" r:id="rId7"/>
    <p:sldId id="277" r:id="rId8"/>
    <p:sldId id="279" r:id="rId9"/>
    <p:sldId id="278" r:id="rId10"/>
    <p:sldId id="266" r:id="rId11"/>
    <p:sldId id="270" r:id="rId12"/>
    <p:sldId id="309" r:id="rId13"/>
    <p:sldId id="311" r:id="rId14"/>
    <p:sldId id="308" r:id="rId15"/>
    <p:sldId id="286" r:id="rId16"/>
    <p:sldId id="285" r:id="rId17"/>
    <p:sldId id="310" r:id="rId18"/>
    <p:sldId id="312" r:id="rId19"/>
    <p:sldId id="282" r:id="rId20"/>
    <p:sldId id="289" r:id="rId21"/>
    <p:sldId id="290" r:id="rId22"/>
    <p:sldId id="313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7A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4353" autoAdjust="0"/>
  </p:normalViewPr>
  <p:slideViewPr>
    <p:cSldViewPr snapToGrid="0">
      <p:cViewPr varScale="1">
        <p:scale>
          <a:sx n="48" d="100"/>
          <a:sy n="48" d="100"/>
        </p:scale>
        <p:origin x="82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BC5A-E4F0-490E-9421-642797F573E7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3F5E-7E5F-4C1A-821B-456A159D7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likim.tistory.com/45?category=73347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likim.tistory.com/45?category=733477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4/22/NNtrick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wideeyed&amp;logNo=22101717380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3.github.io/prml/docs/chapter05/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7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2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1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오차의 최적을 찾는 방법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https://kolikim.tistory.com/45?category=733477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41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8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2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45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https://kolikim.tistory.com/45?category=733477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94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뉴런</a:t>
            </a:r>
            <a:r>
              <a:rPr lang="en-US" altLang="ko-KR" dirty="0"/>
              <a:t>, </a:t>
            </a:r>
            <a:r>
              <a:rPr lang="ko-KR" altLang="en-US" dirty="0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레이어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0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4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https://ratsgo.github.io/deep%20learning/2017/04/22/NNtricks/</a:t>
            </a:r>
            <a:endParaRPr lang="en-US" altLang="ko-KR" dirty="0"/>
          </a:p>
          <a:p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/>
              <a:t>활성함수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1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 ??</a:t>
            </a:r>
          </a:p>
          <a:p>
            <a:r>
              <a:rPr lang="ko-KR" altLang="en-US" dirty="0"/>
              <a:t>학생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연구원님</a:t>
            </a:r>
            <a:r>
              <a:rPr lang="en-US" altLang="ko-KR" dirty="0"/>
              <a:t>,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학습의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3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http://blog.naver.com/PostView.nhn?blogId=wideeyed&amp;logNo=221017173808</a:t>
            </a:r>
            <a:endParaRPr lang="en-US" altLang="ko-KR" dirty="0"/>
          </a:p>
          <a:p>
            <a:r>
              <a:rPr lang="ko-KR" altLang="en-US" dirty="0"/>
              <a:t>예시의 연장으로 설명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칼같이 통과 되었다는 사실만 </a:t>
            </a:r>
            <a:r>
              <a:rPr lang="en-US" altLang="ko-KR" dirty="0"/>
              <a:t>( </a:t>
            </a:r>
            <a:r>
              <a:rPr lang="ko-KR" altLang="en-US" dirty="0"/>
              <a:t>계단 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부드럽게 통과 되었다는 사실만 </a:t>
            </a:r>
            <a:r>
              <a:rPr lang="en-US" altLang="ko-KR" dirty="0"/>
              <a:t>( </a:t>
            </a:r>
            <a:r>
              <a:rPr lang="ko-KR" altLang="en-US" dirty="0" err="1"/>
              <a:t>시드모이드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특정 기준 넘었을 때 학생들의 입력 값을 그대로 전달 </a:t>
            </a:r>
            <a:r>
              <a:rPr lang="en-US" altLang="ko-KR" dirty="0"/>
              <a:t>( </a:t>
            </a:r>
            <a:r>
              <a:rPr lang="en-US" altLang="ko-KR" dirty="0" err="1"/>
              <a:t>ReLU</a:t>
            </a:r>
            <a:r>
              <a:rPr lang="en-US" altLang="ko-KR" dirty="0"/>
              <a:t> )\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내용 간단한 정리 </a:t>
            </a:r>
            <a:r>
              <a:rPr lang="en-US" altLang="ko-KR" dirty="0"/>
              <a:t>+ </a:t>
            </a:r>
          </a:p>
          <a:p>
            <a:r>
              <a:rPr lang="ko-KR" altLang="en-US" dirty="0"/>
              <a:t>수식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5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http://norman3.github.io/prml/docs/chapter05/1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학습이란 </a:t>
            </a:r>
            <a:r>
              <a:rPr lang="en-US" altLang="ko-KR" dirty="0"/>
              <a:t>weight 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를 조절하는 것이다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43F5E-7E5F-4C1A-821B-456A159D7E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DBD93F-42B0-432E-BC95-59B53B8178AF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896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B340-BDC7-4324-96FE-6D61BD356EE4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2DDC-F94F-4E53-B768-56F3CC2AE930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13-7DF5-4441-BB38-865E56784E4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5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FB689-CAA9-4CC1-B4A1-1572F6C72018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517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F33-4919-4DF5-933F-CFD1CE057BBF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8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0DD-D9FF-4265-875F-D186FBEB2882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091-4594-49C3-9ABF-BD164D4DF15E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FE66-9E6D-4E74-90A8-ABAE4E8F07E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C1315-9F75-46F0-B148-146C01C95774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5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7F529-3606-4BBD-966C-BF11A9B14D03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5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0D64AD-9806-46BA-ACAE-447492659E8A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76992C-56A0-459A-BD2A-1127458E0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0788B-BEF2-4401-A284-0C4185B6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484582"/>
            <a:ext cx="8361229" cy="1402098"/>
          </a:xfrm>
        </p:spPr>
        <p:txBody>
          <a:bodyPr/>
          <a:lstStyle/>
          <a:p>
            <a:r>
              <a:rPr lang="en-US" altLang="ko-KR" sz="4800" dirty="0"/>
              <a:t>6. Multilayer</a:t>
            </a:r>
            <a:br>
              <a:rPr lang="en-US" altLang="ko-KR" sz="4800" dirty="0"/>
            </a:br>
            <a:r>
              <a:rPr lang="en-US" altLang="ko-KR" sz="4800" dirty="0"/>
              <a:t>neural networks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1A3F2F-3EFC-465F-B2FF-15820BCB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538171"/>
            <a:ext cx="6831673" cy="597248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– </a:t>
            </a:r>
            <a:r>
              <a:rPr lang="ko-KR" altLang="en-US" dirty="0"/>
              <a:t>금 기 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354EB-AFD9-4505-939D-AB82A8F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0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443D8F-78A0-4C38-B3F8-F67A2A51EA42}"/>
              </a:ext>
            </a:extLst>
          </p:cNvPr>
          <p:cNvSpPr txBox="1"/>
          <p:nvPr/>
        </p:nvSpPr>
        <p:spPr>
          <a:xfrm>
            <a:off x="1464428" y="1752229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7FCB18F-D6D5-44EF-8FDD-487BA78721A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66837" y="2510382"/>
            <a:ext cx="1568095" cy="17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DBCC0E0-333B-45DF-AD6D-8C00E6474690}"/>
                  </a:ext>
                </a:extLst>
              </p:cNvPr>
              <p:cNvSpPr/>
              <p:nvPr/>
            </p:nvSpPr>
            <p:spPr>
              <a:xfrm>
                <a:off x="5234932" y="3095297"/>
                <a:ext cx="2350210" cy="23502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DBCC0E0-333B-45DF-AD6D-8C00E6474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32" y="3095297"/>
                <a:ext cx="2350210" cy="23502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D4B275E-262E-4522-9EBE-68B8E89E8ED5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585142" y="4270402"/>
            <a:ext cx="2303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0FF6B4-D862-47FC-88FB-626A14CA9FE1}"/>
              </a:ext>
            </a:extLst>
          </p:cNvPr>
          <p:cNvSpPr txBox="1"/>
          <p:nvPr/>
        </p:nvSpPr>
        <p:spPr>
          <a:xfrm>
            <a:off x="9882469" y="1761539"/>
            <a:ext cx="8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93961-8C74-4550-9167-D63A3288BE12}"/>
              </a:ext>
            </a:extLst>
          </p:cNvPr>
          <p:cNvSpPr txBox="1"/>
          <p:nvPr/>
        </p:nvSpPr>
        <p:spPr>
          <a:xfrm>
            <a:off x="4350026" y="2873598"/>
            <a:ext cx="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0</a:t>
            </a:r>
            <a:r>
              <a:rPr lang="en-US" altLang="ko-KR" dirty="0"/>
              <a:t>x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18AB93-EB62-4AD7-8136-DC37D9201061}"/>
              </a:ext>
            </a:extLst>
          </p:cNvPr>
          <p:cNvCxnSpPr>
            <a:cxnSpLocks/>
          </p:cNvCxnSpPr>
          <p:nvPr/>
        </p:nvCxnSpPr>
        <p:spPr>
          <a:xfrm>
            <a:off x="2374692" y="2510382"/>
            <a:ext cx="117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C862EFF-35A1-4574-AD10-DD8813FBBAD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158837" y="4247846"/>
            <a:ext cx="2076095" cy="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0D1E6F-AF0D-4642-85F6-84D74922685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560513" y="4270402"/>
            <a:ext cx="1674419" cy="17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19036C-95EA-4EE3-B200-53A9F918FD2C}"/>
              </a:ext>
            </a:extLst>
          </p:cNvPr>
          <p:cNvSpPr txBox="1"/>
          <p:nvPr/>
        </p:nvSpPr>
        <p:spPr>
          <a:xfrm>
            <a:off x="3862690" y="3901070"/>
            <a:ext cx="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1</a:t>
            </a:r>
            <a:r>
              <a:rPr lang="en-US" altLang="ko-KR" dirty="0"/>
              <a:t>x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69A0E5-85E0-4F96-A119-4526302544B0}"/>
              </a:ext>
            </a:extLst>
          </p:cNvPr>
          <p:cNvSpPr txBox="1"/>
          <p:nvPr/>
        </p:nvSpPr>
        <p:spPr>
          <a:xfrm>
            <a:off x="3862689" y="4842972"/>
            <a:ext cx="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2</a:t>
            </a:r>
            <a:r>
              <a:rPr lang="en-US" altLang="ko-KR" dirty="0"/>
              <a:t>x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F839C0-F3AA-4E03-8040-AEF7074F13E3}"/>
              </a:ext>
            </a:extLst>
          </p:cNvPr>
          <p:cNvSpPr txBox="1"/>
          <p:nvPr/>
        </p:nvSpPr>
        <p:spPr>
          <a:xfrm>
            <a:off x="2753172" y="2141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2A64C72-02AC-4D92-96C9-4DB5501A579E}"/>
              </a:ext>
            </a:extLst>
          </p:cNvPr>
          <p:cNvSpPr/>
          <p:nvPr/>
        </p:nvSpPr>
        <p:spPr>
          <a:xfrm>
            <a:off x="3560513" y="2428858"/>
            <a:ext cx="212647" cy="20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DCACA-3191-45B8-AEC0-9E68B478A1F7}"/>
              </a:ext>
            </a:extLst>
          </p:cNvPr>
          <p:cNvSpPr txBox="1"/>
          <p:nvPr/>
        </p:nvSpPr>
        <p:spPr>
          <a:xfrm>
            <a:off x="3448794" y="20938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D267CA-F323-459D-902E-4A9009BB7409}"/>
              </a:ext>
            </a:extLst>
          </p:cNvPr>
          <p:cNvSpPr txBox="1"/>
          <p:nvPr/>
        </p:nvSpPr>
        <p:spPr>
          <a:xfrm>
            <a:off x="6213841" y="4286966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</a:t>
            </a:r>
            <a:endParaRPr lang="ko-KR" altLang="en-US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8EE0AFF-8D44-42F4-9FCE-9D2272BA5406}"/>
              </a:ext>
            </a:extLst>
          </p:cNvPr>
          <p:cNvSpPr txBox="1"/>
          <p:nvPr/>
        </p:nvSpPr>
        <p:spPr>
          <a:xfrm>
            <a:off x="6410037" y="4286966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</a:t>
            </a:r>
            <a:endParaRPr lang="ko-KR" altLang="en-US" sz="10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486FB9C-DC92-43EA-91DE-687C568E3451}"/>
              </a:ext>
            </a:extLst>
          </p:cNvPr>
          <p:cNvCxnSpPr>
            <a:stCxn id="46" idx="7"/>
            <a:endCxn id="46" idx="5"/>
          </p:cNvCxnSpPr>
          <p:nvPr/>
        </p:nvCxnSpPr>
        <p:spPr>
          <a:xfrm>
            <a:off x="7240962" y="3439477"/>
            <a:ext cx="0" cy="1661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139A136-02D2-4EEB-A958-3CA58D5CCA4B}"/>
              </a:ext>
            </a:extLst>
          </p:cNvPr>
          <p:cNvSpPr txBox="1"/>
          <p:nvPr/>
        </p:nvSpPr>
        <p:spPr>
          <a:xfrm>
            <a:off x="7262209" y="40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DF759A-A8A1-4F3C-9B9B-EE283B0FF145}"/>
              </a:ext>
            </a:extLst>
          </p:cNvPr>
          <p:cNvSpPr txBox="1"/>
          <p:nvPr/>
        </p:nvSpPr>
        <p:spPr>
          <a:xfrm>
            <a:off x="5931334" y="337465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Cell body</a:t>
            </a:r>
            <a:endParaRPr lang="ko-KR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E1CB480-8BE2-4DB0-9087-A431AABDB69D}"/>
                  </a:ext>
                </a:extLst>
              </p:cNvPr>
              <p:cNvSpPr txBox="1"/>
              <p:nvPr/>
            </p:nvSpPr>
            <p:spPr>
              <a:xfrm>
                <a:off x="8035649" y="3291646"/>
                <a:ext cx="140230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E1CB480-8BE2-4DB0-9087-A431AABDB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9" y="3291646"/>
                <a:ext cx="1402307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249E337-5DC0-4C4A-80EC-B64D26BA1B0D}"/>
              </a:ext>
            </a:extLst>
          </p:cNvPr>
          <p:cNvSpPr txBox="1"/>
          <p:nvPr/>
        </p:nvSpPr>
        <p:spPr>
          <a:xfrm>
            <a:off x="7733178" y="35842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01133C0-05A1-4666-AD08-2DE369FF8215}"/>
              </a:ext>
            </a:extLst>
          </p:cNvPr>
          <p:cNvSpPr txBox="1"/>
          <p:nvPr/>
        </p:nvSpPr>
        <p:spPr>
          <a:xfrm>
            <a:off x="9472736" y="358421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FE4E462-B06B-4AEB-BF87-182D9D637284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One Unit</a:t>
            </a:r>
            <a:endParaRPr lang="ko-KR" altLang="en-US" sz="32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A31992-E071-421C-A563-E7BC63DAFC71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0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78A5DF6-AA68-496B-B2D9-A2C43D711527}"/>
              </a:ext>
            </a:extLst>
          </p:cNvPr>
          <p:cNvGrpSpPr/>
          <p:nvPr/>
        </p:nvGrpSpPr>
        <p:grpSpPr>
          <a:xfrm>
            <a:off x="1537054" y="5001394"/>
            <a:ext cx="4704251" cy="926920"/>
            <a:chOff x="1552520" y="3564977"/>
            <a:chExt cx="4704251" cy="9269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329DD9-1A0B-4E62-B9EB-58EA0E3CCFF5}"/>
                </a:ext>
              </a:extLst>
            </p:cNvPr>
            <p:cNvSpPr txBox="1"/>
            <p:nvPr/>
          </p:nvSpPr>
          <p:spPr>
            <a:xfrm>
              <a:off x="1979789" y="38575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17CF33-9571-4BF9-89EA-58A781E87684}"/>
                </a:ext>
              </a:extLst>
            </p:cNvPr>
            <p:cNvSpPr txBox="1"/>
            <p:nvPr/>
          </p:nvSpPr>
          <p:spPr>
            <a:xfrm>
              <a:off x="1552520" y="3824138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9A8-A0E0-4F13-A6AA-9FA025A06FCD}"/>
                </a:ext>
              </a:extLst>
            </p:cNvPr>
            <p:cNvSpPr txBox="1"/>
            <p:nvPr/>
          </p:nvSpPr>
          <p:spPr>
            <a:xfrm>
              <a:off x="1712501" y="394248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6E08BD53-3C8D-4412-A9CC-8324ACA70A4E}"/>
                </a:ext>
              </a:extLst>
            </p:cNvPr>
            <p:cNvGrpSpPr/>
            <p:nvPr/>
          </p:nvGrpSpPr>
          <p:grpSpPr>
            <a:xfrm>
              <a:off x="2368550" y="3564977"/>
              <a:ext cx="3888221" cy="926920"/>
              <a:chOff x="2189853" y="3918821"/>
              <a:chExt cx="3888221" cy="926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73F44A6-F694-427A-AC52-294551BA4752}"/>
                      </a:ext>
                    </a:extLst>
                  </p:cNvPr>
                  <p:cNvSpPr txBox="1"/>
                  <p:nvPr/>
                </p:nvSpPr>
                <p:spPr>
                  <a:xfrm>
                    <a:off x="3699275" y="3918821"/>
                    <a:ext cx="1453603" cy="8956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73F44A6-F694-427A-AC52-294551BA4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9275" y="3918821"/>
                    <a:ext cx="1453603" cy="8956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E41ADC-9AD7-4611-9609-FCBFCCCD9A60}"/>
                  </a:ext>
                </a:extLst>
              </p:cNvPr>
              <p:cNvSpPr txBox="1"/>
              <p:nvPr/>
            </p:nvSpPr>
            <p:spPr>
              <a:xfrm>
                <a:off x="3396804" y="4211386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F(</a:t>
                </a:r>
                <a:endParaRPr lang="ko-KR" alt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F849FB3-CF8F-40FC-BC81-10438B864B55}"/>
                  </a:ext>
                </a:extLst>
              </p:cNvPr>
              <p:cNvSpPr txBox="1"/>
              <p:nvPr/>
            </p:nvSpPr>
            <p:spPr>
              <a:xfrm>
                <a:off x="5136362" y="4211386"/>
                <a:ext cx="251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5C5C577-40F9-4CBB-A77F-1E9EE059E857}"/>
                  </a:ext>
                </a:extLst>
              </p:cNvPr>
              <p:cNvSpPr txBox="1"/>
              <p:nvPr/>
            </p:nvSpPr>
            <p:spPr>
              <a:xfrm>
                <a:off x="4228578" y="4329734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j</a:t>
                </a:r>
                <a:endParaRPr lang="ko-KR" altLang="en-US" sz="12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726AECF-6138-436E-8D44-8835AA36C217}"/>
                  </a:ext>
                </a:extLst>
              </p:cNvPr>
              <p:cNvSpPr txBox="1"/>
              <p:nvPr/>
            </p:nvSpPr>
            <p:spPr>
              <a:xfrm>
                <a:off x="4295119" y="4329734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i</a:t>
                </a:r>
                <a:endParaRPr lang="ko-KR" altLang="en-US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F978D4-8D2A-41B0-BDA8-D8FD54386AF8}"/>
                  </a:ext>
                </a:extLst>
              </p:cNvPr>
              <p:cNvSpPr txBox="1"/>
              <p:nvPr/>
            </p:nvSpPr>
            <p:spPr>
              <a:xfrm>
                <a:off x="4506147" y="4329734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i</a:t>
                </a:r>
                <a:endParaRPr lang="ko-KR" altLang="en-US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3C978C-E1BA-4FDF-95D6-EC4C645F12D8}"/>
                  </a:ext>
                </a:extLst>
              </p:cNvPr>
              <p:cNvSpPr txBox="1"/>
              <p:nvPr/>
            </p:nvSpPr>
            <p:spPr>
              <a:xfrm>
                <a:off x="4950102" y="4329734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j</a:t>
                </a:r>
                <a:endParaRPr lang="ko-KR" altLang="en-US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B118D98-ADE6-4369-837C-8814BE3AD2E8}"/>
                  </a:ext>
                </a:extLst>
              </p:cNvPr>
              <p:cNvSpPr txBox="1"/>
              <p:nvPr/>
            </p:nvSpPr>
            <p:spPr>
              <a:xfrm>
                <a:off x="4229221" y="4129502"/>
                <a:ext cx="3337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(1)</a:t>
                </a:r>
                <a:endParaRPr lang="ko-KR" altLang="en-US" sz="10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1A4487A-6C19-459D-BC91-428525975E95}"/>
                  </a:ext>
                </a:extLst>
              </p:cNvPr>
              <p:cNvSpPr txBox="1"/>
              <p:nvPr/>
            </p:nvSpPr>
            <p:spPr>
              <a:xfrm>
                <a:off x="4911118" y="4129502"/>
                <a:ext cx="3337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(1)</a:t>
                </a:r>
                <a:endParaRPr lang="ko-KR" altLang="en-US" sz="10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4B65608-5A4D-4392-A8D9-DFDD98401D01}"/>
                  </a:ext>
                </a:extLst>
              </p:cNvPr>
              <p:cNvSpPr txBox="1"/>
              <p:nvPr/>
            </p:nvSpPr>
            <p:spPr>
              <a:xfrm>
                <a:off x="3148255" y="4237401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22AD920-BDDB-4F27-B9F1-BE24FF365222}"/>
                  </a:ext>
                </a:extLst>
              </p:cNvPr>
              <p:cNvSpPr txBox="1"/>
              <p:nvPr/>
            </p:nvSpPr>
            <p:spPr>
              <a:xfrm>
                <a:off x="2950222" y="4128766"/>
                <a:ext cx="3337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(2)</a:t>
                </a:r>
                <a:endParaRPr lang="ko-KR" alt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28BDCA0-FFB5-4594-A4FC-17BB4C7D6AFF}"/>
                      </a:ext>
                    </a:extLst>
                  </p:cNvPr>
                  <p:cNvSpPr txBox="1"/>
                  <p:nvPr/>
                </p:nvSpPr>
                <p:spPr>
                  <a:xfrm>
                    <a:off x="2413552" y="3918821"/>
                    <a:ext cx="763478" cy="926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28BDCA0-FFB5-4594-A4FC-17BB4C7D6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552" y="3918821"/>
                    <a:ext cx="763478" cy="9269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077931-A220-493B-AA98-74EA90E5E8B1}"/>
                  </a:ext>
                </a:extLst>
              </p:cNvPr>
              <p:cNvSpPr txBox="1"/>
              <p:nvPr/>
            </p:nvSpPr>
            <p:spPr>
              <a:xfrm>
                <a:off x="2941869" y="432973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k</a:t>
                </a:r>
                <a:endParaRPr lang="ko-KR" altLang="en-US" sz="12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9CFEDA-ED3A-4296-A4D0-A7FE7BD982EA}"/>
                  </a:ext>
                </a:extLst>
              </p:cNvPr>
              <p:cNvSpPr txBox="1"/>
              <p:nvPr/>
            </p:nvSpPr>
            <p:spPr>
              <a:xfrm>
                <a:off x="3026166" y="4329734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j</a:t>
                </a:r>
                <a:endParaRPr lang="ko-KR" altLang="en-US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555558-8659-4DF0-8693-2DB1C61B6981}"/>
                  </a:ext>
                </a:extLst>
              </p:cNvPr>
              <p:cNvSpPr txBox="1"/>
              <p:nvPr/>
            </p:nvSpPr>
            <p:spPr>
              <a:xfrm>
                <a:off x="5583446" y="4143011"/>
                <a:ext cx="3337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(2)</a:t>
                </a:r>
                <a:endParaRPr lang="ko-KR" altLang="en-US" sz="10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8B4088-6B06-4A95-A4AF-3FA46B122890}"/>
                  </a:ext>
                </a:extLst>
              </p:cNvPr>
              <p:cNvSpPr txBox="1"/>
              <p:nvPr/>
            </p:nvSpPr>
            <p:spPr>
              <a:xfrm>
                <a:off x="2189853" y="4211386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F(</a:t>
                </a:r>
                <a:endParaRPr lang="ko-KR" alt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AA53B0-E64D-4D1A-B9CB-5BB70DF04812}"/>
                  </a:ext>
                </a:extLst>
              </p:cNvPr>
              <p:cNvSpPr txBox="1"/>
              <p:nvPr/>
            </p:nvSpPr>
            <p:spPr>
              <a:xfrm>
                <a:off x="5279457" y="4202508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+ b    )</a:t>
                </a:r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6E3913D-2709-47EE-A809-80CC1DF664FF}"/>
                  </a:ext>
                </a:extLst>
              </p:cNvPr>
              <p:cNvSpPr txBox="1"/>
              <p:nvPr/>
            </p:nvSpPr>
            <p:spPr>
              <a:xfrm>
                <a:off x="5634592" y="432973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k</a:t>
                </a:r>
                <a:endParaRPr lang="ko-KR" altLang="en-US" sz="1200" dirty="0"/>
              </a:p>
            </p:txBody>
          </p:sp>
        </p:grp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06E1AB-10B1-4799-916A-053844A677E2}"/>
              </a:ext>
            </a:extLst>
          </p:cNvPr>
          <p:cNvGrpSpPr/>
          <p:nvPr/>
        </p:nvGrpSpPr>
        <p:grpSpPr>
          <a:xfrm>
            <a:off x="6860156" y="1590374"/>
            <a:ext cx="720436" cy="3996213"/>
            <a:chOff x="6599227" y="1549310"/>
            <a:chExt cx="720436" cy="399621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EFCD390-D98E-4D3E-885A-AA65079E577A}"/>
                </a:ext>
              </a:extLst>
            </p:cNvPr>
            <p:cNvSpPr/>
            <p:nvPr/>
          </p:nvSpPr>
          <p:spPr>
            <a:xfrm>
              <a:off x="6599227" y="293044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00B3DA-8167-414B-8E90-0DFCA33F38B6}"/>
                </a:ext>
              </a:extLst>
            </p:cNvPr>
            <p:cNvSpPr/>
            <p:nvPr/>
          </p:nvSpPr>
          <p:spPr>
            <a:xfrm>
              <a:off x="6599227" y="387776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75143E-E4D7-4947-8E09-5D8E24D38BEB}"/>
                </a:ext>
              </a:extLst>
            </p:cNvPr>
            <p:cNvSpPr/>
            <p:nvPr/>
          </p:nvSpPr>
          <p:spPr>
            <a:xfrm>
              <a:off x="6599227" y="482508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FE8A0A-EFF6-42D9-96DF-E649B52510C6}"/>
                </a:ext>
              </a:extLst>
            </p:cNvPr>
            <p:cNvSpPr txBox="1"/>
            <p:nvPr/>
          </p:nvSpPr>
          <p:spPr>
            <a:xfrm>
              <a:off x="6599227" y="1549310"/>
              <a:ext cx="679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E8E897-4BE0-49C4-8CAA-CF271A1B85A4}"/>
              </a:ext>
            </a:extLst>
          </p:cNvPr>
          <p:cNvGrpSpPr/>
          <p:nvPr/>
        </p:nvGrpSpPr>
        <p:grpSpPr>
          <a:xfrm>
            <a:off x="7580592" y="2658291"/>
            <a:ext cx="886692" cy="3330557"/>
            <a:chOff x="7580592" y="2658291"/>
            <a:chExt cx="886692" cy="3330557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70D3C5A-27DA-4AC3-988F-D5C03997E9BD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580592" y="2658291"/>
              <a:ext cx="886692" cy="67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B0F5EC1-40B6-4A84-86C5-9F359CB5AF1E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580592" y="2658291"/>
              <a:ext cx="886692" cy="162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BD11A95-3C77-4941-8F70-85AF5D76463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7580592" y="2658291"/>
              <a:ext cx="886692" cy="256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6056A03-687C-4552-8E45-CE925790CAA0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7580592" y="3331729"/>
              <a:ext cx="886692" cy="42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1FC00F9-94F9-43F7-818B-C4B0F2D88D31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7580592" y="4279049"/>
              <a:ext cx="886692" cy="551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99161C4-63E2-49CB-B2A0-DB9A727A8C0C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7580592" y="4279049"/>
              <a:ext cx="884475" cy="1709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05F891-69A0-4297-9EC6-2F1A8B1B20D5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7580592" y="3331729"/>
              <a:ext cx="886692" cy="149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257416-D1CA-4EA5-91F8-578E247C72AB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7580592" y="3331729"/>
              <a:ext cx="884475" cy="265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C589012-7CB8-4E9B-90A7-FF61F315E7EA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580592" y="3759504"/>
              <a:ext cx="886692" cy="519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1D46EF4-3473-4E76-A61C-C0749FBADBD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7580592" y="3759504"/>
              <a:ext cx="886692" cy="1466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491775D-FDF3-4337-AA59-71D166BD6961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7580592" y="4830921"/>
              <a:ext cx="886692" cy="395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CD160AD-6ADA-47E5-94AD-B854433113E3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7580592" y="5226369"/>
              <a:ext cx="884475" cy="762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38463D-EC6D-4B52-A519-317B89B74DA4}"/>
              </a:ext>
            </a:extLst>
          </p:cNvPr>
          <p:cNvGrpSpPr/>
          <p:nvPr/>
        </p:nvGrpSpPr>
        <p:grpSpPr>
          <a:xfrm>
            <a:off x="8414955" y="1590374"/>
            <a:ext cx="881973" cy="4758692"/>
            <a:chOff x="8108975" y="1549310"/>
            <a:chExt cx="881973" cy="475869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CBB2A7D-8FD3-4F73-B39C-C4943D23E3CA}"/>
                </a:ext>
              </a:extLst>
            </p:cNvPr>
            <p:cNvSpPr/>
            <p:nvPr/>
          </p:nvSpPr>
          <p:spPr>
            <a:xfrm>
              <a:off x="8189744" y="2289675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D2F1215-5E4B-4AC9-A185-8FDF59175B19}"/>
                </a:ext>
              </a:extLst>
            </p:cNvPr>
            <p:cNvSpPr/>
            <p:nvPr/>
          </p:nvSpPr>
          <p:spPr>
            <a:xfrm>
              <a:off x="8175775" y="3350571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1F6E19D-8408-4E29-AF96-932A33C61C9F}"/>
                </a:ext>
              </a:extLst>
            </p:cNvPr>
            <p:cNvSpPr/>
            <p:nvPr/>
          </p:nvSpPr>
          <p:spPr>
            <a:xfrm>
              <a:off x="8175775" y="4415098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20F2545-41CB-4CDB-B008-05525A64D5A2}"/>
                </a:ext>
              </a:extLst>
            </p:cNvPr>
            <p:cNvSpPr/>
            <p:nvPr/>
          </p:nvSpPr>
          <p:spPr>
            <a:xfrm>
              <a:off x="8175775" y="5587566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099C81-07EB-413C-872C-93ACCDF7621B}"/>
                </a:ext>
              </a:extLst>
            </p:cNvPr>
            <p:cNvSpPr txBox="1"/>
            <p:nvPr/>
          </p:nvSpPr>
          <p:spPr>
            <a:xfrm>
              <a:off x="8108975" y="1549310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Hidden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77B4BBF-296F-4A4B-9CF8-5F7098ABCE16}"/>
              </a:ext>
            </a:extLst>
          </p:cNvPr>
          <p:cNvGrpSpPr/>
          <p:nvPr/>
        </p:nvGrpSpPr>
        <p:grpSpPr>
          <a:xfrm>
            <a:off x="9202191" y="2690957"/>
            <a:ext cx="770438" cy="3297891"/>
            <a:chOff x="9197547" y="2690957"/>
            <a:chExt cx="770438" cy="3297891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9313FEE-8E4D-4D49-9BC1-186ADFC35B25}"/>
                </a:ext>
              </a:extLst>
            </p:cNvPr>
            <p:cNvCxnSpPr>
              <a:cxnSpLocks/>
              <a:stCxn id="43" idx="6"/>
              <a:endCxn id="58" idx="2"/>
            </p:cNvCxnSpPr>
            <p:nvPr/>
          </p:nvCxnSpPr>
          <p:spPr>
            <a:xfrm>
              <a:off x="9211516" y="2690957"/>
              <a:ext cx="756469" cy="1060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4419E2F-CE38-4BD9-A4F3-B557E4DFF7C8}"/>
                </a:ext>
              </a:extLst>
            </p:cNvPr>
            <p:cNvCxnSpPr>
              <a:cxnSpLocks/>
              <a:stCxn id="44" idx="6"/>
              <a:endCxn id="58" idx="2"/>
            </p:cNvCxnSpPr>
            <p:nvPr/>
          </p:nvCxnSpPr>
          <p:spPr>
            <a:xfrm>
              <a:off x="9197547" y="3751853"/>
              <a:ext cx="770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D043EDF-8ED5-424D-9E40-1A2AB530502B}"/>
                </a:ext>
              </a:extLst>
            </p:cNvPr>
            <p:cNvCxnSpPr>
              <a:cxnSpLocks/>
              <a:stCxn id="45" idx="6"/>
              <a:endCxn id="58" idx="2"/>
            </p:cNvCxnSpPr>
            <p:nvPr/>
          </p:nvCxnSpPr>
          <p:spPr>
            <a:xfrm flipV="1">
              <a:off x="9197547" y="3751853"/>
              <a:ext cx="770438" cy="1064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58852C8-D48D-4364-B9A3-1F4724FF8A56}"/>
                </a:ext>
              </a:extLst>
            </p:cNvPr>
            <p:cNvCxnSpPr>
              <a:cxnSpLocks/>
              <a:stCxn id="46" idx="6"/>
              <a:endCxn id="58" idx="2"/>
            </p:cNvCxnSpPr>
            <p:nvPr/>
          </p:nvCxnSpPr>
          <p:spPr>
            <a:xfrm flipV="1">
              <a:off x="9197547" y="3751853"/>
              <a:ext cx="770438" cy="2236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D2C8427-18AB-47D1-8A3E-6614E1E4C685}"/>
                </a:ext>
              </a:extLst>
            </p:cNvPr>
            <p:cNvCxnSpPr>
              <a:cxnSpLocks/>
              <a:stCxn id="43" idx="6"/>
              <a:endCxn id="59" idx="2"/>
            </p:cNvCxnSpPr>
            <p:nvPr/>
          </p:nvCxnSpPr>
          <p:spPr>
            <a:xfrm>
              <a:off x="9211516" y="2690957"/>
              <a:ext cx="756469" cy="2139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4C3693E-31A1-4C44-A062-15D0DE03A6A9}"/>
                </a:ext>
              </a:extLst>
            </p:cNvPr>
            <p:cNvCxnSpPr>
              <a:cxnSpLocks/>
              <a:stCxn id="44" idx="6"/>
              <a:endCxn id="59" idx="2"/>
            </p:cNvCxnSpPr>
            <p:nvPr/>
          </p:nvCxnSpPr>
          <p:spPr>
            <a:xfrm>
              <a:off x="9197547" y="3751853"/>
              <a:ext cx="770438" cy="1079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61A947-2E49-43BF-B0EF-76445FF96333}"/>
                </a:ext>
              </a:extLst>
            </p:cNvPr>
            <p:cNvCxnSpPr>
              <a:cxnSpLocks/>
              <a:stCxn id="45" idx="6"/>
              <a:endCxn id="59" idx="2"/>
            </p:cNvCxnSpPr>
            <p:nvPr/>
          </p:nvCxnSpPr>
          <p:spPr>
            <a:xfrm>
              <a:off x="9197547" y="4816380"/>
              <a:ext cx="770438" cy="14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6539476-9FA9-488C-B52F-B1069E5423C0}"/>
                </a:ext>
              </a:extLst>
            </p:cNvPr>
            <p:cNvCxnSpPr>
              <a:cxnSpLocks/>
              <a:stCxn id="46" idx="6"/>
              <a:endCxn id="59" idx="2"/>
            </p:cNvCxnSpPr>
            <p:nvPr/>
          </p:nvCxnSpPr>
          <p:spPr>
            <a:xfrm flipV="1">
              <a:off x="9197547" y="4830921"/>
              <a:ext cx="770438" cy="115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94D975-F9A1-48ED-A7F3-BCCECA76DB46}"/>
              </a:ext>
            </a:extLst>
          </p:cNvPr>
          <p:cNvGrpSpPr/>
          <p:nvPr/>
        </p:nvGrpSpPr>
        <p:grpSpPr>
          <a:xfrm>
            <a:off x="9922971" y="1595002"/>
            <a:ext cx="845103" cy="3596137"/>
            <a:chOff x="9662042" y="1553938"/>
            <a:chExt cx="845103" cy="359613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B15A1EB-8DA3-4E29-B04A-E246B86EBD66}"/>
                </a:ext>
              </a:extLst>
            </p:cNvPr>
            <p:cNvSpPr/>
            <p:nvPr/>
          </p:nvSpPr>
          <p:spPr>
            <a:xfrm>
              <a:off x="9711700" y="3350571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BE4ED0D-9DDD-4F7C-AADF-EC660530D65F}"/>
                </a:ext>
              </a:extLst>
            </p:cNvPr>
            <p:cNvSpPr/>
            <p:nvPr/>
          </p:nvSpPr>
          <p:spPr>
            <a:xfrm>
              <a:off x="9711700" y="4429639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703444-F9C6-4AD9-B9BD-D62CF1632013}"/>
                </a:ext>
              </a:extLst>
            </p:cNvPr>
            <p:cNvSpPr txBox="1"/>
            <p:nvPr/>
          </p:nvSpPr>
          <p:spPr>
            <a:xfrm>
              <a:off x="9662042" y="1553938"/>
              <a:ext cx="845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C81C499-28B3-48F9-BDA8-3495A84A4515}"/>
              </a:ext>
            </a:extLst>
          </p:cNvPr>
          <p:cNvSpPr txBox="1"/>
          <p:nvPr/>
        </p:nvSpPr>
        <p:spPr>
          <a:xfrm>
            <a:off x="7709835" y="25088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10021E-760B-4398-B66F-FE20524F6D2B}"/>
              </a:ext>
            </a:extLst>
          </p:cNvPr>
          <p:cNvSpPr txBox="1"/>
          <p:nvPr/>
        </p:nvSpPr>
        <p:spPr>
          <a:xfrm>
            <a:off x="7876963" y="2473607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273048-CB45-4D5B-8C25-F342556FE0AE}"/>
              </a:ext>
            </a:extLst>
          </p:cNvPr>
          <p:cNvSpPr txBox="1"/>
          <p:nvPr/>
        </p:nvSpPr>
        <p:spPr>
          <a:xfrm>
            <a:off x="9641168" y="30165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3BB971-0F76-47EE-9669-9FB8E7D3B971}"/>
              </a:ext>
            </a:extLst>
          </p:cNvPr>
          <p:cNvSpPr txBox="1"/>
          <p:nvPr/>
        </p:nvSpPr>
        <p:spPr>
          <a:xfrm>
            <a:off x="9808296" y="2981286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(2)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3B313-7E8C-41D5-81C1-C084A7DDAF5C}"/>
              </a:ext>
            </a:extLst>
          </p:cNvPr>
          <p:cNvSpPr txBox="1"/>
          <p:nvPr/>
        </p:nvSpPr>
        <p:spPr>
          <a:xfrm>
            <a:off x="9207252" y="25088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7F9B71D-4D0F-4590-B717-7912D6379A8A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10693065" y="3751853"/>
            <a:ext cx="604944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119CE6-0D97-4F6C-B911-4962F7F8BEC1}"/>
              </a:ext>
            </a:extLst>
          </p:cNvPr>
          <p:cNvSpPr txBox="1"/>
          <p:nvPr/>
        </p:nvSpPr>
        <p:spPr>
          <a:xfrm>
            <a:off x="10855114" y="33916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40B01D-3B09-4B89-9838-71EA13F85051}"/>
              </a:ext>
            </a:extLst>
          </p:cNvPr>
          <p:cNvCxnSpPr>
            <a:cxnSpLocks/>
          </p:cNvCxnSpPr>
          <p:nvPr/>
        </p:nvCxnSpPr>
        <p:spPr>
          <a:xfrm>
            <a:off x="10693065" y="4846970"/>
            <a:ext cx="604944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BB9693-0241-488B-89FE-BC1A67530C03}"/>
              </a:ext>
            </a:extLst>
          </p:cNvPr>
          <p:cNvSpPr txBox="1"/>
          <p:nvPr/>
        </p:nvSpPr>
        <p:spPr>
          <a:xfrm>
            <a:off x="10855114" y="44867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45E469B-5A16-4554-A1AE-496D25B679A2}"/>
              </a:ext>
            </a:extLst>
          </p:cNvPr>
          <p:cNvGrpSpPr/>
          <p:nvPr/>
        </p:nvGrpSpPr>
        <p:grpSpPr>
          <a:xfrm>
            <a:off x="1537054" y="2011039"/>
            <a:ext cx="2902683" cy="895630"/>
            <a:chOff x="1889827" y="1544888"/>
            <a:chExt cx="2902683" cy="895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245019-54BB-4A20-B060-17350B8892EE}"/>
                    </a:ext>
                  </a:extLst>
                </p:cNvPr>
                <p:cNvSpPr txBox="1"/>
                <p:nvPr/>
              </p:nvSpPr>
              <p:spPr>
                <a:xfrm>
                  <a:off x="3103431" y="1544888"/>
                  <a:ext cx="1453603" cy="895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245019-54BB-4A20-B060-17350B889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1" y="1544888"/>
                  <a:ext cx="1453603" cy="8956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BDA95-9023-47F6-B967-00FC9BE8348F}"/>
                </a:ext>
              </a:extLst>
            </p:cNvPr>
            <p:cNvSpPr txBox="1"/>
            <p:nvPr/>
          </p:nvSpPr>
          <p:spPr>
            <a:xfrm>
              <a:off x="2800960" y="183745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F(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9F8F17-E380-41E8-86D0-7CE103A18764}"/>
                </a:ext>
              </a:extLst>
            </p:cNvPr>
            <p:cNvSpPr txBox="1"/>
            <p:nvPr/>
          </p:nvSpPr>
          <p:spPr>
            <a:xfrm>
              <a:off x="4540518" y="1837453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9A39A6-6D28-491C-BF65-BEF46A496A21}"/>
                </a:ext>
              </a:extLst>
            </p:cNvPr>
            <p:cNvSpPr txBox="1"/>
            <p:nvPr/>
          </p:nvSpPr>
          <p:spPr>
            <a:xfrm>
              <a:off x="2367731" y="185426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86D754-0C26-49D8-9F0E-3634CA42B189}"/>
                </a:ext>
              </a:extLst>
            </p:cNvPr>
            <p:cNvSpPr txBox="1"/>
            <p:nvPr/>
          </p:nvSpPr>
          <p:spPr>
            <a:xfrm>
              <a:off x="3632734" y="195580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D4922E-2561-420C-AB52-76EB059EC705}"/>
                </a:ext>
              </a:extLst>
            </p:cNvPr>
            <p:cNvSpPr txBox="1"/>
            <p:nvPr/>
          </p:nvSpPr>
          <p:spPr>
            <a:xfrm>
              <a:off x="3699275" y="195580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2D7AA-FCF1-434C-8A98-85EC087E0517}"/>
                </a:ext>
              </a:extLst>
            </p:cNvPr>
            <p:cNvSpPr txBox="1"/>
            <p:nvPr/>
          </p:nvSpPr>
          <p:spPr>
            <a:xfrm>
              <a:off x="3910303" y="195580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</a:t>
              </a:r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D27E1B-BA12-4B4F-927C-C8B6F9511990}"/>
                </a:ext>
              </a:extLst>
            </p:cNvPr>
            <p:cNvSpPr txBox="1"/>
            <p:nvPr/>
          </p:nvSpPr>
          <p:spPr>
            <a:xfrm>
              <a:off x="4354258" y="195580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1C2865-9A04-4239-B53E-5C7F907C36C8}"/>
                </a:ext>
              </a:extLst>
            </p:cNvPr>
            <p:cNvSpPr txBox="1"/>
            <p:nvPr/>
          </p:nvSpPr>
          <p:spPr>
            <a:xfrm>
              <a:off x="1889827" y="183745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840011-37C9-431A-8609-410546273A66}"/>
                </a:ext>
              </a:extLst>
            </p:cNvPr>
            <p:cNvSpPr txBox="1"/>
            <p:nvPr/>
          </p:nvSpPr>
          <p:spPr>
            <a:xfrm>
              <a:off x="2049808" y="195580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48BCDB4-B157-4C81-BDCC-599138B6A52E}"/>
              </a:ext>
            </a:extLst>
          </p:cNvPr>
          <p:cNvGrpSpPr/>
          <p:nvPr/>
        </p:nvGrpSpPr>
        <p:grpSpPr>
          <a:xfrm>
            <a:off x="1537054" y="3487872"/>
            <a:ext cx="4704251" cy="926920"/>
            <a:chOff x="1537054" y="4722904"/>
            <a:chExt cx="4704251" cy="92692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A70C8FC-C1B4-4359-8EFA-D039DA0098F7}"/>
                </a:ext>
              </a:extLst>
            </p:cNvPr>
            <p:cNvSpPr txBox="1"/>
            <p:nvPr/>
          </p:nvSpPr>
          <p:spPr>
            <a:xfrm>
              <a:off x="1964323" y="5015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0F50CC2-CBBB-4E4C-B469-691AEED38E7F}"/>
                </a:ext>
              </a:extLst>
            </p:cNvPr>
            <p:cNvSpPr txBox="1"/>
            <p:nvPr/>
          </p:nvSpPr>
          <p:spPr>
            <a:xfrm>
              <a:off x="1537054" y="498206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4D29DC-3B40-4EC5-96CB-5F4957FBB47D}"/>
                </a:ext>
              </a:extLst>
            </p:cNvPr>
            <p:cNvSpPr txBox="1"/>
            <p:nvPr/>
          </p:nvSpPr>
          <p:spPr>
            <a:xfrm>
              <a:off x="1697035" y="510041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787B2C-5757-4631-B6C1-5075DE82F735}"/>
                </a:ext>
              </a:extLst>
            </p:cNvPr>
            <p:cNvSpPr txBox="1"/>
            <p:nvPr/>
          </p:nvSpPr>
          <p:spPr>
            <a:xfrm>
              <a:off x="5299593" y="5015469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B30A75A-3E1C-4562-9E77-58DC72107B9B}"/>
                </a:ext>
              </a:extLst>
            </p:cNvPr>
            <p:cNvSpPr txBox="1"/>
            <p:nvPr/>
          </p:nvSpPr>
          <p:spPr>
            <a:xfrm>
              <a:off x="3311486" y="50414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868C4A5-18E7-4029-8716-7B06F4808296}"/>
                </a:ext>
              </a:extLst>
            </p:cNvPr>
            <p:cNvSpPr txBox="1"/>
            <p:nvPr/>
          </p:nvSpPr>
          <p:spPr>
            <a:xfrm>
              <a:off x="3113453" y="4932849"/>
              <a:ext cx="333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(2)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2BEDF20-BD18-4333-A42F-4892E3465BF4}"/>
                    </a:ext>
                  </a:extLst>
                </p:cNvPr>
                <p:cNvSpPr txBox="1"/>
                <p:nvPr/>
              </p:nvSpPr>
              <p:spPr>
                <a:xfrm>
                  <a:off x="2576783" y="4722904"/>
                  <a:ext cx="763478" cy="926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2BEDF20-BD18-4333-A42F-4892E3465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783" y="4722904"/>
                  <a:ext cx="763478" cy="9269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E699811-46E4-4372-BE59-020B5002A35F}"/>
                </a:ext>
              </a:extLst>
            </p:cNvPr>
            <p:cNvSpPr txBox="1"/>
            <p:nvPr/>
          </p:nvSpPr>
          <p:spPr>
            <a:xfrm>
              <a:off x="3105100" y="513381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endParaRPr lang="ko-KR" alt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831D25-7FCA-4B05-B491-B62B3C726B92}"/>
                </a:ext>
              </a:extLst>
            </p:cNvPr>
            <p:cNvSpPr txBox="1"/>
            <p:nvPr/>
          </p:nvSpPr>
          <p:spPr>
            <a:xfrm>
              <a:off x="3189397" y="5133817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C231366-ECEF-4A29-9221-E82E12DD5F76}"/>
                </a:ext>
              </a:extLst>
            </p:cNvPr>
            <p:cNvSpPr txBox="1"/>
            <p:nvPr/>
          </p:nvSpPr>
          <p:spPr>
            <a:xfrm>
              <a:off x="5746677" y="4947094"/>
              <a:ext cx="333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(2)</a:t>
              </a:r>
              <a:endParaRPr lang="ko-KR" altLang="en-US" sz="10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C84CF60-48D6-4708-AACB-4D52D819B26F}"/>
                </a:ext>
              </a:extLst>
            </p:cNvPr>
            <p:cNvSpPr txBox="1"/>
            <p:nvPr/>
          </p:nvSpPr>
          <p:spPr>
            <a:xfrm>
              <a:off x="2353084" y="501546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F(</a:t>
              </a:r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21B3E49-DA5E-42C1-8896-B991C7CC8FE3}"/>
                </a:ext>
              </a:extLst>
            </p:cNvPr>
            <p:cNvSpPr txBox="1"/>
            <p:nvPr/>
          </p:nvSpPr>
          <p:spPr>
            <a:xfrm>
              <a:off x="5442688" y="5006591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 b    )</a:t>
              </a:r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DAC5D0B-4476-425E-B2EA-8A6AF684F142}"/>
                </a:ext>
              </a:extLst>
            </p:cNvPr>
            <p:cNvSpPr txBox="1"/>
            <p:nvPr/>
          </p:nvSpPr>
          <p:spPr>
            <a:xfrm>
              <a:off x="5797823" y="513381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endParaRPr lang="ko-KR" altLang="en-US" sz="12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7C8E044-6A2E-418D-946E-F5D49A0AAA1F}"/>
                </a:ext>
              </a:extLst>
            </p:cNvPr>
            <p:cNvSpPr txBox="1"/>
            <p:nvPr/>
          </p:nvSpPr>
          <p:spPr>
            <a:xfrm>
              <a:off x="4280746" y="4979543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FC8CCCC-90F7-49F9-BC45-B148C6E5211A}"/>
                </a:ext>
              </a:extLst>
            </p:cNvPr>
            <p:cNvSpPr txBox="1"/>
            <p:nvPr/>
          </p:nvSpPr>
          <p:spPr>
            <a:xfrm>
              <a:off x="4440727" y="509789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</a:t>
              </a:r>
              <a:endParaRPr lang="ko-KR" altLang="en-US" sz="1200" dirty="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3DB70DF5-40A2-417A-890E-695A6B35281A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Feedforward Operation and Classification</a:t>
            </a:r>
            <a:endParaRPr lang="ko-KR" altLang="en-US" sz="32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B1566F7-2BBE-4A51-AF58-16699D44396F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Loss function ( </a:t>
            </a:r>
            <a:r>
              <a:rPr lang="ko-KR" altLang="en-US" i="0" dirty="0"/>
              <a:t>손실 함수</a:t>
            </a:r>
            <a:r>
              <a:rPr lang="en-US" altLang="ko-KR" i="0" dirty="0"/>
              <a:t>, </a:t>
            </a:r>
            <a:r>
              <a:rPr lang="ko-KR" altLang="en-US" i="0" dirty="0"/>
              <a:t>에러 함수</a:t>
            </a:r>
            <a:r>
              <a:rPr lang="en-US" altLang="ko-KR" i="0" dirty="0"/>
              <a:t>, </a:t>
            </a:r>
            <a:r>
              <a:rPr lang="ko-KR" altLang="en-US" i="0" dirty="0"/>
              <a:t>오차 함수 </a:t>
            </a:r>
            <a:r>
              <a:rPr lang="en-US" altLang="ko-KR" i="0" dirty="0"/>
              <a:t>…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Differential ( </a:t>
            </a:r>
            <a:r>
              <a:rPr lang="ko-KR" altLang="en-US" i="0" dirty="0"/>
              <a:t>미분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Backpropagation operation ( </a:t>
            </a:r>
            <a:r>
              <a:rPr lang="ko-KR" altLang="en-US" i="0" dirty="0" err="1"/>
              <a:t>역전파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Gradient Descent  ( </a:t>
            </a:r>
            <a:r>
              <a:rPr lang="ko-KR" altLang="en-US" i="0" dirty="0"/>
              <a:t>경사 </a:t>
            </a:r>
            <a:r>
              <a:rPr lang="ko-KR" altLang="en-US" i="0" dirty="0" err="1"/>
              <a:t>하강법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marL="530352" lvl="1" indent="0">
              <a:lnSpc>
                <a:spcPct val="200000"/>
              </a:lnSpc>
              <a:buNone/>
            </a:pPr>
            <a:endParaRPr lang="en-US" altLang="ko-KR" i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8F0E4F-0A4C-4CFD-9C80-02AFBBCCCA9E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Training Networks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69363A-64CF-4A43-8BCD-EDBE3386CF6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649"/>
            <a:ext cx="10024946" cy="4772369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1</a:t>
            </a:r>
            <a:r>
              <a:rPr lang="ko-KR" altLang="en-US" i="0" dirty="0"/>
              <a:t>단계 </a:t>
            </a:r>
            <a:r>
              <a:rPr lang="en-US" altLang="ko-KR" i="0" dirty="0"/>
              <a:t>: </a:t>
            </a:r>
            <a:r>
              <a:rPr lang="ko-KR" altLang="en-US" i="0" dirty="0"/>
              <a:t>주어진 가중치 값을 이용해 출력층의 </a:t>
            </a:r>
            <a:r>
              <a:rPr lang="ko-KR" altLang="en-US" i="0" dirty="0" err="1"/>
              <a:t>출력값을</a:t>
            </a:r>
            <a:r>
              <a:rPr lang="ko-KR" altLang="en-US" i="0" dirty="0"/>
              <a:t> 계산 </a:t>
            </a:r>
            <a:r>
              <a:rPr lang="en-US" altLang="ko-KR" i="0" dirty="0"/>
              <a:t>( </a:t>
            </a:r>
            <a:r>
              <a:rPr lang="ko-KR" altLang="en-US" i="0" dirty="0" err="1"/>
              <a:t>순전파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i="0" dirty="0"/>
              <a:t>2</a:t>
            </a:r>
            <a:r>
              <a:rPr lang="ko-KR" altLang="en-US" sz="2000" i="0" dirty="0"/>
              <a:t>단계 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가중치 </a:t>
            </a:r>
            <a:r>
              <a:rPr lang="en-US" altLang="ko-KR" sz="2000" i="0" dirty="0"/>
              <a:t>– ( </a:t>
            </a:r>
            <a:r>
              <a:rPr lang="ko-KR" altLang="en-US" i="0" dirty="0">
                <a:solidFill>
                  <a:srgbClr val="FF0000"/>
                </a:solidFill>
              </a:rPr>
              <a:t>가중치 미분 값 </a:t>
            </a:r>
            <a:r>
              <a:rPr lang="en-US" altLang="ko-KR" i="0" dirty="0"/>
              <a:t>* </a:t>
            </a:r>
            <a:r>
              <a:rPr lang="ko-KR" altLang="en-US" i="0" dirty="0" err="1">
                <a:solidFill>
                  <a:srgbClr val="FF0000"/>
                </a:solidFill>
              </a:rPr>
              <a:t>학습률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marL="530352" lvl="1" indent="0">
              <a:lnSpc>
                <a:spcPct val="1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 err="1"/>
              <a:t>경사하강법</a:t>
            </a:r>
            <a:r>
              <a:rPr lang="ko-KR" altLang="en-US" i="0" dirty="0"/>
              <a:t> 적용</a:t>
            </a:r>
            <a:r>
              <a:rPr lang="en-US" altLang="ko-KR" i="0" dirty="0"/>
              <a:t>, </a:t>
            </a:r>
            <a:r>
              <a:rPr lang="ko-KR" altLang="en-US" i="0" dirty="0"/>
              <a:t>역전파를 통해 이루어짐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3</a:t>
            </a:r>
            <a:r>
              <a:rPr lang="ko-KR" altLang="en-US" i="0" dirty="0"/>
              <a:t>단계 </a:t>
            </a:r>
            <a:r>
              <a:rPr lang="en-US" altLang="ko-KR" i="0" dirty="0"/>
              <a:t>: 2</a:t>
            </a:r>
            <a:r>
              <a:rPr lang="ko-KR" altLang="en-US" i="0" dirty="0"/>
              <a:t>단계를 모든 가중치에 대해 수행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4</a:t>
            </a:r>
            <a:r>
              <a:rPr lang="ko-KR" altLang="en-US" i="0" dirty="0"/>
              <a:t>단계 </a:t>
            </a:r>
            <a:r>
              <a:rPr lang="en-US" altLang="ko-KR" i="0" dirty="0"/>
              <a:t>: 1~3</a:t>
            </a:r>
            <a:r>
              <a:rPr lang="ko-KR" altLang="en-US" i="0" dirty="0"/>
              <a:t>단계를 주어진 학습횟수만큼 또는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주어진 </a:t>
            </a:r>
            <a:r>
              <a:rPr lang="ko-KR" altLang="en-US" i="0" dirty="0" err="1"/>
              <a:t>허용오차값에</a:t>
            </a:r>
            <a:r>
              <a:rPr lang="ko-KR" altLang="en-US" i="0" dirty="0"/>
              <a:t> 도달할 때까지 반복</a:t>
            </a:r>
            <a:endParaRPr lang="en-US" altLang="ko-KR" i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8F0E4F-0A4C-4CFD-9C80-02AFBBCCCA9E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Training Networks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69363A-64CF-4A43-8BCD-EDBE3386CF6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1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649"/>
            <a:ext cx="9601200" cy="477236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신경망의 목적 </a:t>
            </a:r>
            <a:r>
              <a:rPr lang="en-US" altLang="ko-KR" i="0" dirty="0"/>
              <a:t>: </a:t>
            </a:r>
            <a:r>
              <a:rPr lang="ko-KR" altLang="en-US" i="0" dirty="0"/>
              <a:t>정확도의 향상 </a:t>
            </a:r>
            <a:r>
              <a:rPr lang="en-US" altLang="ko-KR" i="0" dirty="0"/>
              <a:t>!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손실함수란</a:t>
            </a:r>
            <a:r>
              <a:rPr lang="en-US" altLang="ko-KR" i="0" dirty="0"/>
              <a:t>?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</a:t>
            </a:r>
            <a:r>
              <a:rPr lang="en-US" altLang="ko-KR" sz="2000" i="0" dirty="0"/>
              <a:t>* </a:t>
            </a:r>
            <a:r>
              <a:rPr lang="ko-KR" altLang="en-US" sz="2000" i="0" dirty="0"/>
              <a:t>신경망 성능 개선에 있어서 정확도는 대부분의 기울기가 </a:t>
            </a:r>
            <a:r>
              <a:rPr lang="en-US" altLang="ko-KR" sz="2000" i="0" dirty="0"/>
              <a:t>0</a:t>
            </a:r>
            <a:r>
              <a:rPr lang="ko-KR" altLang="en-US" i="0" dirty="0"/>
              <a:t>이라 사용불가</a:t>
            </a:r>
            <a:r>
              <a:rPr lang="en-US" altLang="ko-KR" sz="2000" i="0" dirty="0"/>
              <a:t>!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ex ) 1000</a:t>
            </a:r>
            <a:r>
              <a:rPr lang="ko-KR" altLang="en-US" i="0" dirty="0"/>
              <a:t>개 중 </a:t>
            </a:r>
            <a:r>
              <a:rPr lang="en-US" altLang="ko-KR" i="0" dirty="0"/>
              <a:t>701</a:t>
            </a:r>
            <a:r>
              <a:rPr lang="ko-KR" altLang="en-US" i="0" dirty="0"/>
              <a:t>개</a:t>
            </a:r>
            <a:r>
              <a:rPr lang="en-US" altLang="ko-KR" i="0" dirty="0"/>
              <a:t>, 702</a:t>
            </a:r>
            <a:r>
              <a:rPr lang="ko-KR" altLang="en-US" i="0" dirty="0"/>
              <a:t>개 성공 </a:t>
            </a:r>
            <a:r>
              <a:rPr lang="en-US" altLang="ko-KR" i="0" dirty="0"/>
              <a:t>/ 700.5</a:t>
            </a:r>
            <a:r>
              <a:rPr lang="ko-KR" altLang="en-US" i="0" dirty="0"/>
              <a:t>개 성공 </a:t>
            </a:r>
            <a:r>
              <a:rPr lang="en-US" altLang="ko-KR" i="0" dirty="0"/>
              <a:t>X</a:t>
            </a:r>
            <a:endParaRPr lang="en-US" altLang="ko-KR" sz="2000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* </a:t>
            </a:r>
            <a:r>
              <a:rPr lang="ko-KR" altLang="en-US" i="0" dirty="0"/>
              <a:t>정확도 </a:t>
            </a:r>
            <a:r>
              <a:rPr lang="en-US" altLang="ko-KR" i="0" dirty="0"/>
              <a:t>= 1 – </a:t>
            </a:r>
            <a:r>
              <a:rPr lang="ko-KR" altLang="en-US" i="0" dirty="0"/>
              <a:t>오차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오차 값을 줄여 나가는 형태로 학습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예제 </a:t>
            </a:r>
            <a:r>
              <a:rPr lang="en-US" altLang="ko-KR" i="0" dirty="0"/>
              <a:t>– </a:t>
            </a:r>
            <a:r>
              <a:rPr lang="ko-KR" altLang="en-US" i="0" dirty="0" err="1"/>
              <a:t>오차제곱합을</a:t>
            </a:r>
            <a:r>
              <a:rPr lang="ko-KR" altLang="en-US" i="0" dirty="0"/>
              <a:t> 이용  </a:t>
            </a:r>
            <a:r>
              <a:rPr lang="en-US" altLang="ko-KR" i="0" dirty="0"/>
              <a:t>( Error = ½( one error –  output )  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8F0E4F-0A4C-4CFD-9C80-02AFBBCCCA9E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Loss Function ( </a:t>
            </a:r>
            <a:r>
              <a:rPr lang="ko-KR" altLang="en-US" sz="3200" dirty="0"/>
              <a:t>손실 함수 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69363A-64CF-4A43-8BCD-EDBE3386CF6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B79C87-DAE1-48D2-AF21-EA3CE02878DE}"/>
              </a:ext>
            </a:extLst>
          </p:cNvPr>
          <p:cNvSpPr txBox="1"/>
          <p:nvPr/>
        </p:nvSpPr>
        <p:spPr>
          <a:xfrm>
            <a:off x="8746435" y="5546863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48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569" y="4235538"/>
            <a:ext cx="6478859" cy="404614"/>
          </a:xfrm>
        </p:spPr>
        <p:txBody>
          <a:bodyPr/>
          <a:lstStyle/>
          <a:p>
            <a:pPr marL="530352" lvl="1" indent="0" algn="ctr">
              <a:buNone/>
            </a:pPr>
            <a:r>
              <a:rPr lang="en-US" altLang="ko-KR" i="0" dirty="0"/>
              <a:t>x </a:t>
            </a:r>
            <a:r>
              <a:rPr lang="ko-KR" altLang="en-US" i="0" dirty="0"/>
              <a:t>가 </a:t>
            </a:r>
            <a:r>
              <a:rPr lang="en-US" altLang="ko-KR" i="0" dirty="0"/>
              <a:t>h </a:t>
            </a:r>
            <a:r>
              <a:rPr lang="ko-KR" altLang="en-US" i="0" dirty="0"/>
              <a:t>만큼 변화함에 따라 결과가 얼마나 변하는가 </a:t>
            </a:r>
            <a:r>
              <a:rPr lang="en-US" altLang="ko-KR" i="0" dirty="0"/>
              <a:t>?</a:t>
            </a:r>
            <a:endParaRPr lang="ko-KR" altLang="en-US" i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506BB68-7E35-42B7-B5A9-099B8C62C92D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미분의 역할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EB2D82-6021-404C-8F7E-0B4653A61943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E7A136-B7D6-48B3-BBF2-C66D66880461}"/>
              </a:ext>
            </a:extLst>
          </p:cNvPr>
          <p:cNvGrpSpPr/>
          <p:nvPr/>
        </p:nvGrpSpPr>
        <p:grpSpPr>
          <a:xfrm>
            <a:off x="3943308" y="2267148"/>
            <a:ext cx="4305383" cy="938719"/>
            <a:chOff x="3917571" y="2094548"/>
            <a:chExt cx="4305383" cy="9387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795957-DB53-498B-9BA3-0A3D63253754}"/>
                </a:ext>
              </a:extLst>
            </p:cNvPr>
            <p:cNvSpPr txBox="1"/>
            <p:nvPr/>
          </p:nvSpPr>
          <p:spPr>
            <a:xfrm>
              <a:off x="3917571" y="2218311"/>
              <a:ext cx="19800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/>
                <a:t>f’ (x)  =  </a:t>
              </a:r>
              <a:r>
                <a:rPr lang="en-US" altLang="ko-KR" sz="3000" dirty="0" err="1"/>
                <a:t>lim</a:t>
              </a:r>
              <a:endParaRPr lang="ko-KR" altLang="en-US" sz="3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E934B-F866-4514-826A-19FBED8FDEB3}"/>
                </a:ext>
              </a:extLst>
            </p:cNvPr>
            <p:cNvSpPr txBox="1"/>
            <p:nvPr/>
          </p:nvSpPr>
          <p:spPr>
            <a:xfrm>
              <a:off x="6005680" y="2094548"/>
              <a:ext cx="221727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/>
                <a:t>f( x + h ) – f( x )</a:t>
              </a:r>
            </a:p>
            <a:p>
              <a:pPr algn="ctr"/>
              <a:endParaRPr lang="en-US" altLang="ko-KR" sz="500" dirty="0"/>
            </a:p>
            <a:p>
              <a:pPr algn="ctr"/>
              <a:r>
                <a:rPr lang="en-US" altLang="ko-KR" sz="2500" dirty="0"/>
                <a:t>h</a:t>
              </a:r>
              <a:endParaRPr lang="ko-KR" altLang="en-US" sz="2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C38AB-068E-496B-87B1-F57B67ACC11D}"/>
                </a:ext>
              </a:extLst>
            </p:cNvPr>
            <p:cNvSpPr txBox="1"/>
            <p:nvPr/>
          </p:nvSpPr>
          <p:spPr>
            <a:xfrm>
              <a:off x="5186645" y="2663935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 -&gt; 0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B2C042D-7F29-4126-AE23-916E0FF730F1}"/>
                </a:ext>
              </a:extLst>
            </p:cNvPr>
            <p:cNvCxnSpPr>
              <a:cxnSpLocks/>
              <a:stCxn id="12" idx="1"/>
              <a:endCxn id="12" idx="3"/>
            </p:cNvCxnSpPr>
            <p:nvPr/>
          </p:nvCxnSpPr>
          <p:spPr>
            <a:xfrm>
              <a:off x="6005680" y="2563908"/>
              <a:ext cx="2217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EF423C1-8459-46C3-AC53-6A4530E61A1A}"/>
              </a:ext>
            </a:extLst>
          </p:cNvPr>
          <p:cNvSpPr txBox="1">
            <a:spLocks/>
          </p:cNvSpPr>
          <p:nvPr/>
        </p:nvSpPr>
        <p:spPr>
          <a:xfrm>
            <a:off x="2161791" y="5043801"/>
            <a:ext cx="8080453" cy="16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 algn="ctr">
              <a:buFont typeface="Franklin Gothic Book" panose="020B0503020102020204" pitchFamily="34" charset="0"/>
              <a:buNone/>
            </a:pPr>
            <a:r>
              <a:rPr lang="ko-KR" altLang="en-US" i="0" dirty="0"/>
              <a:t>각각의 </a:t>
            </a:r>
            <a:r>
              <a:rPr lang="en-US" altLang="ko-KR" i="0" dirty="0"/>
              <a:t>Weight, Bias </a:t>
            </a:r>
            <a:r>
              <a:rPr lang="ko-KR" altLang="en-US" i="0" dirty="0"/>
              <a:t>에 대한 손실 함수의 기울기를 구할 수 있음 </a:t>
            </a:r>
            <a:r>
              <a:rPr lang="en-US" altLang="ko-KR" i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686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1142E9-C4BF-43CA-8B5A-7EEE772AC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9539" y="1815261"/>
            <a:ext cx="6065321" cy="322747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5BC4-115D-4B75-849E-518723185AF5}"/>
              </a:ext>
            </a:extLst>
          </p:cNvPr>
          <p:cNvSpPr txBox="1"/>
          <p:nvPr/>
        </p:nvSpPr>
        <p:spPr>
          <a:xfrm>
            <a:off x="3716182" y="5519190"/>
            <a:ext cx="47596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미분을 통해 극소점을 찾아간다 </a:t>
            </a:r>
            <a:r>
              <a:rPr lang="en-US" altLang="ko-KR" sz="2500" dirty="0"/>
              <a:t>!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FF7D54-05BE-41F1-A6FB-11887870A08F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Gradient Descent ( </a:t>
            </a:r>
            <a:r>
              <a:rPr lang="ko-KR" altLang="en-US" sz="3200" dirty="0"/>
              <a:t>경사 </a:t>
            </a:r>
            <a:r>
              <a:rPr lang="ko-KR" altLang="en-US" sz="3200" dirty="0" err="1"/>
              <a:t>하강법</a:t>
            </a:r>
            <a:r>
              <a:rPr lang="ko-KR" altLang="en-US" sz="3200" dirty="0"/>
              <a:t> 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0FFA56-287F-416B-B09D-63C310D6D5FA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0732D7-7F27-4CDA-B443-DC3E053C0BFC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Backpropagation operation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217EFF-DAFC-4587-8C2D-E813209B85DE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3FDF41-5AE0-4301-AB7A-316E7D1F8BAD}"/>
              </a:ext>
            </a:extLst>
          </p:cNvPr>
          <p:cNvSpPr txBox="1"/>
          <p:nvPr/>
        </p:nvSpPr>
        <p:spPr>
          <a:xfrm>
            <a:off x="2760941" y="12615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A84B2-2B62-47DE-AE1B-CE289262E7F6}"/>
              </a:ext>
            </a:extLst>
          </p:cNvPr>
          <p:cNvSpPr txBox="1"/>
          <p:nvPr/>
        </p:nvSpPr>
        <p:spPr>
          <a:xfrm>
            <a:off x="4858097" y="126154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 = </a:t>
            </a:r>
            <a:r>
              <a:rPr lang="en-US" altLang="ko-KR" dirty="0" err="1"/>
              <a:t>wx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CCDD1-9398-4D23-A3E4-23E1E491C4B4}"/>
              </a:ext>
            </a:extLst>
          </p:cNvPr>
          <p:cNvSpPr txBox="1"/>
          <p:nvPr/>
        </p:nvSpPr>
        <p:spPr>
          <a:xfrm>
            <a:off x="8001932" y="126154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= g + b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922C61-CB02-4290-AC5C-8378BB5E09C2}"/>
              </a:ext>
            </a:extLst>
          </p:cNvPr>
          <p:cNvCxnSpPr/>
          <p:nvPr/>
        </p:nvCxnSpPr>
        <p:spPr>
          <a:xfrm>
            <a:off x="4302236" y="1261543"/>
            <a:ext cx="0" cy="30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1C241E6-2250-4A2B-B7C7-43A4BEC19E84}"/>
              </a:ext>
            </a:extLst>
          </p:cNvPr>
          <p:cNvCxnSpPr/>
          <p:nvPr/>
        </p:nvCxnSpPr>
        <p:spPr>
          <a:xfrm>
            <a:off x="6101218" y="1446209"/>
            <a:ext cx="1540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65BD3E5-7DE5-46D8-AB1E-97092B7ED220}"/>
              </a:ext>
            </a:extLst>
          </p:cNvPr>
          <p:cNvSpPr/>
          <p:nvPr/>
        </p:nvSpPr>
        <p:spPr>
          <a:xfrm>
            <a:off x="4330319" y="2925792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EB451D-0774-4ADE-8D7B-33679A52E410}"/>
              </a:ext>
            </a:extLst>
          </p:cNvPr>
          <p:cNvSpPr/>
          <p:nvPr/>
        </p:nvSpPr>
        <p:spPr>
          <a:xfrm>
            <a:off x="7384737" y="3933341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7CF583-4B5D-4345-8A18-0C9DBC2B57E2}"/>
              </a:ext>
            </a:extLst>
          </p:cNvPr>
          <p:cNvSpPr txBox="1"/>
          <p:nvPr/>
        </p:nvSpPr>
        <p:spPr>
          <a:xfrm>
            <a:off x="2736023" y="19569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A6C283-B280-42DD-BEA7-DF2035DBD435}"/>
              </a:ext>
            </a:extLst>
          </p:cNvPr>
          <p:cNvCxnSpPr>
            <a:cxnSpLocks/>
          </p:cNvCxnSpPr>
          <p:nvPr/>
        </p:nvCxnSpPr>
        <p:spPr>
          <a:xfrm>
            <a:off x="3500415" y="2326238"/>
            <a:ext cx="805070" cy="73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B72AF0-1424-42C6-9DCE-EAE2BFA7819C}"/>
              </a:ext>
            </a:extLst>
          </p:cNvPr>
          <p:cNvCxnSpPr/>
          <p:nvPr/>
        </p:nvCxnSpPr>
        <p:spPr>
          <a:xfrm>
            <a:off x="2146850" y="2326238"/>
            <a:ext cx="135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48DCB-F3FE-4F00-A2C3-13A63F4582DF}"/>
              </a:ext>
            </a:extLst>
          </p:cNvPr>
          <p:cNvCxnSpPr/>
          <p:nvPr/>
        </p:nvCxnSpPr>
        <p:spPr>
          <a:xfrm>
            <a:off x="2146850" y="4679970"/>
            <a:ext cx="135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22E2CB-8B64-4326-923B-BABEA241ED3A}"/>
              </a:ext>
            </a:extLst>
          </p:cNvPr>
          <p:cNvCxnSpPr>
            <a:cxnSpLocks/>
          </p:cNvCxnSpPr>
          <p:nvPr/>
        </p:nvCxnSpPr>
        <p:spPr>
          <a:xfrm flipV="1">
            <a:off x="3500415" y="3646228"/>
            <a:ext cx="805070" cy="103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3C789C-89E4-4D0A-AD2E-5FE8F7F3688B}"/>
              </a:ext>
            </a:extLst>
          </p:cNvPr>
          <p:cNvSpPr txBox="1"/>
          <p:nvPr/>
        </p:nvSpPr>
        <p:spPr>
          <a:xfrm>
            <a:off x="2707971" y="4303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F2E785-9557-4E4A-88C0-C86D8D49FD6C}"/>
              </a:ext>
            </a:extLst>
          </p:cNvPr>
          <p:cNvCxnSpPr>
            <a:cxnSpLocks/>
          </p:cNvCxnSpPr>
          <p:nvPr/>
        </p:nvCxnSpPr>
        <p:spPr>
          <a:xfrm>
            <a:off x="2146850" y="5693762"/>
            <a:ext cx="44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AE58162-2097-4E8C-9341-F35CC3021545}"/>
              </a:ext>
            </a:extLst>
          </p:cNvPr>
          <p:cNvCxnSpPr>
            <a:cxnSpLocks/>
          </p:cNvCxnSpPr>
          <p:nvPr/>
        </p:nvCxnSpPr>
        <p:spPr>
          <a:xfrm flipV="1">
            <a:off x="6598932" y="4684148"/>
            <a:ext cx="785805" cy="101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27581F5-56FA-4E04-A374-D5CA0125F260}"/>
              </a:ext>
            </a:extLst>
          </p:cNvPr>
          <p:cNvSpPr txBox="1"/>
          <p:nvPr/>
        </p:nvSpPr>
        <p:spPr>
          <a:xfrm>
            <a:off x="2707971" y="53073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44CA743-CA3E-4A80-A0CA-80CE22CFC90F}"/>
              </a:ext>
            </a:extLst>
          </p:cNvPr>
          <p:cNvCxnSpPr/>
          <p:nvPr/>
        </p:nvCxnSpPr>
        <p:spPr>
          <a:xfrm>
            <a:off x="5171659" y="3286010"/>
            <a:ext cx="1353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57A809F-856B-41CE-8920-B96B68DB72AB}"/>
              </a:ext>
            </a:extLst>
          </p:cNvPr>
          <p:cNvCxnSpPr>
            <a:cxnSpLocks/>
          </p:cNvCxnSpPr>
          <p:nvPr/>
        </p:nvCxnSpPr>
        <p:spPr>
          <a:xfrm>
            <a:off x="6524576" y="3287328"/>
            <a:ext cx="805070" cy="73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4DDC24-8B62-40DD-A48E-0AC175E1771C}"/>
              </a:ext>
            </a:extLst>
          </p:cNvPr>
          <p:cNvSpPr txBox="1"/>
          <p:nvPr/>
        </p:nvSpPr>
        <p:spPr>
          <a:xfrm>
            <a:off x="5330312" y="287314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C4D0B4-C50D-429B-9959-FFBB6E185D54}"/>
              </a:ext>
            </a:extLst>
          </p:cNvPr>
          <p:cNvCxnSpPr/>
          <p:nvPr/>
        </p:nvCxnSpPr>
        <p:spPr>
          <a:xfrm>
            <a:off x="8239537" y="4293559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192178-0751-4ED0-86DD-BD7D0B704120}"/>
              </a:ext>
            </a:extLst>
          </p:cNvPr>
          <p:cNvSpPr txBox="1"/>
          <p:nvPr/>
        </p:nvSpPr>
        <p:spPr>
          <a:xfrm>
            <a:off x="8504987" y="393653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6367C8-1238-41C9-BD4A-D417EE7AB0A8}"/>
              </a:ext>
            </a:extLst>
          </p:cNvPr>
          <p:cNvSpPr txBox="1"/>
          <p:nvPr/>
        </p:nvSpPr>
        <p:spPr>
          <a:xfrm>
            <a:off x="1451192" y="4349201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f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BD255E-B9C5-4B15-B951-F9303ADECE2C}"/>
              </a:ext>
            </a:extLst>
          </p:cNvPr>
          <p:cNvSpPr txBox="1"/>
          <p:nvPr/>
        </p:nvSpPr>
        <p:spPr>
          <a:xfrm>
            <a:off x="1451192" y="537059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f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7F9C870-FBDE-4D94-8329-DD060758E6A5}"/>
              </a:ext>
            </a:extLst>
          </p:cNvPr>
          <p:cNvCxnSpPr>
            <a:cxnSpLocks/>
            <a:stCxn id="68" idx="1"/>
            <a:endCxn id="68" idx="3"/>
          </p:cNvCxnSpPr>
          <p:nvPr/>
        </p:nvCxnSpPr>
        <p:spPr>
          <a:xfrm>
            <a:off x="1451192" y="4672367"/>
            <a:ext cx="45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70A5382-CBE5-42A4-950E-8061783B810A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1451192" y="5693762"/>
            <a:ext cx="42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81D9131-6F92-4A64-B84D-C21FE59A73BC}"/>
              </a:ext>
            </a:extLst>
          </p:cNvPr>
          <p:cNvSpPr txBox="1"/>
          <p:nvPr/>
        </p:nvSpPr>
        <p:spPr>
          <a:xfrm>
            <a:off x="9831790" y="186998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f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DAD22E-B2C3-422E-8A02-B438EB505C48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>
            <a:off x="9831790" y="2193146"/>
            <a:ext cx="42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A4A6DF6-6D87-4638-9516-9CD7088AE059}"/>
              </a:ext>
            </a:extLst>
          </p:cNvPr>
          <p:cNvSpPr txBox="1"/>
          <p:nvPr/>
        </p:nvSpPr>
        <p:spPr>
          <a:xfrm>
            <a:off x="10310648" y="20113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 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D3DD5-693F-4F7F-8F84-659AE1275E5F}"/>
              </a:ext>
            </a:extLst>
          </p:cNvPr>
          <p:cNvSpPr txBox="1"/>
          <p:nvPr/>
        </p:nvSpPr>
        <p:spPr>
          <a:xfrm>
            <a:off x="9844614" y="2785980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f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w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E7D30CD-AD36-4CBA-BB85-83224786A064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9844614" y="3109146"/>
            <a:ext cx="45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2E2E2D4-2577-40BE-A7A1-E5130930F21E}"/>
              </a:ext>
            </a:extLst>
          </p:cNvPr>
          <p:cNvSpPr txBox="1"/>
          <p:nvPr/>
        </p:nvSpPr>
        <p:spPr>
          <a:xfrm>
            <a:off x="10671484" y="278598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f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4CB5570-C8D7-4B5C-97C4-3AF0E71C8CB5}"/>
              </a:ext>
            </a:extLst>
          </p:cNvPr>
          <p:cNvCxnSpPr>
            <a:stCxn id="84" idx="1"/>
            <a:endCxn id="84" idx="3"/>
          </p:cNvCxnSpPr>
          <p:nvPr/>
        </p:nvCxnSpPr>
        <p:spPr>
          <a:xfrm>
            <a:off x="10671484" y="3109146"/>
            <a:ext cx="417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525226A-1B08-4E0D-B321-94FBA7FD221C}"/>
              </a:ext>
            </a:extLst>
          </p:cNvPr>
          <p:cNvSpPr txBox="1"/>
          <p:nvPr/>
        </p:nvSpPr>
        <p:spPr>
          <a:xfrm>
            <a:off x="10273159" y="29282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32BBD8-1FFB-4B0C-88C3-7A324D49B547}"/>
              </a:ext>
            </a:extLst>
          </p:cNvPr>
          <p:cNvSpPr txBox="1"/>
          <p:nvPr/>
        </p:nvSpPr>
        <p:spPr>
          <a:xfrm>
            <a:off x="11167921" y="2790118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g</a:t>
            </a:r>
          </a:p>
          <a:p>
            <a:r>
              <a:rPr lang="el-GR" altLang="ko-KR" dirty="0"/>
              <a:t>δ</a:t>
            </a:r>
            <a:r>
              <a:rPr lang="en-US" altLang="ko-KR" dirty="0"/>
              <a:t>w</a:t>
            </a:r>
            <a:endParaRPr lang="ko-KR" altLang="en-US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1909C44-7CE1-4355-9A15-B506EF09B31A}"/>
              </a:ext>
            </a:extLst>
          </p:cNvPr>
          <p:cNvCxnSpPr>
            <a:cxnSpLocks/>
            <a:stCxn id="94" idx="1"/>
            <a:endCxn id="94" idx="3"/>
          </p:cNvCxnSpPr>
          <p:nvPr/>
        </p:nvCxnSpPr>
        <p:spPr>
          <a:xfrm>
            <a:off x="11167921" y="3113284"/>
            <a:ext cx="45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BBC152D-86AE-4F1C-BB30-7A8A0CE4203D}"/>
              </a:ext>
            </a:extLst>
          </p:cNvPr>
          <p:cNvSpPr txBox="1"/>
          <p:nvPr/>
        </p:nvSpPr>
        <p:spPr>
          <a:xfrm>
            <a:off x="10273159" y="39308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12EF33-FC15-44CF-90D4-623FC4944AB2}"/>
              </a:ext>
            </a:extLst>
          </p:cNvPr>
          <p:cNvSpPr txBox="1"/>
          <p:nvPr/>
        </p:nvSpPr>
        <p:spPr>
          <a:xfrm>
            <a:off x="10671484" y="391727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*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2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8" grpId="0"/>
      <p:bldP spid="80" grpId="0"/>
      <p:bldP spid="81" grpId="0"/>
      <p:bldP spid="84" grpId="0"/>
      <p:bldP spid="88" grpId="0"/>
      <p:bldP spid="94" grpId="0"/>
      <p:bldP spid="98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649"/>
            <a:ext cx="10024946" cy="4772369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1</a:t>
            </a:r>
            <a:r>
              <a:rPr lang="ko-KR" altLang="en-US" i="0" dirty="0"/>
              <a:t>단계 </a:t>
            </a:r>
            <a:r>
              <a:rPr lang="en-US" altLang="ko-KR" i="0" dirty="0"/>
              <a:t>: </a:t>
            </a:r>
            <a:r>
              <a:rPr lang="ko-KR" altLang="en-US" i="0" dirty="0"/>
              <a:t>주어진 가중치 값을 이용해 출력층의 </a:t>
            </a:r>
            <a:r>
              <a:rPr lang="ko-KR" altLang="en-US" i="0" dirty="0" err="1"/>
              <a:t>출력값을</a:t>
            </a:r>
            <a:r>
              <a:rPr lang="ko-KR" altLang="en-US" i="0" dirty="0"/>
              <a:t> 계산 </a:t>
            </a:r>
            <a:r>
              <a:rPr lang="en-US" altLang="ko-KR" i="0" dirty="0"/>
              <a:t>( </a:t>
            </a:r>
            <a:r>
              <a:rPr lang="ko-KR" altLang="en-US" i="0" dirty="0" err="1"/>
              <a:t>순전파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i="0" dirty="0"/>
              <a:t>2</a:t>
            </a:r>
            <a:r>
              <a:rPr lang="ko-KR" altLang="en-US" sz="2000" i="0" dirty="0"/>
              <a:t>단계 </a:t>
            </a:r>
            <a:r>
              <a:rPr lang="en-US" altLang="ko-KR" sz="2000" i="0" dirty="0"/>
              <a:t>: </a:t>
            </a:r>
            <a:r>
              <a:rPr lang="ko-KR" altLang="en-US" sz="2000" i="0" dirty="0"/>
              <a:t>가중치 </a:t>
            </a:r>
            <a:r>
              <a:rPr lang="en-US" altLang="ko-KR" sz="2000" i="0" dirty="0"/>
              <a:t>– ( </a:t>
            </a:r>
            <a:r>
              <a:rPr lang="ko-KR" altLang="en-US" i="0" dirty="0">
                <a:solidFill>
                  <a:srgbClr val="FF0000"/>
                </a:solidFill>
              </a:rPr>
              <a:t>가중치 미분 값 </a:t>
            </a:r>
            <a:r>
              <a:rPr lang="en-US" altLang="ko-KR" i="0" dirty="0"/>
              <a:t>* </a:t>
            </a:r>
            <a:r>
              <a:rPr lang="ko-KR" altLang="en-US" i="0" dirty="0" err="1">
                <a:solidFill>
                  <a:srgbClr val="FF0000"/>
                </a:solidFill>
              </a:rPr>
              <a:t>학습률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marL="530352" lvl="1" indent="0">
              <a:lnSpc>
                <a:spcPct val="1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경사 </a:t>
            </a:r>
            <a:r>
              <a:rPr lang="ko-KR" altLang="en-US" i="0" dirty="0" err="1"/>
              <a:t>하강법</a:t>
            </a:r>
            <a:r>
              <a:rPr lang="ko-KR" altLang="en-US" i="0" dirty="0"/>
              <a:t> 적용</a:t>
            </a:r>
            <a:r>
              <a:rPr lang="en-US" altLang="ko-KR" i="0" dirty="0"/>
              <a:t>, </a:t>
            </a:r>
            <a:r>
              <a:rPr lang="ko-KR" altLang="en-US" i="0" dirty="0"/>
              <a:t>역전파를 통해 이루어짐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3</a:t>
            </a:r>
            <a:r>
              <a:rPr lang="ko-KR" altLang="en-US" i="0" dirty="0"/>
              <a:t>단계 </a:t>
            </a:r>
            <a:r>
              <a:rPr lang="en-US" altLang="ko-KR" i="0" dirty="0"/>
              <a:t>: 2</a:t>
            </a:r>
            <a:r>
              <a:rPr lang="ko-KR" altLang="en-US" i="0" dirty="0"/>
              <a:t>단계를 모든 가중치에 대해 수행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4</a:t>
            </a:r>
            <a:r>
              <a:rPr lang="ko-KR" altLang="en-US" i="0" dirty="0"/>
              <a:t>단계 </a:t>
            </a:r>
            <a:r>
              <a:rPr lang="en-US" altLang="ko-KR" i="0" dirty="0"/>
              <a:t>: 1~3</a:t>
            </a:r>
            <a:r>
              <a:rPr lang="ko-KR" altLang="en-US" i="0" dirty="0"/>
              <a:t>단계를 주어진 학습횟수만큼 또는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주어진 허용 </a:t>
            </a:r>
            <a:r>
              <a:rPr lang="ko-KR" altLang="en-US" i="0" dirty="0" err="1"/>
              <a:t>오차값에</a:t>
            </a:r>
            <a:r>
              <a:rPr lang="ko-KR" altLang="en-US" i="0" dirty="0"/>
              <a:t> 도달할 때까지 반복</a:t>
            </a:r>
            <a:endParaRPr lang="en-US" altLang="ko-KR" i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8F0E4F-0A4C-4CFD-9C80-02AFBBCCCA9E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Training Networks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69363A-64CF-4A43-8BCD-EDBE3386CF6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7D7033-DB5A-45A5-87E0-0D48C7606A86}"/>
              </a:ext>
            </a:extLst>
          </p:cNvPr>
          <p:cNvSpPr txBox="1"/>
          <p:nvPr/>
        </p:nvSpPr>
        <p:spPr>
          <a:xfrm>
            <a:off x="3041317" y="5793686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일종의 보폭</a:t>
            </a:r>
            <a:r>
              <a:rPr lang="en-US" altLang="ko-KR" dirty="0"/>
              <a:t>, </a:t>
            </a:r>
            <a:r>
              <a:rPr lang="ko-KR" altLang="en-US" dirty="0"/>
              <a:t>한 번 갱신하는 가중치의 값의 정도</a:t>
            </a:r>
          </a:p>
        </p:txBody>
      </p:sp>
    </p:spTree>
    <p:extLst>
      <p:ext uri="{BB962C8B-B14F-4D97-AF65-F5344CB8AC3E}">
        <p14:creationId xmlns:p14="http://schemas.microsoft.com/office/powerpoint/2010/main" val="409876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2392"/>
            <a:ext cx="4789055" cy="51278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	1. Activation Function</a:t>
            </a:r>
          </a:p>
          <a:p>
            <a:pPr marL="0" indent="0">
              <a:buNone/>
            </a:pPr>
            <a:r>
              <a:rPr lang="en-US" altLang="ko-KR" dirty="0"/>
              <a:t>	2. Parameters for the Sigmoid</a:t>
            </a:r>
          </a:p>
          <a:p>
            <a:pPr marL="0" indent="0">
              <a:buNone/>
            </a:pPr>
            <a:r>
              <a:rPr lang="en-US" altLang="ko-KR" dirty="0"/>
              <a:t>	3. Scaling Input</a:t>
            </a:r>
          </a:p>
          <a:p>
            <a:pPr marL="0" indent="0">
              <a:buNone/>
            </a:pPr>
            <a:r>
              <a:rPr lang="en-US" altLang="ko-KR" dirty="0"/>
              <a:t>	4. Target Values</a:t>
            </a:r>
          </a:p>
          <a:p>
            <a:pPr marL="0" indent="0">
              <a:buNone/>
            </a:pPr>
            <a:r>
              <a:rPr lang="en-US" altLang="ko-KR" dirty="0"/>
              <a:t>	5. Training with Noise</a:t>
            </a:r>
          </a:p>
          <a:p>
            <a:pPr marL="0" indent="0">
              <a:buNone/>
            </a:pPr>
            <a:r>
              <a:rPr lang="en-US" altLang="ko-KR" dirty="0"/>
              <a:t>	6. Manufacturing data</a:t>
            </a:r>
          </a:p>
          <a:p>
            <a:pPr marL="0" indent="0">
              <a:buNone/>
            </a:pPr>
            <a:r>
              <a:rPr lang="en-US" altLang="ko-KR" dirty="0"/>
              <a:t>	7. Number of Hidden Units</a:t>
            </a:r>
          </a:p>
          <a:p>
            <a:pPr marL="0" indent="0">
              <a:buNone/>
            </a:pPr>
            <a:r>
              <a:rPr lang="en-US" altLang="ko-KR" dirty="0"/>
              <a:t>	8. Initializing Weights</a:t>
            </a:r>
          </a:p>
          <a:p>
            <a:pPr marL="0" indent="0">
              <a:buNone/>
            </a:pPr>
            <a:r>
              <a:rPr lang="en-US" altLang="ko-KR" dirty="0"/>
              <a:t>	9. Learning Rates</a:t>
            </a:r>
          </a:p>
          <a:p>
            <a:pPr marL="0" indent="0">
              <a:buNone/>
            </a:pPr>
            <a:r>
              <a:rPr lang="en-US" altLang="ko-KR" dirty="0"/>
              <a:t>	10. Momentum</a:t>
            </a:r>
          </a:p>
          <a:p>
            <a:pPr marL="0" indent="0">
              <a:buNone/>
            </a:pPr>
            <a:r>
              <a:rPr lang="en-US" altLang="ko-KR" dirty="0"/>
              <a:t>	11. Weight Decay</a:t>
            </a:r>
          </a:p>
          <a:p>
            <a:pPr marL="0" indent="0">
              <a:buNone/>
            </a:pPr>
            <a:r>
              <a:rPr lang="en-US" altLang="ko-KR" dirty="0"/>
              <a:t>	12. Hints</a:t>
            </a:r>
          </a:p>
          <a:p>
            <a:pPr marL="0" indent="0">
              <a:buNone/>
            </a:pPr>
            <a:r>
              <a:rPr lang="en-US" altLang="ko-KR" dirty="0"/>
              <a:t>	13. On-Line, Stochastic or Batch Training</a:t>
            </a:r>
          </a:p>
          <a:p>
            <a:pPr marL="0" indent="0">
              <a:buNone/>
            </a:pPr>
            <a:r>
              <a:rPr lang="en-US" altLang="ko-KR" dirty="0"/>
              <a:t>	14. Stopped Training</a:t>
            </a:r>
          </a:p>
          <a:p>
            <a:pPr marL="0" indent="0">
              <a:buNone/>
            </a:pPr>
            <a:r>
              <a:rPr lang="en-US" altLang="ko-KR" dirty="0"/>
              <a:t>	15. Number of Hidden Layers</a:t>
            </a:r>
          </a:p>
          <a:p>
            <a:pPr marL="0" indent="0">
              <a:buNone/>
            </a:pPr>
            <a:r>
              <a:rPr lang="en-US" altLang="ko-KR" dirty="0"/>
              <a:t>	16. Criterion Function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78694D-878D-46C3-8F9A-5C77E5ED920D}"/>
              </a:ext>
            </a:extLst>
          </p:cNvPr>
          <p:cNvSpPr txBox="1">
            <a:spLocks/>
          </p:cNvSpPr>
          <p:nvPr/>
        </p:nvSpPr>
        <p:spPr>
          <a:xfrm>
            <a:off x="6172200" y="1242392"/>
            <a:ext cx="4789055" cy="512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활성화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시그모이드</a:t>
            </a:r>
            <a:r>
              <a:rPr lang="ko-KR" altLang="en-US" dirty="0"/>
              <a:t> 의 파라미터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입력을 스케일링 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목표 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노이즈로 훈련시키기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 제조하기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은닉 유닛의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가중치 초기화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가중치 쇠퇴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힌트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훈련 프로토콜 </a:t>
            </a:r>
            <a:r>
              <a:rPr lang="en-US" altLang="ko-KR" dirty="0"/>
              <a:t>( </a:t>
            </a:r>
            <a:r>
              <a:rPr lang="ko-KR" altLang="en-US" dirty="0"/>
              <a:t>온라인</a:t>
            </a:r>
            <a:r>
              <a:rPr lang="en-US" altLang="ko-KR" dirty="0"/>
              <a:t>, </a:t>
            </a:r>
            <a:r>
              <a:rPr lang="ko-KR" altLang="en-US" dirty="0"/>
              <a:t>추계학적</a:t>
            </a:r>
            <a:r>
              <a:rPr lang="en-US" altLang="ko-KR" dirty="0"/>
              <a:t>, </a:t>
            </a:r>
            <a:r>
              <a:rPr lang="ko-KR" altLang="en-US" dirty="0"/>
              <a:t>일괄적 훈련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훈련 중단 </a:t>
            </a:r>
            <a:r>
              <a:rPr lang="en-US" altLang="ko-KR" dirty="0"/>
              <a:t>- overfitting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은닉 층의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기준 함수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348DDB7-A0A0-435A-97B4-561C08AC9B26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3F3A9-AF55-4770-A659-4DD708F5B5F4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10078"/>
            <a:ext cx="6344292" cy="21432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/>
              <a:t>목  적</a:t>
            </a:r>
            <a:endParaRPr lang="en-US" altLang="ko-KR" i="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-KR" i="0" dirty="0"/>
          </a:p>
          <a:p>
            <a:pPr marL="530352" lvl="1" indent="0">
              <a:buNone/>
            </a:pPr>
            <a:r>
              <a:rPr lang="en-US" altLang="ko-KR" i="0" dirty="0"/>
              <a:t>	Multilayer Neural Networks </a:t>
            </a:r>
            <a:r>
              <a:rPr lang="ko-KR" altLang="en-US" i="0" dirty="0"/>
              <a:t>의</a:t>
            </a:r>
            <a:r>
              <a:rPr lang="en-US" altLang="ko-KR" i="0" dirty="0"/>
              <a:t> </a:t>
            </a:r>
            <a:r>
              <a:rPr lang="ko-KR" altLang="en-US" i="0" dirty="0"/>
              <a:t>개념</a:t>
            </a:r>
            <a:endParaRPr lang="en-US" altLang="ko-KR" i="0" dirty="0"/>
          </a:p>
          <a:p>
            <a:pPr marL="530352" lvl="1" indent="0">
              <a:buNone/>
            </a:pPr>
            <a:endParaRPr lang="en-US" altLang="ko-KR" i="0" dirty="0"/>
          </a:p>
          <a:p>
            <a:pPr marL="530352" lvl="1" indent="0">
              <a:buNone/>
            </a:pPr>
            <a:r>
              <a:rPr lang="en-US" altLang="ko-KR" i="0" dirty="0"/>
              <a:t>	Neural Network </a:t>
            </a:r>
            <a:r>
              <a:rPr lang="ko-KR" altLang="en-US" i="0" dirty="0"/>
              <a:t>학습 및 개선 알고리즘 이해</a:t>
            </a:r>
            <a:endParaRPr lang="en-US" altLang="ko-KR" i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7FC48-5CB5-4084-ACC0-C71F0035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267" y="2055229"/>
            <a:ext cx="2279055" cy="32529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8428395-41BD-441F-8549-DF9E15A2C9C2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 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D23BAB-8700-452F-A0A0-E3C7D7C5F63F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9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/>
            <a:r>
              <a:rPr lang="ko-KR" altLang="en-US" i="0" dirty="0"/>
              <a:t>활성화 함수의 조건 </a:t>
            </a:r>
            <a:endParaRPr lang="en-US" altLang="ko-KR" i="0" dirty="0"/>
          </a:p>
          <a:p>
            <a:pPr lvl="2"/>
            <a:r>
              <a:rPr lang="ko-KR" altLang="en-US" dirty="0"/>
              <a:t>비선형적</a:t>
            </a:r>
            <a:endParaRPr lang="en-US" altLang="ko-KR" dirty="0"/>
          </a:p>
          <a:p>
            <a:pPr lvl="2"/>
            <a:r>
              <a:rPr lang="ko-KR" altLang="en-US" dirty="0"/>
              <a:t>값이 특정 범위안에 존재해야 한다</a:t>
            </a:r>
            <a:endParaRPr lang="en-US" altLang="ko-KR" dirty="0"/>
          </a:p>
          <a:p>
            <a:pPr lvl="2"/>
            <a:r>
              <a:rPr lang="ko-KR" altLang="en-US" dirty="0"/>
              <a:t>연속성</a:t>
            </a:r>
            <a:r>
              <a:rPr lang="en-US" altLang="ko-KR" dirty="0"/>
              <a:t>, </a:t>
            </a:r>
            <a:r>
              <a:rPr lang="ko-KR" altLang="en-US" dirty="0"/>
              <a:t>부드러움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28CBD0-93C7-42F3-BFAA-B4C2F9B3867D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1. Activation Function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A7C3CA-5E15-4A47-9FD4-0FFF7FB82085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241FFA-143C-4E2E-BD84-2B9262B9DCEF}"/>
              </a:ext>
            </a:extLst>
          </p:cNvPr>
          <p:cNvSpPr txBox="1"/>
          <p:nvPr/>
        </p:nvSpPr>
        <p:spPr>
          <a:xfrm>
            <a:off x="1939155" y="5757730"/>
            <a:ext cx="28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항등함수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6D5F3-9595-4AE8-BB9D-F2393C2C50CE}"/>
              </a:ext>
            </a:extLst>
          </p:cNvPr>
          <p:cNvSpPr txBox="1"/>
          <p:nvPr/>
        </p:nvSpPr>
        <p:spPr>
          <a:xfrm>
            <a:off x="6893805" y="5757730"/>
            <a:ext cx="28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계단함수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5ED48B-3F20-4231-8916-800C2281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5" y="3493314"/>
            <a:ext cx="2871444" cy="2204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A99377-B86C-42F7-82FC-FEF265F9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04" y="3493314"/>
            <a:ext cx="2871444" cy="220445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86B64AD-09E8-40CA-94C7-E1165BD417BE}"/>
              </a:ext>
            </a:extLst>
          </p:cNvPr>
          <p:cNvSpPr/>
          <p:nvPr/>
        </p:nvSpPr>
        <p:spPr>
          <a:xfrm>
            <a:off x="1371600" y="3433351"/>
            <a:ext cx="4404826" cy="2753669"/>
          </a:xfrm>
          <a:prstGeom prst="round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비선형적 이어야 한다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층을 거쳐도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하나의 층으로 구현한 것과 차이가 없다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f(X) = x </a:t>
            </a:r>
            <a:r>
              <a:rPr lang="ko-KR" altLang="en-US" dirty="0">
                <a:solidFill>
                  <a:schemeClr val="tx1"/>
                </a:solidFill>
              </a:rPr>
              <a:t>함수의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계층 </a:t>
            </a:r>
            <a:r>
              <a:rPr lang="en-US" altLang="ko-KR" dirty="0">
                <a:solidFill>
                  <a:schemeClr val="tx1"/>
                </a:solidFill>
              </a:rPr>
              <a:t>= x^3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A04537D-F976-4292-9C15-B4D4F0C96F47}"/>
              </a:ext>
            </a:extLst>
          </p:cNvPr>
          <p:cNvSpPr/>
          <p:nvPr/>
        </p:nvSpPr>
        <p:spPr>
          <a:xfrm>
            <a:off x="6240965" y="3433351"/>
            <a:ext cx="4187283" cy="2753669"/>
          </a:xfrm>
          <a:prstGeom prst="round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입력에 따라 출력이 연속적이지 않다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신경망에서의 출력은 연속적이다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DECE44-E690-4145-BCEA-E37E624FA5DD}"/>
              </a:ext>
            </a:extLst>
          </p:cNvPr>
          <p:cNvGrpSpPr/>
          <p:nvPr/>
        </p:nvGrpSpPr>
        <p:grpSpPr>
          <a:xfrm>
            <a:off x="1476054" y="2958495"/>
            <a:ext cx="9496746" cy="3453328"/>
            <a:chOff x="1492592" y="426314"/>
            <a:chExt cx="9496746" cy="34533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E010947-5D25-4174-8C90-766C65381A31}"/>
                </a:ext>
              </a:extLst>
            </p:cNvPr>
            <p:cNvSpPr/>
            <p:nvPr/>
          </p:nvSpPr>
          <p:spPr>
            <a:xfrm>
              <a:off x="1492592" y="426314"/>
              <a:ext cx="9496746" cy="3453328"/>
            </a:xfrm>
            <a:prstGeom prst="roundRect">
              <a:avLst/>
            </a:prstGeom>
            <a:solidFill>
              <a:srgbClr val="EFEDE3"/>
            </a:solidFill>
            <a:ln>
              <a:solidFill>
                <a:srgbClr val="EFE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70AE781-788D-4D1F-988D-9F26DEDB7CF2}"/>
                </a:ext>
              </a:extLst>
            </p:cNvPr>
            <p:cNvGrpSpPr/>
            <p:nvPr/>
          </p:nvGrpSpPr>
          <p:grpSpPr>
            <a:xfrm>
              <a:off x="2137420" y="710848"/>
              <a:ext cx="8054690" cy="3065986"/>
              <a:chOff x="2231995" y="3292867"/>
              <a:chExt cx="8054690" cy="306598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213C455-685B-4F1A-842E-6A9406BB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5242" y="3292867"/>
                <a:ext cx="2871443" cy="2204453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2C19C45-813A-4F83-9420-6DE38F1A3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1995" y="3292868"/>
                <a:ext cx="2871444" cy="2204453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0FAF6-194B-41DF-9D66-2A054BDE7D3B}"/>
                  </a:ext>
                </a:extLst>
              </p:cNvPr>
              <p:cNvSpPr txBox="1"/>
              <p:nvPr/>
            </p:nvSpPr>
            <p:spPr>
              <a:xfrm>
                <a:off x="7415241" y="5712522"/>
                <a:ext cx="2871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ReLU</a:t>
                </a:r>
                <a:r>
                  <a:rPr lang="en-US" altLang="ko-KR" dirty="0"/>
                  <a:t>(z)</a:t>
                </a:r>
              </a:p>
              <a:p>
                <a:pPr algn="ctr"/>
                <a:r>
                  <a:rPr lang="en-US" altLang="ko-KR" dirty="0"/>
                  <a:t>( Rectified Linear Unit )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09798-287B-4FFF-B6C7-E3363E9EB03B}"/>
                  </a:ext>
                </a:extLst>
              </p:cNvPr>
              <p:cNvSpPr txBox="1"/>
              <p:nvPr/>
            </p:nvSpPr>
            <p:spPr>
              <a:xfrm>
                <a:off x="2231995" y="5712522"/>
                <a:ext cx="2871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Sigmoid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32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01FE76-C321-4DFD-B91D-103A0D9E6531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824224" cy="71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2. Parameters for the Sigmoid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3935EE-10B7-453A-9DE1-1B26FB6ACB06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3156AD4-6AE5-4CAC-B201-3FC710E8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82341"/>
            <a:ext cx="2871444" cy="2204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0B4AB-BDD1-40C2-900E-E4C853954E06}"/>
              </a:ext>
            </a:extLst>
          </p:cNvPr>
          <p:cNvSpPr txBox="1"/>
          <p:nvPr/>
        </p:nvSpPr>
        <p:spPr>
          <a:xfrm>
            <a:off x="1371600" y="4801995"/>
            <a:ext cx="28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Sigmoid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863B07-CC38-4086-A339-5165A328D14E}"/>
              </a:ext>
            </a:extLst>
          </p:cNvPr>
          <p:cNvGrpSpPr/>
          <p:nvPr/>
        </p:nvGrpSpPr>
        <p:grpSpPr>
          <a:xfrm>
            <a:off x="4892822" y="3122928"/>
            <a:ext cx="843177" cy="723275"/>
            <a:chOff x="3292041" y="6083919"/>
            <a:chExt cx="843177" cy="7232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61D87C-45AB-4B69-8EE2-D204932C9254}"/>
                </a:ext>
              </a:extLst>
            </p:cNvPr>
            <p:cNvSpPr txBox="1"/>
            <p:nvPr/>
          </p:nvSpPr>
          <p:spPr>
            <a:xfrm>
              <a:off x="3292041" y="6083919"/>
              <a:ext cx="689611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</a:p>
            <a:p>
              <a:pPr algn="ctr"/>
              <a:endParaRPr lang="en-US" altLang="ko-KR" sz="500" dirty="0"/>
            </a:p>
            <a:p>
              <a:pPr algn="ctr"/>
              <a:r>
                <a:rPr lang="en-US" altLang="ko-KR" dirty="0"/>
                <a:t>1 + e</a:t>
              </a:r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FF54FC7-4A15-400F-8AC5-4E6A50B7017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3292041" y="6445557"/>
              <a:ext cx="68961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E0675-80C0-4C61-B229-6F014DD2BEF9}"/>
                </a:ext>
              </a:extLst>
            </p:cNvPr>
            <p:cNvSpPr txBox="1"/>
            <p:nvPr/>
          </p:nvSpPr>
          <p:spPr>
            <a:xfrm>
              <a:off x="3795061" y="6355902"/>
              <a:ext cx="3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-x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1BA193-6444-427A-8A6C-AC8218715901}"/>
              </a:ext>
            </a:extLst>
          </p:cNvPr>
          <p:cNvSpPr txBox="1"/>
          <p:nvPr/>
        </p:nvSpPr>
        <p:spPr>
          <a:xfrm>
            <a:off x="4442629" y="32998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469FE-1F24-4A70-921F-134FF44D31C2}"/>
              </a:ext>
            </a:extLst>
          </p:cNvPr>
          <p:cNvSpPr txBox="1"/>
          <p:nvPr/>
        </p:nvSpPr>
        <p:spPr>
          <a:xfrm>
            <a:off x="6172200" y="2194582"/>
            <a:ext cx="5108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입력의 절대값이 크면</a:t>
            </a:r>
            <a:r>
              <a:rPr lang="en-US" altLang="ko-KR" dirty="0"/>
              <a:t>, 0</a:t>
            </a:r>
            <a:r>
              <a:rPr lang="ko-KR" altLang="en-US" dirty="0"/>
              <a:t>이나 </a:t>
            </a:r>
            <a:r>
              <a:rPr lang="en-US" altLang="ko-KR" dirty="0"/>
              <a:t>1</a:t>
            </a:r>
            <a:r>
              <a:rPr lang="ko-KR" altLang="en-US" dirty="0"/>
              <a:t>로 수렴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수렴된 뉴런의 </a:t>
            </a:r>
            <a:r>
              <a:rPr lang="en-US" altLang="ko-KR" dirty="0"/>
              <a:t>gradient = 0</a:t>
            </a:r>
          </a:p>
          <a:p>
            <a:r>
              <a:rPr lang="en-US" altLang="ko-KR" dirty="0"/>
              <a:t>	-&gt; gradient </a:t>
            </a:r>
            <a:r>
              <a:rPr lang="ko-KR" altLang="en-US" dirty="0"/>
              <a:t>소멸로 인해 학습 불가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내부의 </a:t>
            </a:r>
            <a:r>
              <a:rPr lang="en-US" altLang="ko-KR" dirty="0"/>
              <a:t>hidden layer </a:t>
            </a:r>
            <a:r>
              <a:rPr lang="ko-KR" altLang="en-US" dirty="0"/>
              <a:t>들이 모두 </a:t>
            </a:r>
            <a:r>
              <a:rPr lang="en-US" altLang="ko-KR" dirty="0"/>
              <a:t>sigmoid </a:t>
            </a:r>
            <a:r>
              <a:rPr lang="ko-KR" altLang="en-US" dirty="0"/>
              <a:t>함수로 되어 있다면</a:t>
            </a:r>
            <a:r>
              <a:rPr lang="en-US" altLang="ko-KR" dirty="0"/>
              <a:t>, </a:t>
            </a:r>
            <a:r>
              <a:rPr lang="ko-KR" altLang="en-US" dirty="0"/>
              <a:t>각 단계에서 계산한 값은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최종 </a:t>
            </a:r>
            <a:r>
              <a:rPr lang="ko-KR" altLang="en-US" dirty="0" err="1"/>
              <a:t>미분값을</a:t>
            </a:r>
            <a:r>
              <a:rPr lang="ko-KR" altLang="en-US" dirty="0"/>
              <a:t> 결국 </a:t>
            </a:r>
            <a:r>
              <a:rPr lang="en-US" altLang="ko-KR" dirty="0"/>
              <a:t>0</a:t>
            </a:r>
            <a:r>
              <a:rPr lang="ko-KR" altLang="en-US" dirty="0"/>
              <a:t>에 가까운 값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처음에 입력한 값일수록 최종 결과 값에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별로 영향을 끼치지 않는다는 결론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559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01FE76-C321-4DFD-B91D-103A0D9E6531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824224" cy="71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2. Parameters for the Sigmoid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3935EE-10B7-453A-9DE1-1B26FB6ACB06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AF3AC22-C755-468F-83EF-BCCF617F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03" y="3033712"/>
            <a:ext cx="1428750" cy="790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56F9FC-A72F-428C-96AC-616C728F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382341"/>
            <a:ext cx="2871540" cy="22044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09FB04-EEE0-4CDD-922D-7E4ADE952EBB}"/>
              </a:ext>
            </a:extLst>
          </p:cNvPr>
          <p:cNvSpPr txBox="1"/>
          <p:nvPr/>
        </p:nvSpPr>
        <p:spPr>
          <a:xfrm>
            <a:off x="1371600" y="4801995"/>
            <a:ext cx="28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C813C-5108-484E-BDDE-78FCC8FBBAFB}"/>
              </a:ext>
            </a:extLst>
          </p:cNvPr>
          <p:cNvSpPr txBox="1"/>
          <p:nvPr/>
        </p:nvSpPr>
        <p:spPr>
          <a:xfrm>
            <a:off x="6159815" y="2745902"/>
            <a:ext cx="5108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입력신호를 </a:t>
            </a:r>
            <a:r>
              <a:rPr lang="en-US" altLang="ko-KR" dirty="0"/>
              <a:t>(-1, 1) </a:t>
            </a:r>
            <a:r>
              <a:rPr lang="ko-KR" altLang="en-US" dirty="0"/>
              <a:t>사이의 값으로 </a:t>
            </a:r>
            <a:r>
              <a:rPr lang="en-US" altLang="ko-KR" dirty="0"/>
              <a:t>normalization</a:t>
            </a:r>
          </a:p>
          <a:p>
            <a:endParaRPr lang="en-US" altLang="ko-KR" dirty="0"/>
          </a:p>
          <a:p>
            <a:r>
              <a:rPr lang="ko-KR" altLang="en-US" dirty="0"/>
              <a:t>거의 모든 방면에서 </a:t>
            </a:r>
            <a:r>
              <a:rPr lang="en-US" altLang="ko-KR" dirty="0"/>
              <a:t>sigmoid </a:t>
            </a:r>
            <a:r>
              <a:rPr lang="ko-KR" altLang="en-US" dirty="0"/>
              <a:t>보다 성능이 우수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그렇지만</a:t>
            </a:r>
            <a:r>
              <a:rPr lang="en-US" altLang="ko-KR" dirty="0"/>
              <a:t>, </a:t>
            </a:r>
            <a:r>
              <a:rPr lang="ko-KR" altLang="en-US" dirty="0"/>
              <a:t>여전히 </a:t>
            </a:r>
            <a:r>
              <a:rPr lang="en-US" altLang="ko-KR" dirty="0"/>
              <a:t>gradient </a:t>
            </a:r>
            <a:r>
              <a:rPr lang="ko-KR" altLang="en-US" dirty="0"/>
              <a:t>소멸 문제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72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890"/>
            <a:ext cx="10187609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전체 데이터 집합은 각 특징요소에서 똑같은 분산을 갖도록 </a:t>
            </a:r>
            <a:r>
              <a:rPr lang="en-US" altLang="ko-KR" i="0" dirty="0"/>
              <a:t>scaling </a:t>
            </a:r>
            <a:r>
              <a:rPr lang="ko-KR" altLang="en-US" i="0" dirty="0"/>
              <a:t>되어야 한다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즉 </a:t>
            </a:r>
            <a:r>
              <a:rPr lang="en-US" altLang="ko-KR" i="0" dirty="0"/>
              <a:t>, </a:t>
            </a:r>
            <a:r>
              <a:rPr lang="ko-KR" altLang="en-US" i="0" dirty="0"/>
              <a:t>훈련 패턴을 정규화 한다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i="0" dirty="0"/>
              <a:t>ex)  </a:t>
            </a:r>
            <a:r>
              <a:rPr lang="ko-KR" altLang="en-US" i="0" dirty="0"/>
              <a:t>생선 분류 문제에서</a:t>
            </a:r>
            <a:r>
              <a:rPr lang="en-US" altLang="ko-KR" i="0" dirty="0"/>
              <a:t>, </a:t>
            </a:r>
            <a:r>
              <a:rPr lang="ko-KR" altLang="en-US" i="0" dirty="0"/>
              <a:t>질량과 길이의 특징들에 기반하여 분류하기 위해</a:t>
            </a:r>
            <a:endParaRPr lang="en-US" altLang="ko-KR" i="0" dirty="0"/>
          </a:p>
          <a:p>
            <a:pPr marL="987552" lvl="2" indent="0">
              <a:lnSpc>
                <a:spcPct val="200000"/>
              </a:lnSpc>
              <a:buNone/>
            </a:pPr>
            <a:r>
              <a:rPr lang="en-US" altLang="ko-KR" sz="2000" i="0" dirty="0"/>
              <a:t>	2</a:t>
            </a:r>
            <a:r>
              <a:rPr lang="ko-KR" altLang="en-US" sz="2000" i="0" dirty="0"/>
              <a:t>개의 네트웍을 사용하고 있었다고 가정</a:t>
            </a:r>
            <a:r>
              <a:rPr lang="en-US" altLang="ko-KR" sz="2000" i="0" dirty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i="0" dirty="0"/>
          </a:p>
          <a:p>
            <a:pPr lvl="1">
              <a:lnSpc>
                <a:spcPct val="200000"/>
              </a:lnSpc>
            </a:pP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1EC324A-B124-467C-8032-16867981179D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3. Scaling Input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36076E-1692-47B2-8E3B-2DB10F7D3917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8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 err="1"/>
              <a:t>출력유닛의</a:t>
            </a:r>
            <a:r>
              <a:rPr lang="ko-KR" altLang="en-US" i="0" dirty="0"/>
              <a:t> </a:t>
            </a:r>
            <a:r>
              <a:rPr lang="ko-KR" altLang="en-US" i="0" dirty="0" err="1"/>
              <a:t>출력값</a:t>
            </a:r>
            <a:r>
              <a:rPr lang="ko-KR" altLang="en-US" i="0" dirty="0"/>
              <a:t> </a:t>
            </a:r>
            <a:r>
              <a:rPr lang="en-US" altLang="ko-KR" i="0" dirty="0"/>
              <a:t>= </a:t>
            </a:r>
            <a:r>
              <a:rPr lang="ko-KR" altLang="en-US" i="0" dirty="0"/>
              <a:t>활성함수를 통한 </a:t>
            </a:r>
            <a:r>
              <a:rPr lang="ko-KR" altLang="en-US" i="0" dirty="0" err="1"/>
              <a:t>출력값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 err="1"/>
              <a:t>타겟값이</a:t>
            </a:r>
            <a:r>
              <a:rPr lang="ko-KR" altLang="en-US" i="0" dirty="0"/>
              <a:t> </a:t>
            </a:r>
            <a:r>
              <a:rPr lang="ko-KR" altLang="en-US" i="0" dirty="0" err="1"/>
              <a:t>포화값을</a:t>
            </a:r>
            <a:r>
              <a:rPr lang="ko-KR" altLang="en-US" i="0" dirty="0"/>
              <a:t> 가져야 한다는 생각을 가질 수 있다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꼭 활성함수의 </a:t>
            </a:r>
            <a:r>
              <a:rPr lang="ko-KR" altLang="en-US" i="0" dirty="0" err="1"/>
              <a:t>포화값을</a:t>
            </a:r>
            <a:r>
              <a:rPr lang="ko-KR" altLang="en-US" i="0" dirty="0"/>
              <a:t> 가질 필요가 없다</a:t>
            </a:r>
            <a:r>
              <a:rPr lang="en-US" altLang="ko-KR" i="0" dirty="0"/>
              <a:t>!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어떨 때는 활성함수의 </a:t>
            </a:r>
            <a:r>
              <a:rPr lang="ko-KR" altLang="en-US" i="0" dirty="0" err="1"/>
              <a:t>포화값을</a:t>
            </a:r>
            <a:r>
              <a:rPr lang="ko-KR" altLang="en-US" i="0" dirty="0"/>
              <a:t> 가질 수 없어 학습이 종료되지 않는 경우도 생김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4969F54-3716-418F-A6E4-B07DB64D6FD6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4. Target Values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C1B281-4EA7-4756-B4E8-6D9E57DDAD45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2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훈련 집합이 작을 때는</a:t>
            </a:r>
            <a:r>
              <a:rPr lang="en-US" altLang="ko-KR" i="0" dirty="0"/>
              <a:t>, </a:t>
            </a:r>
            <a:r>
              <a:rPr lang="ko-KR" altLang="en-US" i="0" dirty="0"/>
              <a:t>가상 또는 대용 훈련 패턴들을 생성하여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마치 </a:t>
            </a:r>
            <a:r>
              <a:rPr lang="ko-KR" altLang="en-US" i="0" dirty="0" err="1"/>
              <a:t>샘플링된</a:t>
            </a:r>
            <a:r>
              <a:rPr lang="ko-KR" altLang="en-US" i="0" dirty="0"/>
              <a:t> 정상적 훈련 패턴들인 것처럼 사용할 수 있다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문제에 특정한 정보가 없다면</a:t>
            </a:r>
            <a:r>
              <a:rPr lang="en-US" altLang="ko-KR" i="0" dirty="0"/>
              <a:t>, </a:t>
            </a:r>
            <a:r>
              <a:rPr lang="ko-KR" altLang="en-US" i="0" dirty="0"/>
              <a:t>대용 패턴들이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참 훈련 점들에 </a:t>
            </a:r>
            <a:r>
              <a:rPr lang="en-US" altLang="ko-KR" i="0" dirty="0"/>
              <a:t>d-</a:t>
            </a:r>
            <a:r>
              <a:rPr lang="ko-KR" altLang="en-US" i="0" dirty="0"/>
              <a:t>차원 가우스 노이즈를 더해서 만들어져야 한다</a:t>
            </a:r>
            <a:r>
              <a:rPr lang="en-US" altLang="ko-KR" i="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0F915D1-711C-41A6-AF21-039E322AFC10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5. Training with Noise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E940EA-894F-4F72-89B7-A2121B2988C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5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훈련 집합이 작을 때는</a:t>
            </a:r>
            <a:r>
              <a:rPr lang="en-US" altLang="ko-KR" i="0" dirty="0"/>
              <a:t>, </a:t>
            </a:r>
            <a:r>
              <a:rPr lang="ko-KR" altLang="en-US" i="0" dirty="0"/>
              <a:t>가상 또는 대용 훈련 패턴들을 생성하여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	</a:t>
            </a:r>
            <a:r>
              <a:rPr lang="ko-KR" altLang="en-US" i="0" dirty="0"/>
              <a:t>마치 </a:t>
            </a:r>
            <a:r>
              <a:rPr lang="ko-KR" altLang="en-US" i="0" dirty="0" err="1"/>
              <a:t>샘플링된</a:t>
            </a:r>
            <a:r>
              <a:rPr lang="ko-KR" altLang="en-US" i="0" dirty="0"/>
              <a:t> 정상적 훈련 패턴들인 것처럼 사용할 수 있다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패턴 간의 편차의 소스들에 관한 지식을 갖고 있다면</a:t>
            </a:r>
            <a:r>
              <a:rPr lang="en-US" altLang="ko-KR" i="0" dirty="0"/>
              <a:t>, </a:t>
            </a:r>
            <a:r>
              <a:rPr lang="ko-KR" altLang="en-US" i="0" dirty="0"/>
              <a:t>훈련 데이터 제조 가능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예를 들어</a:t>
            </a:r>
            <a:r>
              <a:rPr lang="en-US" altLang="ko-KR" i="0" dirty="0"/>
              <a:t>, </a:t>
            </a:r>
            <a:r>
              <a:rPr lang="ko-KR" altLang="en-US" i="0" dirty="0"/>
              <a:t>글자체 구분에서 굵은 글씨체 흉내</a:t>
            </a:r>
            <a:r>
              <a:rPr lang="en-US" altLang="ko-KR" i="0" dirty="0"/>
              <a:t>, </a:t>
            </a:r>
            <a:r>
              <a:rPr lang="ko-KR" altLang="en-US" i="0" dirty="0"/>
              <a:t>패턴 크기 변경 등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단점</a:t>
            </a:r>
            <a:r>
              <a:rPr lang="en-US" altLang="ko-KR" i="0" dirty="0"/>
              <a:t> : </a:t>
            </a:r>
            <a:r>
              <a:rPr lang="ko-KR" altLang="en-US" i="0" dirty="0"/>
              <a:t>메모리 요구가 클 수 있고 전체 훈련이 느려 질 수 있다</a:t>
            </a:r>
            <a:r>
              <a:rPr lang="en-US" altLang="ko-KR" i="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CD2F719-2A53-4E37-BCF3-444875190939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6. Manufacturing data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DB6873-CFF5-41C3-9FE2-724BA5FF3B6D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4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i="0" dirty="0"/>
              <a:t>은닉 유닛 수는 네트웍의 표현력을 지배 한다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패턴들이 잘 분리되거나 선형 분리 가능하면 소수의 은닉 유닛이면 된다</a:t>
            </a:r>
            <a:r>
              <a:rPr lang="en-US" altLang="ko-KR" i="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패턴들이 고도로 산재된 복잡한 분포들 로부터 뽑혔다면 더 많은 은닉 유닛이 필요하다</a:t>
            </a:r>
            <a:r>
              <a:rPr lang="en-US" altLang="ko-KR" i="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i="0" dirty="0"/>
              <a:t>너무 많을 시에는</a:t>
            </a:r>
            <a:r>
              <a:rPr lang="en-US" altLang="ko-KR" i="0" dirty="0"/>
              <a:t>, </a:t>
            </a:r>
            <a:r>
              <a:rPr lang="ko-KR" altLang="en-US" i="0" dirty="0"/>
              <a:t>네트웍들이 높은 표현력을 가지며</a:t>
            </a:r>
            <a:r>
              <a:rPr lang="en-US" altLang="ko-KR" i="0" dirty="0"/>
              <a:t>, </a:t>
            </a:r>
            <a:r>
              <a:rPr lang="ko-KR" altLang="en-US" i="0" dirty="0"/>
              <a:t>특정 훈련 집합에 튜닝되기 때문에 훈련 에러가 작게 될 수 있다</a:t>
            </a:r>
            <a:r>
              <a:rPr lang="en-US" altLang="ko-KR" i="0" dirty="0"/>
              <a:t>. </a:t>
            </a:r>
            <a:r>
              <a:rPr lang="ko-KR" altLang="en-US" i="0" dirty="0"/>
              <a:t>그러나 </a:t>
            </a:r>
            <a:r>
              <a:rPr lang="en-US" altLang="ko-KR" i="0" dirty="0"/>
              <a:t>overfitting</a:t>
            </a:r>
            <a:r>
              <a:rPr lang="ko-KR" altLang="en-US" i="0" dirty="0"/>
              <a:t> 등의 문제 발생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너무 적을 시에는</a:t>
            </a:r>
            <a:r>
              <a:rPr lang="en-US" altLang="ko-KR" i="0" dirty="0"/>
              <a:t>, </a:t>
            </a:r>
            <a:r>
              <a:rPr lang="ko-KR" altLang="en-US" i="0" dirty="0"/>
              <a:t>네트웍이 훈련 데이터에 제대로 맞추기에 자유 파라미터 수가 충분치 않아 시험 에러가 높음</a:t>
            </a:r>
            <a:r>
              <a:rPr lang="en-US" altLang="ko-KR" i="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주먹 </a:t>
            </a:r>
            <a:r>
              <a:rPr lang="ko-KR" altLang="en-US" i="0" dirty="0" err="1"/>
              <a:t>구구식</a:t>
            </a:r>
            <a:r>
              <a:rPr lang="ko-KR" altLang="en-US" i="0" dirty="0"/>
              <a:t> </a:t>
            </a:r>
            <a:r>
              <a:rPr lang="en-US" altLang="ko-KR" i="0" dirty="0"/>
              <a:t>= n/10</a:t>
            </a:r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원칙 </a:t>
            </a:r>
            <a:r>
              <a:rPr lang="en-US" altLang="ko-KR" i="0" dirty="0"/>
              <a:t>= </a:t>
            </a:r>
            <a:r>
              <a:rPr lang="ko-KR" altLang="en-US" i="0" dirty="0"/>
              <a:t>네트웍의 복잡도를 훈련 데이터에 반응하면서 조절하는 것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876BC6-20A6-415A-B8FF-04F18A185DBD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7. Number of Hidden Units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64101B-59E7-4ADE-BA72-56D367C9317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9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AE7FA7-F542-40EA-BED1-91CB18DD55F3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8. Initializing Weights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776E91-EF9F-4377-BF5E-96A8673A8AC6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B9E3390-26EF-482D-80F0-F2CCB488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초기의 가중치는 사용자가 지정을 해 주어야 한다</a:t>
            </a:r>
            <a:r>
              <a:rPr lang="en-US" altLang="ko-KR" i="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컴퓨터가 무작위로 가중치의 </a:t>
            </a:r>
            <a:r>
              <a:rPr lang="ko-KR" altLang="en-US" i="0" dirty="0" err="1"/>
              <a:t>초깃값을</a:t>
            </a:r>
            <a:r>
              <a:rPr lang="ko-KR" altLang="en-US" i="0" dirty="0"/>
              <a:t> 지정하고 학습을 해 갈 경우</a:t>
            </a:r>
            <a:r>
              <a:rPr lang="en-US" altLang="ko-KR" i="0" dirty="0"/>
              <a:t>,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</a:t>
            </a:r>
            <a:r>
              <a:rPr lang="ko-KR" altLang="en-US" i="0" dirty="0"/>
              <a:t>가중치의 초기값이 </a:t>
            </a:r>
            <a:r>
              <a:rPr lang="ko-KR" altLang="en-US" i="0" dirty="0" err="1"/>
              <a:t>최적값과</a:t>
            </a:r>
            <a:r>
              <a:rPr lang="ko-KR" altLang="en-US" i="0" dirty="0"/>
              <a:t> 멀리 떨어져 있다면 학습하는 데</a:t>
            </a:r>
            <a:endParaRPr lang="en-US" altLang="ko-KR" i="0" dirty="0"/>
          </a:p>
          <a:p>
            <a:pPr marL="530352" lvl="1" indent="0">
              <a:lnSpc>
                <a:spcPct val="200000"/>
              </a:lnSpc>
              <a:buNone/>
            </a:pPr>
            <a:r>
              <a:rPr lang="en-US" altLang="ko-KR" i="0" dirty="0"/>
              <a:t>	</a:t>
            </a:r>
            <a:r>
              <a:rPr lang="ko-KR" altLang="en-US" i="0" dirty="0"/>
              <a:t>오랜 시간이 걸림 </a:t>
            </a:r>
            <a:r>
              <a:rPr lang="en-US" altLang="ko-KR" i="0" dirty="0"/>
              <a:t>-&gt; </a:t>
            </a:r>
            <a:r>
              <a:rPr lang="ko-KR" altLang="en-US" i="0" dirty="0"/>
              <a:t>오랜 시간이 걸리면 </a:t>
            </a:r>
            <a:r>
              <a:rPr lang="en-US" altLang="ko-KR" i="0" dirty="0"/>
              <a:t>Overfitting </a:t>
            </a:r>
            <a:r>
              <a:rPr lang="ko-KR" altLang="en-US" i="0" dirty="0"/>
              <a:t>가능성 내포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305827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5B3E5A-F4F3-41B8-94EF-920B86B9ACCA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9. Learning Rates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08E01A-106A-4739-A44D-679E7CF17BA7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EEC3CE4-8BEE-42E0-9656-C4C71BE3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222926"/>
            <a:ext cx="9239250" cy="3676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53E19-6DAB-4924-8C71-132112308A44}"/>
              </a:ext>
            </a:extLst>
          </p:cNvPr>
          <p:cNvSpPr txBox="1"/>
          <p:nvPr/>
        </p:nvSpPr>
        <p:spPr>
          <a:xfrm>
            <a:off x="3021337" y="5033708"/>
            <a:ext cx="6301725" cy="1285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사람이 주관적으로 정해주어야 하는 </a:t>
            </a:r>
            <a:r>
              <a:rPr lang="en-US" altLang="ko-KR" dirty="0"/>
              <a:t>0 ~ 1 </a:t>
            </a:r>
            <a:r>
              <a:rPr lang="ko-KR" altLang="en-US" dirty="0"/>
              <a:t>사이의 값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너무 낮은 값 </a:t>
            </a:r>
            <a:r>
              <a:rPr lang="en-US" altLang="ko-KR" dirty="0"/>
              <a:t>: </a:t>
            </a:r>
            <a:r>
              <a:rPr lang="ko-KR" altLang="en-US" dirty="0"/>
              <a:t>최소점으로 가는 시간이 오래 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너무 높은 값 </a:t>
            </a:r>
            <a:r>
              <a:rPr lang="en-US" altLang="ko-KR" dirty="0"/>
              <a:t>: </a:t>
            </a:r>
            <a:r>
              <a:rPr lang="ko-KR" altLang="en-US" dirty="0"/>
              <a:t>최소점으로 수렴하지 못하고 발산</a:t>
            </a:r>
          </a:p>
        </p:txBody>
      </p:sp>
    </p:spTree>
    <p:extLst>
      <p:ext uri="{BB962C8B-B14F-4D97-AF65-F5344CB8AC3E}">
        <p14:creationId xmlns:p14="http://schemas.microsoft.com/office/powerpoint/2010/main" val="29654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6996F-8A18-4C89-9AE4-35867DC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155"/>
            <a:ext cx="9601200" cy="71812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4541"/>
            <a:ext cx="9601200" cy="47723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Neural Networks(</a:t>
            </a:r>
            <a:r>
              <a:rPr lang="ko-KR" altLang="en-US" dirty="0"/>
              <a:t>신경망</a:t>
            </a:r>
            <a:r>
              <a:rPr lang="en-US" altLang="ko-KR" dirty="0"/>
              <a:t>)</a:t>
            </a:r>
            <a:r>
              <a:rPr lang="ko-KR" altLang="en-US" dirty="0"/>
              <a:t>의 기본 용어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F0"/>
                </a:solidFill>
              </a:rPr>
              <a:t>Feedforward Operation and Classification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F0"/>
                </a:solidFill>
              </a:rPr>
              <a:t>Backpropagation Algorithm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Error Surfaces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Backpropagation as Feature Mapping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Bayes Theory and Probability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Related Statistical Techniques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F0"/>
                </a:solidFill>
              </a:rPr>
              <a:t>Practical Techniques for Improving Backpropagation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Second-Order Methods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Additional Networks and Training Methods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Regularization, Complexity Adjustment and Pruning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784EDD-F1A1-41F0-82CE-5B797C95B34C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92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 err="1"/>
              <a:t>경사하강법의</a:t>
            </a:r>
            <a:r>
              <a:rPr lang="ko-KR" altLang="en-US" i="0" dirty="0"/>
              <a:t> 한 종류로</a:t>
            </a:r>
            <a:r>
              <a:rPr lang="en-US" altLang="ko-KR" i="0" dirty="0"/>
              <a:t>, </a:t>
            </a:r>
            <a:r>
              <a:rPr lang="ko-KR" altLang="en-US" i="0" dirty="0"/>
              <a:t>확률적 경사 </a:t>
            </a:r>
            <a:r>
              <a:rPr lang="ko-KR" altLang="en-US" i="0" dirty="0" err="1"/>
              <a:t>하강법</a:t>
            </a:r>
            <a:r>
              <a:rPr lang="ko-KR" altLang="en-US" i="0" dirty="0"/>
              <a:t> </a:t>
            </a:r>
            <a:r>
              <a:rPr lang="en-US" altLang="ko-KR" i="0" dirty="0"/>
              <a:t>(SGD)</a:t>
            </a:r>
            <a:r>
              <a:rPr lang="ko-KR" altLang="en-US" i="0" dirty="0"/>
              <a:t>에 속도라는 개념을 적용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en-US" altLang="ko-KR" i="0" dirty="0"/>
              <a:t>SGD = </a:t>
            </a:r>
            <a:r>
              <a:rPr lang="ko-KR" altLang="en-US" i="0" dirty="0"/>
              <a:t>기울기가 줄어드는 </a:t>
            </a:r>
            <a:r>
              <a:rPr lang="ko-KR" altLang="en-US" i="0" dirty="0" err="1"/>
              <a:t>최적점</a:t>
            </a:r>
            <a:r>
              <a:rPr lang="ko-KR" altLang="en-US" i="0" dirty="0"/>
              <a:t> 근처에서 느리게 진행됨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en-US" altLang="ko-KR" i="0" dirty="0"/>
              <a:t>momentum</a:t>
            </a:r>
            <a:r>
              <a:rPr lang="ko-KR" altLang="en-US" i="0" dirty="0"/>
              <a:t> </a:t>
            </a:r>
            <a:r>
              <a:rPr lang="en-US" altLang="ko-KR" i="0" dirty="0"/>
              <a:t>= </a:t>
            </a:r>
            <a:r>
              <a:rPr lang="ko-KR" altLang="en-US" i="0" dirty="0"/>
              <a:t>기울기가 줄어들어도 누적된 기울기 값으로 인해 빠르게 최적점으로 수렴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D6D1D7-4E33-4591-A5BE-5692DDE4091C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10. Momentum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94D1F7-5B4C-44BC-82BE-D19D813EA319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A10A278-8C88-4A6B-9087-CEFF6081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28029"/>
            <a:ext cx="4197523" cy="10641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2A33BD-B303-48A0-AABE-3C1ADACC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77" y="4729899"/>
            <a:ext cx="4197523" cy="1062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D3C37-942E-4AB2-9FA2-52159DA8A634}"/>
              </a:ext>
            </a:extLst>
          </p:cNvPr>
          <p:cNvSpPr txBox="1"/>
          <p:nvPr/>
        </p:nvSpPr>
        <p:spPr>
          <a:xfrm>
            <a:off x="2182188" y="598032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</a:t>
            </a:r>
            <a:r>
              <a:rPr lang="en-US" altLang="ko-KR" dirty="0"/>
              <a:t>SGD</a:t>
            </a:r>
            <a:r>
              <a:rPr lang="ko-KR" altLang="en-US" dirty="0"/>
              <a:t>의 최적화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A68B1-D367-44B2-95A7-47D2AFA2735E}"/>
              </a:ext>
            </a:extLst>
          </p:cNvPr>
          <p:cNvSpPr txBox="1"/>
          <p:nvPr/>
        </p:nvSpPr>
        <p:spPr>
          <a:xfrm>
            <a:off x="6995158" y="5970037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</a:t>
            </a:r>
            <a:r>
              <a:rPr lang="ko-KR" altLang="en-US" dirty="0"/>
              <a:t>와 </a:t>
            </a:r>
            <a:r>
              <a:rPr lang="en-US" altLang="ko-KR" dirty="0"/>
              <a:t>momentum</a:t>
            </a:r>
            <a:r>
              <a:rPr lang="ko-KR" altLang="en-US" dirty="0"/>
              <a:t>을 결합한 최적화</a:t>
            </a:r>
          </a:p>
        </p:txBody>
      </p:sp>
    </p:spTree>
    <p:extLst>
      <p:ext uri="{BB962C8B-B14F-4D97-AF65-F5344CB8AC3E}">
        <p14:creationId xmlns:p14="http://schemas.microsoft.com/office/powerpoint/2010/main" val="170069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marL="530352" lvl="1" indent="0">
              <a:lnSpc>
                <a:spcPct val="200000"/>
              </a:lnSpc>
              <a:buNone/>
            </a:pP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기본적 접근 방법 </a:t>
            </a:r>
            <a:r>
              <a:rPr lang="en-US" altLang="ko-KR" i="0" dirty="0"/>
              <a:t>: </a:t>
            </a:r>
            <a:r>
              <a:rPr lang="ko-KR" altLang="en-US" i="0" dirty="0"/>
              <a:t>지나치게 많은 기중치를 갖는 네트웍으로 시작해서 훈련 동안 모든 가중치들을 </a:t>
            </a:r>
            <a:r>
              <a:rPr lang="ko-KR" altLang="en-US" i="0" dirty="0" err="1"/>
              <a:t>쇠퇴시키는</a:t>
            </a:r>
            <a:r>
              <a:rPr lang="ko-KR" altLang="en-US" i="0" dirty="0"/>
              <a:t> 것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en-US" altLang="ko-KR" i="0" dirty="0"/>
              <a:t>W     = W      * ( 1 – e )  </a:t>
            </a:r>
            <a:r>
              <a:rPr lang="en-US" altLang="ko-KR" i="0" dirty="0">
                <a:sym typeface="Wingdings" panose="05000000000000000000" pitchFamily="2" charset="2"/>
              </a:rPr>
              <a:t> </a:t>
            </a:r>
            <a:r>
              <a:rPr lang="en-US" altLang="ko-KR" i="0" dirty="0"/>
              <a:t> 0 &lt; e &lt; 1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에러 함수를 줄이는 데 필요하지 않은 가중치들은 점점 더 작아져서 제거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A783D86-A634-4155-9317-212A59F7C294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11. Weight Decay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8E82FF-EECF-4B75-9C21-6A8D05310DEC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5C784-AE01-4106-B732-C17337475E74}"/>
              </a:ext>
            </a:extLst>
          </p:cNvPr>
          <p:cNvSpPr txBox="1"/>
          <p:nvPr/>
        </p:nvSpPr>
        <p:spPr>
          <a:xfrm>
            <a:off x="2504660" y="3707075"/>
            <a:ext cx="448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new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59325-204E-45A1-B807-6BF10E3548ED}"/>
              </a:ext>
            </a:extLst>
          </p:cNvPr>
          <p:cNvSpPr txBox="1"/>
          <p:nvPr/>
        </p:nvSpPr>
        <p:spPr>
          <a:xfrm>
            <a:off x="3250095" y="370707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old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1022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i="0" dirty="0"/>
              <a:t>흔하게 원하는 분류 정확도에 비해 부족한 훈련 데이터를 가지며</a:t>
            </a:r>
            <a:r>
              <a:rPr lang="en-US" altLang="ko-KR" i="0" dirty="0"/>
              <a:t>, </a:t>
            </a:r>
            <a:r>
              <a:rPr lang="ko-KR" altLang="en-US" i="0" dirty="0"/>
              <a:t>네트웍을 개선하기 위한 정보 또는 제한 조건을 추가하고 싶어함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힌트로 학습하는 방식은 현 특정 분류 문제와 다르지만 관계 있는 부수적 문제를 처리하기 위한 출력 유닛들을 추가하는 것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en-US" altLang="ko-KR" i="0" dirty="0"/>
              <a:t>Ex) </a:t>
            </a:r>
            <a:r>
              <a:rPr lang="ko-KR" altLang="en-US" i="0" dirty="0"/>
              <a:t>어떤 음향 입력에 기반하여 </a:t>
            </a:r>
            <a:r>
              <a:rPr lang="en-US" altLang="ko-KR" i="0" dirty="0"/>
              <a:t>c</a:t>
            </a:r>
            <a:r>
              <a:rPr lang="ko-KR" altLang="en-US" i="0" dirty="0"/>
              <a:t>개의 음소를 분류하기 위해 네트웍 훈련</a:t>
            </a:r>
            <a:endParaRPr lang="en-US" altLang="ko-KR" i="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표준 신경망에서 </a:t>
            </a:r>
            <a:r>
              <a:rPr lang="en-US" altLang="ko-KR" dirty="0"/>
              <a:t>c</a:t>
            </a:r>
            <a:r>
              <a:rPr lang="ko-KR" altLang="en-US" dirty="0"/>
              <a:t>개의 출력 유닛을 가질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자음을 구분하는 </a:t>
            </a:r>
            <a:r>
              <a:rPr lang="en-US" altLang="ko-KR" dirty="0"/>
              <a:t>2</a:t>
            </a:r>
            <a:r>
              <a:rPr lang="ko-KR" altLang="en-US" dirty="0"/>
              <a:t>개의 출력 유닛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힌트만 따로 훈련시켜서 활용하는 등으로 사용 가능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4C70AE-71C6-4F0B-AA24-16F143CADC71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12. Hints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60FD7D-B384-4128-9043-31D77F69C597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61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i="0" dirty="0"/>
              <a:t>온라인 학습</a:t>
            </a:r>
            <a:endParaRPr lang="en-US" altLang="ko-KR" i="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훈련 데이터양이 아주 클 때 또는 메모리 비용이 아주 높아서 데이터를 저장할 엄두가 나지 않을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추계학적 학습</a:t>
            </a:r>
            <a:endParaRPr lang="en-US" altLang="ko-KR" i="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큰 중복된 훈련 집합들을 사용할 때 선호됨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일괄 학습</a:t>
            </a:r>
            <a:endParaRPr lang="en-US" altLang="ko-KR" i="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대개 추계학적 학습보다 느림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중복에 취약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C2BEE85-2EF7-4FB8-B7E6-11C084F7B7D7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13. Training Protocols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2BF4C-A009-42F0-A74D-72339F38472F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5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많은 가중치를 갖는 네트웍에서</a:t>
            </a:r>
            <a:r>
              <a:rPr lang="en-US" altLang="ko-KR" i="0" dirty="0"/>
              <a:t>, </a:t>
            </a:r>
            <a:r>
              <a:rPr lang="ko-KR" altLang="en-US" i="0" dirty="0"/>
              <a:t>과도한 훈련은 네트웍이 특정 훈련 데이터에 특화되어 일반화 성능을 나쁘게 만들 수 있음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이러한 현상을 </a:t>
            </a:r>
            <a:r>
              <a:rPr lang="en-US" altLang="ko-KR" i="0" dirty="0"/>
              <a:t>Overfitting </a:t>
            </a:r>
            <a:r>
              <a:rPr lang="ko-KR" altLang="en-US" i="0" dirty="0"/>
              <a:t>이라 함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경사 강하가 완료되기 전에 훈련을 중단시키는 방법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독립적인 에러율을 정하여 에러가 만족할 정도로 낮을 때 훈련을 중단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37AA8B-5D2E-4E72-B972-1171129A814F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14. Stopped Training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5E0334-1568-4D4D-AF68-F8DB519841E4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12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ko-KR" i="0" dirty="0"/>
              <a:t>3</a:t>
            </a:r>
            <a:r>
              <a:rPr lang="ko-KR" altLang="en-US" i="0" dirty="0"/>
              <a:t>층만으로도 어떠한 임의의 함수를 구현하기에 충분하다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이동 불변성</a:t>
            </a:r>
            <a:r>
              <a:rPr lang="en-US" altLang="ko-KR" i="0" dirty="0"/>
              <a:t>, </a:t>
            </a:r>
            <a:r>
              <a:rPr lang="ko-KR" altLang="en-US" i="0" dirty="0"/>
              <a:t>회전 불변성</a:t>
            </a:r>
            <a:r>
              <a:rPr lang="en-US" altLang="ko-KR" i="0" dirty="0"/>
              <a:t>, </a:t>
            </a:r>
            <a:r>
              <a:rPr lang="ko-KR" altLang="en-US" i="0" dirty="0"/>
              <a:t>다른 왜곡 불변성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364DAD-D119-4121-8C64-BE3BA761E3E8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15. Number of Hidden Layers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732D6A-3DF0-450E-B256-AE81381875A5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25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6656-321D-4EEF-9DE0-C96BC51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9753FE-C699-4A75-890C-B4CED6E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890"/>
            <a:ext cx="9601200" cy="47723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ko-KR" altLang="en-US" i="0" dirty="0"/>
              <a:t>제곱 오차 사용</a:t>
            </a:r>
            <a:endParaRPr lang="en-US" altLang="ko-KR" i="0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어떤 정리들의 증명을 단순화하기 때문에</a:t>
            </a:r>
            <a:endParaRPr lang="en-US" altLang="ko-KR" dirty="0"/>
          </a:p>
          <a:p>
            <a:pPr marL="987552" lvl="2" indent="0">
              <a:lnSpc>
                <a:spcPct val="2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가장 보편적인 훈련 기준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i="0" dirty="0"/>
              <a:t>교차 엔트로피</a:t>
            </a:r>
            <a:endParaRPr lang="en-US" altLang="ko-KR" i="0" dirty="0"/>
          </a:p>
          <a:p>
            <a:pPr lvl="2">
              <a:lnSpc>
                <a:spcPct val="200000"/>
              </a:lnSpc>
            </a:pPr>
            <a:r>
              <a:rPr lang="ko-KR" altLang="en-US" i="0" dirty="0"/>
              <a:t>확률 분포 간의 </a:t>
            </a:r>
            <a:r>
              <a:rPr lang="ko-KR" altLang="en-US" dirty="0"/>
              <a:t>거리를 측정함</a:t>
            </a:r>
            <a:endParaRPr lang="en-US" altLang="ko-KR" i="0" dirty="0"/>
          </a:p>
          <a:p>
            <a:pPr lvl="1">
              <a:lnSpc>
                <a:spcPct val="200000"/>
              </a:lnSpc>
            </a:pPr>
            <a:r>
              <a:rPr lang="en-US" altLang="ko-KR" i="0" dirty="0" err="1"/>
              <a:t>Minkowski</a:t>
            </a:r>
            <a:r>
              <a:rPr lang="en-US" altLang="ko-KR" i="0" dirty="0"/>
              <a:t> </a:t>
            </a:r>
            <a:r>
              <a:rPr lang="ko-KR" altLang="en-US" i="0" dirty="0"/>
              <a:t>에러에 기반한 함수</a:t>
            </a:r>
            <a:endParaRPr lang="en-US" altLang="ko-KR" i="0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지역성 조절 가능</a:t>
            </a:r>
            <a:endParaRPr lang="en-US" altLang="ko-KR" i="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25A7144-4268-4E63-8E8F-0762BAB33753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역전파의 실질적 개선 </a:t>
            </a:r>
            <a:r>
              <a:rPr lang="en-US" altLang="ko-KR" sz="3200" dirty="0"/>
              <a:t>– 16. Criterion Function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85E493-8894-41E0-8401-A768AEA3E5DC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0349D7D-E64E-4408-A154-489E4993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44" y="2075716"/>
            <a:ext cx="3415956" cy="1023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488C11-BD8C-42C6-BFA6-DE4A93BC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844" y="3711014"/>
            <a:ext cx="3415956" cy="10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0788B-BEF2-4401-A284-0C4185B6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484582"/>
            <a:ext cx="8361229" cy="1402098"/>
          </a:xfrm>
        </p:spPr>
        <p:txBody>
          <a:bodyPr/>
          <a:lstStyle/>
          <a:p>
            <a:r>
              <a:rPr lang="ko-KR" altLang="en-US" sz="4800" dirty="0"/>
              <a:t>감 사 합 </a:t>
            </a:r>
            <a:r>
              <a:rPr lang="ko-KR" altLang="en-US" sz="4800" dirty="0" err="1"/>
              <a:t>니</a:t>
            </a:r>
            <a:r>
              <a:rPr lang="ko-KR" altLang="en-US" sz="4800" dirty="0"/>
              <a:t> 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354EB-AFD9-4505-939D-AB82A8F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6C1B9-FDBC-4E93-9BB1-0D77D677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9679"/>
            <a:ext cx="5062654" cy="457431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Neurons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Units</a:t>
            </a:r>
            <a:r>
              <a:rPr lang="ko-KR" altLang="en-US" i="0" dirty="0"/>
              <a:t> </a:t>
            </a:r>
            <a:r>
              <a:rPr lang="en-US" altLang="ko-KR" i="0" dirty="0"/>
              <a:t>&amp;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Training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Activation Function ( </a:t>
            </a:r>
            <a:r>
              <a:rPr lang="ko-KR" altLang="en-US" i="0" dirty="0"/>
              <a:t>활성 함수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미분 </a:t>
            </a:r>
            <a:endParaRPr lang="en-US" altLang="ko-KR" i="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 dirty="0"/>
              <a:t>Gradient Descent ( </a:t>
            </a:r>
            <a:r>
              <a:rPr lang="ko-KR" altLang="en-US" i="0" dirty="0"/>
              <a:t>경사 </a:t>
            </a:r>
            <a:r>
              <a:rPr lang="ko-KR" altLang="en-US" i="0" dirty="0" err="1"/>
              <a:t>하강법</a:t>
            </a:r>
            <a:r>
              <a:rPr lang="ko-KR" altLang="en-US" i="0" dirty="0"/>
              <a:t> </a:t>
            </a:r>
            <a:r>
              <a:rPr lang="en-US" altLang="ko-KR" i="0" dirty="0"/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i="0" dirty="0"/>
              <a:t>제곱오차</a:t>
            </a:r>
            <a:r>
              <a:rPr lang="en-US" altLang="ko-KR" i="0" dirty="0"/>
              <a:t>, </a:t>
            </a:r>
            <a:r>
              <a:rPr lang="ko-KR" altLang="en-US" i="0" dirty="0"/>
              <a:t>교차 엔트로피</a:t>
            </a:r>
            <a:endParaRPr lang="en-US" altLang="ko-KR" i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B2FF301-BB84-46F9-821D-01A0E047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155"/>
            <a:ext cx="9601200" cy="71812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Neural Networks(</a:t>
            </a:r>
            <a:r>
              <a:rPr lang="ko-KR" altLang="en-US" sz="3200" dirty="0"/>
              <a:t>신경망</a:t>
            </a:r>
            <a:r>
              <a:rPr lang="en-US" altLang="ko-KR" sz="3200" dirty="0"/>
              <a:t>)</a:t>
            </a:r>
            <a:r>
              <a:rPr lang="ko-KR" altLang="en-US" sz="3200" dirty="0"/>
              <a:t>의 기본 용어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552603-552F-4C10-92BC-3A29F4CE2660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1D73D1D-B1A3-4E5C-8F6A-49401264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56197"/>
            <a:ext cx="4221175" cy="194984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131A20B-724E-479A-A7DF-580EDB99F568}"/>
              </a:ext>
            </a:extLst>
          </p:cNvPr>
          <p:cNvGrpSpPr/>
          <p:nvPr/>
        </p:nvGrpSpPr>
        <p:grpSpPr>
          <a:xfrm>
            <a:off x="6599227" y="1460102"/>
            <a:ext cx="720436" cy="4085421"/>
            <a:chOff x="6599227" y="1460102"/>
            <a:chExt cx="720436" cy="4085421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1536A79-7194-47EC-9512-EA7BC1959DD9}"/>
                </a:ext>
              </a:extLst>
            </p:cNvPr>
            <p:cNvSpPr/>
            <p:nvPr/>
          </p:nvSpPr>
          <p:spPr>
            <a:xfrm>
              <a:off x="6599227" y="293044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E39941BE-861B-42A7-8F23-E892330C0173}"/>
                </a:ext>
              </a:extLst>
            </p:cNvPr>
            <p:cNvSpPr/>
            <p:nvPr/>
          </p:nvSpPr>
          <p:spPr>
            <a:xfrm>
              <a:off x="6599227" y="387776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1E86431-3A35-45F0-B243-CCC8D1EAE449}"/>
                </a:ext>
              </a:extLst>
            </p:cNvPr>
            <p:cNvSpPr/>
            <p:nvPr/>
          </p:nvSpPr>
          <p:spPr>
            <a:xfrm>
              <a:off x="6599227" y="4825087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3998AE4-2267-413A-B40A-4CD26B9BEF31}"/>
                </a:ext>
              </a:extLst>
            </p:cNvPr>
            <p:cNvSpPr txBox="1"/>
            <p:nvPr/>
          </p:nvSpPr>
          <p:spPr>
            <a:xfrm>
              <a:off x="6599227" y="1460102"/>
              <a:ext cx="679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EE2C6E-64AC-4A3C-B8D6-A4F85CCB5D80}"/>
              </a:ext>
            </a:extLst>
          </p:cNvPr>
          <p:cNvGrpSpPr/>
          <p:nvPr/>
        </p:nvGrpSpPr>
        <p:grpSpPr>
          <a:xfrm>
            <a:off x="7319663" y="2617227"/>
            <a:ext cx="886692" cy="3330557"/>
            <a:chOff x="7319663" y="2617227"/>
            <a:chExt cx="886692" cy="3330557"/>
          </a:xfrm>
        </p:grpSpPr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441F763-2587-4B8F-A13E-98A2D14D43FC}"/>
                </a:ext>
              </a:extLst>
            </p:cNvPr>
            <p:cNvCxnSpPr>
              <a:cxnSpLocks/>
              <a:stCxn id="197" idx="6"/>
            </p:cNvCxnSpPr>
            <p:nvPr/>
          </p:nvCxnSpPr>
          <p:spPr>
            <a:xfrm flipV="1">
              <a:off x="7319663" y="2617227"/>
              <a:ext cx="886692" cy="67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557A7B6D-E661-4A71-9A7C-99D6865DAA9B}"/>
                </a:ext>
              </a:extLst>
            </p:cNvPr>
            <p:cNvCxnSpPr>
              <a:cxnSpLocks/>
              <a:stCxn id="198" idx="6"/>
            </p:cNvCxnSpPr>
            <p:nvPr/>
          </p:nvCxnSpPr>
          <p:spPr>
            <a:xfrm flipV="1">
              <a:off x="7319663" y="2617227"/>
              <a:ext cx="886692" cy="162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1121BE42-F84D-4D4E-A6B8-B01DEA529E03}"/>
                </a:ext>
              </a:extLst>
            </p:cNvPr>
            <p:cNvCxnSpPr>
              <a:cxnSpLocks/>
              <a:stCxn id="199" idx="6"/>
            </p:cNvCxnSpPr>
            <p:nvPr/>
          </p:nvCxnSpPr>
          <p:spPr>
            <a:xfrm flipV="1">
              <a:off x="7319663" y="2617227"/>
              <a:ext cx="886692" cy="256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45D73ADA-A925-4014-9DBB-E190B2FDA84A}"/>
                </a:ext>
              </a:extLst>
            </p:cNvPr>
            <p:cNvCxnSpPr>
              <a:cxnSpLocks/>
              <a:stCxn id="197" idx="6"/>
            </p:cNvCxnSpPr>
            <p:nvPr/>
          </p:nvCxnSpPr>
          <p:spPr>
            <a:xfrm>
              <a:off x="7319663" y="3290665"/>
              <a:ext cx="886692" cy="42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E44C58F-B1BD-4E2E-B1CE-83F08409294D}"/>
                </a:ext>
              </a:extLst>
            </p:cNvPr>
            <p:cNvCxnSpPr>
              <a:cxnSpLocks/>
              <a:stCxn id="198" idx="6"/>
            </p:cNvCxnSpPr>
            <p:nvPr/>
          </p:nvCxnSpPr>
          <p:spPr>
            <a:xfrm>
              <a:off x="7319663" y="4237985"/>
              <a:ext cx="886692" cy="551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F1C2F280-76FB-4DA2-B698-C303F1A068C0}"/>
                </a:ext>
              </a:extLst>
            </p:cNvPr>
            <p:cNvCxnSpPr>
              <a:cxnSpLocks/>
              <a:stCxn id="198" idx="6"/>
            </p:cNvCxnSpPr>
            <p:nvPr/>
          </p:nvCxnSpPr>
          <p:spPr>
            <a:xfrm>
              <a:off x="7319663" y="4237985"/>
              <a:ext cx="884475" cy="1709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2D6E162A-510E-46E3-A342-1FEA7AEF8C17}"/>
                </a:ext>
              </a:extLst>
            </p:cNvPr>
            <p:cNvCxnSpPr>
              <a:cxnSpLocks/>
              <a:stCxn id="197" idx="6"/>
            </p:cNvCxnSpPr>
            <p:nvPr/>
          </p:nvCxnSpPr>
          <p:spPr>
            <a:xfrm>
              <a:off x="7319663" y="3290665"/>
              <a:ext cx="886692" cy="149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C61A6441-D063-4D63-A727-C4F694807DC6}"/>
                </a:ext>
              </a:extLst>
            </p:cNvPr>
            <p:cNvCxnSpPr>
              <a:cxnSpLocks/>
              <a:stCxn id="197" idx="6"/>
            </p:cNvCxnSpPr>
            <p:nvPr/>
          </p:nvCxnSpPr>
          <p:spPr>
            <a:xfrm>
              <a:off x="7319663" y="3290665"/>
              <a:ext cx="884475" cy="265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0EB40F9F-7F2D-4F25-8578-40EB7BAF8462}"/>
                </a:ext>
              </a:extLst>
            </p:cNvPr>
            <p:cNvCxnSpPr>
              <a:cxnSpLocks/>
              <a:stCxn id="198" idx="6"/>
            </p:cNvCxnSpPr>
            <p:nvPr/>
          </p:nvCxnSpPr>
          <p:spPr>
            <a:xfrm flipV="1">
              <a:off x="7319663" y="3718440"/>
              <a:ext cx="886692" cy="519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60BDAB31-AE32-4A4D-A237-D4D9E9C25E0A}"/>
                </a:ext>
              </a:extLst>
            </p:cNvPr>
            <p:cNvCxnSpPr>
              <a:cxnSpLocks/>
              <a:stCxn id="199" idx="6"/>
            </p:cNvCxnSpPr>
            <p:nvPr/>
          </p:nvCxnSpPr>
          <p:spPr>
            <a:xfrm flipV="1">
              <a:off x="7319663" y="3718440"/>
              <a:ext cx="886692" cy="1466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89C6913C-33CE-43ED-9CD4-2EFCF93F3DEC}"/>
                </a:ext>
              </a:extLst>
            </p:cNvPr>
            <p:cNvCxnSpPr>
              <a:cxnSpLocks/>
              <a:stCxn id="199" idx="6"/>
            </p:cNvCxnSpPr>
            <p:nvPr/>
          </p:nvCxnSpPr>
          <p:spPr>
            <a:xfrm flipV="1">
              <a:off x="7319663" y="4789857"/>
              <a:ext cx="886692" cy="395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18206955-D454-4AFF-9364-DA2FEBA3DD23}"/>
                </a:ext>
              </a:extLst>
            </p:cNvPr>
            <p:cNvCxnSpPr>
              <a:cxnSpLocks/>
              <a:stCxn id="199" idx="6"/>
            </p:cNvCxnSpPr>
            <p:nvPr/>
          </p:nvCxnSpPr>
          <p:spPr>
            <a:xfrm>
              <a:off x="7319663" y="5185305"/>
              <a:ext cx="884475" cy="762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0D528D-D70A-4A7E-9E4E-ECFDD77066C9}"/>
              </a:ext>
            </a:extLst>
          </p:cNvPr>
          <p:cNvGrpSpPr/>
          <p:nvPr/>
        </p:nvGrpSpPr>
        <p:grpSpPr>
          <a:xfrm>
            <a:off x="8108975" y="1460102"/>
            <a:ext cx="881973" cy="4847900"/>
            <a:chOff x="8108975" y="1460102"/>
            <a:chExt cx="881973" cy="4847900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FF415CF-97DC-45CD-A14A-DE2F5BD16401}"/>
                </a:ext>
              </a:extLst>
            </p:cNvPr>
            <p:cNvSpPr/>
            <p:nvPr/>
          </p:nvSpPr>
          <p:spPr>
            <a:xfrm>
              <a:off x="8189744" y="2289675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135CB122-AC84-4AC2-93F2-8E09C551DB17}"/>
                </a:ext>
              </a:extLst>
            </p:cNvPr>
            <p:cNvSpPr/>
            <p:nvPr/>
          </p:nvSpPr>
          <p:spPr>
            <a:xfrm>
              <a:off x="8175775" y="3350571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A419BD6-BDC1-4642-8F53-E56C71C1DC9D}"/>
                </a:ext>
              </a:extLst>
            </p:cNvPr>
            <p:cNvSpPr/>
            <p:nvPr/>
          </p:nvSpPr>
          <p:spPr>
            <a:xfrm>
              <a:off x="8175775" y="4415098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BDB551C-8DF6-405B-8EC0-669F0159E771}"/>
                </a:ext>
              </a:extLst>
            </p:cNvPr>
            <p:cNvSpPr/>
            <p:nvPr/>
          </p:nvSpPr>
          <p:spPr>
            <a:xfrm>
              <a:off x="8175775" y="5587566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A3F9FF9-8488-432E-BC90-EFF6C7F8D9C9}"/>
                </a:ext>
              </a:extLst>
            </p:cNvPr>
            <p:cNvSpPr txBox="1"/>
            <p:nvPr/>
          </p:nvSpPr>
          <p:spPr>
            <a:xfrm>
              <a:off x="8108975" y="1460102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Hidden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D1FA19-D61C-432A-8B10-46CE0CCDD6E1}"/>
              </a:ext>
            </a:extLst>
          </p:cNvPr>
          <p:cNvGrpSpPr/>
          <p:nvPr/>
        </p:nvGrpSpPr>
        <p:grpSpPr>
          <a:xfrm>
            <a:off x="8896211" y="2649893"/>
            <a:ext cx="815489" cy="3297891"/>
            <a:chOff x="8896211" y="2649893"/>
            <a:chExt cx="815489" cy="3297891"/>
          </a:xfrm>
        </p:grpSpPr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49D0E480-E1FA-49BA-A67B-FA41DEAE781E}"/>
                </a:ext>
              </a:extLst>
            </p:cNvPr>
            <p:cNvCxnSpPr>
              <a:cxnSpLocks/>
              <a:stCxn id="213" idx="6"/>
              <a:endCxn id="218" idx="2"/>
            </p:cNvCxnSpPr>
            <p:nvPr/>
          </p:nvCxnSpPr>
          <p:spPr>
            <a:xfrm>
              <a:off x="8910180" y="2649893"/>
              <a:ext cx="801520" cy="1060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E0A00845-F133-4911-8C59-0CC8DF9074D9}"/>
                </a:ext>
              </a:extLst>
            </p:cNvPr>
            <p:cNvCxnSpPr>
              <a:cxnSpLocks/>
              <a:stCxn id="214" idx="6"/>
              <a:endCxn id="218" idx="2"/>
            </p:cNvCxnSpPr>
            <p:nvPr/>
          </p:nvCxnSpPr>
          <p:spPr>
            <a:xfrm>
              <a:off x="8896211" y="3710789"/>
              <a:ext cx="815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270B24DA-6ABD-43DD-B552-0704C4C92B6F}"/>
                </a:ext>
              </a:extLst>
            </p:cNvPr>
            <p:cNvCxnSpPr>
              <a:cxnSpLocks/>
              <a:stCxn id="215" idx="6"/>
              <a:endCxn id="218" idx="2"/>
            </p:cNvCxnSpPr>
            <p:nvPr/>
          </p:nvCxnSpPr>
          <p:spPr>
            <a:xfrm flipV="1">
              <a:off x="8896211" y="3710789"/>
              <a:ext cx="815489" cy="1064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EF5D45D2-9BF2-4C6D-8304-43C8B97F84A2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8896211" y="3710789"/>
              <a:ext cx="815489" cy="2236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B5C621CD-FB33-4C30-90DD-87DEF1223B58}"/>
                </a:ext>
              </a:extLst>
            </p:cNvPr>
            <p:cNvCxnSpPr>
              <a:cxnSpLocks/>
              <a:stCxn id="213" idx="6"/>
              <a:endCxn id="219" idx="2"/>
            </p:cNvCxnSpPr>
            <p:nvPr/>
          </p:nvCxnSpPr>
          <p:spPr>
            <a:xfrm>
              <a:off x="8910180" y="2649893"/>
              <a:ext cx="801520" cy="2139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2BD3F254-5CE2-45F7-8DD5-A1AD68351932}"/>
                </a:ext>
              </a:extLst>
            </p:cNvPr>
            <p:cNvCxnSpPr>
              <a:cxnSpLocks/>
              <a:stCxn id="214" idx="6"/>
              <a:endCxn id="219" idx="2"/>
            </p:cNvCxnSpPr>
            <p:nvPr/>
          </p:nvCxnSpPr>
          <p:spPr>
            <a:xfrm>
              <a:off x="8896211" y="3710789"/>
              <a:ext cx="815489" cy="1079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5112199B-71C5-4083-9814-CB00556B8D56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8896211" y="4775316"/>
              <a:ext cx="815489" cy="14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C2227287-953E-4303-BD57-6F47DCCAA377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 flipV="1">
              <a:off x="8896211" y="4789857"/>
              <a:ext cx="815489" cy="115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F3AE8D-9EE0-4CE9-ACEA-7F8FF8331ABE}"/>
              </a:ext>
            </a:extLst>
          </p:cNvPr>
          <p:cNvGrpSpPr/>
          <p:nvPr/>
        </p:nvGrpSpPr>
        <p:grpSpPr>
          <a:xfrm>
            <a:off x="9662042" y="1464730"/>
            <a:ext cx="845103" cy="3685345"/>
            <a:chOff x="9662042" y="1464730"/>
            <a:chExt cx="845103" cy="3685345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BB8F6492-F48C-4EC8-AC79-59E727C9E6DD}"/>
                </a:ext>
              </a:extLst>
            </p:cNvPr>
            <p:cNvSpPr/>
            <p:nvPr/>
          </p:nvSpPr>
          <p:spPr>
            <a:xfrm>
              <a:off x="9711700" y="3350571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03CA9039-894B-4DB4-A333-B201D25D5274}"/>
                </a:ext>
              </a:extLst>
            </p:cNvPr>
            <p:cNvSpPr/>
            <p:nvPr/>
          </p:nvSpPr>
          <p:spPr>
            <a:xfrm>
              <a:off x="9711700" y="4429639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209D80E-3819-43F3-9D01-DA277B4A2E2F}"/>
                </a:ext>
              </a:extLst>
            </p:cNvPr>
            <p:cNvSpPr txBox="1"/>
            <p:nvPr/>
          </p:nvSpPr>
          <p:spPr>
            <a:xfrm>
              <a:off x="9662042" y="1464730"/>
              <a:ext cx="845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9ABFEA68-2ED8-4121-8EB8-7709464C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155"/>
            <a:ext cx="9601200" cy="71812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Neurons</a:t>
            </a:r>
            <a:endParaRPr lang="ko-KR" altLang="en-US" sz="3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5587FFB-A429-4D4C-9EB6-451B0E654A3E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50C780-7374-4227-AF57-85BB745D46A3}"/>
              </a:ext>
            </a:extLst>
          </p:cNvPr>
          <p:cNvGrpSpPr/>
          <p:nvPr/>
        </p:nvGrpSpPr>
        <p:grpSpPr>
          <a:xfrm>
            <a:off x="10432136" y="3710789"/>
            <a:ext cx="636892" cy="1086719"/>
            <a:chOff x="10432136" y="3710789"/>
            <a:chExt cx="636892" cy="108671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E5EDDA2-4D3B-4DE5-B4B5-1598D37ED2D8}"/>
                </a:ext>
              </a:extLst>
            </p:cNvPr>
            <p:cNvCxnSpPr>
              <a:stCxn id="218" idx="6"/>
            </p:cNvCxnSpPr>
            <p:nvPr/>
          </p:nvCxnSpPr>
          <p:spPr>
            <a:xfrm>
              <a:off x="10432136" y="3710789"/>
              <a:ext cx="636892" cy="7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3E8F98A-4166-47CC-9164-9D010A22A0BB}"/>
                </a:ext>
              </a:extLst>
            </p:cNvPr>
            <p:cNvCxnSpPr/>
            <p:nvPr/>
          </p:nvCxnSpPr>
          <p:spPr>
            <a:xfrm>
              <a:off x="10432136" y="4789857"/>
              <a:ext cx="636892" cy="7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0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9E4999-D445-40B9-825A-78068E16C3DF}"/>
              </a:ext>
            </a:extLst>
          </p:cNvPr>
          <p:cNvGrpSpPr/>
          <p:nvPr/>
        </p:nvGrpSpPr>
        <p:grpSpPr>
          <a:xfrm>
            <a:off x="1903801" y="1458477"/>
            <a:ext cx="1607128" cy="4463159"/>
            <a:chOff x="6382327" y="1550378"/>
            <a:chExt cx="1607128" cy="4463159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90886F6C-93AA-4F22-A75D-DBDC4623CF6C}"/>
                </a:ext>
              </a:extLst>
            </p:cNvPr>
            <p:cNvSpPr/>
            <p:nvPr/>
          </p:nvSpPr>
          <p:spPr>
            <a:xfrm>
              <a:off x="6382327" y="3052913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376BD22-038E-41CF-97D5-1FFFA491A785}"/>
                </a:ext>
              </a:extLst>
            </p:cNvPr>
            <p:cNvSpPr/>
            <p:nvPr/>
          </p:nvSpPr>
          <p:spPr>
            <a:xfrm>
              <a:off x="6382327" y="4000233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AC207EA-45A9-4D72-8662-CD048B55A609}"/>
                </a:ext>
              </a:extLst>
            </p:cNvPr>
            <p:cNvSpPr/>
            <p:nvPr/>
          </p:nvSpPr>
          <p:spPr>
            <a:xfrm>
              <a:off x="6382327" y="4947553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20424C9-8598-4EEC-B578-EDFADF35F672}"/>
                </a:ext>
              </a:extLst>
            </p:cNvPr>
            <p:cNvSpPr txBox="1"/>
            <p:nvPr/>
          </p:nvSpPr>
          <p:spPr>
            <a:xfrm>
              <a:off x="6402868" y="1550378"/>
              <a:ext cx="679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</a:p>
            <a:p>
              <a:pPr algn="ctr"/>
              <a:r>
                <a:rPr lang="en-US" altLang="ko-KR" dirty="0"/>
                <a:t>layer</a:t>
              </a:r>
              <a:endParaRPr lang="ko-KR" altLang="en-US" dirty="0"/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801624B-14E9-423E-A721-CE0A0289DAA7}"/>
                </a:ext>
              </a:extLst>
            </p:cNvPr>
            <p:cNvCxnSpPr>
              <a:stCxn id="109" idx="6"/>
              <a:endCxn id="84" idx="2"/>
            </p:cNvCxnSpPr>
            <p:nvPr/>
          </p:nvCxnSpPr>
          <p:spPr>
            <a:xfrm flipV="1">
              <a:off x="7102763" y="2739693"/>
              <a:ext cx="886692" cy="67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F36C8127-92F9-4AC3-86E4-FA2DA785E416}"/>
                </a:ext>
              </a:extLst>
            </p:cNvPr>
            <p:cNvCxnSpPr>
              <a:stCxn id="110" idx="6"/>
              <a:endCxn id="84" idx="2"/>
            </p:cNvCxnSpPr>
            <p:nvPr/>
          </p:nvCxnSpPr>
          <p:spPr>
            <a:xfrm flipV="1">
              <a:off x="7102763" y="2739693"/>
              <a:ext cx="886692" cy="162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0574B15-494D-4CF5-BAFF-EC19B464A2A2}"/>
                </a:ext>
              </a:extLst>
            </p:cNvPr>
            <p:cNvCxnSpPr>
              <a:stCxn id="111" idx="6"/>
              <a:endCxn id="84" idx="2"/>
            </p:cNvCxnSpPr>
            <p:nvPr/>
          </p:nvCxnSpPr>
          <p:spPr>
            <a:xfrm flipV="1">
              <a:off x="7102763" y="2739693"/>
              <a:ext cx="886692" cy="256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C80B68A2-0955-4F66-9F58-9C45D4E8ED3F}"/>
                </a:ext>
              </a:extLst>
            </p:cNvPr>
            <p:cNvCxnSpPr>
              <a:stCxn id="109" idx="6"/>
              <a:endCxn id="85" idx="2"/>
            </p:cNvCxnSpPr>
            <p:nvPr/>
          </p:nvCxnSpPr>
          <p:spPr>
            <a:xfrm>
              <a:off x="7102763" y="3413131"/>
              <a:ext cx="886692" cy="42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C25DB17-79CD-4028-94C8-B62E8DA044BE}"/>
                </a:ext>
              </a:extLst>
            </p:cNvPr>
            <p:cNvCxnSpPr>
              <a:stCxn id="110" idx="6"/>
              <a:endCxn id="86" idx="2"/>
            </p:cNvCxnSpPr>
            <p:nvPr/>
          </p:nvCxnSpPr>
          <p:spPr>
            <a:xfrm>
              <a:off x="7102763" y="4360451"/>
              <a:ext cx="886692" cy="551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71ED35F6-2C64-4443-B220-AC1BEC73080B}"/>
                </a:ext>
              </a:extLst>
            </p:cNvPr>
            <p:cNvCxnSpPr>
              <a:stCxn id="110" idx="6"/>
              <a:endCxn id="87" idx="2"/>
            </p:cNvCxnSpPr>
            <p:nvPr/>
          </p:nvCxnSpPr>
          <p:spPr>
            <a:xfrm>
              <a:off x="7102763" y="4360451"/>
              <a:ext cx="886692" cy="165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86C25483-3305-43D7-A3F1-51238BDE1F98}"/>
                </a:ext>
              </a:extLst>
            </p:cNvPr>
            <p:cNvCxnSpPr>
              <a:stCxn id="109" idx="6"/>
              <a:endCxn id="86" idx="2"/>
            </p:cNvCxnSpPr>
            <p:nvPr/>
          </p:nvCxnSpPr>
          <p:spPr>
            <a:xfrm>
              <a:off x="7102763" y="3413131"/>
              <a:ext cx="886692" cy="149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3736BF5-57E2-40DB-999D-5E15727A5903}"/>
                </a:ext>
              </a:extLst>
            </p:cNvPr>
            <p:cNvCxnSpPr>
              <a:stCxn id="109" idx="6"/>
              <a:endCxn id="87" idx="2"/>
            </p:cNvCxnSpPr>
            <p:nvPr/>
          </p:nvCxnSpPr>
          <p:spPr>
            <a:xfrm>
              <a:off x="7102763" y="3413131"/>
              <a:ext cx="886692" cy="260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A810AF74-B61F-40AD-9E78-7CB70C1A01E6}"/>
                </a:ext>
              </a:extLst>
            </p:cNvPr>
            <p:cNvCxnSpPr>
              <a:stCxn id="110" idx="6"/>
              <a:endCxn id="85" idx="2"/>
            </p:cNvCxnSpPr>
            <p:nvPr/>
          </p:nvCxnSpPr>
          <p:spPr>
            <a:xfrm flipV="1">
              <a:off x="7102763" y="3840906"/>
              <a:ext cx="886692" cy="519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A0D34DC2-D58E-4BF9-A515-5056146431B0}"/>
                </a:ext>
              </a:extLst>
            </p:cNvPr>
            <p:cNvCxnSpPr>
              <a:stCxn id="111" idx="6"/>
              <a:endCxn id="85" idx="2"/>
            </p:cNvCxnSpPr>
            <p:nvPr/>
          </p:nvCxnSpPr>
          <p:spPr>
            <a:xfrm flipV="1">
              <a:off x="7102763" y="3840906"/>
              <a:ext cx="886692" cy="1466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5E5048B3-5198-46FE-9D1D-627D8A39688E}"/>
                </a:ext>
              </a:extLst>
            </p:cNvPr>
            <p:cNvCxnSpPr>
              <a:stCxn id="111" idx="6"/>
              <a:endCxn id="86" idx="2"/>
            </p:cNvCxnSpPr>
            <p:nvPr/>
          </p:nvCxnSpPr>
          <p:spPr>
            <a:xfrm flipV="1">
              <a:off x="7102763" y="4912323"/>
              <a:ext cx="886692" cy="395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4ACD961C-08EE-4581-9578-DAE83D39AFB4}"/>
                </a:ext>
              </a:extLst>
            </p:cNvPr>
            <p:cNvCxnSpPr>
              <a:stCxn id="111" idx="6"/>
              <a:endCxn id="87" idx="2"/>
            </p:cNvCxnSpPr>
            <p:nvPr/>
          </p:nvCxnSpPr>
          <p:spPr>
            <a:xfrm>
              <a:off x="7102763" y="5307771"/>
              <a:ext cx="886692" cy="705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F2D1AAF0-3A18-45E8-B8DC-708494953BF9}"/>
              </a:ext>
            </a:extLst>
          </p:cNvPr>
          <p:cNvSpPr/>
          <p:nvPr/>
        </p:nvSpPr>
        <p:spPr>
          <a:xfrm>
            <a:off x="3510929" y="228757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E10051-E54F-4ED0-845C-FE998FB7E784}"/>
              </a:ext>
            </a:extLst>
          </p:cNvPr>
          <p:cNvSpPr/>
          <p:nvPr/>
        </p:nvSpPr>
        <p:spPr>
          <a:xfrm>
            <a:off x="3510929" y="3388787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43D71A0-1E7C-4CDE-BB90-0AC1528F2116}"/>
              </a:ext>
            </a:extLst>
          </p:cNvPr>
          <p:cNvSpPr/>
          <p:nvPr/>
        </p:nvSpPr>
        <p:spPr>
          <a:xfrm>
            <a:off x="3510929" y="446020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B4C23F1-BC8E-4F39-8B28-67924DAB0986}"/>
              </a:ext>
            </a:extLst>
          </p:cNvPr>
          <p:cNvSpPr/>
          <p:nvPr/>
        </p:nvSpPr>
        <p:spPr>
          <a:xfrm>
            <a:off x="3510929" y="5561418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7E501C8-08BA-425C-BD02-36331219EFD4}"/>
              </a:ext>
            </a:extLst>
          </p:cNvPr>
          <p:cNvSpPr/>
          <p:nvPr/>
        </p:nvSpPr>
        <p:spPr>
          <a:xfrm>
            <a:off x="5079225" y="228757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D5C5C0A-97E8-4024-B4B8-CEDFF253FAFB}"/>
              </a:ext>
            </a:extLst>
          </p:cNvPr>
          <p:cNvSpPr/>
          <p:nvPr/>
        </p:nvSpPr>
        <p:spPr>
          <a:xfrm>
            <a:off x="5079225" y="3388787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8EE19CC-2CAB-4BEC-9E67-D60480A9A85E}"/>
              </a:ext>
            </a:extLst>
          </p:cNvPr>
          <p:cNvSpPr/>
          <p:nvPr/>
        </p:nvSpPr>
        <p:spPr>
          <a:xfrm>
            <a:off x="5079225" y="446020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714BB66-64B5-41F5-991D-BAEDF42AC521}"/>
              </a:ext>
            </a:extLst>
          </p:cNvPr>
          <p:cNvSpPr/>
          <p:nvPr/>
        </p:nvSpPr>
        <p:spPr>
          <a:xfrm>
            <a:off x="5079225" y="5561418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9318D90-C2C1-4606-BF65-44994B260CB9}"/>
              </a:ext>
            </a:extLst>
          </p:cNvPr>
          <p:cNvCxnSpPr>
            <a:stCxn id="84" idx="6"/>
            <a:endCxn id="88" idx="2"/>
          </p:cNvCxnSpPr>
          <p:nvPr/>
        </p:nvCxnSpPr>
        <p:spPr>
          <a:xfrm>
            <a:off x="4231365" y="264779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67F9838-A28C-48C6-959E-F9AF4B26AC5C}"/>
              </a:ext>
            </a:extLst>
          </p:cNvPr>
          <p:cNvCxnSpPr>
            <a:stCxn id="84" idx="6"/>
            <a:endCxn id="89" idx="2"/>
          </p:cNvCxnSpPr>
          <p:nvPr/>
        </p:nvCxnSpPr>
        <p:spPr>
          <a:xfrm>
            <a:off x="4231365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AB33D6-8615-436C-9711-E84A8E5D1C92}"/>
              </a:ext>
            </a:extLst>
          </p:cNvPr>
          <p:cNvCxnSpPr>
            <a:stCxn id="84" idx="6"/>
            <a:endCxn id="90" idx="2"/>
          </p:cNvCxnSpPr>
          <p:nvPr/>
        </p:nvCxnSpPr>
        <p:spPr>
          <a:xfrm>
            <a:off x="4231365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EE879F3-9242-41B2-8831-867099691459}"/>
              </a:ext>
            </a:extLst>
          </p:cNvPr>
          <p:cNvCxnSpPr>
            <a:stCxn id="84" idx="6"/>
            <a:endCxn id="91" idx="2"/>
          </p:cNvCxnSpPr>
          <p:nvPr/>
        </p:nvCxnSpPr>
        <p:spPr>
          <a:xfrm>
            <a:off x="4231365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491E435-FA52-463E-9B45-AD53CE78975F}"/>
              </a:ext>
            </a:extLst>
          </p:cNvPr>
          <p:cNvCxnSpPr>
            <a:stCxn id="85" idx="6"/>
            <a:endCxn id="88" idx="2"/>
          </p:cNvCxnSpPr>
          <p:nvPr/>
        </p:nvCxnSpPr>
        <p:spPr>
          <a:xfrm flipV="1">
            <a:off x="4231365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A72665E-FFB3-4EB0-967A-14A4454B6FD9}"/>
              </a:ext>
            </a:extLst>
          </p:cNvPr>
          <p:cNvCxnSpPr>
            <a:stCxn id="85" idx="6"/>
            <a:endCxn id="89" idx="2"/>
          </p:cNvCxnSpPr>
          <p:nvPr/>
        </p:nvCxnSpPr>
        <p:spPr>
          <a:xfrm>
            <a:off x="4231365" y="3749005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EFD8F2-43A1-49E7-8993-22E6DFA6A950}"/>
              </a:ext>
            </a:extLst>
          </p:cNvPr>
          <p:cNvCxnSpPr>
            <a:stCxn id="85" idx="6"/>
            <a:endCxn id="90" idx="2"/>
          </p:cNvCxnSpPr>
          <p:nvPr/>
        </p:nvCxnSpPr>
        <p:spPr>
          <a:xfrm>
            <a:off x="4231365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824213-8889-4F65-8FAF-B6FFDC175CF3}"/>
              </a:ext>
            </a:extLst>
          </p:cNvPr>
          <p:cNvCxnSpPr>
            <a:stCxn id="85" idx="6"/>
            <a:endCxn id="91" idx="2"/>
          </p:cNvCxnSpPr>
          <p:nvPr/>
        </p:nvCxnSpPr>
        <p:spPr>
          <a:xfrm>
            <a:off x="4231365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D1BC400-2F61-4BF4-A7CF-519A69A72186}"/>
              </a:ext>
            </a:extLst>
          </p:cNvPr>
          <p:cNvCxnSpPr>
            <a:stCxn id="86" idx="6"/>
            <a:endCxn id="88" idx="2"/>
          </p:cNvCxnSpPr>
          <p:nvPr/>
        </p:nvCxnSpPr>
        <p:spPr>
          <a:xfrm flipV="1">
            <a:off x="4231365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CCD245B-3213-4602-82FC-D2929956B51D}"/>
              </a:ext>
            </a:extLst>
          </p:cNvPr>
          <p:cNvCxnSpPr>
            <a:stCxn id="86" idx="6"/>
            <a:endCxn id="89" idx="2"/>
          </p:cNvCxnSpPr>
          <p:nvPr/>
        </p:nvCxnSpPr>
        <p:spPr>
          <a:xfrm flipV="1">
            <a:off x="4231365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C28AACB-A249-412C-BC4B-AAE1481840BA}"/>
              </a:ext>
            </a:extLst>
          </p:cNvPr>
          <p:cNvCxnSpPr>
            <a:stCxn id="86" idx="6"/>
            <a:endCxn id="90" idx="2"/>
          </p:cNvCxnSpPr>
          <p:nvPr/>
        </p:nvCxnSpPr>
        <p:spPr>
          <a:xfrm>
            <a:off x="4231365" y="482042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5D1FBFC-7BD6-4998-A727-716C895951EF}"/>
              </a:ext>
            </a:extLst>
          </p:cNvPr>
          <p:cNvCxnSpPr>
            <a:stCxn id="86" idx="6"/>
            <a:endCxn id="91" idx="2"/>
          </p:cNvCxnSpPr>
          <p:nvPr/>
        </p:nvCxnSpPr>
        <p:spPr>
          <a:xfrm>
            <a:off x="4231365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D3973E-C1F0-4DA2-BA09-0C10F21531E3}"/>
              </a:ext>
            </a:extLst>
          </p:cNvPr>
          <p:cNvCxnSpPr>
            <a:stCxn id="87" idx="6"/>
            <a:endCxn id="88" idx="2"/>
          </p:cNvCxnSpPr>
          <p:nvPr/>
        </p:nvCxnSpPr>
        <p:spPr>
          <a:xfrm flipV="1">
            <a:off x="4231365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7EB116D-215A-463A-A902-A7FD238EEF90}"/>
              </a:ext>
            </a:extLst>
          </p:cNvPr>
          <p:cNvCxnSpPr>
            <a:cxnSpLocks/>
            <a:stCxn id="87" idx="6"/>
            <a:endCxn id="89" idx="2"/>
          </p:cNvCxnSpPr>
          <p:nvPr/>
        </p:nvCxnSpPr>
        <p:spPr>
          <a:xfrm flipV="1">
            <a:off x="4231365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1746E68-3347-477E-8835-768D737A5766}"/>
              </a:ext>
            </a:extLst>
          </p:cNvPr>
          <p:cNvCxnSpPr>
            <a:stCxn id="87" idx="6"/>
            <a:endCxn id="90" idx="2"/>
          </p:cNvCxnSpPr>
          <p:nvPr/>
        </p:nvCxnSpPr>
        <p:spPr>
          <a:xfrm flipV="1">
            <a:off x="4231365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A511C92-ABFA-49C8-8FD7-7C030013F203}"/>
              </a:ext>
            </a:extLst>
          </p:cNvPr>
          <p:cNvCxnSpPr>
            <a:cxnSpLocks/>
            <a:stCxn id="87" idx="6"/>
            <a:endCxn id="91" idx="2"/>
          </p:cNvCxnSpPr>
          <p:nvPr/>
        </p:nvCxnSpPr>
        <p:spPr>
          <a:xfrm>
            <a:off x="4231365" y="5921636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00A56E9-6089-414F-9782-A51D3CAA55C6}"/>
              </a:ext>
            </a:extLst>
          </p:cNvPr>
          <p:cNvSpPr txBox="1"/>
          <p:nvPr/>
        </p:nvSpPr>
        <p:spPr>
          <a:xfrm>
            <a:off x="5782604" y="146394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Hidden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498B8E6-B43B-44E3-8307-83CA48225B30}"/>
              </a:ext>
            </a:extLst>
          </p:cNvPr>
          <p:cNvGrpSpPr/>
          <p:nvPr/>
        </p:nvGrpSpPr>
        <p:grpSpPr>
          <a:xfrm>
            <a:off x="8952091" y="2648705"/>
            <a:ext cx="1426174" cy="3273844"/>
            <a:chOff x="10278187" y="2739693"/>
            <a:chExt cx="1426174" cy="3273844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5B0808F-6166-4D66-B153-7F67FE8B8475}"/>
                </a:ext>
              </a:extLst>
            </p:cNvPr>
            <p:cNvSpPr/>
            <p:nvPr/>
          </p:nvSpPr>
          <p:spPr>
            <a:xfrm>
              <a:off x="10983925" y="3480688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6FA6946-3BB3-4020-AC80-33C089507F9A}"/>
                </a:ext>
              </a:extLst>
            </p:cNvPr>
            <p:cNvSpPr/>
            <p:nvPr/>
          </p:nvSpPr>
          <p:spPr>
            <a:xfrm>
              <a:off x="10983925" y="4552105"/>
              <a:ext cx="720436" cy="7204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9F6A76D-9791-4025-88B0-8864232C47D9}"/>
                </a:ext>
              </a:extLst>
            </p:cNvPr>
            <p:cNvCxnSpPr>
              <a:stCxn id="88" idx="6"/>
              <a:endCxn id="73" idx="2"/>
            </p:cNvCxnSpPr>
            <p:nvPr/>
          </p:nvCxnSpPr>
          <p:spPr>
            <a:xfrm>
              <a:off x="10278187" y="2739693"/>
              <a:ext cx="705738" cy="11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10C2505A-8A50-450E-B63E-366CF660E449}"/>
                </a:ext>
              </a:extLst>
            </p:cNvPr>
            <p:cNvCxnSpPr>
              <a:stCxn id="89" idx="6"/>
              <a:endCxn id="73" idx="2"/>
            </p:cNvCxnSpPr>
            <p:nvPr/>
          </p:nvCxnSpPr>
          <p:spPr>
            <a:xfrm>
              <a:off x="10278187" y="3840906"/>
              <a:ext cx="705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519679-D5CE-43B4-81FF-1EF96CCE8867}"/>
                </a:ext>
              </a:extLst>
            </p:cNvPr>
            <p:cNvCxnSpPr>
              <a:stCxn id="90" idx="6"/>
              <a:endCxn id="73" idx="2"/>
            </p:cNvCxnSpPr>
            <p:nvPr/>
          </p:nvCxnSpPr>
          <p:spPr>
            <a:xfrm flipV="1">
              <a:off x="10278187" y="3840906"/>
              <a:ext cx="705738" cy="107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C20B21C-9780-4EB9-B4DD-FF4977AA9AEC}"/>
                </a:ext>
              </a:extLst>
            </p:cNvPr>
            <p:cNvCxnSpPr>
              <a:stCxn id="91" idx="6"/>
              <a:endCxn id="73" idx="2"/>
            </p:cNvCxnSpPr>
            <p:nvPr/>
          </p:nvCxnSpPr>
          <p:spPr>
            <a:xfrm flipV="1">
              <a:off x="10278187" y="3840906"/>
              <a:ext cx="705738" cy="217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EA88B80-3AF0-48A6-887A-340CBFFD7AEB}"/>
                </a:ext>
              </a:extLst>
            </p:cNvPr>
            <p:cNvCxnSpPr>
              <a:stCxn id="88" idx="6"/>
              <a:endCxn id="74" idx="2"/>
            </p:cNvCxnSpPr>
            <p:nvPr/>
          </p:nvCxnSpPr>
          <p:spPr>
            <a:xfrm>
              <a:off x="10278187" y="2739693"/>
              <a:ext cx="705738" cy="2172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1123846-0057-413B-B7C5-DC9130FC6A90}"/>
                </a:ext>
              </a:extLst>
            </p:cNvPr>
            <p:cNvCxnSpPr>
              <a:stCxn id="89" idx="6"/>
              <a:endCxn id="74" idx="2"/>
            </p:cNvCxnSpPr>
            <p:nvPr/>
          </p:nvCxnSpPr>
          <p:spPr>
            <a:xfrm>
              <a:off x="10278187" y="3840906"/>
              <a:ext cx="705738" cy="107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5544F61-4E74-4468-B035-5522C365C9A0}"/>
                </a:ext>
              </a:extLst>
            </p:cNvPr>
            <p:cNvCxnSpPr>
              <a:stCxn id="90" idx="6"/>
              <a:endCxn id="74" idx="2"/>
            </p:cNvCxnSpPr>
            <p:nvPr/>
          </p:nvCxnSpPr>
          <p:spPr>
            <a:xfrm>
              <a:off x="10278187" y="4912323"/>
              <a:ext cx="705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A6F482C-55A7-47CB-A2A4-B9F9CFD91E55}"/>
                </a:ext>
              </a:extLst>
            </p:cNvPr>
            <p:cNvCxnSpPr>
              <a:stCxn id="91" idx="6"/>
              <a:endCxn id="74" idx="2"/>
            </p:cNvCxnSpPr>
            <p:nvPr/>
          </p:nvCxnSpPr>
          <p:spPr>
            <a:xfrm flipV="1">
              <a:off x="10278187" y="4912323"/>
              <a:ext cx="705738" cy="1101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AB0C4B5A-378B-418B-A891-F67B572D7647}"/>
              </a:ext>
            </a:extLst>
          </p:cNvPr>
          <p:cNvSpPr/>
          <p:nvPr/>
        </p:nvSpPr>
        <p:spPr>
          <a:xfrm>
            <a:off x="6647521" y="228757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8E3F3B6-1F3E-460B-A76D-406F349C550A}"/>
              </a:ext>
            </a:extLst>
          </p:cNvPr>
          <p:cNvSpPr/>
          <p:nvPr/>
        </p:nvSpPr>
        <p:spPr>
          <a:xfrm>
            <a:off x="6647521" y="3388787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1C7A65EA-3D6F-4788-952D-1483F0B3208A}"/>
              </a:ext>
            </a:extLst>
          </p:cNvPr>
          <p:cNvSpPr/>
          <p:nvPr/>
        </p:nvSpPr>
        <p:spPr>
          <a:xfrm>
            <a:off x="6647521" y="446020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ECB050D-17B8-468C-AF4B-CE5C3BCB49A8}"/>
              </a:ext>
            </a:extLst>
          </p:cNvPr>
          <p:cNvSpPr/>
          <p:nvPr/>
        </p:nvSpPr>
        <p:spPr>
          <a:xfrm>
            <a:off x="6647521" y="5561418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1336FE6-14E6-4F7D-A4EA-2F91905702EB}"/>
              </a:ext>
            </a:extLst>
          </p:cNvPr>
          <p:cNvCxnSpPr>
            <a:endCxn id="134" idx="2"/>
          </p:cNvCxnSpPr>
          <p:nvPr/>
        </p:nvCxnSpPr>
        <p:spPr>
          <a:xfrm>
            <a:off x="5799661" y="264779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61304BB-F8A8-45D6-BF7F-DA7AAE70C588}"/>
              </a:ext>
            </a:extLst>
          </p:cNvPr>
          <p:cNvCxnSpPr>
            <a:endCxn id="135" idx="2"/>
          </p:cNvCxnSpPr>
          <p:nvPr/>
        </p:nvCxnSpPr>
        <p:spPr>
          <a:xfrm>
            <a:off x="5799661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D4CAAFB-A5AE-467F-8ECF-69D621E3C571}"/>
              </a:ext>
            </a:extLst>
          </p:cNvPr>
          <p:cNvCxnSpPr>
            <a:endCxn id="136" idx="2"/>
          </p:cNvCxnSpPr>
          <p:nvPr/>
        </p:nvCxnSpPr>
        <p:spPr>
          <a:xfrm>
            <a:off x="5799661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2262637-1C67-49E1-8B8B-CEF1F51789AB}"/>
              </a:ext>
            </a:extLst>
          </p:cNvPr>
          <p:cNvCxnSpPr>
            <a:endCxn id="137" idx="2"/>
          </p:cNvCxnSpPr>
          <p:nvPr/>
        </p:nvCxnSpPr>
        <p:spPr>
          <a:xfrm>
            <a:off x="5799661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C325B53-FA3C-4D2B-869A-E5A9CA147854}"/>
              </a:ext>
            </a:extLst>
          </p:cNvPr>
          <p:cNvCxnSpPr>
            <a:endCxn id="134" idx="2"/>
          </p:cNvCxnSpPr>
          <p:nvPr/>
        </p:nvCxnSpPr>
        <p:spPr>
          <a:xfrm flipV="1">
            <a:off x="5799661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4BE8FD4-CD7E-4104-88F9-35CE64845E55}"/>
              </a:ext>
            </a:extLst>
          </p:cNvPr>
          <p:cNvCxnSpPr>
            <a:endCxn id="135" idx="2"/>
          </p:cNvCxnSpPr>
          <p:nvPr/>
        </p:nvCxnSpPr>
        <p:spPr>
          <a:xfrm>
            <a:off x="5799661" y="3749005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7997AF0-6308-4F06-A5CC-AE41DC5517B2}"/>
              </a:ext>
            </a:extLst>
          </p:cNvPr>
          <p:cNvCxnSpPr>
            <a:endCxn id="136" idx="2"/>
          </p:cNvCxnSpPr>
          <p:nvPr/>
        </p:nvCxnSpPr>
        <p:spPr>
          <a:xfrm>
            <a:off x="5799661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F73B29F-012F-49B1-BD85-0A47F41F2179}"/>
              </a:ext>
            </a:extLst>
          </p:cNvPr>
          <p:cNvCxnSpPr>
            <a:endCxn id="137" idx="2"/>
          </p:cNvCxnSpPr>
          <p:nvPr/>
        </p:nvCxnSpPr>
        <p:spPr>
          <a:xfrm>
            <a:off x="5799661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C6C10CF-627C-4275-9255-43649C6E96DE}"/>
              </a:ext>
            </a:extLst>
          </p:cNvPr>
          <p:cNvCxnSpPr>
            <a:endCxn id="134" idx="2"/>
          </p:cNvCxnSpPr>
          <p:nvPr/>
        </p:nvCxnSpPr>
        <p:spPr>
          <a:xfrm flipV="1">
            <a:off x="5799661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63A5C04-661C-4DBC-988A-8617109C902E}"/>
              </a:ext>
            </a:extLst>
          </p:cNvPr>
          <p:cNvCxnSpPr>
            <a:endCxn id="135" idx="2"/>
          </p:cNvCxnSpPr>
          <p:nvPr/>
        </p:nvCxnSpPr>
        <p:spPr>
          <a:xfrm flipV="1">
            <a:off x="5799661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ECB3F83-5520-4835-A76A-6AFABE44070C}"/>
              </a:ext>
            </a:extLst>
          </p:cNvPr>
          <p:cNvCxnSpPr>
            <a:endCxn id="136" idx="2"/>
          </p:cNvCxnSpPr>
          <p:nvPr/>
        </p:nvCxnSpPr>
        <p:spPr>
          <a:xfrm>
            <a:off x="5799661" y="482042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78EB63D-95D7-4307-9280-1D293585E970}"/>
              </a:ext>
            </a:extLst>
          </p:cNvPr>
          <p:cNvCxnSpPr>
            <a:endCxn id="137" idx="2"/>
          </p:cNvCxnSpPr>
          <p:nvPr/>
        </p:nvCxnSpPr>
        <p:spPr>
          <a:xfrm>
            <a:off x="5799661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8B5BD23-1AE9-4A8B-BCD1-19E3AC7B23F8}"/>
              </a:ext>
            </a:extLst>
          </p:cNvPr>
          <p:cNvCxnSpPr>
            <a:endCxn id="134" idx="2"/>
          </p:cNvCxnSpPr>
          <p:nvPr/>
        </p:nvCxnSpPr>
        <p:spPr>
          <a:xfrm flipV="1">
            <a:off x="5799661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01F36E8-3D8C-4CC7-8EC3-40CC48E4BD4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99661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7259CD8-65EF-476C-B9BC-47D066284D82}"/>
              </a:ext>
            </a:extLst>
          </p:cNvPr>
          <p:cNvCxnSpPr>
            <a:endCxn id="136" idx="2"/>
          </p:cNvCxnSpPr>
          <p:nvPr/>
        </p:nvCxnSpPr>
        <p:spPr>
          <a:xfrm flipV="1">
            <a:off x="5799661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E3DCA3A-BAC8-46C6-A9D0-3FB69A7EFE6F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5799661" y="5921636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1F30BACB-F669-4036-8589-34F9FB4FA88E}"/>
              </a:ext>
            </a:extLst>
          </p:cNvPr>
          <p:cNvSpPr/>
          <p:nvPr/>
        </p:nvSpPr>
        <p:spPr>
          <a:xfrm>
            <a:off x="8231655" y="228757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1726463-A560-4C1D-A88A-739735C95A8A}"/>
              </a:ext>
            </a:extLst>
          </p:cNvPr>
          <p:cNvSpPr/>
          <p:nvPr/>
        </p:nvSpPr>
        <p:spPr>
          <a:xfrm>
            <a:off x="8231655" y="3388787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F6FC923-77D0-4BFE-8661-1213612F90EF}"/>
              </a:ext>
            </a:extLst>
          </p:cNvPr>
          <p:cNvSpPr/>
          <p:nvPr/>
        </p:nvSpPr>
        <p:spPr>
          <a:xfrm>
            <a:off x="8231655" y="446020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FE88398-72A8-41AE-988C-0025D4F383BF}"/>
              </a:ext>
            </a:extLst>
          </p:cNvPr>
          <p:cNvSpPr/>
          <p:nvPr/>
        </p:nvSpPr>
        <p:spPr>
          <a:xfrm>
            <a:off x="8231655" y="5561418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8A0D814-9979-46D2-B2FE-22E98F0A65B6}"/>
              </a:ext>
            </a:extLst>
          </p:cNvPr>
          <p:cNvCxnSpPr>
            <a:endCxn id="154" idx="2"/>
          </p:cNvCxnSpPr>
          <p:nvPr/>
        </p:nvCxnSpPr>
        <p:spPr>
          <a:xfrm>
            <a:off x="7383795" y="264779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9C4CF0-22F0-47E4-926E-4A4F9E2074E8}"/>
              </a:ext>
            </a:extLst>
          </p:cNvPr>
          <p:cNvCxnSpPr>
            <a:endCxn id="155" idx="2"/>
          </p:cNvCxnSpPr>
          <p:nvPr/>
        </p:nvCxnSpPr>
        <p:spPr>
          <a:xfrm>
            <a:off x="7383795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A19F6986-5014-4218-9457-992C175C1D31}"/>
              </a:ext>
            </a:extLst>
          </p:cNvPr>
          <p:cNvCxnSpPr>
            <a:endCxn id="156" idx="2"/>
          </p:cNvCxnSpPr>
          <p:nvPr/>
        </p:nvCxnSpPr>
        <p:spPr>
          <a:xfrm>
            <a:off x="7383795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9A0C21D-8654-4919-A9CC-09F84077ED82}"/>
              </a:ext>
            </a:extLst>
          </p:cNvPr>
          <p:cNvCxnSpPr>
            <a:endCxn id="157" idx="2"/>
          </p:cNvCxnSpPr>
          <p:nvPr/>
        </p:nvCxnSpPr>
        <p:spPr>
          <a:xfrm>
            <a:off x="7383795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8F7C31A-1098-490C-8AEB-7091877A7768}"/>
              </a:ext>
            </a:extLst>
          </p:cNvPr>
          <p:cNvCxnSpPr>
            <a:endCxn id="154" idx="2"/>
          </p:cNvCxnSpPr>
          <p:nvPr/>
        </p:nvCxnSpPr>
        <p:spPr>
          <a:xfrm flipV="1">
            <a:off x="7383795" y="2647792"/>
            <a:ext cx="847860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3921EAE-A303-41CF-AA30-DF6BF5C6199A}"/>
              </a:ext>
            </a:extLst>
          </p:cNvPr>
          <p:cNvCxnSpPr>
            <a:endCxn id="155" idx="2"/>
          </p:cNvCxnSpPr>
          <p:nvPr/>
        </p:nvCxnSpPr>
        <p:spPr>
          <a:xfrm>
            <a:off x="7383795" y="3749005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90D5105-24A9-4990-8DC7-40556C9F0826}"/>
              </a:ext>
            </a:extLst>
          </p:cNvPr>
          <p:cNvCxnSpPr>
            <a:endCxn id="156" idx="2"/>
          </p:cNvCxnSpPr>
          <p:nvPr/>
        </p:nvCxnSpPr>
        <p:spPr>
          <a:xfrm>
            <a:off x="7383795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60E9377-09EF-4D9F-9214-70263C0ACC8C}"/>
              </a:ext>
            </a:extLst>
          </p:cNvPr>
          <p:cNvCxnSpPr>
            <a:endCxn id="157" idx="2"/>
          </p:cNvCxnSpPr>
          <p:nvPr/>
        </p:nvCxnSpPr>
        <p:spPr>
          <a:xfrm>
            <a:off x="7383795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90E58FC-4A15-45DA-AB21-E98B2724AA0D}"/>
              </a:ext>
            </a:extLst>
          </p:cNvPr>
          <p:cNvCxnSpPr>
            <a:endCxn id="154" idx="2"/>
          </p:cNvCxnSpPr>
          <p:nvPr/>
        </p:nvCxnSpPr>
        <p:spPr>
          <a:xfrm flipV="1">
            <a:off x="7383795" y="2647792"/>
            <a:ext cx="847860" cy="21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BAD8BCCC-6BA3-4A45-A871-9DE89A5E147B}"/>
              </a:ext>
            </a:extLst>
          </p:cNvPr>
          <p:cNvCxnSpPr>
            <a:endCxn id="155" idx="2"/>
          </p:cNvCxnSpPr>
          <p:nvPr/>
        </p:nvCxnSpPr>
        <p:spPr>
          <a:xfrm flipV="1">
            <a:off x="7383795" y="3749005"/>
            <a:ext cx="847860" cy="10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495EDCC-4ABB-4821-A4C9-354B4404CE26}"/>
              </a:ext>
            </a:extLst>
          </p:cNvPr>
          <p:cNvCxnSpPr>
            <a:endCxn id="156" idx="2"/>
          </p:cNvCxnSpPr>
          <p:nvPr/>
        </p:nvCxnSpPr>
        <p:spPr>
          <a:xfrm>
            <a:off x="7383795" y="4820422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95CCFFC8-9E54-4048-A334-6F5011820099}"/>
              </a:ext>
            </a:extLst>
          </p:cNvPr>
          <p:cNvCxnSpPr>
            <a:endCxn id="157" idx="2"/>
          </p:cNvCxnSpPr>
          <p:nvPr/>
        </p:nvCxnSpPr>
        <p:spPr>
          <a:xfrm>
            <a:off x="7383795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6AF0A91-D329-4C2B-9436-63505C46AAF5}"/>
              </a:ext>
            </a:extLst>
          </p:cNvPr>
          <p:cNvCxnSpPr>
            <a:endCxn id="154" idx="2"/>
          </p:cNvCxnSpPr>
          <p:nvPr/>
        </p:nvCxnSpPr>
        <p:spPr>
          <a:xfrm flipV="1">
            <a:off x="7383795" y="2647792"/>
            <a:ext cx="847860" cy="32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66C629C-DC60-492D-940D-0AFF0FDBFE79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7383795" y="3749005"/>
            <a:ext cx="847860" cy="2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1FDBF3E-4AA2-40B0-B721-153C12567C11}"/>
              </a:ext>
            </a:extLst>
          </p:cNvPr>
          <p:cNvCxnSpPr>
            <a:endCxn id="156" idx="2"/>
          </p:cNvCxnSpPr>
          <p:nvPr/>
        </p:nvCxnSpPr>
        <p:spPr>
          <a:xfrm flipV="1">
            <a:off x="7383795" y="4820422"/>
            <a:ext cx="847860" cy="11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EC3D881-950C-416F-85EC-3C18C5C1B780}"/>
              </a:ext>
            </a:extLst>
          </p:cNvPr>
          <p:cNvCxnSpPr>
            <a:cxnSpLocks/>
            <a:endCxn id="157" idx="2"/>
          </p:cNvCxnSpPr>
          <p:nvPr/>
        </p:nvCxnSpPr>
        <p:spPr>
          <a:xfrm>
            <a:off x="7383795" y="5921636"/>
            <a:ext cx="84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B1C067-EB2F-4358-8484-DB643396FFB5}"/>
              </a:ext>
            </a:extLst>
          </p:cNvPr>
          <p:cNvSpPr txBox="1"/>
          <p:nvPr/>
        </p:nvSpPr>
        <p:spPr>
          <a:xfrm>
            <a:off x="9662401" y="1463950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EBDDCD74-DECF-4B03-A4E6-7776BBA1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155"/>
            <a:ext cx="9601200" cy="71812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Deep Neural Network</a:t>
            </a:r>
            <a:endParaRPr lang="ko-KR" altLang="en-US" sz="3200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71BBD19-E2ED-40D4-825C-862CCF3638BB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7FCB18F-D6D5-44EF-8FDD-487BA78721A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666837" y="2510382"/>
            <a:ext cx="1568095" cy="17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BDBCC0E0-333B-45DF-AD6D-8C00E6474690}"/>
              </a:ext>
            </a:extLst>
          </p:cNvPr>
          <p:cNvSpPr/>
          <p:nvPr/>
        </p:nvSpPr>
        <p:spPr>
          <a:xfrm>
            <a:off x="5234932" y="3095297"/>
            <a:ext cx="2350210" cy="23502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입력의 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편향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D4B275E-262E-4522-9EBE-68B8E89E8ED5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585142" y="4270402"/>
            <a:ext cx="2303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B93961-8C74-4550-9167-D63A3288BE12}"/>
              </a:ext>
            </a:extLst>
          </p:cNvPr>
          <p:cNvSpPr txBox="1"/>
          <p:nvPr/>
        </p:nvSpPr>
        <p:spPr>
          <a:xfrm>
            <a:off x="3665804" y="3108073"/>
            <a:ext cx="16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* Weight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5328A3-54CA-42BA-8FFC-4485601733F7}"/>
              </a:ext>
            </a:extLst>
          </p:cNvPr>
          <p:cNvSpPr txBox="1"/>
          <p:nvPr/>
        </p:nvSpPr>
        <p:spPr>
          <a:xfrm>
            <a:off x="7489890" y="4719454"/>
            <a:ext cx="112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Activation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18AB93-EB62-4AD7-8136-DC37D9201061}"/>
              </a:ext>
            </a:extLst>
          </p:cNvPr>
          <p:cNvCxnSpPr>
            <a:cxnSpLocks/>
          </p:cNvCxnSpPr>
          <p:nvPr/>
        </p:nvCxnSpPr>
        <p:spPr>
          <a:xfrm>
            <a:off x="2374692" y="2510382"/>
            <a:ext cx="117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C862EFF-35A1-4574-AD10-DD8813FBBAD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158837" y="4247846"/>
            <a:ext cx="2076095" cy="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0D1E6F-AF0D-4642-85F6-84D74922685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560513" y="4270402"/>
            <a:ext cx="1674419" cy="17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F839C0-F3AA-4E03-8040-AEF7074F13E3}"/>
              </a:ext>
            </a:extLst>
          </p:cNvPr>
          <p:cNvSpPr txBox="1"/>
          <p:nvPr/>
        </p:nvSpPr>
        <p:spPr>
          <a:xfrm>
            <a:off x="2630758" y="2141050"/>
            <a:ext cx="67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2A64C72-02AC-4D92-96C9-4DB5501A579E}"/>
              </a:ext>
            </a:extLst>
          </p:cNvPr>
          <p:cNvSpPr/>
          <p:nvPr/>
        </p:nvSpPr>
        <p:spPr>
          <a:xfrm>
            <a:off x="3560513" y="2428858"/>
            <a:ext cx="212647" cy="20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DCACA-3191-45B8-AEC0-9E68B478A1F7}"/>
              </a:ext>
            </a:extLst>
          </p:cNvPr>
          <p:cNvSpPr txBox="1"/>
          <p:nvPr/>
        </p:nvSpPr>
        <p:spPr>
          <a:xfrm>
            <a:off x="3652203" y="2126430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E871C0-A683-4525-921F-DF9EF441DD9F}"/>
              </a:ext>
            </a:extLst>
          </p:cNvPr>
          <p:cNvSpPr txBox="1"/>
          <p:nvPr/>
        </p:nvSpPr>
        <p:spPr>
          <a:xfrm>
            <a:off x="3172720" y="16724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synapse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486FB9C-DC92-43EA-91DE-687C568E3451}"/>
              </a:ext>
            </a:extLst>
          </p:cNvPr>
          <p:cNvCxnSpPr>
            <a:stCxn id="46" idx="7"/>
            <a:endCxn id="46" idx="5"/>
          </p:cNvCxnSpPr>
          <p:nvPr/>
        </p:nvCxnSpPr>
        <p:spPr>
          <a:xfrm>
            <a:off x="7240962" y="3439477"/>
            <a:ext cx="0" cy="1661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139A136-02D2-4EEB-A958-3CA58D5CCA4B}"/>
              </a:ext>
            </a:extLst>
          </p:cNvPr>
          <p:cNvSpPr txBox="1"/>
          <p:nvPr/>
        </p:nvSpPr>
        <p:spPr>
          <a:xfrm>
            <a:off x="7262209" y="40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DF759A-A8A1-4F3C-9B9B-EE283B0FF145}"/>
              </a:ext>
            </a:extLst>
          </p:cNvPr>
          <p:cNvSpPr txBox="1"/>
          <p:nvPr/>
        </p:nvSpPr>
        <p:spPr>
          <a:xfrm>
            <a:off x="5931334" y="337465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Cell body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99CE49-8631-4189-AA7F-F3450B4EEABD}"/>
              </a:ext>
            </a:extLst>
          </p:cNvPr>
          <p:cNvSpPr txBox="1"/>
          <p:nvPr/>
        </p:nvSpPr>
        <p:spPr>
          <a:xfrm>
            <a:off x="6650736" y="453478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bias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F03B8CFC-2089-408B-8B6B-9569B110C7D3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In One Unit</a:t>
            </a:r>
            <a:endParaRPr lang="ko-KR" altLang="en-US" sz="32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2E79F3D-3887-416A-8E77-4D0016E803C2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8D4EF7-9DB7-41A1-8C83-048DF38F3BD5}"/>
              </a:ext>
            </a:extLst>
          </p:cNvPr>
          <p:cNvSpPr txBox="1"/>
          <p:nvPr/>
        </p:nvSpPr>
        <p:spPr>
          <a:xfrm>
            <a:off x="8413637" y="385769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80D1674-EF31-4023-912A-D0EC6C04A794}"/>
              </a:ext>
            </a:extLst>
          </p:cNvPr>
          <p:cNvSpPr/>
          <p:nvPr/>
        </p:nvSpPr>
        <p:spPr>
          <a:xfrm>
            <a:off x="5514538" y="2854816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1688D-55F4-44F4-823A-EF332FBF6CEA}"/>
              </a:ext>
            </a:extLst>
          </p:cNvPr>
          <p:cNvSpPr/>
          <p:nvPr/>
        </p:nvSpPr>
        <p:spPr>
          <a:xfrm>
            <a:off x="5500569" y="3915712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466F836-C41C-4914-BED1-F70E4C8D6B8F}"/>
              </a:ext>
            </a:extLst>
          </p:cNvPr>
          <p:cNvSpPr/>
          <p:nvPr/>
        </p:nvSpPr>
        <p:spPr>
          <a:xfrm>
            <a:off x="5500569" y="4980239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F9984A-66A7-4947-B6C2-F19D64ADD02E}"/>
              </a:ext>
            </a:extLst>
          </p:cNvPr>
          <p:cNvSpPr txBox="1"/>
          <p:nvPr/>
        </p:nvSpPr>
        <p:spPr>
          <a:xfrm>
            <a:off x="5320758" y="14020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Hidden</a:t>
            </a:r>
          </a:p>
          <a:p>
            <a:pPr algn="ctr"/>
            <a:r>
              <a:rPr lang="ko-KR" altLang="en-US" dirty="0"/>
              <a:t>멋쟁이들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BB8628-456D-4A31-9E48-B9E90059354D}"/>
              </a:ext>
            </a:extLst>
          </p:cNvPr>
          <p:cNvCxnSpPr>
            <a:cxnSpLocks/>
            <a:stCxn id="56" idx="6"/>
            <a:endCxn id="76" idx="2"/>
          </p:cNvCxnSpPr>
          <p:nvPr/>
        </p:nvCxnSpPr>
        <p:spPr>
          <a:xfrm>
            <a:off x="6234974" y="3215034"/>
            <a:ext cx="2677049" cy="10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058CE6-8FAA-411F-A30A-50456727EA39}"/>
              </a:ext>
            </a:extLst>
          </p:cNvPr>
          <p:cNvCxnSpPr>
            <a:cxnSpLocks/>
            <a:stCxn id="58" idx="6"/>
            <a:endCxn id="76" idx="2"/>
          </p:cNvCxnSpPr>
          <p:nvPr/>
        </p:nvCxnSpPr>
        <p:spPr>
          <a:xfrm>
            <a:off x="6221005" y="4275930"/>
            <a:ext cx="2691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C05024-972D-4794-BFD4-91EAE01A5FAD}"/>
              </a:ext>
            </a:extLst>
          </p:cNvPr>
          <p:cNvCxnSpPr>
            <a:cxnSpLocks/>
            <a:stCxn id="59" idx="6"/>
            <a:endCxn id="76" idx="2"/>
          </p:cNvCxnSpPr>
          <p:nvPr/>
        </p:nvCxnSpPr>
        <p:spPr>
          <a:xfrm flipV="1">
            <a:off x="6221005" y="4275930"/>
            <a:ext cx="2691018" cy="106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730D774-3247-402B-B7F1-7BD747CFB9E6}"/>
              </a:ext>
            </a:extLst>
          </p:cNvPr>
          <p:cNvSpPr/>
          <p:nvPr/>
        </p:nvSpPr>
        <p:spPr>
          <a:xfrm>
            <a:off x="8912023" y="3915712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A05AF3-2EC9-47C7-B191-D782BA2AFF74}"/>
              </a:ext>
            </a:extLst>
          </p:cNvPr>
          <p:cNvSpPr txBox="1"/>
          <p:nvPr/>
        </p:nvSpPr>
        <p:spPr>
          <a:xfrm>
            <a:off x="8770724" y="1402004"/>
            <a:ext cx="99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ko-KR" altLang="en-US" dirty="0"/>
              <a:t>박사님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081D6BB-3E71-439A-8CAB-BAC7F1CE8F35}"/>
              </a:ext>
            </a:extLst>
          </p:cNvPr>
          <p:cNvSpPr/>
          <p:nvPr/>
        </p:nvSpPr>
        <p:spPr>
          <a:xfrm>
            <a:off x="1921696" y="2351933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63F8C-59CF-4BA8-9283-3A95AF4413C8}"/>
              </a:ext>
            </a:extLst>
          </p:cNvPr>
          <p:cNvSpPr/>
          <p:nvPr/>
        </p:nvSpPr>
        <p:spPr>
          <a:xfrm>
            <a:off x="1907727" y="3412829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5336F40-FE20-4E33-8A2C-365CD7A6F2B1}"/>
              </a:ext>
            </a:extLst>
          </p:cNvPr>
          <p:cNvSpPr/>
          <p:nvPr/>
        </p:nvSpPr>
        <p:spPr>
          <a:xfrm>
            <a:off x="1907727" y="4477356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F7594DD-E832-4C48-AEAE-D6B8A0EB0900}"/>
              </a:ext>
            </a:extLst>
          </p:cNvPr>
          <p:cNvSpPr/>
          <p:nvPr/>
        </p:nvSpPr>
        <p:spPr>
          <a:xfrm>
            <a:off x="1907727" y="5649824"/>
            <a:ext cx="720436" cy="7204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2D1B6-52E8-4531-8F4B-FBD6D811D539}"/>
              </a:ext>
            </a:extLst>
          </p:cNvPr>
          <p:cNvSpPr txBox="1"/>
          <p:nvPr/>
        </p:nvSpPr>
        <p:spPr>
          <a:xfrm>
            <a:off x="1689590" y="1402005"/>
            <a:ext cx="115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Input</a:t>
            </a:r>
          </a:p>
          <a:p>
            <a:pPr algn="ctr"/>
            <a:r>
              <a:rPr lang="ko-KR" altLang="en-US" dirty="0"/>
              <a:t>학생들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F8253-DA38-4255-B4B1-BA30A65B6663}"/>
              </a:ext>
            </a:extLst>
          </p:cNvPr>
          <p:cNvCxnSpPr>
            <a:stCxn id="80" idx="6"/>
            <a:endCxn id="56" idx="2"/>
          </p:cNvCxnSpPr>
          <p:nvPr/>
        </p:nvCxnSpPr>
        <p:spPr>
          <a:xfrm>
            <a:off x="2642132" y="2712151"/>
            <a:ext cx="2872406" cy="502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DFAB12-231C-4DCB-9F3C-945A4840FD04}"/>
              </a:ext>
            </a:extLst>
          </p:cNvPr>
          <p:cNvCxnSpPr>
            <a:stCxn id="80" idx="6"/>
            <a:endCxn id="58" idx="2"/>
          </p:cNvCxnSpPr>
          <p:nvPr/>
        </p:nvCxnSpPr>
        <p:spPr>
          <a:xfrm>
            <a:off x="2642132" y="2712151"/>
            <a:ext cx="2858437" cy="156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4EA722-3487-4D93-B885-883F65D1EC2C}"/>
              </a:ext>
            </a:extLst>
          </p:cNvPr>
          <p:cNvCxnSpPr>
            <a:stCxn id="80" idx="6"/>
            <a:endCxn id="59" idx="2"/>
          </p:cNvCxnSpPr>
          <p:nvPr/>
        </p:nvCxnSpPr>
        <p:spPr>
          <a:xfrm>
            <a:off x="2642132" y="2712151"/>
            <a:ext cx="2858437" cy="26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F091FC-894D-4A37-9AB7-3FB1795E3A32}"/>
              </a:ext>
            </a:extLst>
          </p:cNvPr>
          <p:cNvCxnSpPr>
            <a:stCxn id="81" idx="6"/>
            <a:endCxn id="56" idx="2"/>
          </p:cNvCxnSpPr>
          <p:nvPr/>
        </p:nvCxnSpPr>
        <p:spPr>
          <a:xfrm flipV="1">
            <a:off x="2628163" y="3215034"/>
            <a:ext cx="2886375" cy="55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438F82-738C-40A7-B1F1-4F51AB4BE3F2}"/>
              </a:ext>
            </a:extLst>
          </p:cNvPr>
          <p:cNvCxnSpPr>
            <a:stCxn id="81" idx="6"/>
            <a:endCxn id="58" idx="2"/>
          </p:cNvCxnSpPr>
          <p:nvPr/>
        </p:nvCxnSpPr>
        <p:spPr>
          <a:xfrm>
            <a:off x="2628163" y="3773047"/>
            <a:ext cx="2872406" cy="50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A82F0D-B99D-4965-B0E4-D12777B89D73}"/>
              </a:ext>
            </a:extLst>
          </p:cNvPr>
          <p:cNvCxnSpPr>
            <a:stCxn id="81" idx="6"/>
            <a:endCxn id="59" idx="2"/>
          </p:cNvCxnSpPr>
          <p:nvPr/>
        </p:nvCxnSpPr>
        <p:spPr>
          <a:xfrm>
            <a:off x="2628163" y="3773047"/>
            <a:ext cx="2872406" cy="15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C71B5F0-2D31-455D-9005-2F9A26543E25}"/>
              </a:ext>
            </a:extLst>
          </p:cNvPr>
          <p:cNvCxnSpPr>
            <a:stCxn id="82" idx="6"/>
            <a:endCxn id="56" idx="2"/>
          </p:cNvCxnSpPr>
          <p:nvPr/>
        </p:nvCxnSpPr>
        <p:spPr>
          <a:xfrm flipV="1">
            <a:off x="2628163" y="3215034"/>
            <a:ext cx="2886375" cy="162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C5F43B3-B94E-4B61-A39E-5B9B37B8240A}"/>
              </a:ext>
            </a:extLst>
          </p:cNvPr>
          <p:cNvCxnSpPr>
            <a:stCxn id="82" idx="6"/>
            <a:endCxn id="58" idx="2"/>
          </p:cNvCxnSpPr>
          <p:nvPr/>
        </p:nvCxnSpPr>
        <p:spPr>
          <a:xfrm flipV="1">
            <a:off x="2628163" y="4275930"/>
            <a:ext cx="2872406" cy="5616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78F89A9-A92C-42D6-9A9F-DBA51BA45F08}"/>
              </a:ext>
            </a:extLst>
          </p:cNvPr>
          <p:cNvCxnSpPr>
            <a:stCxn id="82" idx="6"/>
            <a:endCxn id="59" idx="2"/>
          </p:cNvCxnSpPr>
          <p:nvPr/>
        </p:nvCxnSpPr>
        <p:spPr>
          <a:xfrm>
            <a:off x="2628163" y="4837574"/>
            <a:ext cx="2872406" cy="50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C1A7CB3-372F-4E2D-9F6F-AFAC239E3206}"/>
              </a:ext>
            </a:extLst>
          </p:cNvPr>
          <p:cNvCxnSpPr>
            <a:stCxn id="83" idx="6"/>
            <a:endCxn id="56" idx="2"/>
          </p:cNvCxnSpPr>
          <p:nvPr/>
        </p:nvCxnSpPr>
        <p:spPr>
          <a:xfrm flipV="1">
            <a:off x="2628163" y="3215034"/>
            <a:ext cx="2886375" cy="27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48CFEBC-A035-4594-B5B7-8A39F27B26A7}"/>
              </a:ext>
            </a:extLst>
          </p:cNvPr>
          <p:cNvCxnSpPr>
            <a:stCxn id="83" idx="6"/>
            <a:endCxn id="58" idx="2"/>
          </p:cNvCxnSpPr>
          <p:nvPr/>
        </p:nvCxnSpPr>
        <p:spPr>
          <a:xfrm flipV="1">
            <a:off x="2628163" y="4275930"/>
            <a:ext cx="2872406" cy="17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CC272A-0C9E-4BD1-9E39-48085FA3FCED}"/>
              </a:ext>
            </a:extLst>
          </p:cNvPr>
          <p:cNvCxnSpPr>
            <a:stCxn id="83" idx="6"/>
            <a:endCxn id="59" idx="2"/>
          </p:cNvCxnSpPr>
          <p:nvPr/>
        </p:nvCxnSpPr>
        <p:spPr>
          <a:xfrm flipV="1">
            <a:off x="2628163" y="5340457"/>
            <a:ext cx="2872406" cy="66958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D34DDB2-9B5E-4D9F-8A63-1DEEA6F73D32}"/>
              </a:ext>
            </a:extLst>
          </p:cNvPr>
          <p:cNvCxnSpPr>
            <a:stCxn id="76" idx="6"/>
          </p:cNvCxnSpPr>
          <p:nvPr/>
        </p:nvCxnSpPr>
        <p:spPr>
          <a:xfrm>
            <a:off x="9632459" y="4275930"/>
            <a:ext cx="1002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EAF26C-DE89-45A3-B348-52054C0717CA}"/>
              </a:ext>
            </a:extLst>
          </p:cNvPr>
          <p:cNvCxnSpPr/>
          <p:nvPr/>
        </p:nvCxnSpPr>
        <p:spPr>
          <a:xfrm>
            <a:off x="2644950" y="2712151"/>
            <a:ext cx="2872406" cy="502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E36352-C711-4933-8EB7-EC6C5B545C57}"/>
              </a:ext>
            </a:extLst>
          </p:cNvPr>
          <p:cNvCxnSpPr/>
          <p:nvPr/>
        </p:nvCxnSpPr>
        <p:spPr>
          <a:xfrm flipV="1">
            <a:off x="2630981" y="4275930"/>
            <a:ext cx="2872406" cy="561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F7628B-EDDC-47CB-8327-1E62CA1FCA0A}"/>
              </a:ext>
            </a:extLst>
          </p:cNvPr>
          <p:cNvCxnSpPr/>
          <p:nvPr/>
        </p:nvCxnSpPr>
        <p:spPr>
          <a:xfrm flipV="1">
            <a:off x="2630981" y="5340457"/>
            <a:ext cx="2872406" cy="669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630CE8-18BA-476C-8B07-D273B106DAD9}"/>
              </a:ext>
            </a:extLst>
          </p:cNvPr>
          <p:cNvSpPr txBox="1"/>
          <p:nvPr/>
        </p:nvSpPr>
        <p:spPr>
          <a:xfrm>
            <a:off x="2732463" y="2384820"/>
            <a:ext cx="26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 적극 수용</a:t>
            </a:r>
            <a:r>
              <a:rPr lang="en-US" altLang="ko-KR" dirty="0"/>
              <a:t>! = Weight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1BDD9D-C5EA-4819-B220-4CBFACEC9777}"/>
              </a:ext>
            </a:extLst>
          </p:cNvPr>
          <p:cNvCxnSpPr>
            <a:cxnSpLocks/>
            <a:stCxn id="56" idx="7"/>
            <a:endCxn id="56" idx="5"/>
          </p:cNvCxnSpPr>
          <p:nvPr/>
        </p:nvCxnSpPr>
        <p:spPr>
          <a:xfrm>
            <a:off x="6129469" y="2960321"/>
            <a:ext cx="0" cy="50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FC3D9B-D85D-4EF5-8A98-FF694FAF0B10}"/>
              </a:ext>
            </a:extLst>
          </p:cNvPr>
          <p:cNvCxnSpPr>
            <a:cxnSpLocks/>
            <a:stCxn id="58" idx="7"/>
            <a:endCxn id="58" idx="5"/>
          </p:cNvCxnSpPr>
          <p:nvPr/>
        </p:nvCxnSpPr>
        <p:spPr>
          <a:xfrm>
            <a:off x="6115500" y="4021217"/>
            <a:ext cx="0" cy="50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0214A6-8707-4DF7-AE93-636C75EDF88B}"/>
              </a:ext>
            </a:extLst>
          </p:cNvPr>
          <p:cNvCxnSpPr>
            <a:cxnSpLocks/>
            <a:stCxn id="59" idx="7"/>
            <a:endCxn id="59" idx="5"/>
          </p:cNvCxnSpPr>
          <p:nvPr/>
        </p:nvCxnSpPr>
        <p:spPr>
          <a:xfrm>
            <a:off x="6115500" y="5085744"/>
            <a:ext cx="0" cy="50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8583B3-D029-43C0-803C-65DF7595A6DC}"/>
              </a:ext>
            </a:extLst>
          </p:cNvPr>
          <p:cNvSpPr txBox="1"/>
          <p:nvPr/>
        </p:nvSpPr>
        <p:spPr>
          <a:xfrm>
            <a:off x="6713144" y="2083784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학생들을 좋아함 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의견들을 좋게 봄</a:t>
            </a:r>
            <a:endParaRPr lang="en-US" altLang="ko-KR" dirty="0"/>
          </a:p>
          <a:p>
            <a:r>
              <a:rPr lang="en-US" altLang="ko-KR" dirty="0"/>
              <a:t>= Bias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5167D2-74E6-46A7-84C0-6A7898DC0883}"/>
              </a:ext>
            </a:extLst>
          </p:cNvPr>
          <p:cNvCxnSpPr>
            <a:cxnSpLocks/>
          </p:cNvCxnSpPr>
          <p:nvPr/>
        </p:nvCxnSpPr>
        <p:spPr>
          <a:xfrm flipH="1">
            <a:off x="6323639" y="2739377"/>
            <a:ext cx="360218" cy="31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8C7DEA-BB2D-425C-9374-7F5983C6CD61}"/>
              </a:ext>
            </a:extLst>
          </p:cNvPr>
          <p:cNvSpPr txBox="1"/>
          <p:nvPr/>
        </p:nvSpPr>
        <p:spPr>
          <a:xfrm>
            <a:off x="6713144" y="5675249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학생들을 싫어함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어림도 없음</a:t>
            </a:r>
            <a:endParaRPr lang="en-US" altLang="ko-KR" dirty="0"/>
          </a:p>
          <a:p>
            <a:r>
              <a:rPr lang="en-US" altLang="ko-KR" dirty="0"/>
              <a:t>= Bias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5839EF-CEB1-4DF1-925E-D57929467572}"/>
              </a:ext>
            </a:extLst>
          </p:cNvPr>
          <p:cNvCxnSpPr>
            <a:cxnSpLocks/>
          </p:cNvCxnSpPr>
          <p:nvPr/>
        </p:nvCxnSpPr>
        <p:spPr>
          <a:xfrm flipH="1" flipV="1">
            <a:off x="6323639" y="5649824"/>
            <a:ext cx="360218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39B75-EA24-4D07-AFFC-EF539AC30176}"/>
              </a:ext>
            </a:extLst>
          </p:cNvPr>
          <p:cNvCxnSpPr>
            <a:cxnSpLocks/>
            <a:stCxn id="76" idx="7"/>
            <a:endCxn id="76" idx="5"/>
          </p:cNvCxnSpPr>
          <p:nvPr/>
        </p:nvCxnSpPr>
        <p:spPr>
          <a:xfrm>
            <a:off x="9526954" y="4021217"/>
            <a:ext cx="0" cy="50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B7F5143-A594-41E3-9579-DE5C0DFF080D}"/>
              </a:ext>
            </a:extLst>
          </p:cNvPr>
          <p:cNvCxnSpPr>
            <a:cxnSpLocks/>
          </p:cNvCxnSpPr>
          <p:nvPr/>
        </p:nvCxnSpPr>
        <p:spPr>
          <a:xfrm flipH="1" flipV="1">
            <a:off x="6323639" y="4477356"/>
            <a:ext cx="3149098" cy="10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AC8D68-C5E9-42B8-9513-1F473300FE25}"/>
              </a:ext>
            </a:extLst>
          </p:cNvPr>
          <p:cNvSpPr txBox="1"/>
          <p:nvPr/>
        </p:nvSpPr>
        <p:spPr>
          <a:xfrm>
            <a:off x="9549868" y="5272004"/>
            <a:ext cx="217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정해진 기준으로</a:t>
            </a:r>
            <a:endParaRPr lang="en-US" altLang="ko-KR" dirty="0"/>
          </a:p>
          <a:p>
            <a:r>
              <a:rPr lang="ko-KR" altLang="en-US" dirty="0"/>
              <a:t>데이터 전달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6D9BC535-69B5-4D39-BD56-0F49BBCE67C6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Weight, Bias, Activation function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박사님께 과제 검사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414BECC-8614-4E10-B279-2C452DB6647E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4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B4027-185C-42B5-B44E-DC19D12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992C-56A0-459A-BD2A-1127458E066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184B76-3796-4C55-8733-6CA379C4A8EE}"/>
              </a:ext>
            </a:extLst>
          </p:cNvPr>
          <p:cNvSpPr txBox="1">
            <a:spLocks/>
          </p:cNvSpPr>
          <p:nvPr/>
        </p:nvSpPr>
        <p:spPr>
          <a:xfrm>
            <a:off x="1371600" y="382155"/>
            <a:ext cx="9601200" cy="71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대표적인 활성 함수의 개념 및 종류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5E459-1B19-4011-9616-46EF522A8A41}"/>
              </a:ext>
            </a:extLst>
          </p:cNvPr>
          <p:cNvCxnSpPr/>
          <p:nvPr/>
        </p:nvCxnSpPr>
        <p:spPr>
          <a:xfrm>
            <a:off x="1371600" y="986264"/>
            <a:ext cx="96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11359E8-8B38-42F7-B71D-5F72EDB2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847" y="2261317"/>
            <a:ext cx="2871443" cy="22044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1C31B6-DC0F-4387-AD34-32A70727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261318"/>
            <a:ext cx="2871444" cy="22044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54E62E-2EBF-49CA-81BC-1BAB5C040A54}"/>
              </a:ext>
            </a:extLst>
          </p:cNvPr>
          <p:cNvSpPr txBox="1"/>
          <p:nvPr/>
        </p:nvSpPr>
        <p:spPr>
          <a:xfrm>
            <a:off x="6554846" y="4680972"/>
            <a:ext cx="287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ReLU</a:t>
            </a:r>
            <a:r>
              <a:rPr lang="en-US" altLang="ko-KR" dirty="0"/>
              <a:t>(z)</a:t>
            </a:r>
          </a:p>
          <a:p>
            <a:pPr algn="ctr"/>
            <a:r>
              <a:rPr lang="en-US" altLang="ko-KR" dirty="0"/>
              <a:t>( Rectified Linear Unit 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90902C-E532-4ED9-B86C-9BCD371D5908}"/>
              </a:ext>
            </a:extLst>
          </p:cNvPr>
          <p:cNvSpPr txBox="1"/>
          <p:nvPr/>
        </p:nvSpPr>
        <p:spPr>
          <a:xfrm>
            <a:off x="1371600" y="4680972"/>
            <a:ext cx="28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Sigmoid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E0A526-E2A8-40AA-BE3F-5C3C189BE2AA}"/>
              </a:ext>
            </a:extLst>
          </p:cNvPr>
          <p:cNvGrpSpPr/>
          <p:nvPr/>
        </p:nvGrpSpPr>
        <p:grpSpPr>
          <a:xfrm>
            <a:off x="4892822" y="3001905"/>
            <a:ext cx="843177" cy="723275"/>
            <a:chOff x="3292041" y="6083919"/>
            <a:chExt cx="843177" cy="723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63D9A8-0201-4741-906A-913D161DC03C}"/>
                </a:ext>
              </a:extLst>
            </p:cNvPr>
            <p:cNvSpPr txBox="1"/>
            <p:nvPr/>
          </p:nvSpPr>
          <p:spPr>
            <a:xfrm>
              <a:off x="3292041" y="6083919"/>
              <a:ext cx="689611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</a:p>
            <a:p>
              <a:pPr algn="ctr"/>
              <a:endParaRPr lang="en-US" altLang="ko-KR" sz="500" dirty="0"/>
            </a:p>
            <a:p>
              <a:pPr algn="ctr"/>
              <a:r>
                <a:rPr lang="en-US" altLang="ko-KR" dirty="0"/>
                <a:t>1 + e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B8FB26E-D887-4B37-B407-B0B925638C2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3292041" y="6445557"/>
              <a:ext cx="68961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B2028-7E68-4BF0-AE1E-9C5C2E02A756}"/>
                </a:ext>
              </a:extLst>
            </p:cNvPr>
            <p:cNvSpPr txBox="1"/>
            <p:nvPr/>
          </p:nvSpPr>
          <p:spPr>
            <a:xfrm>
              <a:off x="3795061" y="6355902"/>
              <a:ext cx="3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-x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B8FEDF-7B8B-4408-B34E-A80D47C814FF}"/>
              </a:ext>
            </a:extLst>
          </p:cNvPr>
          <p:cNvSpPr txBox="1"/>
          <p:nvPr/>
        </p:nvSpPr>
        <p:spPr>
          <a:xfrm>
            <a:off x="9684863" y="31788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 max( 0, x )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059016-D179-4E43-8EE4-2A85CBECAE13}"/>
              </a:ext>
            </a:extLst>
          </p:cNvPr>
          <p:cNvSpPr txBox="1"/>
          <p:nvPr/>
        </p:nvSpPr>
        <p:spPr>
          <a:xfrm>
            <a:off x="4442629" y="31788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497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2427</TotalTime>
  <Words>1956</Words>
  <Application>Microsoft Office PowerPoint</Application>
  <PresentationFormat>와이드스크린</PresentationFormat>
  <Paragraphs>466</Paragraphs>
  <Slides>37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Cambria Math</vt:lpstr>
      <vt:lpstr>Franklin Gothic Book</vt:lpstr>
      <vt:lpstr>Wingdings</vt:lpstr>
      <vt:lpstr>자르기</vt:lpstr>
      <vt:lpstr>6. Multilayer neural networks</vt:lpstr>
      <vt:lpstr>PowerPoint 프레젠테이션</vt:lpstr>
      <vt:lpstr>목 차</vt:lpstr>
      <vt:lpstr>Neural Networks(신경망)의 기본 용어</vt:lpstr>
      <vt:lpstr>Neurons</vt:lpstr>
      <vt:lpstr>Deep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Multilayer neural networks</dc:title>
  <dc:creator>금 기륜</dc:creator>
  <cp:lastModifiedBy>금 기륜</cp:lastModifiedBy>
  <cp:revision>718</cp:revision>
  <dcterms:created xsi:type="dcterms:W3CDTF">2020-01-05T05:32:50Z</dcterms:created>
  <dcterms:modified xsi:type="dcterms:W3CDTF">2020-01-15T05:53:02Z</dcterms:modified>
</cp:coreProperties>
</file>