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93" r:id="rId3"/>
    <p:sldId id="259" r:id="rId4"/>
    <p:sldId id="258" r:id="rId5"/>
    <p:sldId id="265" r:id="rId6"/>
    <p:sldId id="266" r:id="rId7"/>
    <p:sldId id="267" r:id="rId8"/>
    <p:sldId id="260" r:id="rId9"/>
    <p:sldId id="268" r:id="rId10"/>
    <p:sldId id="291" r:id="rId11"/>
    <p:sldId id="269" r:id="rId12"/>
    <p:sldId id="270" r:id="rId13"/>
    <p:sldId id="261" r:id="rId14"/>
    <p:sldId id="292" r:id="rId15"/>
    <p:sldId id="273" r:id="rId16"/>
    <p:sldId id="274" r:id="rId17"/>
    <p:sldId id="264" r:id="rId18"/>
    <p:sldId id="275" r:id="rId19"/>
    <p:sldId id="276" r:id="rId20"/>
    <p:sldId id="277" r:id="rId21"/>
    <p:sldId id="279" r:id="rId22"/>
    <p:sldId id="280" r:id="rId23"/>
    <p:sldId id="281" r:id="rId24"/>
    <p:sldId id="283" r:id="rId25"/>
    <p:sldId id="284" r:id="rId26"/>
    <p:sldId id="286" r:id="rId27"/>
    <p:sldId id="294" r:id="rId28"/>
    <p:sldId id="295" r:id="rId29"/>
    <p:sldId id="289" r:id="rId30"/>
    <p:sldId id="29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원준 탁" initials="원탁" lastIdx="1" clrIdx="0">
    <p:extLst>
      <p:ext uri="{19B8F6BF-5375-455C-9EA6-DF929625EA0E}">
        <p15:presenceInfo xmlns:p15="http://schemas.microsoft.com/office/powerpoint/2012/main" userId="79aa33f14ffa4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2D4B5-018F-4729-AF61-9B8B6A8B5322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D66C0-89E7-47E0-BB29-9C44FCE05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9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91BA355-913F-4E39-B768-3AE55F7DA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7BF312-E5C3-4A93-B225-25132EDF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8C62-BDAB-4A32-8182-B89D0DC0E716}" type="datetime1">
              <a:rPr lang="ko-KR" altLang="en-US" smtClean="0"/>
              <a:t>2019-12-30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74577-4E80-4D4F-88B0-2ADBC3B9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4568F3-1B74-4060-BED6-7FE1A96B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7A64BB6D-3B0E-418F-9025-A602646C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465533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8508B-FB8A-4FCA-B66D-37A33DC3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6016B-8377-4102-8ED9-AD7E0638B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14AC1-A60B-4E44-B886-BB12C5D5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72D4-6B09-4E97-8B7E-5FC854120496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53401-C0EC-4130-B174-01092A3A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2B555-8F85-46BA-8394-D2B2F147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45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63404C-59CA-4897-98EE-0566C79AB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C93127-0EAC-4F1A-B655-FD7417B9F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0FC30-0FE0-4DDF-9E73-706DB8BC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1CAC-1025-4E05-A6E5-FC4437883DAA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B6883-CA6A-4B55-A9B7-9FFDD6CF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FC6C6-9F26-464C-95B7-7EFAC347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2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2F79-4ECD-4809-AF3E-E3B511C5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07735-5098-4546-90C4-72392F2B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E1559-38EE-489C-B83F-86A9EC2F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ED0F-79D3-42E7-8C94-9DD84DC2C4E0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C9B4B-2298-47CE-81AD-3B6A1B6F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05E4C-DD11-4BC7-9369-25791B9D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7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B041A-8DC5-47B1-A9AF-7DE95EE9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EEDB0-D229-4BD0-82E7-E99E88B8E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A1151-F284-4F26-A2EF-7A05AE69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2331-4D3A-4784-AF0D-0EDA3CB1124F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AFEB8-7489-41D8-9A3B-3996F13E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78553-1C8E-45EB-B13B-5D229293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6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31C15-A7DD-488A-9BDC-48542650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293D2-0D7A-4AFB-92AC-FDB3F6A2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0EE87-D252-4EE4-BA39-45D004CC5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3DAD0-59DF-4A76-84D8-2462E459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8A8E-471F-42B7-B6F7-3782B5647B22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0B28C-19EF-4974-A878-55DBCAB9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8BBA8-2A48-421F-AE5C-0268D6A8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56D3A-B0D0-434C-8775-6A9D49F3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1D8C8-17CB-43B1-9F47-F1D617AA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BF17C-C6A6-408E-AD8C-B2BFEEB9D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54ECB2-F8DD-4B6B-82BA-7568BAFF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25AA9-942A-489C-B2ED-7466549BA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E18806-7F60-4DB9-B1F2-690674FB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D0B0-F549-444F-B596-DCB167D362D0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6AEE78-9077-4446-A8CD-3B09E0C8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FD29D3-DD0B-4C24-B183-83B65A95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0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7637-D06B-4B9E-BF92-D074D287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B4537A-D0E0-425B-AEDD-3A629D6B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D1C1-A650-4B68-AB07-EC28EE464F5C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D843C1-6C27-4ECF-AD9A-3FBEFDE0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50A4E0-AB48-4B96-A2A0-F78CA7A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6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4625F296-5092-4AB5-A923-C19A2CE8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58BB-EB22-4AD5-AAEF-CED95DEAF32A}" type="datetime1">
              <a:rPr lang="ko-KR" altLang="en-US" smtClean="0"/>
              <a:t>2019-12-30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9E7B0728-D696-4CB0-9322-AD6DA2CA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32714B4-60CE-4C5C-BF0F-40FCB629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856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738D3-B7B0-4E08-B32F-F16C2721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0620B-03D9-4868-8AE2-2DB64D5D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D47BD6-5F1A-4927-A0EE-E1CE1CC66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8DDB8-CBCD-44C7-8526-F3476A2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0BB5-FA2A-42F5-B18D-9EBBAC41A48C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FDD92-9B6F-4B0D-AFD9-53F244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44F79-9792-4483-9CD8-D14B8A4D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9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B154F-196E-496F-8E52-B32B4769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36BB23-345D-4887-B7A1-90DBED9B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F5B38-8731-4FF6-BD5E-34DA5D523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B65B9-EA3B-4DBF-97E1-8ED23F4A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CED7-7E58-45FB-A4EC-A18E66A7A9E8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0C9F5-66B0-4F47-84AF-100C67E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8C732-4198-46CF-B43D-2582C2F6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7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455ACF-8E1B-4130-A478-5B318685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4195C-F822-44DE-ABB8-D589E3FA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9C0A4-4B51-43AE-929D-00D2AB484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DF20-9422-4437-B1A8-2E26DBF2C4BB}" type="datetime1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672EE-A136-46F4-971F-50558EA3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608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767C2-B682-4AD0-8943-02C91321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27716" y="6492875"/>
            <a:ext cx="936567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/>
                </a:solidFill>
              </a:defRPr>
            </a:lvl1pPr>
          </a:lstStyle>
          <a:p>
            <a:fld id="{3A14BC00-14A2-4FA4-A6F0-EF84F5704E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57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0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85.png"/><Relationship Id="rId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B9629-EB5E-42BD-93AE-C510F5F6E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876"/>
            <a:ext cx="9144000" cy="2387600"/>
          </a:xfrm>
        </p:spPr>
        <p:txBody>
          <a:bodyPr/>
          <a:lstStyle/>
          <a:p>
            <a:pPr algn="ctr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BAYESIAN DECISION THEORY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638BB3-B219-486C-BCC5-2C4A2E55E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0904"/>
            <a:ext cx="9144000" cy="433067"/>
          </a:xfrm>
        </p:spPr>
        <p:txBody>
          <a:bodyPr/>
          <a:lstStyle/>
          <a:p>
            <a:r>
              <a:rPr lang="en-US" altLang="ko-KR" spc="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pc="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탁원준</a:t>
            </a:r>
            <a:r>
              <a:rPr lang="en-US" altLang="ko-KR" spc="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endParaRPr lang="ko-KR" altLang="en-US" spc="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F3EC03-22FE-4ADD-BB53-13BDF4610BDF}"/>
              </a:ext>
            </a:extLst>
          </p:cNvPr>
          <p:cNvCxnSpPr/>
          <p:nvPr/>
        </p:nvCxnSpPr>
        <p:spPr>
          <a:xfrm>
            <a:off x="10259736" y="3414320"/>
            <a:ext cx="19322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E30FF3-93F3-458D-9401-AC231199E4FC}"/>
              </a:ext>
            </a:extLst>
          </p:cNvPr>
          <p:cNvCxnSpPr/>
          <p:nvPr/>
        </p:nvCxnSpPr>
        <p:spPr>
          <a:xfrm>
            <a:off x="0" y="3414320"/>
            <a:ext cx="19322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7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연속적 특징들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2452F-A09F-4167-829A-F366DB9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3F3E4C-FD5C-42B6-98D9-B29656BA3B31}"/>
                  </a:ext>
                </a:extLst>
              </p:cNvPr>
              <p:cNvSpPr txBox="1"/>
              <p:nvPr/>
            </p:nvSpPr>
            <p:spPr>
              <a:xfrm>
                <a:off x="2493913" y="1412454"/>
                <a:ext cx="5241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j-ea"/>
                    <a:ea typeface="+mj-ea"/>
                  </a:rPr>
                  <a:t>: </a:t>
                </a:r>
                <a:r>
                  <a:rPr lang="ko-KR" altLang="en-US" dirty="0">
                    <a:latin typeface="+mj-ea"/>
                    <a:ea typeface="+mj-ea"/>
                  </a:rPr>
                  <a:t>측정한 특징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ko-KR" altLang="en-US" dirty="0">
                    <a:latin typeface="+mj-ea"/>
                    <a:ea typeface="+mj-ea"/>
                  </a:rPr>
                  <a:t>에 관해 어떠한 행동을 취하는 것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3F3E4C-FD5C-42B6-98D9-B29656BA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13" y="1412454"/>
                <a:ext cx="5241762" cy="369332"/>
              </a:xfrm>
              <a:prstGeom prst="rect">
                <a:avLst/>
              </a:prstGeom>
              <a:blipFill>
                <a:blip r:embed="rId2"/>
                <a:stretch>
                  <a:fillRect l="-93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B76C35-20CF-4B50-A396-B7D35387C49E}"/>
                  </a:ext>
                </a:extLst>
              </p:cNvPr>
              <p:cNvSpPr txBox="1"/>
              <p:nvPr/>
            </p:nvSpPr>
            <p:spPr>
              <a:xfrm>
                <a:off x="1814303" y="1458621"/>
                <a:ext cx="561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B76C35-20CF-4B50-A396-B7D35387C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303" y="1458621"/>
                <a:ext cx="561885" cy="276999"/>
              </a:xfrm>
              <a:prstGeom prst="rect">
                <a:avLst/>
              </a:prstGeom>
              <a:blipFill>
                <a:blip r:embed="rId3"/>
                <a:stretch>
                  <a:fillRect l="-32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21777D-C8C7-41C4-84F8-E384ABBACC1D}"/>
                  </a:ext>
                </a:extLst>
              </p:cNvPr>
              <p:cNvSpPr txBox="1"/>
              <p:nvPr/>
            </p:nvSpPr>
            <p:spPr>
              <a:xfrm>
                <a:off x="1827137" y="2092314"/>
                <a:ext cx="867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21777D-C8C7-41C4-84F8-E384ABBA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137" y="2092314"/>
                <a:ext cx="867289" cy="276999"/>
              </a:xfrm>
              <a:prstGeom prst="rect">
                <a:avLst/>
              </a:prstGeom>
              <a:blipFill>
                <a:blip r:embed="rId4"/>
                <a:stretch>
                  <a:fillRect l="-4930" t="-169565" r="-19014" b="-26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2C8842-7E60-46FE-A9B1-519A94557AFB}"/>
                  </a:ext>
                </a:extLst>
              </p:cNvPr>
              <p:cNvSpPr txBox="1"/>
              <p:nvPr/>
            </p:nvSpPr>
            <p:spPr>
              <a:xfrm>
                <a:off x="2812150" y="2046147"/>
                <a:ext cx="4971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: </a:t>
                </a:r>
                <a:r>
                  <a:rPr lang="ko-KR" altLang="en-US" dirty="0">
                    <a:latin typeface="+mn-ea"/>
                  </a:rPr>
                  <a:t>특정 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</a:rPr>
                  <a:t> 에 대한 기대 손실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2C8842-7E60-46FE-A9B1-519A94557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50" y="2046147"/>
                <a:ext cx="4971747" cy="369332"/>
              </a:xfrm>
              <a:prstGeom prst="rect">
                <a:avLst/>
              </a:prstGeom>
              <a:blipFill>
                <a:blip r:embed="rId5"/>
                <a:stretch>
                  <a:fillRect l="-98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F57A7-EE9A-4CC0-9E30-DAA1C9A08051}"/>
                  </a:ext>
                </a:extLst>
              </p:cNvPr>
              <p:cNvSpPr txBox="1"/>
              <p:nvPr/>
            </p:nvSpPr>
            <p:spPr>
              <a:xfrm>
                <a:off x="3630831" y="2546128"/>
                <a:ext cx="2555635" cy="566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ctrlP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ko-KR" alt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F57A7-EE9A-4CC0-9E30-DAA1C9A08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31" y="2546128"/>
                <a:ext cx="2555635" cy="5664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CFEED06-D884-494F-B4CA-C0CA86C1E71C}"/>
              </a:ext>
            </a:extLst>
          </p:cNvPr>
          <p:cNvSpPr txBox="1"/>
          <p:nvPr/>
        </p:nvSpPr>
        <p:spPr>
          <a:xfrm>
            <a:off x="1827137" y="2625633"/>
            <a:ext cx="180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 </a:t>
            </a:r>
            <a:r>
              <a:rPr lang="ko-KR" altLang="en-US" dirty="0">
                <a:latin typeface="+mj-ea"/>
                <a:ea typeface="+mj-ea"/>
              </a:rPr>
              <a:t>전체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리스크 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4E775-722F-4513-9229-077D3D621774}"/>
                  </a:ext>
                </a:extLst>
              </p:cNvPr>
              <p:cNvSpPr txBox="1"/>
              <p:nvPr/>
            </p:nvSpPr>
            <p:spPr>
              <a:xfrm>
                <a:off x="1814303" y="3466709"/>
                <a:ext cx="8802362" cy="1277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이때 각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+mj-ea"/>
                  </a:rPr>
                  <a:t>에 관해</a:t>
                </a:r>
                <a:r>
                  <a:rPr lang="ko-KR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ko-KR" alt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 최소가 되는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들을 찾고</a:t>
                </a:r>
                <a:endParaRPr lang="en-US" altLang="ko-KR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이를 통해 </a:t>
                </a:r>
                <a:r>
                  <a:rPr lang="ko-KR" altLang="en-US" dirty="0">
                    <a:latin typeface="+mj-ea"/>
                    <a:ea typeface="+mj-ea"/>
                  </a:rPr>
                  <a:t>구한 최적의</a:t>
                </a:r>
                <a:r>
                  <a:rPr lang="ko-KR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 전체 리스크를 </a:t>
                </a:r>
                <a:r>
                  <a:rPr lang="en-US" altLang="ko-KR" sz="24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Bayes </a:t>
                </a:r>
                <a:r>
                  <a:rPr lang="ko-KR" altLang="en-US" sz="24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리스크</a:t>
                </a:r>
                <a:r>
                  <a:rPr lang="ko-KR" altLang="en-US" dirty="0">
                    <a:latin typeface="+mj-ea"/>
                    <a:ea typeface="+mj-ea"/>
                  </a:rPr>
                  <a:t>라 부른다</a:t>
                </a:r>
                <a:endParaRPr lang="ko-KR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A4E775-722F-4513-9229-077D3D621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303" y="3466709"/>
                <a:ext cx="8802362" cy="1277850"/>
              </a:xfrm>
              <a:prstGeom prst="rect">
                <a:avLst/>
              </a:prstGeom>
              <a:blipFill>
                <a:blip r:embed="rId7"/>
                <a:stretch>
                  <a:fillRect l="-623" t="-1866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F45C59-F26D-4560-88F6-F836AEB95EF5}"/>
              </a:ext>
            </a:extLst>
          </p:cNvPr>
          <p:cNvSpPr/>
          <p:nvPr/>
        </p:nvSpPr>
        <p:spPr>
          <a:xfrm>
            <a:off x="5665816" y="4219486"/>
            <a:ext cx="159821" cy="1609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연속적 특징들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58F7A-26DC-49AF-9772-E5F006986E23}"/>
              </a:ext>
            </a:extLst>
          </p:cNvPr>
          <p:cNvSpPr txBox="1"/>
          <p:nvPr/>
        </p:nvSpPr>
        <p:spPr>
          <a:xfrm>
            <a:off x="4534929" y="413393"/>
            <a:ext cx="3122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600" dirty="0"/>
              <a:t>Two-Category </a:t>
            </a:r>
            <a:r>
              <a:rPr lang="ko-KR" altLang="en-US" sz="1600" spc="600" dirty="0"/>
              <a:t>분류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47C8E-0900-4BCB-9367-DB611D8194F1}"/>
                  </a:ext>
                </a:extLst>
              </p:cNvPr>
              <p:cNvSpPr txBox="1"/>
              <p:nvPr/>
            </p:nvSpPr>
            <p:spPr>
              <a:xfrm>
                <a:off x="1955197" y="2642460"/>
                <a:ext cx="5815631" cy="1122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 자연 상태가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고 판정하는 것 이고 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ko-KR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acc>
                                  <m:accPr>
                                    <m:chr m:val="̇"/>
                                    <m:ctrlPr>
                                      <a:rPr lang="ko-KR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ko-KR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/>
                  <a:t>일 때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747C8E-0900-4BCB-9367-DB611D819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197" y="2642460"/>
                <a:ext cx="5815631" cy="1122743"/>
              </a:xfrm>
              <a:prstGeom prst="rect">
                <a:avLst/>
              </a:prstGeom>
              <a:blipFill>
                <a:blip r:embed="rId2"/>
                <a:stretch>
                  <a:fillRect l="-1468" b="-8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128F71-74AF-4CC7-AC6C-B79E46F7626D}"/>
                  </a:ext>
                </a:extLst>
              </p:cNvPr>
              <p:cNvSpPr txBox="1"/>
              <p:nvPr/>
            </p:nvSpPr>
            <p:spPr>
              <a:xfrm>
                <a:off x="2240791" y="4129109"/>
                <a:ext cx="37244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128F71-74AF-4CC7-AC6C-B79E46F7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1" y="4129109"/>
                <a:ext cx="3724481" cy="553998"/>
              </a:xfrm>
              <a:prstGeom prst="rect">
                <a:avLst/>
              </a:prstGeom>
              <a:blipFill>
                <a:blip r:embed="rId3"/>
                <a:stretch>
                  <a:fillRect l="-655" t="-85714" r="-4092" b="-134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7455D58-5FD0-43A0-B868-344C11BEC87F}"/>
              </a:ext>
            </a:extLst>
          </p:cNvPr>
          <p:cNvSpPr txBox="1"/>
          <p:nvPr/>
        </p:nvSpPr>
        <p:spPr>
          <a:xfrm>
            <a:off x="2223065" y="2137796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특별히 두가지 분류 문제에 적용된다고 생각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D2DEC5-3A40-4286-AE8A-F3CEF789CC58}"/>
                  </a:ext>
                </a:extLst>
              </p:cNvPr>
              <p:cNvSpPr txBox="1"/>
              <p:nvPr/>
            </p:nvSpPr>
            <p:spPr>
              <a:xfrm>
                <a:off x="2144871" y="5050134"/>
                <a:ext cx="4219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dirty="0"/>
                  <a:t> 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dirty="0"/>
                  <a:t>으</a:t>
                </a:r>
                <a:r>
                  <a:rPr lang="ko-KR" altLang="en-US" dirty="0" err="1"/>
                  <a:t>로</a:t>
                </a:r>
                <a:r>
                  <a:rPr lang="ko-KR" altLang="en-US" dirty="0"/>
                  <a:t> 판정  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D2DEC5-3A40-4286-AE8A-F3CEF789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871" y="5050134"/>
                <a:ext cx="4219488" cy="369332"/>
              </a:xfrm>
              <a:prstGeom prst="rect">
                <a:avLst/>
              </a:prstGeom>
              <a:blipFill>
                <a:blip r:embed="rId4"/>
                <a:stretch>
                  <a:fillRect t="-116393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D359B-1F6E-4652-BA64-00A121F9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8B9BFE-6B3D-4BE4-9C54-5B7608CC2247}"/>
              </a:ext>
            </a:extLst>
          </p:cNvPr>
          <p:cNvSpPr txBox="1"/>
          <p:nvPr/>
        </p:nvSpPr>
        <p:spPr>
          <a:xfrm>
            <a:off x="1637007" y="1676131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Two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Category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분류</a:t>
            </a:r>
          </a:p>
        </p:txBody>
      </p:sp>
    </p:spTree>
    <p:extLst>
      <p:ext uri="{BB962C8B-B14F-4D97-AF65-F5344CB8AC3E}">
        <p14:creationId xmlns:p14="http://schemas.microsoft.com/office/powerpoint/2010/main" val="371812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연속적 특징들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7C643-721B-456E-81DC-D40A00040886}"/>
              </a:ext>
            </a:extLst>
          </p:cNvPr>
          <p:cNvSpPr txBox="1"/>
          <p:nvPr/>
        </p:nvSpPr>
        <p:spPr>
          <a:xfrm>
            <a:off x="1273331" y="2602541"/>
            <a:ext cx="728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Bayes </a:t>
            </a:r>
            <a:r>
              <a:rPr lang="ko-KR" altLang="en-US" dirty="0"/>
              <a:t>공식을 통해 사후 확률을 사전 확률과 조건부 밀도로 대체하면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B72A8D-41D1-449A-AC4B-AD3FAD32DFA4}"/>
                  </a:ext>
                </a:extLst>
              </p:cNvPr>
              <p:cNvSpPr txBox="1"/>
              <p:nvPr/>
            </p:nvSpPr>
            <p:spPr>
              <a:xfrm>
                <a:off x="1733051" y="3039076"/>
                <a:ext cx="499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B72A8D-41D1-449A-AC4B-AD3FAD32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51" y="3039076"/>
                <a:ext cx="4997330" cy="276999"/>
              </a:xfrm>
              <a:prstGeom prst="rect">
                <a:avLst/>
              </a:prstGeom>
              <a:blipFill>
                <a:blip r:embed="rId2"/>
                <a:stretch>
                  <a:fillRect l="-2195" t="-175556" b="-27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E82DA5-F16A-4F89-90C7-1F5511974D43}"/>
                  </a:ext>
                </a:extLst>
              </p:cNvPr>
              <p:cNvSpPr txBox="1"/>
              <p:nvPr/>
            </p:nvSpPr>
            <p:spPr>
              <a:xfrm>
                <a:off x="1490253" y="3910409"/>
                <a:ext cx="293099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/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ko-KR" b="1" dirty="0"/>
                            <m:t>)</m:t>
                          </m:r>
                        </m:den>
                      </m:f>
                      <m:f>
                        <m:fPr>
                          <m:ctrlP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E82DA5-F16A-4F89-90C7-1F5511974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253" y="3910409"/>
                <a:ext cx="2930995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F53B62-8A29-4184-B4D7-57F8042FED8C}"/>
                  </a:ext>
                </a:extLst>
              </p:cNvPr>
              <p:cNvSpPr txBox="1"/>
              <p:nvPr/>
            </p:nvSpPr>
            <p:spPr>
              <a:xfrm>
                <a:off x="4536331" y="4163901"/>
                <a:ext cx="3453831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우도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의 형태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F53B62-8A29-4184-B4D7-57F8042FE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331" y="4163901"/>
                <a:ext cx="3453831" cy="374526"/>
              </a:xfrm>
              <a:prstGeom prst="rect">
                <a:avLst/>
              </a:prstGeom>
              <a:blipFill>
                <a:blip r:embed="rId4"/>
                <a:stretch>
                  <a:fillRect l="-353" t="-114754" r="-705" b="-188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7B4279-D9A7-471D-A21B-89FAE9A53A86}"/>
                  </a:ext>
                </a:extLst>
              </p:cNvPr>
              <p:cNvSpPr txBox="1"/>
              <p:nvPr/>
            </p:nvSpPr>
            <p:spPr>
              <a:xfrm>
                <a:off x="1273331" y="4980129"/>
                <a:ext cx="9645338" cy="86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Bayes </a:t>
                </a:r>
                <a:r>
                  <a:rPr lang="ko-KR" altLang="en-US" dirty="0"/>
                  <a:t>판정 룰은 우도 비가 관찰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에 독립적인 어떠한 임계 값을 넘으면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으로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판정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임계 값이 정해졌을 때</a:t>
                </a:r>
                <a:r>
                  <a:rPr lang="en-US" altLang="ko-KR" dirty="0"/>
                  <a:t>,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우도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조건부 밀도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) </a:t>
                </a:r>
                <a:r>
                  <a:rPr lang="ko-KR" altLang="en-US" dirty="0"/>
                  <a:t>값으로 판정이 가능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7B4279-D9A7-471D-A21B-89FAE9A53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31" y="4980129"/>
                <a:ext cx="9645338" cy="869790"/>
              </a:xfrm>
              <a:prstGeom prst="rect">
                <a:avLst/>
              </a:prstGeom>
              <a:blipFill>
                <a:blip r:embed="rId5"/>
                <a:stretch>
                  <a:fillRect l="-569" b="-9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115573-688C-4D82-8308-A9D7364B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6BE0A8-38B9-4575-B0B6-53670D1C07C3}"/>
              </a:ext>
            </a:extLst>
          </p:cNvPr>
          <p:cNvSpPr txBox="1"/>
          <p:nvPr/>
        </p:nvSpPr>
        <p:spPr>
          <a:xfrm>
            <a:off x="4534929" y="413393"/>
            <a:ext cx="3122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600" dirty="0"/>
              <a:t>Two-Category </a:t>
            </a:r>
            <a:r>
              <a:rPr lang="ko-KR" altLang="en-US" sz="1600" spc="600" dirty="0"/>
              <a:t>분류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257BF-3738-441A-AF0B-AC37D367B6B7}"/>
              </a:ext>
            </a:extLst>
          </p:cNvPr>
          <p:cNvSpPr txBox="1"/>
          <p:nvPr/>
        </p:nvSpPr>
        <p:spPr>
          <a:xfrm>
            <a:off x="1273331" y="1404849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이를 사후 확률에 관하여 표현 한다면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E7D612-417E-4360-A32A-8A2639A2B0E7}"/>
                  </a:ext>
                </a:extLst>
              </p:cNvPr>
              <p:cNvSpPr txBox="1"/>
              <p:nvPr/>
            </p:nvSpPr>
            <p:spPr>
              <a:xfrm>
                <a:off x="1733051" y="1846551"/>
                <a:ext cx="3869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E7D612-417E-4360-A32A-8A2639A2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51" y="1846551"/>
                <a:ext cx="3869521" cy="276999"/>
              </a:xfrm>
              <a:prstGeom prst="rect">
                <a:avLst/>
              </a:prstGeom>
              <a:blipFill>
                <a:blip r:embed="rId6"/>
                <a:stretch>
                  <a:fillRect l="-2835" t="-175556" r="-3307" b="-27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77A07F-3F70-4B67-815B-A04255F1C7E8}"/>
                  </a:ext>
                </a:extLst>
              </p:cNvPr>
              <p:cNvSpPr txBox="1"/>
              <p:nvPr/>
            </p:nvSpPr>
            <p:spPr>
              <a:xfrm>
                <a:off x="6167246" y="184655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77A07F-3F70-4B67-815B-A04255F1C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46" y="1846551"/>
                <a:ext cx="1126270" cy="276999"/>
              </a:xfrm>
              <a:prstGeom prst="rect">
                <a:avLst/>
              </a:prstGeom>
              <a:blipFill>
                <a:blip r:embed="rId7"/>
                <a:stretch>
                  <a:fillRect l="-13043" t="-28889" r="-380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31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4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최소 </a:t>
            </a:r>
            <a:r>
              <a:rPr lang="ko-KR" altLang="en-US" sz="2000" b="1" dirty="0" err="1"/>
              <a:t>에러율</a:t>
            </a:r>
            <a:r>
              <a:rPr lang="ko-KR" altLang="en-US" sz="2000" b="1" dirty="0"/>
              <a:t> 분류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D49CD-1A18-4B0A-8240-8B0976CCE0F4}"/>
              </a:ext>
            </a:extLst>
          </p:cNvPr>
          <p:cNvSpPr txBox="1"/>
          <p:nvPr/>
        </p:nvSpPr>
        <p:spPr>
          <a:xfrm>
            <a:off x="1445092" y="2143833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다범주</a:t>
            </a:r>
            <a:r>
              <a:rPr lang="ko-KR" altLang="en-US" dirty="0"/>
              <a:t> 문제에서 핵심은 </a:t>
            </a:r>
            <a:r>
              <a:rPr lang="ko-KR" altLang="en-US" b="1" dirty="0">
                <a:solidFill>
                  <a:srgbClr val="FF0000"/>
                </a:solidFill>
              </a:rPr>
              <a:t>에러율의 최소화</a:t>
            </a:r>
            <a:r>
              <a:rPr lang="en-US" altLang="ko-KR" dirty="0"/>
              <a:t>, </a:t>
            </a:r>
            <a:r>
              <a:rPr lang="ko-KR" altLang="en-US" dirty="0"/>
              <a:t>에러가 가장 적은 선택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16E74-80E1-4398-AA48-C2AC0A73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13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6648012-7F47-4949-A732-5B14514BEDAB}"/>
                  </a:ext>
                </a:extLst>
              </p:cNvPr>
              <p:cNvSpPr/>
              <p:nvPr/>
            </p:nvSpPr>
            <p:spPr>
              <a:xfrm>
                <a:off x="1445092" y="2579627"/>
                <a:ext cx="9561264" cy="888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행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자연 상태가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판</m:t>
                    </m:r>
                  </m:oMath>
                </a14:m>
                <a:r>
                  <a:rPr lang="ko-KR" altLang="en-US" dirty="0"/>
                  <a:t>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손실함수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ⅈ=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ⅈ≠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ko-KR" altLang="en-US" dirty="0"/>
                  <a:t> 라 가정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6648012-7F47-4949-A732-5B14514BE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92" y="2579627"/>
                <a:ext cx="9561264" cy="888769"/>
              </a:xfrm>
              <a:prstGeom prst="rect">
                <a:avLst/>
              </a:prstGeom>
              <a:blipFill>
                <a:blip r:embed="rId2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6BC69F-9B1A-46C7-8C91-408E5D928E65}"/>
                  </a:ext>
                </a:extLst>
              </p:cNvPr>
              <p:cNvSpPr txBox="1"/>
              <p:nvPr/>
            </p:nvSpPr>
            <p:spPr>
              <a:xfrm>
                <a:off x="1445092" y="3173490"/>
                <a:ext cx="3175165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6BC69F-9B1A-46C7-8C91-408E5D928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92" y="3173490"/>
                <a:ext cx="3175165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26B497-6614-4F5B-B48C-A5C2B89083D6}"/>
                  </a:ext>
                </a:extLst>
              </p:cNvPr>
              <p:cNvSpPr txBox="1"/>
              <p:nvPr/>
            </p:nvSpPr>
            <p:spPr>
              <a:xfrm>
                <a:off x="2271753" y="3986363"/>
                <a:ext cx="1509452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26B497-6614-4F5B-B48C-A5C2B8908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53" y="3986363"/>
                <a:ext cx="1509452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0DF35D-F55C-4BC8-AA4C-629065272DA2}"/>
                  </a:ext>
                </a:extLst>
              </p:cNvPr>
              <p:cNvSpPr txBox="1"/>
              <p:nvPr/>
            </p:nvSpPr>
            <p:spPr>
              <a:xfrm>
                <a:off x="2312541" y="4810214"/>
                <a:ext cx="1542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0DF35D-F55C-4BC8-AA4C-629065272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41" y="4810214"/>
                <a:ext cx="1542152" cy="276999"/>
              </a:xfrm>
              <a:prstGeom prst="rect">
                <a:avLst/>
              </a:prstGeom>
              <a:blipFill>
                <a:blip r:embed="rId5"/>
                <a:stretch>
                  <a:fillRect t="-169565" r="-10672" b="-26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2010AE-C305-4796-80E8-A0150A21F881}"/>
              </a:ext>
            </a:extLst>
          </p:cNvPr>
          <p:cNvSpPr/>
          <p:nvPr/>
        </p:nvSpPr>
        <p:spPr>
          <a:xfrm>
            <a:off x="5068685" y="3604490"/>
            <a:ext cx="652528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리스크가 사후확률로 표현되고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Bayes</a:t>
            </a:r>
            <a:r>
              <a:rPr lang="ko-KR" altLang="en-US" dirty="0"/>
              <a:t> 판정 룰이 곧 최소 에러율을 보장함을 의미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8529EE-C7AF-4829-8C01-EAE7E5D65C28}"/>
                  </a:ext>
                </a:extLst>
              </p:cNvPr>
              <p:cNvSpPr txBox="1"/>
              <p:nvPr/>
            </p:nvSpPr>
            <p:spPr>
              <a:xfrm>
                <a:off x="2474814" y="5598849"/>
                <a:ext cx="7296869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/>
                  <a:t>일 경우</a:t>
                </a:r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b="1" dirty="0"/>
                  <a:t>임을 의미한다</a:t>
                </a:r>
                <a:r>
                  <a:rPr lang="en-US" altLang="ko-KR" b="1" dirty="0"/>
                  <a:t>. (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ⅈ≠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8529EE-C7AF-4829-8C01-EAE7E5D65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14" y="5598849"/>
                <a:ext cx="7296869" cy="323037"/>
              </a:xfrm>
              <a:prstGeom prst="rect">
                <a:avLst/>
              </a:prstGeom>
              <a:blipFill>
                <a:blip r:embed="rId6"/>
                <a:stretch>
                  <a:fillRect l="-1170" t="-207547" b="-30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E49E6D-040E-4880-BE2D-8AD302C9B817}"/>
              </a:ext>
            </a:extLst>
          </p:cNvPr>
          <p:cNvSpPr/>
          <p:nvPr/>
        </p:nvSpPr>
        <p:spPr>
          <a:xfrm>
            <a:off x="1125392" y="1413769"/>
            <a:ext cx="159821" cy="16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BA7263-F592-423E-AA81-C0780A4D6387}"/>
              </a:ext>
            </a:extLst>
          </p:cNvPr>
          <p:cNvSpPr txBox="1"/>
          <p:nvPr/>
        </p:nvSpPr>
        <p:spPr>
          <a:xfrm>
            <a:off x="1188702" y="1494258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>
                <a:latin typeface="휴먼엑스포" panose="02030504000101010101" pitchFamily="18" charset="-127"/>
                <a:ea typeface="휴먼엑스포" panose="02030504000101010101" pitchFamily="18" charset="-127"/>
              </a:rPr>
              <a:t>최소 </a:t>
            </a:r>
            <a:r>
              <a:rPr lang="ko-KR" altLang="en-US" sz="2400" spc="6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에러율</a:t>
            </a:r>
            <a:endParaRPr lang="ko-KR" altLang="en-US" sz="2400" spc="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96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분류기 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 판별함수 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 판정표면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7DF5D1-5FAD-45C7-BEF7-EE7DA00D8C1A}"/>
              </a:ext>
            </a:extLst>
          </p:cNvPr>
          <p:cNvSpPr/>
          <p:nvPr/>
        </p:nvSpPr>
        <p:spPr>
          <a:xfrm>
            <a:off x="1001859" y="4280007"/>
            <a:ext cx="863946" cy="8639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x</a:t>
            </a:r>
            <a:endParaRPr lang="ko-KR" altLang="en-US" sz="28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CA0F8B-0630-4843-A56E-B3FCEBFA67C1}"/>
              </a:ext>
            </a:extLst>
          </p:cNvPr>
          <p:cNvSpPr/>
          <p:nvPr/>
        </p:nvSpPr>
        <p:spPr>
          <a:xfrm>
            <a:off x="3647521" y="3428999"/>
            <a:ext cx="740526" cy="7405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g1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8167C2A-AE80-47BD-9BD5-042C3C9FDA1A}"/>
              </a:ext>
            </a:extLst>
          </p:cNvPr>
          <p:cNvSpPr/>
          <p:nvPr/>
        </p:nvSpPr>
        <p:spPr>
          <a:xfrm>
            <a:off x="3647521" y="4354122"/>
            <a:ext cx="740526" cy="7405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g2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6490A90-4386-4629-B489-BD85CED63F50}"/>
              </a:ext>
            </a:extLst>
          </p:cNvPr>
          <p:cNvSpPr/>
          <p:nvPr/>
        </p:nvSpPr>
        <p:spPr>
          <a:xfrm>
            <a:off x="3647521" y="5279245"/>
            <a:ext cx="740526" cy="7405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g3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5AE51-2B82-4BD6-9E1E-EF9D9183D3C1}"/>
              </a:ext>
            </a:extLst>
          </p:cNvPr>
          <p:cNvSpPr/>
          <p:nvPr/>
        </p:nvSpPr>
        <p:spPr>
          <a:xfrm>
            <a:off x="6096000" y="3428999"/>
            <a:ext cx="668994" cy="28696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행동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AA72177-9CEC-4605-B6B9-16EA8AF4D88B}"/>
              </a:ext>
            </a:extLst>
          </p:cNvPr>
          <p:cNvSpPr/>
          <p:nvPr/>
        </p:nvSpPr>
        <p:spPr>
          <a:xfrm>
            <a:off x="2652253" y="3675870"/>
            <a:ext cx="740526" cy="2383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5DD1AF7-DD7C-4A5F-8128-09350C2F4330}"/>
              </a:ext>
            </a:extLst>
          </p:cNvPr>
          <p:cNvSpPr/>
          <p:nvPr/>
        </p:nvSpPr>
        <p:spPr>
          <a:xfrm>
            <a:off x="2652253" y="5526116"/>
            <a:ext cx="740526" cy="2383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C623ECF-7AD7-4C66-87ED-17C6921B2282}"/>
              </a:ext>
            </a:extLst>
          </p:cNvPr>
          <p:cNvSpPr/>
          <p:nvPr/>
        </p:nvSpPr>
        <p:spPr>
          <a:xfrm>
            <a:off x="2650200" y="4600993"/>
            <a:ext cx="740526" cy="2383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C22B9E7-4422-49CE-8866-EBEE4190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14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8CCF13-EB3B-4B39-86E9-7BB83F640381}"/>
                  </a:ext>
                </a:extLst>
              </p:cNvPr>
              <p:cNvSpPr txBox="1"/>
              <p:nvPr/>
            </p:nvSpPr>
            <p:spPr>
              <a:xfrm>
                <a:off x="1285213" y="1537403"/>
                <a:ext cx="6422720" cy="1184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2000" b="1" dirty="0"/>
                  <a:t>판별 함수</a:t>
                </a:r>
                <a:r>
                  <a:rPr lang="ko-KR" altLang="en-US" dirty="0"/>
                  <a:t>란 패턴 분류기를 표현하는 유용한 방법 중 하나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판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dirty="0"/>
                  <a:t> 중 판별 값이 가장 큰 판별에 따라서 행동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8CCF13-EB3B-4B39-86E9-7BB83F640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13" y="1537403"/>
                <a:ext cx="6422720" cy="1184235"/>
              </a:xfrm>
              <a:prstGeom prst="rect">
                <a:avLst/>
              </a:prstGeom>
              <a:blipFill>
                <a:blip r:embed="rId2"/>
                <a:stretch>
                  <a:fillRect l="-1045" b="-7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EE10C82-2F0B-408F-81C7-1759E9685958}"/>
              </a:ext>
            </a:extLst>
          </p:cNvPr>
          <p:cNvSpPr/>
          <p:nvPr/>
        </p:nvSpPr>
        <p:spPr>
          <a:xfrm>
            <a:off x="4835332" y="4592806"/>
            <a:ext cx="813383" cy="2383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E177C1-E0CA-40E8-9FBE-73F1D56645EF}"/>
                  </a:ext>
                </a:extLst>
              </p:cNvPr>
              <p:cNvSpPr txBox="1"/>
              <p:nvPr/>
            </p:nvSpPr>
            <p:spPr>
              <a:xfrm>
                <a:off x="7212279" y="3634622"/>
                <a:ext cx="3015249" cy="559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리스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크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있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반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적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경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우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E177C1-E0CA-40E8-9FBE-73F1D5664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279" y="3634622"/>
                <a:ext cx="3015249" cy="559192"/>
              </a:xfrm>
              <a:prstGeom prst="rect">
                <a:avLst/>
              </a:prstGeom>
              <a:blipFill>
                <a:blip r:embed="rId3"/>
                <a:stretch>
                  <a:fillRect l="-3636" t="-34783" r="-4444" b="-1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1CDF13-3107-4DE6-9D49-C23D3E514F8D}"/>
                  </a:ext>
                </a:extLst>
              </p:cNvPr>
              <p:cNvSpPr txBox="1"/>
              <p:nvPr/>
            </p:nvSpPr>
            <p:spPr>
              <a:xfrm>
                <a:off x="7212279" y="4708014"/>
                <a:ext cx="3015248" cy="559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최소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러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율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경우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1CDF13-3107-4DE6-9D49-C23D3E51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279" y="4708014"/>
                <a:ext cx="3015248" cy="559192"/>
              </a:xfrm>
              <a:prstGeom prst="rect">
                <a:avLst/>
              </a:prstGeom>
              <a:blipFill>
                <a:blip r:embed="rId4"/>
                <a:stretch>
                  <a:fillRect l="-3636" t="-34783" r="-6869" b="-1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763153-67C0-4A89-8E06-CF61A61A2D87}"/>
              </a:ext>
            </a:extLst>
          </p:cNvPr>
          <p:cNvSpPr/>
          <p:nvPr/>
        </p:nvSpPr>
        <p:spPr>
          <a:xfrm>
            <a:off x="1125392" y="922939"/>
            <a:ext cx="159821" cy="16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40DFB-EE07-417B-A7B6-D57082604CF8}"/>
              </a:ext>
            </a:extLst>
          </p:cNvPr>
          <p:cNvSpPr txBox="1"/>
          <p:nvPr/>
        </p:nvSpPr>
        <p:spPr>
          <a:xfrm>
            <a:off x="1188702" y="1003428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판별 함수</a:t>
            </a:r>
          </a:p>
        </p:txBody>
      </p:sp>
    </p:spTree>
    <p:extLst>
      <p:ext uri="{BB962C8B-B14F-4D97-AF65-F5344CB8AC3E}">
        <p14:creationId xmlns:p14="http://schemas.microsoft.com/office/powerpoint/2010/main" val="22544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20" grpId="0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분류기 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 판별함수 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 판정표면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2D2F15-D302-469C-BAF3-C3B5476F70AB}"/>
                  </a:ext>
                </a:extLst>
              </p:cNvPr>
              <p:cNvSpPr txBox="1"/>
              <p:nvPr/>
            </p:nvSpPr>
            <p:spPr>
              <a:xfrm>
                <a:off x="1784613" y="2490999"/>
                <a:ext cx="3843103" cy="861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bHide m:val="on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2D2F15-D302-469C-BAF3-C3B5476F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613" y="2490999"/>
                <a:ext cx="3843103" cy="861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8C97FF-B336-4324-B23B-A1F5783023C0}"/>
                  </a:ext>
                </a:extLst>
              </p:cNvPr>
              <p:cNvSpPr txBox="1"/>
              <p:nvPr/>
            </p:nvSpPr>
            <p:spPr>
              <a:xfrm>
                <a:off x="3507535" y="4070872"/>
                <a:ext cx="2392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8C97FF-B336-4324-B23B-A1F57830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535" y="4070872"/>
                <a:ext cx="2392899" cy="276999"/>
              </a:xfrm>
              <a:prstGeom prst="rect">
                <a:avLst/>
              </a:prstGeom>
              <a:blipFill>
                <a:blip r:embed="rId3"/>
                <a:stretch>
                  <a:fillRect t="-175556" b="-27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DED1BD-0E2A-48F2-9C91-1F70E47C3A51}"/>
                  </a:ext>
                </a:extLst>
              </p:cNvPr>
              <p:cNvSpPr txBox="1"/>
              <p:nvPr/>
            </p:nvSpPr>
            <p:spPr>
              <a:xfrm>
                <a:off x="3507535" y="3496899"/>
                <a:ext cx="1658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DED1BD-0E2A-48F2-9C91-1F70E47C3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535" y="3496899"/>
                <a:ext cx="1658724" cy="276999"/>
              </a:xfrm>
              <a:prstGeom prst="rect">
                <a:avLst/>
              </a:prstGeom>
              <a:blipFill>
                <a:blip r:embed="rId4"/>
                <a:stretch>
                  <a:fillRect t="-175556" b="-27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8A93CB2-0619-4BED-A21A-87A61AE746BD}"/>
              </a:ext>
            </a:extLst>
          </p:cNvPr>
          <p:cNvSpPr txBox="1"/>
          <p:nvPr/>
        </p:nvSpPr>
        <p:spPr>
          <a:xfrm>
            <a:off x="1020525" y="1292139"/>
            <a:ext cx="836318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판별 함수들의 선택은 유일하지 않으며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판별 함수들을 양의 상수로 곱하거나 같은 상수를 더하여도 판정 결과는 동일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2A30FE-2D78-4642-A5D8-5FBD5B706D1E}"/>
                  </a:ext>
                </a:extLst>
              </p:cNvPr>
              <p:cNvSpPr txBox="1"/>
              <p:nvPr/>
            </p:nvSpPr>
            <p:spPr>
              <a:xfrm>
                <a:off x="1020525" y="4644845"/>
                <a:ext cx="8085675" cy="93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판별 함수는 다양한 형태로 표현할 수 있으나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결과적으로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/>
                  <a:t> 경우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있</m:t>
                    </m:r>
                  </m:oMath>
                </a14:m>
                <a:r>
                  <a:rPr lang="ko-KR" altLang="en-US" dirty="0"/>
                  <a:t>으며 판정 룰은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할당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2A30FE-2D78-4642-A5D8-5FBD5B706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25" y="4644845"/>
                <a:ext cx="8085675" cy="935256"/>
              </a:xfrm>
              <a:prstGeom prst="rect">
                <a:avLst/>
              </a:prstGeom>
              <a:blipFill>
                <a:blip r:embed="rId5"/>
                <a:stretch>
                  <a:fillRect l="-603" b="-6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3AAF9F-B61B-481C-802A-73383A2C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15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1907D38-AD69-4BA6-AAFA-3DE6C456AA87}"/>
                  </a:ext>
                </a:extLst>
              </p:cNvPr>
              <p:cNvSpPr/>
              <p:nvPr/>
            </p:nvSpPr>
            <p:spPr>
              <a:xfrm>
                <a:off x="5166259" y="5580101"/>
                <a:ext cx="4654800" cy="343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란</m:t>
                    </m:r>
                  </m:oMath>
                </a14:m>
                <a:r>
                  <a:rPr lang="ko-KR" altLang="en-US" sz="1600" dirty="0"/>
                  <a:t> 분류기가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1600" dirty="0"/>
                  <a:t> 판정하는 특징 공간 영역  </a:t>
                </a: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1907D38-AD69-4BA6-AAFA-3DE6C456A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259" y="5580101"/>
                <a:ext cx="4654800" cy="343235"/>
              </a:xfrm>
              <a:prstGeom prst="rect">
                <a:avLst/>
              </a:prstGeom>
              <a:blipFill>
                <a:blip r:embed="rId6"/>
                <a:stretch>
                  <a:fillRect l="-654" t="-5263" b="-19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2EF92B3-2550-477E-ADEF-9E010B14F177}"/>
              </a:ext>
            </a:extLst>
          </p:cNvPr>
          <p:cNvSpPr txBox="1"/>
          <p:nvPr/>
        </p:nvSpPr>
        <p:spPr>
          <a:xfrm>
            <a:off x="4857133" y="369332"/>
            <a:ext cx="247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600" dirty="0"/>
              <a:t>Multicategory</a:t>
            </a:r>
            <a:endParaRPr lang="ko-KR" altLang="en-US" sz="1600" spc="600" dirty="0"/>
          </a:p>
        </p:txBody>
      </p:sp>
    </p:spTree>
    <p:extLst>
      <p:ext uri="{BB962C8B-B14F-4D97-AF65-F5344CB8AC3E}">
        <p14:creationId xmlns:p14="http://schemas.microsoft.com/office/powerpoint/2010/main" val="19520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분류기 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 판별함수 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 판정표면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8C97FF-B336-4324-B23B-A1F5783023C0}"/>
                  </a:ext>
                </a:extLst>
              </p:cNvPr>
              <p:cNvSpPr txBox="1"/>
              <p:nvPr/>
            </p:nvSpPr>
            <p:spPr>
              <a:xfrm>
                <a:off x="2203133" y="4697307"/>
                <a:ext cx="3009222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8C97FF-B336-4324-B23B-A1F57830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33" y="4697307"/>
                <a:ext cx="3009222" cy="584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DED1BD-0E2A-48F2-9C91-1F70E47C3A51}"/>
                  </a:ext>
                </a:extLst>
              </p:cNvPr>
              <p:cNvSpPr txBox="1"/>
              <p:nvPr/>
            </p:nvSpPr>
            <p:spPr>
              <a:xfrm>
                <a:off x="2253467" y="4226753"/>
                <a:ext cx="2647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DED1BD-0E2A-48F2-9C91-1F70E47C3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467" y="4226753"/>
                <a:ext cx="2647007" cy="276999"/>
              </a:xfrm>
              <a:prstGeom prst="rect">
                <a:avLst/>
              </a:prstGeom>
              <a:blipFill>
                <a:blip r:embed="rId3"/>
                <a:stretch>
                  <a:fillRect l="-3226" t="-169565" r="-6912" b="-26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A93CB2-0619-4BED-A21A-87A61AE746BD}"/>
                  </a:ext>
                </a:extLst>
              </p:cNvPr>
              <p:cNvSpPr txBox="1"/>
              <p:nvPr/>
            </p:nvSpPr>
            <p:spPr>
              <a:xfrm>
                <a:off x="1575958" y="1494100"/>
                <a:ext cx="6552756" cy="87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두범주</a:t>
                </a:r>
                <a:r>
                  <a:rPr lang="ko-KR" altLang="en-US" dirty="0"/>
                  <a:t> 판별 함수의 경우 다 범주 판별의 특수한 경우로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/>
                  <a:t> 경우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할당하는 대신 단일 판별 함수 정의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A93CB2-0619-4BED-A21A-87A61AE74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958" y="1494100"/>
                <a:ext cx="6552756" cy="876650"/>
              </a:xfrm>
              <a:prstGeom prst="rect">
                <a:avLst/>
              </a:prstGeom>
              <a:blipFill>
                <a:blip r:embed="rId4"/>
                <a:stretch>
                  <a:fillRect l="-838" b="-9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FFE10E-BFDB-4C93-BA71-7F0CB6E216E1}"/>
                  </a:ext>
                </a:extLst>
              </p:cNvPr>
              <p:cNvSpPr txBox="1"/>
              <p:nvPr/>
            </p:nvSpPr>
            <p:spPr>
              <a:xfrm>
                <a:off x="2050733" y="2652009"/>
                <a:ext cx="4357475" cy="375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( </a:t>
                </a:r>
                <a:r>
                  <a:rPr lang="ko-KR" altLang="en-US" b="0" dirty="0"/>
                  <a:t>단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FFE10E-BFDB-4C93-BA71-7F0CB6E21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33" y="2652009"/>
                <a:ext cx="4357475" cy="375680"/>
              </a:xfrm>
              <a:prstGeom prst="rect">
                <a:avLst/>
              </a:prstGeom>
              <a:blipFill>
                <a:blip r:embed="rId5"/>
                <a:stretch>
                  <a:fillRect l="-1119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DE93A-0D51-48F0-8140-53CF01B9774B}"/>
                  </a:ext>
                </a:extLst>
              </p:cNvPr>
              <p:cNvSpPr txBox="1"/>
              <p:nvPr/>
            </p:nvSpPr>
            <p:spPr>
              <a:xfrm>
                <a:off x="1573496" y="3543593"/>
                <a:ext cx="3306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ko-KR" altLang="en-US" dirty="0"/>
                  <a:t>에 따라서 판정 하며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DE93A-0D51-48F0-8140-53CF01B9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96" y="3543593"/>
                <a:ext cx="3306290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E247CC-1EDD-40AC-A614-9DBA348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B5675-3BF0-434D-93CE-ED3F4B7F22A0}"/>
              </a:ext>
            </a:extLst>
          </p:cNvPr>
          <p:cNvSpPr txBox="1"/>
          <p:nvPr/>
        </p:nvSpPr>
        <p:spPr>
          <a:xfrm>
            <a:off x="4891597" y="369332"/>
            <a:ext cx="2408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600" dirty="0"/>
              <a:t>Two-Category</a:t>
            </a:r>
            <a:endParaRPr lang="ko-KR" altLang="en-US" sz="1600" spc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5FB71-FA0C-4B08-84B2-F9DADD586A7B}"/>
              </a:ext>
            </a:extLst>
          </p:cNvPr>
          <p:cNvSpPr txBox="1"/>
          <p:nvPr/>
        </p:nvSpPr>
        <p:spPr>
          <a:xfrm>
            <a:off x="1660818" y="5513292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 경우와 마찬가지로 다양한 형태로 표현 가능</a:t>
            </a:r>
          </a:p>
        </p:txBody>
      </p:sp>
    </p:spTree>
    <p:extLst>
      <p:ext uri="{BB962C8B-B14F-4D97-AF65-F5344CB8AC3E}">
        <p14:creationId xmlns:p14="http://schemas.microsoft.com/office/powerpoint/2010/main" val="225953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정규 분포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74960D-ADB5-41C1-A3F3-C6E6470166A5}"/>
                  </a:ext>
                </a:extLst>
              </p:cNvPr>
              <p:cNvSpPr txBox="1"/>
              <p:nvPr/>
            </p:nvSpPr>
            <p:spPr>
              <a:xfrm>
                <a:off x="6222745" y="4211068"/>
                <a:ext cx="2670859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74960D-ADB5-41C1-A3F3-C6E64701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45" y="4211068"/>
                <a:ext cx="2670859" cy="809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6431D7-C072-41E3-90BF-895347C2CAF7}"/>
                  </a:ext>
                </a:extLst>
              </p:cNvPr>
              <p:cNvSpPr txBox="1"/>
              <p:nvPr/>
            </p:nvSpPr>
            <p:spPr>
              <a:xfrm>
                <a:off x="6222745" y="5145431"/>
                <a:ext cx="2409762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6431D7-C072-41E3-90BF-895347C2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45" y="5145431"/>
                <a:ext cx="2409762" cy="672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F104C89-4437-4322-86C6-ED31ACE32744}"/>
              </a:ext>
            </a:extLst>
          </p:cNvPr>
          <p:cNvSpPr txBox="1"/>
          <p:nvPr/>
        </p:nvSpPr>
        <p:spPr>
          <a:xfrm>
            <a:off x="1465403" y="2163749"/>
            <a:ext cx="7798930" cy="1671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밀도 함수 중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다변량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정규 분포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가우시안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가장 흔히 사용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Bayes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분류기는 사전 확률 뿐만 아니라 조건부 밀도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의해서도 결정되며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특징 밀도 또한 정규 분포를 따른다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90FD52-6C61-45AA-8083-90B682E1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17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F5D89AC-1FF8-4F89-8AC4-EF43DB9366D9}"/>
                  </a:ext>
                </a:extLst>
              </p:cNvPr>
              <p:cNvSpPr/>
              <p:nvPr/>
            </p:nvSpPr>
            <p:spPr>
              <a:xfrm>
                <a:off x="1839499" y="4431192"/>
                <a:ext cx="3818802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정규 분포를 따를 때 </a:t>
                </a:r>
                <a:r>
                  <a:rPr lang="ko-KR" altLang="en-US" dirty="0" err="1"/>
                  <a:t>기대값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F5D89AC-1FF8-4F89-8AC4-EF43DB936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499" y="4431192"/>
                <a:ext cx="3818802" cy="374526"/>
              </a:xfrm>
              <a:prstGeom prst="rect">
                <a:avLst/>
              </a:prstGeom>
              <a:blipFill>
                <a:blip r:embed="rId4"/>
                <a:stretch>
                  <a:fillRect l="-479" t="-8197" r="-479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5842B-50DF-42CE-9DDB-4C40AC6B4B1E}"/>
              </a:ext>
            </a:extLst>
          </p:cNvPr>
          <p:cNvSpPr/>
          <p:nvPr/>
        </p:nvSpPr>
        <p:spPr>
          <a:xfrm>
            <a:off x="3004102" y="5296851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이산 집합에서의 </a:t>
            </a:r>
            <a:r>
              <a:rPr lang="ko-KR" altLang="en-US" dirty="0" err="1"/>
              <a:t>기대값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C8303-447B-4BF3-9372-50D4EACE3B0C}"/>
              </a:ext>
            </a:extLst>
          </p:cNvPr>
          <p:cNvSpPr txBox="1"/>
          <p:nvPr/>
        </p:nvSpPr>
        <p:spPr>
          <a:xfrm>
            <a:off x="5364868" y="363320"/>
            <a:ext cx="146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600" dirty="0"/>
              <a:t>기본 개념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F5A901-C9EF-45EC-A9AD-E72877FD8691}"/>
              </a:ext>
            </a:extLst>
          </p:cNvPr>
          <p:cNvSpPr/>
          <p:nvPr/>
        </p:nvSpPr>
        <p:spPr>
          <a:xfrm>
            <a:off x="1151035" y="1792816"/>
            <a:ext cx="159821" cy="16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980B9-D9E4-4503-A9D0-50287D55A75F}"/>
              </a:ext>
            </a:extLst>
          </p:cNvPr>
          <p:cNvSpPr txBox="1"/>
          <p:nvPr/>
        </p:nvSpPr>
        <p:spPr>
          <a:xfrm>
            <a:off x="1214345" y="1873305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 분포</a:t>
            </a:r>
          </a:p>
        </p:txBody>
      </p:sp>
    </p:spTree>
    <p:extLst>
      <p:ext uri="{BB962C8B-B14F-4D97-AF65-F5344CB8AC3E}">
        <p14:creationId xmlns:p14="http://schemas.microsoft.com/office/powerpoint/2010/main" val="157033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정규 분포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CA4C1-C3A0-4063-B97B-7D0DD8211DEB}"/>
                  </a:ext>
                </a:extLst>
              </p:cNvPr>
              <p:cNvSpPr txBox="1"/>
              <p:nvPr/>
            </p:nvSpPr>
            <p:spPr>
              <a:xfrm>
                <a:off x="1718808" y="2286062"/>
                <a:ext cx="4753761" cy="55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분포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rad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den>
                    </m:f>
                    <m:sSup>
                      <m:s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en-US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ko-KR" altLang="en-US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</m:num>
                                      <m:den>
                                        <m:r>
                                          <a:rPr lang="ko-KR" altLang="en-US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고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CA4C1-C3A0-4063-B97B-7D0DD8211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08" y="2286062"/>
                <a:ext cx="4753761" cy="553165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CFA7FE-35DF-4C69-9D2C-1BDA14B2405D}"/>
                  </a:ext>
                </a:extLst>
              </p:cNvPr>
              <p:cNvSpPr txBox="1"/>
              <p:nvPr/>
            </p:nvSpPr>
            <p:spPr>
              <a:xfrm>
                <a:off x="2116192" y="3693104"/>
                <a:ext cx="2448171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CFA7FE-35DF-4C69-9D2C-1BDA14B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92" y="3693104"/>
                <a:ext cx="2448171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9070CD-880E-4B10-9C45-6CCF14D38948}"/>
                  </a:ext>
                </a:extLst>
              </p:cNvPr>
              <p:cNvSpPr txBox="1"/>
              <p:nvPr/>
            </p:nvSpPr>
            <p:spPr>
              <a:xfrm>
                <a:off x="2141648" y="4519555"/>
                <a:ext cx="3954352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9070CD-880E-4B10-9C45-6CCF14D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8" y="4519555"/>
                <a:ext cx="3954352" cy="809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27C13A8-AB6A-432A-997D-7DA531E1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761A2-EA3C-4276-B522-2A2E6F0D4F84}"/>
              </a:ext>
            </a:extLst>
          </p:cNvPr>
          <p:cNvSpPr txBox="1"/>
          <p:nvPr/>
        </p:nvSpPr>
        <p:spPr>
          <a:xfrm>
            <a:off x="4375017" y="363320"/>
            <a:ext cx="3441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600" dirty="0"/>
              <a:t>기본 개념 </a:t>
            </a:r>
            <a:r>
              <a:rPr lang="en-US" altLang="ko-KR" sz="1600" spc="600" dirty="0"/>
              <a:t>: </a:t>
            </a:r>
            <a:r>
              <a:rPr lang="ko-KR" altLang="en-US" sz="1600" spc="600" dirty="0" err="1"/>
              <a:t>단변량</a:t>
            </a:r>
            <a:r>
              <a:rPr lang="ko-KR" altLang="en-US" sz="1600" spc="600" dirty="0"/>
              <a:t> 밀도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8F6A486-2E18-470F-840E-96B5934D6459}"/>
                  </a:ext>
                </a:extLst>
              </p:cNvPr>
              <p:cNvSpPr/>
              <p:nvPr/>
            </p:nvSpPr>
            <p:spPr>
              <a:xfrm>
                <a:off x="1718808" y="1822963"/>
                <a:ext cx="3627916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단변량</a:t>
                </a:r>
                <a:r>
                  <a:rPr lang="ko-KR" altLang="en-US" dirty="0"/>
                  <a:t> 밀도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스칼라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인 경우</a:t>
                </a: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8F6A486-2E18-470F-840E-96B5934D6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08" y="1822963"/>
                <a:ext cx="3627916" cy="374526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2E2338-974F-46EA-BAE8-F8FF656642EB}"/>
                  </a:ext>
                </a:extLst>
              </p:cNvPr>
              <p:cNvSpPr/>
              <p:nvPr/>
            </p:nvSpPr>
            <p:spPr>
              <a:xfrm>
                <a:off x="2116192" y="3185130"/>
                <a:ext cx="2499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ko-KR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ko-KR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 로 표기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2E2338-974F-46EA-BAE8-F8FF65664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92" y="3185130"/>
                <a:ext cx="2499339" cy="369332"/>
              </a:xfrm>
              <a:prstGeom prst="rect">
                <a:avLst/>
              </a:prstGeom>
              <a:blipFill>
                <a:blip r:embed="rId6"/>
                <a:stretch>
                  <a:fillRect t="-8197" r="-146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85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정규 밀도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A6724C-2A89-4855-B7A4-EED042844953}"/>
                  </a:ext>
                </a:extLst>
              </p:cNvPr>
              <p:cNvSpPr txBox="1"/>
              <p:nvPr/>
            </p:nvSpPr>
            <p:spPr>
              <a:xfrm>
                <a:off x="750423" y="2200579"/>
                <a:ext cx="4303614" cy="549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/>
                  <a:t>분포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ko-KR" alt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A6724C-2A89-4855-B7A4-EED042844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23" y="2200579"/>
                <a:ext cx="4303614" cy="549446"/>
              </a:xfrm>
              <a:prstGeom prst="rect">
                <a:avLst/>
              </a:prstGeom>
              <a:blipFill>
                <a:blip r:embed="rId2"/>
                <a:stretch>
                  <a:fillRect l="-3258"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202361-CD40-4C49-8335-6727EF3ADEC0}"/>
                  </a:ext>
                </a:extLst>
              </p:cNvPr>
              <p:cNvSpPr txBox="1"/>
              <p:nvPr/>
            </p:nvSpPr>
            <p:spPr>
              <a:xfrm>
                <a:off x="930193" y="2939322"/>
                <a:ext cx="5225341" cy="1701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d-</a:t>
                </a:r>
                <a:r>
                  <a:rPr lang="ko-KR" altLang="en-US" dirty="0"/>
                  <a:t>요소 열 벡터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 : d-</a:t>
                </a:r>
                <a:r>
                  <a:rPr lang="ko-KR" altLang="en-US" dirty="0"/>
                  <a:t>요소 평균 벡터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dirty="0"/>
                  <a:t> : d x d </a:t>
                </a:r>
                <a:r>
                  <a:rPr lang="ko-KR" altLang="en-US" dirty="0"/>
                  <a:t>공분산 행렬</a:t>
                </a:r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dirty="0"/>
                  <a:t>행렬식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역행렬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ko-KR" altLang="en-US" dirty="0"/>
                  <a:t>의 전치 행렬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202361-CD40-4C49-8335-6727EF3A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93" y="2939322"/>
                <a:ext cx="5225341" cy="1701556"/>
              </a:xfrm>
              <a:prstGeom prst="rect">
                <a:avLst/>
              </a:prstGeom>
              <a:blipFill>
                <a:blip r:embed="rId3"/>
                <a:stretch>
                  <a:fillRect r="-233" b="-4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695215-1CD1-455A-A216-DAFD73C3F9A0}"/>
                  </a:ext>
                </a:extLst>
              </p:cNvPr>
              <p:cNvSpPr txBox="1"/>
              <p:nvPr/>
            </p:nvSpPr>
            <p:spPr>
              <a:xfrm>
                <a:off x="1380851" y="5050325"/>
                <a:ext cx="2262286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acc>
                                <m:accPr>
                                  <m:chr m:val="̇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내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695215-1CD1-455A-A216-DAFD73C3F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851" y="5050325"/>
                <a:ext cx="2262286" cy="78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71C638-18A0-4769-918E-255BFED14C94}"/>
                  </a:ext>
                </a:extLst>
              </p:cNvPr>
              <p:cNvSpPr txBox="1"/>
              <p:nvPr/>
            </p:nvSpPr>
            <p:spPr>
              <a:xfrm>
                <a:off x="5380321" y="2323769"/>
                <a:ext cx="1431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71C638-18A0-4769-918E-255BFED14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21" y="2323769"/>
                <a:ext cx="1431353" cy="276999"/>
              </a:xfrm>
              <a:prstGeom prst="rect">
                <a:avLst/>
              </a:prstGeom>
              <a:blipFill>
                <a:blip r:embed="rId5"/>
                <a:stretch>
                  <a:fillRect l="-2564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2B6B2-052C-424B-B368-E6F54B6219BB}"/>
                  </a:ext>
                </a:extLst>
              </p:cNvPr>
              <p:cNvSpPr txBox="1"/>
              <p:nvPr/>
            </p:nvSpPr>
            <p:spPr>
              <a:xfrm>
                <a:off x="6410761" y="3227686"/>
                <a:ext cx="2448171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2B6B2-052C-424B-B368-E6F54B62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61" y="3227686"/>
                <a:ext cx="2448171" cy="8095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FBE881-3651-4490-8E6D-82A9AF7720C8}"/>
                  </a:ext>
                </a:extLst>
              </p:cNvPr>
              <p:cNvSpPr txBox="1"/>
              <p:nvPr/>
            </p:nvSpPr>
            <p:spPr>
              <a:xfrm>
                <a:off x="6410761" y="4645535"/>
                <a:ext cx="5376408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FBE881-3651-4490-8E6D-82A9AF772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61" y="4645535"/>
                <a:ext cx="5376408" cy="809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F4BCC3-FF07-4919-9080-038AB87B8450}"/>
                  </a:ext>
                </a:extLst>
              </p:cNvPr>
              <p:cNvSpPr txBox="1"/>
              <p:nvPr/>
            </p:nvSpPr>
            <p:spPr>
              <a:xfrm>
                <a:off x="6935298" y="4088583"/>
                <a:ext cx="10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F4BCC3-FF07-4919-9080-038AB87B8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98" y="4088583"/>
                <a:ext cx="1060355" cy="276999"/>
              </a:xfrm>
              <a:prstGeom prst="rect">
                <a:avLst/>
              </a:prstGeom>
              <a:blipFill>
                <a:blip r:embed="rId8"/>
                <a:stretch>
                  <a:fillRect l="-344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13FBCF-D24C-4007-AE53-0E8C2377AC02}"/>
                  </a:ext>
                </a:extLst>
              </p:cNvPr>
              <p:cNvSpPr txBox="1"/>
              <p:nvPr/>
            </p:nvSpPr>
            <p:spPr>
              <a:xfrm>
                <a:off x="6935298" y="5541655"/>
                <a:ext cx="270670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13FBCF-D24C-4007-AE53-0E8C2377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98" y="5541655"/>
                <a:ext cx="2706703" cy="319062"/>
              </a:xfrm>
              <a:prstGeom prst="rect">
                <a:avLst/>
              </a:prstGeom>
              <a:blipFill>
                <a:blip r:embed="rId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712C3020-1B94-46E0-904A-1BA5703B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19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AC5644B-28AC-49D9-936C-BBF08F4EA87C}"/>
                  </a:ext>
                </a:extLst>
              </p:cNvPr>
              <p:cNvSpPr/>
              <p:nvPr/>
            </p:nvSpPr>
            <p:spPr>
              <a:xfrm>
                <a:off x="753320" y="1683391"/>
                <a:ext cx="3315331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다변량</a:t>
                </a:r>
                <a:r>
                  <a:rPr lang="ko-KR" altLang="en-US" dirty="0"/>
                  <a:t> 밀도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벡터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일 경우</a:t>
                </a: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AC5644B-28AC-49D9-936C-BBF08F4EA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20" y="1683391"/>
                <a:ext cx="3315331" cy="374526"/>
              </a:xfrm>
              <a:prstGeom prst="rect">
                <a:avLst/>
              </a:prstGeom>
              <a:blipFill>
                <a:blip r:embed="rId10"/>
                <a:stretch>
                  <a:fillRect t="-6452" r="-921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01327E2-EEFB-4495-95D0-E4A8CFB35935}"/>
              </a:ext>
            </a:extLst>
          </p:cNvPr>
          <p:cNvSpPr txBox="1"/>
          <p:nvPr/>
        </p:nvSpPr>
        <p:spPr>
          <a:xfrm>
            <a:off x="4375017" y="363320"/>
            <a:ext cx="3441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600" dirty="0"/>
              <a:t>기본 개념 </a:t>
            </a:r>
            <a:r>
              <a:rPr lang="en-US" altLang="ko-KR" sz="1600" spc="600" dirty="0"/>
              <a:t>: </a:t>
            </a:r>
            <a:r>
              <a:rPr lang="ko-KR" altLang="en-US" sz="1600" spc="600" dirty="0" err="1"/>
              <a:t>다변량</a:t>
            </a:r>
            <a:r>
              <a:rPr lang="ko-KR" altLang="en-US" sz="1600" spc="600" dirty="0"/>
              <a:t> 밀도</a:t>
            </a:r>
          </a:p>
        </p:txBody>
      </p:sp>
    </p:spTree>
    <p:extLst>
      <p:ext uri="{BB962C8B-B14F-4D97-AF65-F5344CB8AC3E}">
        <p14:creationId xmlns:p14="http://schemas.microsoft.com/office/powerpoint/2010/main" val="212677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C1C8E2-D22B-4FAA-A71F-0CD5AA52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A9030A-CD20-4D45-A8D8-A308E71F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769" y="1707160"/>
            <a:ext cx="2279055" cy="325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E4B24-7F45-441E-AA92-F0C55391A6BA}"/>
              </a:ext>
            </a:extLst>
          </p:cNvPr>
          <p:cNvSpPr txBox="1"/>
          <p:nvPr/>
        </p:nvSpPr>
        <p:spPr>
          <a:xfrm>
            <a:off x="4730296" y="5115009"/>
            <a:ext cx="639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Chap 2. BAYESIAN DECISION THEORY</a:t>
            </a:r>
            <a:endParaRPr lang="ko-KR" altLang="en-US"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0F3A7B-2732-4BAE-A733-5E04D7A1CD89}"/>
              </a:ext>
            </a:extLst>
          </p:cNvPr>
          <p:cNvSpPr/>
          <p:nvPr/>
        </p:nvSpPr>
        <p:spPr>
          <a:xfrm>
            <a:off x="1149866" y="1707160"/>
            <a:ext cx="159821" cy="1609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A74DA-B744-40EE-A636-19C5DF8CBB27}"/>
              </a:ext>
            </a:extLst>
          </p:cNvPr>
          <p:cNvSpPr txBox="1"/>
          <p:nvPr/>
        </p:nvSpPr>
        <p:spPr>
          <a:xfrm>
            <a:off x="1213176" y="1787649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휴먼엑스포" panose="02030504000101010101" pitchFamily="18" charset="-127"/>
                <a:ea typeface="휴먼엑스포" panose="02030504000101010101" pitchFamily="18" charset="-127"/>
              </a:rPr>
              <a:t>세미나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B89A09-14C5-4F00-9262-E3B1B99CD07B}"/>
              </a:ext>
            </a:extLst>
          </p:cNvPr>
          <p:cNvSpPr/>
          <p:nvPr/>
        </p:nvSpPr>
        <p:spPr>
          <a:xfrm>
            <a:off x="1351202" y="2493771"/>
            <a:ext cx="6336991" cy="1125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Pattern Classification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책을 통해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Bayes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판정이론에 대하여 학습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학습에 성공한 내용을 토대로 발표</a:t>
            </a:r>
          </a:p>
        </p:txBody>
      </p:sp>
    </p:spTree>
    <p:extLst>
      <p:ext uri="{BB962C8B-B14F-4D97-AF65-F5344CB8AC3E}">
        <p14:creationId xmlns:p14="http://schemas.microsoft.com/office/powerpoint/2010/main" val="76305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정규 분포</a:t>
            </a:r>
            <a:endParaRPr lang="ko-KR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B60550-926D-4A8A-8EE0-D55BBF1BCDDD}"/>
                  </a:ext>
                </a:extLst>
              </p:cNvPr>
              <p:cNvSpPr/>
              <p:nvPr/>
            </p:nvSpPr>
            <p:spPr>
              <a:xfrm>
                <a:off x="1694219" y="3120249"/>
                <a:ext cx="6326925" cy="1822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대각선 요소들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분산이며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비대각선 요소들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와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의 공분산이다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예를 들어 두 요소가 통계적으로 독립적이라면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B60550-926D-4A8A-8EE0-D55BBF1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19" y="3120249"/>
                <a:ext cx="6326925" cy="1822422"/>
              </a:xfrm>
              <a:prstGeom prst="rect">
                <a:avLst/>
              </a:prstGeom>
              <a:blipFill>
                <a:blip r:embed="rId2"/>
                <a:stretch>
                  <a:fillRect l="-867" b="-2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E70E333-8405-4913-84E5-E5D4242A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BF9046-B680-42CA-80D3-E0A6678EB24C}"/>
              </a:ext>
            </a:extLst>
          </p:cNvPr>
          <p:cNvSpPr txBox="1"/>
          <p:nvPr/>
        </p:nvSpPr>
        <p:spPr>
          <a:xfrm>
            <a:off x="4375017" y="363320"/>
            <a:ext cx="3441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600" dirty="0"/>
              <a:t>기본 개념 </a:t>
            </a:r>
            <a:r>
              <a:rPr lang="en-US" altLang="ko-KR" sz="1600" spc="600" dirty="0"/>
              <a:t>: </a:t>
            </a:r>
            <a:r>
              <a:rPr lang="ko-KR" altLang="en-US" sz="1600" spc="600" dirty="0" err="1"/>
              <a:t>다변량</a:t>
            </a:r>
            <a:r>
              <a:rPr lang="ko-KR" altLang="en-US" sz="1600" spc="600" dirty="0"/>
              <a:t> 밀도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167C6-4DD0-4654-B4F8-1C26171EE941}"/>
                  </a:ext>
                </a:extLst>
              </p:cNvPr>
              <p:cNvSpPr txBox="1"/>
              <p:nvPr/>
            </p:nvSpPr>
            <p:spPr>
              <a:xfrm>
                <a:off x="1694219" y="1818426"/>
                <a:ext cx="53615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36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ko-KR" altLang="en-US" sz="3600" dirty="0"/>
                  <a:t> </a:t>
                </a:r>
                <a:r>
                  <a:rPr lang="en-US" altLang="ko-KR" dirty="0"/>
                  <a:t>:  2</a:t>
                </a:r>
                <a:r>
                  <a:rPr lang="ko-KR" altLang="en-US" dirty="0"/>
                  <a:t>개의 확률변수의 상관정도를 나타내는 행렬</a:t>
                </a:r>
                <a:r>
                  <a:rPr lang="en-US" altLang="ko-KR" dirty="0"/>
                  <a:t> 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0167C6-4DD0-4654-B4F8-1C26171EE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19" y="1818426"/>
                <a:ext cx="5361596" cy="553998"/>
              </a:xfrm>
              <a:prstGeom prst="rect">
                <a:avLst/>
              </a:prstGeom>
              <a:blipFill>
                <a:blip r:embed="rId3"/>
                <a:stretch>
                  <a:fillRect r="-34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79D8E0-008B-4E54-804A-4D28E3A5F8B8}"/>
                  </a:ext>
                </a:extLst>
              </p:cNvPr>
              <p:cNvSpPr txBox="1"/>
              <p:nvPr/>
            </p:nvSpPr>
            <p:spPr>
              <a:xfrm>
                <a:off x="8275897" y="3376842"/>
                <a:ext cx="2416030" cy="133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3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lang="ko-KR" altLang="en-US" sz="3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e>
                                <m:r>
                                  <a:rPr lang="ko-KR" altLang="en-US" sz="32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e>
                                <m:r>
                                  <a:rPr lang="ko-KR" altLang="en-US" sz="3200" b="1" i="1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e>
                                <m:r>
                                  <a:rPr lang="en-US" altLang="ko-KR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2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e>
                                <m:r>
                                  <a:rPr lang="en-US" altLang="ko-KR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ko-KR" altLang="en-US" sz="3200" b="1" i="1" smtClean="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79D8E0-008B-4E54-804A-4D28E3A5F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97" y="3376842"/>
                <a:ext cx="2416030" cy="1330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32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정규 분포에 대한 판별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5F15B6-98FA-4100-8760-3A6AFFDB2508}"/>
                  </a:ext>
                </a:extLst>
              </p:cNvPr>
              <p:cNvSpPr txBox="1"/>
              <p:nvPr/>
            </p:nvSpPr>
            <p:spPr>
              <a:xfrm>
                <a:off x="1448279" y="2272764"/>
                <a:ext cx="7056675" cy="368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조건부 밀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다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따를 때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5F15B6-98FA-4100-8760-3A6AFFDB2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79" y="2272764"/>
                <a:ext cx="7056675" cy="368819"/>
              </a:xfrm>
              <a:prstGeom prst="rect">
                <a:avLst/>
              </a:prstGeom>
              <a:blipFill>
                <a:blip r:embed="rId2"/>
                <a:stretch>
                  <a:fillRect l="-2074" t="-106667" b="-20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D6129E-5C83-4A4E-A346-FCAB30C2A1A7}"/>
                  </a:ext>
                </a:extLst>
              </p:cNvPr>
              <p:cNvSpPr txBox="1"/>
              <p:nvPr/>
            </p:nvSpPr>
            <p:spPr>
              <a:xfrm>
                <a:off x="1981000" y="2800973"/>
                <a:ext cx="4028795" cy="63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D6129E-5C83-4A4E-A346-FCAB30C2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000" y="2800973"/>
                <a:ext cx="4028795" cy="634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78328D-ECF7-42EB-A5BC-E7EF3762FD48}"/>
                  </a:ext>
                </a:extLst>
              </p:cNvPr>
              <p:cNvSpPr txBox="1"/>
              <p:nvPr/>
            </p:nvSpPr>
            <p:spPr>
              <a:xfrm>
                <a:off x="2035508" y="4417838"/>
                <a:ext cx="6560192" cy="402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sSubSup>
                      <m:sSub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func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78328D-ECF7-42EB-A5BC-E7EF3762F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508" y="4417838"/>
                <a:ext cx="6560192" cy="402995"/>
              </a:xfrm>
              <a:prstGeom prst="rect">
                <a:avLst/>
              </a:prstGeom>
              <a:blipFill>
                <a:blip r:embed="rId4"/>
                <a:stretch>
                  <a:fillRect l="-1301" t="-3030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4972761-852F-4DFE-B56D-A052EA4B12D0}"/>
              </a:ext>
            </a:extLst>
          </p:cNvPr>
          <p:cNvSpPr txBox="1"/>
          <p:nvPr/>
        </p:nvSpPr>
        <p:spPr>
          <a:xfrm>
            <a:off x="1393771" y="5165437"/>
            <a:ext cx="53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식을 통해 판별 함수와 그 결과를 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6D3D201-0F12-48AA-BE03-154092E1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503081-09E7-438E-BEF8-9BB6C3896103}"/>
              </a:ext>
            </a:extLst>
          </p:cNvPr>
          <p:cNvSpPr/>
          <p:nvPr/>
        </p:nvSpPr>
        <p:spPr>
          <a:xfrm>
            <a:off x="1236760" y="1358216"/>
            <a:ext cx="159821" cy="16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C27EFE-B9AC-44B5-948C-D8352FD0B8F2}"/>
              </a:ext>
            </a:extLst>
          </p:cNvPr>
          <p:cNvSpPr txBox="1"/>
          <p:nvPr/>
        </p:nvSpPr>
        <p:spPr>
          <a:xfrm>
            <a:off x="1300070" y="1438705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정규 분포에 대한 판별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D432F5F-A557-4EFD-9EFC-49D805E05968}"/>
                  </a:ext>
                </a:extLst>
              </p:cNvPr>
              <p:cNvSpPr/>
              <p:nvPr/>
            </p:nvSpPr>
            <p:spPr>
              <a:xfrm>
                <a:off x="1393771" y="3825605"/>
                <a:ext cx="8029575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최소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에러율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분류의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판별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함수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ko-KR" alt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</m:e>
                    </m:func>
                  </m:oMath>
                </a14:m>
                <a:r>
                  <a:rPr lang="ko-KR" altLang="en-US" dirty="0"/>
                  <a:t> 대입하여</a:t>
                </a: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D432F5F-A557-4EFD-9EFC-49D805E05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71" y="3825605"/>
                <a:ext cx="8029575" cy="462434"/>
              </a:xfrm>
              <a:prstGeom prst="rect">
                <a:avLst/>
              </a:prstGeom>
              <a:blipFill>
                <a:blip r:embed="rId5"/>
                <a:stretch>
                  <a:fillRect l="-228" t="-74667" b="-1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6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정규 분포에 대한 판별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EF028-3BD2-4D1D-892E-525836398539}"/>
                  </a:ext>
                </a:extLst>
              </p:cNvPr>
              <p:cNvSpPr txBox="1"/>
              <p:nvPr/>
            </p:nvSpPr>
            <p:spPr>
              <a:xfrm>
                <a:off x="4660060" y="352124"/>
                <a:ext cx="2871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spc="600" dirty="0"/>
                  <a:t>Case</a:t>
                </a:r>
                <a:r>
                  <a:rPr lang="ko-KR" altLang="en-US" sz="1600" spc="600" dirty="0"/>
                  <a:t> </a:t>
                </a:r>
                <a:r>
                  <a:rPr lang="en-US" altLang="ko-KR" sz="1600" spc="600" dirty="0"/>
                  <a:t>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 spc="60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 spc="60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ko-KR" altLang="en-US" sz="1600" spc="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EF028-3BD2-4D1D-892E-525836398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60" y="352124"/>
                <a:ext cx="2871876" cy="338554"/>
              </a:xfrm>
              <a:prstGeom prst="rect">
                <a:avLst/>
              </a:prstGeom>
              <a:blipFill>
                <a:blip r:embed="rId2"/>
                <a:stretch>
                  <a:fillRect l="-636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2699DF-E2E0-410C-A6C8-1C4C87372391}"/>
                  </a:ext>
                </a:extLst>
              </p:cNvPr>
              <p:cNvSpPr txBox="1"/>
              <p:nvPr/>
            </p:nvSpPr>
            <p:spPr>
              <a:xfrm>
                <a:off x="1209063" y="1962352"/>
                <a:ext cx="9393918" cy="870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가장 간단한 경우로 특징들이 통계적으로 독립적이며 각 특징이 같은 분산을 가지는 경우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공분산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단위행렬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2699DF-E2E0-410C-A6C8-1C4C87372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63" y="1962352"/>
                <a:ext cx="9393918" cy="870559"/>
              </a:xfrm>
              <a:prstGeom prst="rect">
                <a:avLst/>
              </a:prstGeom>
              <a:blipFill>
                <a:blip r:embed="rId3"/>
                <a:stretch>
                  <a:fillRect l="-519" b="-9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BC01A5-DDC3-49E7-8F8D-F727E7B44E3E}"/>
                  </a:ext>
                </a:extLst>
              </p:cNvPr>
              <p:cNvSpPr txBox="1"/>
              <p:nvPr/>
            </p:nvSpPr>
            <p:spPr>
              <a:xfrm>
                <a:off x="1501604" y="3012633"/>
                <a:ext cx="6560192" cy="397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BC01A5-DDC3-49E7-8F8D-F727E7B4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04" y="3012633"/>
                <a:ext cx="6560192" cy="397481"/>
              </a:xfrm>
              <a:prstGeom prst="rect">
                <a:avLst/>
              </a:prstGeom>
              <a:blipFill>
                <a:blip r:embed="rId4"/>
                <a:stretch>
                  <a:fillRect l="-130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3B2E71-64F2-434A-B1BA-B935050C3724}"/>
                  </a:ext>
                </a:extLst>
              </p:cNvPr>
              <p:cNvSpPr txBox="1"/>
              <p:nvPr/>
            </p:nvSpPr>
            <p:spPr>
              <a:xfrm>
                <a:off x="1501604" y="3709616"/>
                <a:ext cx="3357266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며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3B2E71-64F2-434A-B1BA-B935050C3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04" y="3709616"/>
                <a:ext cx="3357266" cy="291426"/>
              </a:xfrm>
              <a:prstGeom prst="rect">
                <a:avLst/>
              </a:prstGeom>
              <a:blipFill>
                <a:blip r:embed="rId5"/>
                <a:stretch>
                  <a:fillRect l="-181" t="-161702" r="-1089" b="-246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C13033-7F83-494E-B3DD-95CFEEEC4DBE}"/>
                  </a:ext>
                </a:extLst>
              </p:cNvPr>
              <p:cNvSpPr txBox="1"/>
              <p:nvPr/>
            </p:nvSpPr>
            <p:spPr>
              <a:xfrm>
                <a:off x="1411204" y="4190244"/>
                <a:ext cx="7831631" cy="489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ko-KR" altLang="en-US" i="1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dirty="0"/>
                  <a:t>두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에 독립적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부가적 상수로 무시할 수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C13033-7F83-494E-B3DD-95CFEEEC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204" y="4190244"/>
                <a:ext cx="7831631" cy="489814"/>
              </a:xfrm>
              <a:prstGeom prst="rect">
                <a:avLst/>
              </a:prstGeom>
              <a:blipFill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9D8B29EF-076A-4579-8F58-F8F828DC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22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A36832-D682-4987-9157-F64E89C68DA7}"/>
                  </a:ext>
                </a:extLst>
              </p:cNvPr>
              <p:cNvSpPr txBox="1"/>
              <p:nvPr/>
            </p:nvSpPr>
            <p:spPr>
              <a:xfrm>
                <a:off x="937955" y="1519324"/>
                <a:ext cx="312136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600" dirty="0"/>
                  <a:t>Case</a:t>
                </a:r>
                <a:r>
                  <a:rPr lang="ko-KR" altLang="en-US" b="1" spc="600" dirty="0"/>
                  <a:t> </a:t>
                </a:r>
                <a:r>
                  <a:rPr lang="en-US" altLang="ko-KR" b="1" spc="600" dirty="0"/>
                  <a:t>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pc="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pc="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ko-KR" altLang="en-US" b="1" spc="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A36832-D682-4987-9157-F64E89C6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55" y="1519324"/>
                <a:ext cx="3121367" cy="375552"/>
              </a:xfrm>
              <a:prstGeom prst="rect">
                <a:avLst/>
              </a:prstGeom>
              <a:blipFill>
                <a:blip r:embed="rId7"/>
                <a:stretch>
                  <a:fillRect l="-1367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67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정규 분포에 대한 판별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5C0D04-DD4F-40F8-9966-35E7E260AEB8}"/>
                  </a:ext>
                </a:extLst>
              </p:cNvPr>
              <p:cNvSpPr txBox="1"/>
              <p:nvPr/>
            </p:nvSpPr>
            <p:spPr>
              <a:xfrm>
                <a:off x="2023551" y="2528455"/>
                <a:ext cx="2556341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𝒍𝒏</m:t>
                          </m:r>
                        </m:fName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5C0D04-DD4F-40F8-9966-35E7E260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51" y="2528455"/>
                <a:ext cx="2556341" cy="562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5B042F-509F-4947-BC8C-6F94B8759FC0}"/>
                  </a:ext>
                </a:extLst>
              </p:cNvPr>
              <p:cNvSpPr txBox="1"/>
              <p:nvPr/>
            </p:nvSpPr>
            <p:spPr>
              <a:xfrm>
                <a:off x="5110232" y="2672412"/>
                <a:ext cx="2773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유클리드 놈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5B042F-509F-4947-BC8C-6F94B8759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232" y="2672412"/>
                <a:ext cx="2773836" cy="369332"/>
              </a:xfrm>
              <a:prstGeom prst="rect">
                <a:avLst/>
              </a:prstGeom>
              <a:blipFill>
                <a:blip r:embed="rId3"/>
                <a:stretch>
                  <a:fillRect l="-1758" t="-8197" r="-109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651A8-511D-4C53-A589-6B54FE678EBA}"/>
                  </a:ext>
                </a:extLst>
              </p:cNvPr>
              <p:cNvSpPr txBox="1"/>
              <p:nvPr/>
            </p:nvSpPr>
            <p:spPr>
              <a:xfrm>
                <a:off x="1361050" y="3575961"/>
                <a:ext cx="8926483" cy="129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위 식은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에 의해 정규화 되며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ko-KR" altLang="en-US" dirty="0"/>
                  <a:t>을 더해서 편향됨을 보여줌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이는 곧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가 두개의 다른 평균 벡터와 같은 거리를 가질 경우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최적 판정은 </a:t>
                </a:r>
                <a:r>
                  <a:rPr lang="ko-KR" altLang="en-US" b="1" dirty="0"/>
                  <a:t>사전확률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ko-KR" altLang="en-US" b="1" dirty="0"/>
                  <a:t>에 의해 결정됨</a:t>
                </a:r>
                <a:r>
                  <a:rPr lang="ko-KR" altLang="en-US" dirty="0"/>
                  <a:t>을</a:t>
                </a:r>
                <a:r>
                  <a:rPr lang="ko-KR" altLang="en-US" b="1" dirty="0"/>
                  <a:t> </a:t>
                </a:r>
                <a:r>
                  <a:rPr lang="ko-KR" altLang="en-US" dirty="0"/>
                  <a:t>알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651A8-511D-4C53-A589-6B54FE67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050" y="3575961"/>
                <a:ext cx="8926483" cy="1293880"/>
              </a:xfrm>
              <a:prstGeom prst="rect">
                <a:avLst/>
              </a:prstGeom>
              <a:blipFill>
                <a:blip r:embed="rId4"/>
                <a:stretch>
                  <a:fillRect l="-546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25AA0E-E89C-4705-8E30-78C068C9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23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374260-C649-4C28-8996-4CFA924B45FC}"/>
                  </a:ext>
                </a:extLst>
              </p:cNvPr>
              <p:cNvSpPr txBox="1"/>
              <p:nvPr/>
            </p:nvSpPr>
            <p:spPr>
              <a:xfrm>
                <a:off x="4660060" y="352124"/>
                <a:ext cx="2871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spc="600" dirty="0"/>
                  <a:t>Case</a:t>
                </a:r>
                <a:r>
                  <a:rPr lang="ko-KR" altLang="en-US" sz="1600" spc="600" dirty="0"/>
                  <a:t> </a:t>
                </a:r>
                <a:r>
                  <a:rPr lang="en-US" altLang="ko-KR" sz="1600" spc="600" dirty="0"/>
                  <a:t>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 spc="60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 spc="60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ko-KR" altLang="en-US" sz="1600" spc="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374260-C649-4C28-8996-4CFA924B4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60" y="352124"/>
                <a:ext cx="2871876" cy="338554"/>
              </a:xfrm>
              <a:prstGeom prst="rect">
                <a:avLst/>
              </a:prstGeom>
              <a:blipFill>
                <a:blip r:embed="rId5"/>
                <a:stretch>
                  <a:fillRect l="-636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39778D-CC98-45F0-A094-10382C0575DF}"/>
                  </a:ext>
                </a:extLst>
              </p:cNvPr>
              <p:cNvSpPr txBox="1"/>
              <p:nvPr/>
            </p:nvSpPr>
            <p:spPr>
              <a:xfrm>
                <a:off x="1471101" y="1957994"/>
                <a:ext cx="6560192" cy="397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39778D-CC98-45F0-A094-10382C05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01" y="1957994"/>
                <a:ext cx="6560192" cy="397481"/>
              </a:xfrm>
              <a:prstGeom prst="rect">
                <a:avLst/>
              </a:prstGeom>
              <a:blipFill>
                <a:blip r:embed="rId6"/>
                <a:stretch>
                  <a:fillRect l="-1301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378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정규 분포에 대한 판별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EF211-3935-48C5-90D5-03CB52EF12FB}"/>
              </a:ext>
            </a:extLst>
          </p:cNvPr>
          <p:cNvSpPr txBox="1"/>
          <p:nvPr/>
        </p:nvSpPr>
        <p:spPr>
          <a:xfrm>
            <a:off x="1623037" y="2278289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클래스의 공분산 행렬이 동일한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D9A8E7-460F-4285-99C9-F239D5FFA3FC}"/>
                  </a:ext>
                </a:extLst>
              </p:cNvPr>
              <p:cNvSpPr txBox="1"/>
              <p:nvPr/>
            </p:nvSpPr>
            <p:spPr>
              <a:xfrm>
                <a:off x="2164179" y="2784810"/>
                <a:ext cx="6560192" cy="397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D9A8E7-460F-4285-99C9-F239D5FFA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79" y="2784810"/>
                <a:ext cx="6560192" cy="397481"/>
              </a:xfrm>
              <a:prstGeom prst="rect">
                <a:avLst/>
              </a:prstGeom>
              <a:blipFill>
                <a:blip r:embed="rId2"/>
                <a:stretch>
                  <a:fillRect l="-1301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684A24-6CF9-445B-9305-AAEA48CE2A44}"/>
                  </a:ext>
                </a:extLst>
              </p:cNvPr>
              <p:cNvSpPr txBox="1"/>
              <p:nvPr/>
            </p:nvSpPr>
            <p:spPr>
              <a:xfrm>
                <a:off x="1623037" y="3541730"/>
                <a:ext cx="7329892" cy="489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식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ko-KR" altLang="en-US" i="1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dirty="0"/>
                  <a:t>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에 독립적인 반면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ko-KR" altLang="en-US" dirty="0"/>
                  <a:t> 은 종속적이므로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684A24-6CF9-445B-9305-AAEA48CE2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37" y="3541730"/>
                <a:ext cx="7329892" cy="489814"/>
              </a:xfrm>
              <a:prstGeom prst="rect">
                <a:avLst/>
              </a:prstGeom>
              <a:blipFill>
                <a:blip r:embed="rId3"/>
                <a:stretch>
                  <a:fillRect l="-249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A3747C-EF66-413F-A9D2-1BA9D414375B}"/>
                  </a:ext>
                </a:extLst>
              </p:cNvPr>
              <p:cNvSpPr txBox="1"/>
              <p:nvPr/>
            </p:nvSpPr>
            <p:spPr>
              <a:xfrm>
                <a:off x="2164179" y="4202185"/>
                <a:ext cx="6560192" cy="397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sSubSup>
                      <m:sSub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A3747C-EF66-413F-A9D2-1BA9D414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79" y="4202185"/>
                <a:ext cx="6560192" cy="397481"/>
              </a:xfrm>
              <a:prstGeom prst="rect">
                <a:avLst/>
              </a:prstGeom>
              <a:blipFill>
                <a:blip r:embed="rId4"/>
                <a:stretch>
                  <a:fillRect l="-1301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C926B8-E702-4696-B4F2-9F5482053320}"/>
                  </a:ext>
                </a:extLst>
              </p:cNvPr>
              <p:cNvSpPr txBox="1"/>
              <p:nvPr/>
            </p:nvSpPr>
            <p:spPr>
              <a:xfrm>
                <a:off x="1623037" y="4990209"/>
                <a:ext cx="2327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/>
                  <a:t>로 나타낼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C926B8-E702-4696-B4F2-9F548205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37" y="4990209"/>
                <a:ext cx="2327881" cy="369332"/>
              </a:xfrm>
              <a:prstGeom prst="rect">
                <a:avLst/>
              </a:prstGeom>
              <a:blipFill>
                <a:blip r:embed="rId5"/>
                <a:stretch>
                  <a:fillRect t="-10000" r="-157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7E18BD0-D440-43DA-B56F-7EB6069A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24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9981EE-4648-40B0-AF4C-7E900AE6D6B0}"/>
                  </a:ext>
                </a:extLst>
              </p:cNvPr>
              <p:cNvSpPr txBox="1"/>
              <p:nvPr/>
            </p:nvSpPr>
            <p:spPr>
              <a:xfrm>
                <a:off x="4590907" y="352124"/>
                <a:ext cx="264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spc="600" dirty="0"/>
                  <a:t>Case</a:t>
                </a:r>
                <a:r>
                  <a:rPr lang="ko-KR" altLang="en-US" sz="1600" spc="600" dirty="0"/>
                  <a:t> </a:t>
                </a:r>
                <a:r>
                  <a:rPr lang="en-US" altLang="ko-KR" sz="1600" spc="600" dirty="0"/>
                  <a:t>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 spc="60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spc="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spc="60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endParaRPr lang="ko-KR" altLang="en-US" sz="1600" spc="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9981EE-4648-40B0-AF4C-7E900AE6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07" y="352124"/>
                <a:ext cx="2649700" cy="338554"/>
              </a:xfrm>
              <a:prstGeom prst="rect">
                <a:avLst/>
              </a:prstGeom>
              <a:blipFill>
                <a:blip r:embed="rId6"/>
                <a:stretch>
                  <a:fillRect l="-690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895ABE-3802-4669-89FB-521831206E18}"/>
                  </a:ext>
                </a:extLst>
              </p:cNvPr>
              <p:cNvSpPr txBox="1"/>
              <p:nvPr/>
            </p:nvSpPr>
            <p:spPr>
              <a:xfrm>
                <a:off x="1207307" y="1666288"/>
                <a:ext cx="2872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600" dirty="0"/>
                  <a:t>Case</a:t>
                </a:r>
                <a:r>
                  <a:rPr lang="ko-KR" altLang="en-US" b="1" spc="600" dirty="0"/>
                  <a:t> </a:t>
                </a:r>
                <a:r>
                  <a:rPr lang="en-US" altLang="ko-KR" b="1" spc="600" dirty="0"/>
                  <a:t>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pc="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1" spc="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pc="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endParaRPr lang="ko-KR" altLang="en-US" b="1" spc="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895ABE-3802-4669-89FB-521831206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07" y="1666288"/>
                <a:ext cx="2872902" cy="369332"/>
              </a:xfrm>
              <a:prstGeom prst="rect">
                <a:avLst/>
              </a:prstGeom>
              <a:blipFill>
                <a:blip r:embed="rId7"/>
                <a:stretch>
                  <a:fillRect l="-127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57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정규 분포에 대한 판별 함수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926B8-E702-4696-B4F2-9F5482053320}"/>
              </a:ext>
            </a:extLst>
          </p:cNvPr>
          <p:cNvSpPr txBox="1"/>
          <p:nvPr/>
        </p:nvSpPr>
        <p:spPr>
          <a:xfrm>
            <a:off x="988189" y="4673616"/>
            <a:ext cx="6348213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이 전의 경우와 마찬가지로 동등하지 않은 사전 확률들은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사전 확률이 더 높은 부류를 지지하도록</a:t>
            </a:r>
            <a:r>
              <a:rPr lang="en-US" altLang="ko-KR" dirty="0"/>
              <a:t> </a:t>
            </a:r>
            <a:r>
              <a:rPr lang="ko-KR" altLang="en-US" dirty="0"/>
              <a:t>판정을 </a:t>
            </a:r>
            <a:r>
              <a:rPr lang="ko-KR" altLang="en-US" dirty="0" err="1"/>
              <a:t>편향시킨다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68F135-14A7-46E3-B7A3-776361C93EBA}"/>
                  </a:ext>
                </a:extLst>
              </p:cNvPr>
              <p:cNvSpPr txBox="1"/>
              <p:nvPr/>
            </p:nvSpPr>
            <p:spPr>
              <a:xfrm>
                <a:off x="988189" y="2273379"/>
                <a:ext cx="10215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사전확률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이 모두 동일 할 경우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ko-KR" altLang="en-US" dirty="0"/>
                  <a:t> 은 무시 될 수 있으며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경우 식이 더 단순화 되며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68F135-14A7-46E3-B7A3-776361C93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89" y="2273379"/>
                <a:ext cx="10215617" cy="369332"/>
              </a:xfrm>
              <a:prstGeom prst="rect">
                <a:avLst/>
              </a:prstGeom>
              <a:blipFill>
                <a:blip r:embed="rId2"/>
                <a:stretch>
                  <a:fillRect l="-477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733100-5DA5-4B35-BA7C-DC446C9CB91A}"/>
                  </a:ext>
                </a:extLst>
              </p:cNvPr>
              <p:cNvSpPr txBox="1"/>
              <p:nvPr/>
            </p:nvSpPr>
            <p:spPr>
              <a:xfrm>
                <a:off x="1061398" y="3349806"/>
                <a:ext cx="7568251" cy="1059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특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징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벡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노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sSubSup>
                      <m:sSub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)</a:t>
                </a:r>
                <a:r>
                  <a:rPr lang="ko-KR" altLang="en-US" dirty="0"/>
                  <a:t>에 따라서 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가장 작은 최근접 평균으로 분류 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733100-5DA5-4B35-BA7C-DC446C9CB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98" y="3349806"/>
                <a:ext cx="7568251" cy="1059714"/>
              </a:xfrm>
              <a:prstGeom prst="rect">
                <a:avLst/>
              </a:prstGeom>
              <a:blipFill>
                <a:blip r:embed="rId3"/>
                <a:stretch>
                  <a:fillRect l="-1852" b="-12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89FFF8-BBDF-4F02-AD2C-E3F9A5F2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25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C82D5C-F508-4D3B-A0EE-BF9B61C62A63}"/>
                  </a:ext>
                </a:extLst>
              </p:cNvPr>
              <p:cNvSpPr txBox="1"/>
              <p:nvPr/>
            </p:nvSpPr>
            <p:spPr>
              <a:xfrm>
                <a:off x="4590907" y="352124"/>
                <a:ext cx="264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spc="600" dirty="0"/>
                  <a:t>Case</a:t>
                </a:r>
                <a:r>
                  <a:rPr lang="ko-KR" altLang="en-US" sz="1600" spc="600" dirty="0"/>
                  <a:t> </a:t>
                </a:r>
                <a:r>
                  <a:rPr lang="en-US" altLang="ko-KR" sz="1600" spc="600" dirty="0"/>
                  <a:t>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 spc="60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spc="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spc="60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endParaRPr lang="ko-KR" altLang="en-US" sz="1600" spc="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C82D5C-F508-4D3B-A0EE-BF9B61C6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07" y="352124"/>
                <a:ext cx="2649700" cy="338554"/>
              </a:xfrm>
              <a:prstGeom prst="rect">
                <a:avLst/>
              </a:prstGeom>
              <a:blipFill>
                <a:blip r:embed="rId4"/>
                <a:stretch>
                  <a:fillRect l="-690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B3C4D-5603-4BC3-9AA5-E8DFF410EE70}"/>
                  </a:ext>
                </a:extLst>
              </p:cNvPr>
              <p:cNvSpPr txBox="1"/>
              <p:nvPr/>
            </p:nvSpPr>
            <p:spPr>
              <a:xfrm>
                <a:off x="1245622" y="1657175"/>
                <a:ext cx="6560192" cy="397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sSubSup>
                      <m:sSub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B3C4D-5603-4BC3-9AA5-E8DFF410E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2" y="1657175"/>
                <a:ext cx="6560192" cy="397481"/>
              </a:xfrm>
              <a:prstGeom prst="rect">
                <a:avLst/>
              </a:prstGeom>
              <a:blipFill>
                <a:blip r:embed="rId5"/>
                <a:stretch>
                  <a:fillRect l="-130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FBFEA2-9477-4C77-B78F-FA7FB910119B}"/>
                  </a:ext>
                </a:extLst>
              </p:cNvPr>
              <p:cNvSpPr txBox="1"/>
              <p:nvPr/>
            </p:nvSpPr>
            <p:spPr>
              <a:xfrm>
                <a:off x="1378972" y="2814651"/>
                <a:ext cx="3621653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ko-KR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FBFEA2-9477-4C77-B78F-FA7FB9101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72" y="2814651"/>
                <a:ext cx="3621653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06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정규 분포에 대한 판별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57275-FB69-4069-9B40-96B5F286CE20}"/>
              </a:ext>
            </a:extLst>
          </p:cNvPr>
          <p:cNvSpPr txBox="1"/>
          <p:nvPr/>
        </p:nvSpPr>
        <p:spPr>
          <a:xfrm>
            <a:off x="1520417" y="2352058"/>
            <a:ext cx="847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다변량</a:t>
            </a:r>
            <a:r>
              <a:rPr lang="ko-KR" altLang="en-US" dirty="0"/>
              <a:t> 정규 분포의 경우로 공분산의 행렬이 각 부류에 대해 다른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B7D8A-50EF-461F-B5D3-24E438EE6CB3}"/>
                  </a:ext>
                </a:extLst>
              </p:cNvPr>
              <p:cNvSpPr txBox="1"/>
              <p:nvPr/>
            </p:nvSpPr>
            <p:spPr>
              <a:xfrm>
                <a:off x="2117355" y="2880780"/>
                <a:ext cx="6560192" cy="397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B7D8A-50EF-461F-B5D3-24E438EE6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355" y="2880780"/>
                <a:ext cx="6560192" cy="397481"/>
              </a:xfrm>
              <a:prstGeom prst="rect">
                <a:avLst/>
              </a:prstGeom>
              <a:blipFill>
                <a:blip r:embed="rId2"/>
                <a:stretch>
                  <a:fillRect l="-1301" t="-1538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E0D7F-425C-42E8-A4F7-29CB73A0BFE0}"/>
                  </a:ext>
                </a:extLst>
              </p:cNvPr>
              <p:cNvSpPr txBox="1"/>
              <p:nvPr/>
            </p:nvSpPr>
            <p:spPr>
              <a:xfrm>
                <a:off x="1746920" y="3784104"/>
                <a:ext cx="5494453" cy="489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위 식에서 제외시킬 수 있는 유일한 항은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1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ko-KR" altLang="en-US" dirty="0"/>
                  <a:t> 로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E0D7F-425C-42E8-A4F7-29CB73A0B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920" y="3784104"/>
                <a:ext cx="5494453" cy="489814"/>
              </a:xfrm>
              <a:prstGeom prst="rect">
                <a:avLst/>
              </a:prstGeom>
              <a:blipFill>
                <a:blip r:embed="rId3"/>
                <a:stretch>
                  <a:fillRect l="-999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98751D-19E9-4090-AEC1-929FF5A55FBF}"/>
                  </a:ext>
                </a:extLst>
              </p:cNvPr>
              <p:cNvSpPr txBox="1"/>
              <p:nvPr/>
            </p:nvSpPr>
            <p:spPr>
              <a:xfrm>
                <a:off x="2117355" y="4340975"/>
                <a:ext cx="6560192" cy="397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sSubSup>
                      <m:sSub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𝜮</m:t>
                                </m:r>
                              </m:e>
                              <m:sub>
                                <m:r>
                                  <a:rPr lang="ko-KR" alt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ko-KR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98751D-19E9-4090-AEC1-929FF5A5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355" y="4340975"/>
                <a:ext cx="6560192" cy="397481"/>
              </a:xfrm>
              <a:prstGeom prst="rect">
                <a:avLst/>
              </a:prstGeom>
              <a:blipFill>
                <a:blip r:embed="rId4"/>
                <a:stretch>
                  <a:fillRect l="-130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8BA2EB2-DE62-4FE0-8599-708A2F77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26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8A54F7-AC9A-4B14-A939-A52360F93650}"/>
                  </a:ext>
                </a:extLst>
              </p:cNvPr>
              <p:cNvSpPr txBox="1"/>
              <p:nvPr/>
            </p:nvSpPr>
            <p:spPr>
              <a:xfrm>
                <a:off x="4590907" y="352124"/>
                <a:ext cx="32878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spc="600" dirty="0"/>
                  <a:t>Case</a:t>
                </a:r>
                <a:r>
                  <a:rPr lang="ko-KR" altLang="en-US" sz="1600" spc="600" dirty="0"/>
                  <a:t> </a:t>
                </a:r>
                <a:r>
                  <a:rPr lang="en-US" altLang="ko-KR" sz="1600" spc="600" dirty="0"/>
                  <a:t>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600" i="1" spc="6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 spc="60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spc="600" dirty="0"/>
                  <a:t> </a:t>
                </a:r>
                <a:r>
                  <a:rPr lang="ko-KR" altLang="en-US" sz="1600" spc="600" dirty="0"/>
                  <a:t>임의적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8A54F7-AC9A-4B14-A939-A52360F9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07" y="352124"/>
                <a:ext cx="3287888" cy="338554"/>
              </a:xfrm>
              <a:prstGeom prst="rect">
                <a:avLst/>
              </a:prstGeom>
              <a:blipFill>
                <a:blip r:embed="rId5"/>
                <a:stretch>
                  <a:fillRect l="-186" t="-5455" r="-371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36A4B-3A0C-47A3-8D96-A36F4E5F4B5E}"/>
                  </a:ext>
                </a:extLst>
              </p:cNvPr>
              <p:cNvSpPr txBox="1"/>
              <p:nvPr/>
            </p:nvSpPr>
            <p:spPr>
              <a:xfrm>
                <a:off x="1248546" y="1863961"/>
                <a:ext cx="3571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600" dirty="0"/>
                  <a:t>Case</a:t>
                </a:r>
                <a:r>
                  <a:rPr lang="ko-KR" altLang="en-US" b="1" spc="600" dirty="0"/>
                  <a:t> </a:t>
                </a:r>
                <a:r>
                  <a:rPr lang="en-US" altLang="ko-KR" b="1" spc="600" dirty="0"/>
                  <a:t>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 spc="6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pc="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1" spc="6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spc="600" dirty="0">
                    <a:solidFill>
                      <a:srgbClr val="FF0000"/>
                    </a:solidFill>
                  </a:rPr>
                  <a:t>임의적</a:t>
                </a:r>
                <a:endParaRPr lang="ko-KR" altLang="en-US" b="1" spc="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36A4B-3A0C-47A3-8D96-A36F4E5F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46" y="1863961"/>
                <a:ext cx="3571812" cy="369332"/>
              </a:xfrm>
              <a:prstGeom prst="rect">
                <a:avLst/>
              </a:prstGeom>
              <a:blipFill>
                <a:blip r:embed="rId6"/>
                <a:stretch>
                  <a:fillRect l="-1365" t="-10000" r="-102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92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에러 확률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D712E6-0711-4822-83F7-DE0953C7532B}"/>
                  </a:ext>
                </a:extLst>
              </p:cNvPr>
              <p:cNvSpPr txBox="1"/>
              <p:nvPr/>
            </p:nvSpPr>
            <p:spPr>
              <a:xfrm>
                <a:off x="1939433" y="2565673"/>
                <a:ext cx="7094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분류기가 최적이 아닌 방식으로 두 영역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나누었다고 가정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D712E6-0711-4822-83F7-DE0953C75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33" y="2565673"/>
                <a:ext cx="7094634" cy="369332"/>
              </a:xfrm>
              <a:prstGeom prst="rect">
                <a:avLst/>
              </a:prstGeom>
              <a:blipFill>
                <a:blip r:embed="rId2"/>
                <a:stretch>
                  <a:fillRect l="-6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6EEEEDC-DA58-4C93-A9AA-F92DE99923F0}"/>
              </a:ext>
            </a:extLst>
          </p:cNvPr>
          <p:cNvSpPr txBox="1"/>
          <p:nvPr/>
        </p:nvSpPr>
        <p:spPr>
          <a:xfrm>
            <a:off x="1939433" y="3023895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 에러가 발생할 수 있는 두가지 경우는 반대로 분류하는 경우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2700B7-5037-4077-95BF-CD4272B9ECF0}"/>
                  </a:ext>
                </a:extLst>
              </p:cNvPr>
              <p:cNvSpPr txBox="1"/>
              <p:nvPr/>
            </p:nvSpPr>
            <p:spPr>
              <a:xfrm>
                <a:off x="2613702" y="3582678"/>
                <a:ext cx="4265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2700B7-5037-4077-95BF-CD4272B9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02" y="3582678"/>
                <a:ext cx="4265976" cy="276999"/>
              </a:xfrm>
              <a:prstGeom prst="rect">
                <a:avLst/>
              </a:prstGeom>
              <a:blipFill>
                <a:blip r:embed="rId3"/>
                <a:stretch>
                  <a:fillRect l="-57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046F7D-92DB-41AB-855A-EF89C6886DEA}"/>
                  </a:ext>
                </a:extLst>
              </p:cNvPr>
              <p:cNvSpPr txBox="1"/>
              <p:nvPr/>
            </p:nvSpPr>
            <p:spPr>
              <a:xfrm>
                <a:off x="3603603" y="4019067"/>
                <a:ext cx="44805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046F7D-92DB-41AB-855A-EF89C688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3" y="4019067"/>
                <a:ext cx="4480586" cy="276999"/>
              </a:xfrm>
              <a:prstGeom prst="rect">
                <a:avLst/>
              </a:prstGeom>
              <a:blipFill>
                <a:blip r:embed="rId4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D5FE23-1425-4452-BA82-82512E45B8AF}"/>
                  </a:ext>
                </a:extLst>
              </p:cNvPr>
              <p:cNvSpPr txBox="1"/>
              <p:nvPr/>
            </p:nvSpPr>
            <p:spPr>
              <a:xfrm>
                <a:off x="3662576" y="4340426"/>
                <a:ext cx="4567469" cy="760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D5FE23-1425-4452-BA82-82512E45B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576" y="4340426"/>
                <a:ext cx="4567469" cy="760786"/>
              </a:xfrm>
              <a:prstGeom prst="rect">
                <a:avLst/>
              </a:prstGeom>
              <a:blipFill>
                <a:blip r:embed="rId5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0B4181B-9D8F-47D0-AE6A-D4D765E2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C2E0B3-AAE3-4501-B650-574652E066E0}"/>
              </a:ext>
            </a:extLst>
          </p:cNvPr>
          <p:cNvSpPr/>
          <p:nvPr/>
        </p:nvSpPr>
        <p:spPr>
          <a:xfrm>
            <a:off x="1588429" y="1838262"/>
            <a:ext cx="159821" cy="16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9CD26-79EA-4615-8F8E-539AA7137F0B}"/>
              </a:ext>
            </a:extLst>
          </p:cNvPr>
          <p:cNvSpPr txBox="1"/>
          <p:nvPr/>
        </p:nvSpPr>
        <p:spPr>
          <a:xfrm>
            <a:off x="1651739" y="1918751"/>
            <a:ext cx="1923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>
                <a:latin typeface="휴먼엑스포" panose="02030504000101010101" pitchFamily="18" charset="-127"/>
                <a:ea typeface="휴먼엑스포" panose="02030504000101010101" pitchFamily="18" charset="-127"/>
              </a:rPr>
              <a:t>에러 확률</a:t>
            </a:r>
            <a:endParaRPr lang="ko-KR" altLang="en-US" sz="2400" spc="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479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에러 확률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53739E-28AF-4301-8811-89258EA4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14" y="1276941"/>
            <a:ext cx="4228402" cy="2596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FA85B-D755-4C8A-8627-DD0BAB000D5A}"/>
                  </a:ext>
                </a:extLst>
              </p:cNvPr>
              <p:cNvSpPr txBox="1"/>
              <p:nvPr/>
            </p:nvSpPr>
            <p:spPr>
              <a:xfrm>
                <a:off x="1506857" y="4149449"/>
                <a:ext cx="9178282" cy="143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판정 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따라서 영역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선정 되는데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삼각 영역은 축소가 가능한 영역으로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이동 되면 제거될 수 있으며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이것이 </a:t>
                </a:r>
                <a:r>
                  <a:rPr lang="en-US" altLang="ko-KR" sz="2400" b="1" dirty="0"/>
                  <a:t>Bayes </a:t>
                </a:r>
                <a:r>
                  <a:rPr lang="ko-KR" altLang="en-US" sz="2400" b="1" dirty="0"/>
                  <a:t>최적 판정 경계</a:t>
                </a:r>
                <a:r>
                  <a:rPr lang="ko-KR" altLang="en-US" dirty="0"/>
                  <a:t>이며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가장 작은 크기로 적분하는 것이 </a:t>
                </a:r>
                <a:r>
                  <a:rPr lang="en-US" altLang="ko-KR" dirty="0"/>
                  <a:t>Bayes</a:t>
                </a:r>
                <a:r>
                  <a:rPr lang="ko-KR" altLang="en-US" dirty="0"/>
                  <a:t> 판정 룰이 달성하는 것이다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FA85B-D755-4C8A-8627-DD0BAB000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857" y="4149449"/>
                <a:ext cx="9178282" cy="1431610"/>
              </a:xfrm>
              <a:prstGeom prst="rect">
                <a:avLst/>
              </a:prstGeom>
              <a:blipFill>
                <a:blip r:embed="rId3"/>
                <a:stretch>
                  <a:fillRect l="-531" b="-5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0B4181B-9D8F-47D0-AE6A-D4D765E2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4398E7-13BB-43F5-BA95-C2F1C700E449}"/>
              </a:ext>
            </a:extLst>
          </p:cNvPr>
          <p:cNvSpPr/>
          <p:nvPr/>
        </p:nvSpPr>
        <p:spPr>
          <a:xfrm>
            <a:off x="5751222" y="4649585"/>
            <a:ext cx="159821" cy="1609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06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에러 확률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085836-6E1F-4B2D-A39D-D3B5A5E15F6F}"/>
                  </a:ext>
                </a:extLst>
              </p:cNvPr>
              <p:cNvSpPr txBox="1"/>
              <p:nvPr/>
            </p:nvSpPr>
            <p:spPr>
              <a:xfrm>
                <a:off x="1538943" y="2284198"/>
                <a:ext cx="2933432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e>
                      </m:d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̇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085836-6E1F-4B2D-A39D-D3B5A5E1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43" y="2284198"/>
                <a:ext cx="2933432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B6879F-D2DF-48AC-BB89-0EF2C466687D}"/>
                  </a:ext>
                </a:extLst>
              </p:cNvPr>
              <p:cNvSpPr txBox="1"/>
              <p:nvPr/>
            </p:nvSpPr>
            <p:spPr>
              <a:xfrm>
                <a:off x="2637901" y="3121340"/>
                <a:ext cx="2329484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B6879F-D2DF-48AC-BB89-0EF2C466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01" y="3121340"/>
                <a:ext cx="2329484" cy="756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CC028B-6564-4A79-91B0-31AEC1F8AD87}"/>
                  </a:ext>
                </a:extLst>
              </p:cNvPr>
              <p:cNvSpPr txBox="1"/>
              <p:nvPr/>
            </p:nvSpPr>
            <p:spPr>
              <a:xfrm>
                <a:off x="2637901" y="3970784"/>
                <a:ext cx="2665922" cy="820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CC028B-6564-4A79-91B0-31AEC1F8A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01" y="3970784"/>
                <a:ext cx="2665922" cy="820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408B567-7315-4FA5-961A-4556649BBE15}"/>
              </a:ext>
            </a:extLst>
          </p:cNvPr>
          <p:cNvSpPr txBox="1"/>
          <p:nvPr/>
        </p:nvSpPr>
        <p:spPr>
          <a:xfrm>
            <a:off x="1015068" y="1012644"/>
            <a:ext cx="806022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분류기가 나누는 영역이 많을 경우 에러가 발생할 경우가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그렇지 않을 때보다 더 많기 때문에</a:t>
            </a:r>
            <a:r>
              <a:rPr lang="en-US" altLang="ko-KR" dirty="0"/>
              <a:t>, </a:t>
            </a:r>
            <a:r>
              <a:rPr lang="ko-KR" altLang="en-US" dirty="0"/>
              <a:t>옳을 확률을 계산하는 것이 더 간단하다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857E4E-22AE-405E-886A-7567523F088D}"/>
                  </a:ext>
                </a:extLst>
              </p:cNvPr>
              <p:cNvSpPr txBox="1"/>
              <p:nvPr/>
            </p:nvSpPr>
            <p:spPr>
              <a:xfrm>
                <a:off x="1177536" y="4874041"/>
                <a:ext cx="9836924" cy="1112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이러한 경우 특징 공간이 어떻게 분할되는지 아무 것에도 종속되지 않으며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분류기는 모든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에 대해서 </a:t>
                </a:r>
                <a:r>
                  <a:rPr lang="ko-KR" altLang="en-US" dirty="0" err="1"/>
                  <a:t>피적분</a:t>
                </a:r>
                <a:r>
                  <a:rPr lang="ko-KR" altLang="en-US" dirty="0"/>
                  <a:t> 함수가 최대가 되도록 영역을 선정해서 확률을 최대화 한다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857E4E-22AE-405E-886A-7567523F0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36" y="4874041"/>
                <a:ext cx="9836924" cy="1112933"/>
              </a:xfrm>
              <a:prstGeom prst="rect">
                <a:avLst/>
              </a:prstGeom>
              <a:blipFill>
                <a:blip r:embed="rId5"/>
                <a:stretch>
                  <a:fillRect l="-496" b="-8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E9038B5-BE42-438D-9DDD-18DBCE15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09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E7C0B-054F-4FFD-95D1-C815493B6FEE}"/>
              </a:ext>
            </a:extLst>
          </p:cNvPr>
          <p:cNvSpPr txBox="1"/>
          <p:nvPr/>
        </p:nvSpPr>
        <p:spPr>
          <a:xfrm>
            <a:off x="1071917" y="64063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  <a:endParaRPr lang="en-US" altLang="ko-KR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A14C2-5082-47C4-9997-7D8D7747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F1F1B-371F-499D-B74A-BCF30B5549AE}"/>
              </a:ext>
            </a:extLst>
          </p:cNvPr>
          <p:cNvSpPr txBox="1"/>
          <p:nvPr/>
        </p:nvSpPr>
        <p:spPr>
          <a:xfrm>
            <a:off x="1127766" y="1470819"/>
            <a:ext cx="4499950" cy="444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개요</a:t>
            </a:r>
            <a:endParaRPr lang="en-US" altLang="ko-KR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Bayes </a:t>
            </a:r>
            <a:r>
              <a:rPr lang="ko-KR" altLang="en-US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판정 이론 </a:t>
            </a:r>
            <a:r>
              <a:rPr lang="en-US" altLang="ko-KR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연속적 특징들</a:t>
            </a:r>
            <a:endParaRPr lang="en-US" altLang="ko-KR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최소 </a:t>
            </a:r>
            <a:r>
              <a:rPr lang="ko-KR" altLang="en-US" spc="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에러율</a:t>
            </a:r>
            <a:r>
              <a:rPr lang="ko-KR" altLang="en-US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분류</a:t>
            </a:r>
            <a:endParaRPr lang="en-US" altLang="ko-KR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Minimax </a:t>
            </a:r>
            <a:r>
              <a:rPr lang="ko-KR" altLang="en-US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기준</a:t>
            </a:r>
            <a:endParaRPr lang="en-US" altLang="ko-KR" spc="3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en-US" altLang="ko-KR" spc="300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Neyman</a:t>
            </a:r>
            <a:r>
              <a:rPr lang="en-US" altLang="ko-KR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-Pearson</a:t>
            </a:r>
            <a:r>
              <a:rPr lang="ko-KR" altLang="en-US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기준</a:t>
            </a:r>
            <a:endParaRPr lang="en-US" altLang="ko-KR" spc="3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판별함수</a:t>
            </a:r>
            <a:endParaRPr lang="en-US" altLang="ko-KR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정규분포</a:t>
            </a:r>
            <a:endParaRPr lang="en-US" altLang="ko-KR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정규분포에 대한 판별함수</a:t>
            </a:r>
            <a:endParaRPr lang="en-US" altLang="ko-KR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7A636-4FA5-4EBF-AB10-051144506722}"/>
              </a:ext>
            </a:extLst>
          </p:cNvPr>
          <p:cNvSpPr txBox="1"/>
          <p:nvPr/>
        </p:nvSpPr>
        <p:spPr>
          <a:xfrm>
            <a:off x="6564283" y="1982871"/>
            <a:ext cx="4272323" cy="3341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에러확률과 적분</a:t>
            </a:r>
            <a:endParaRPr lang="en-US" altLang="ko-KR" spc="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정규 분포에 대한 에러 경계</a:t>
            </a:r>
            <a:endParaRPr lang="en-US" altLang="ko-KR" spc="3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Bayes</a:t>
            </a:r>
            <a:r>
              <a:rPr lang="ko-KR" altLang="en-US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판정 이론 </a:t>
            </a:r>
            <a:r>
              <a:rPr lang="en-US" altLang="ko-KR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이산적 특징</a:t>
            </a:r>
            <a:endParaRPr lang="en-US" altLang="ko-KR" spc="3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누락된 특징과 노이즈</a:t>
            </a:r>
            <a:endParaRPr lang="en-US" altLang="ko-KR" spc="3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Bayes </a:t>
            </a:r>
            <a:r>
              <a:rPr lang="ko-KR" altLang="en-US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신뢰 네트워크</a:t>
            </a:r>
            <a:endParaRPr lang="en-US" altLang="ko-KR" spc="3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복합적 </a:t>
            </a:r>
            <a:r>
              <a:rPr lang="en-US" altLang="ko-KR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Bayes </a:t>
            </a:r>
            <a:r>
              <a:rPr lang="ko-KR" altLang="en-US" spc="3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판정 이론과 정황</a:t>
            </a:r>
            <a:endParaRPr lang="en-US" altLang="ko-KR" spc="3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425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D985281-2F12-4EDB-A6B4-5ACD8B82A5E3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614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개 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B332E-5380-41D0-BD1D-BEC1A0F994B8}"/>
              </a:ext>
            </a:extLst>
          </p:cNvPr>
          <p:cNvSpPr txBox="1"/>
          <p:nvPr/>
        </p:nvSpPr>
        <p:spPr>
          <a:xfrm>
            <a:off x="1524836" y="2813018"/>
            <a:ext cx="754725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확률을 이용하는 다양한 분류 판정들과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그러한 판정에 수반하는 비용 간의 절충을 정량화 하는 것에 기반하여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패턴 인식 문제에 대한 중요한 </a:t>
            </a:r>
            <a:r>
              <a:rPr lang="ko-KR" altLang="en-US" b="1" dirty="0"/>
              <a:t>통계적 접근 방식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3CEB1F-CB69-4858-9987-94ACEBE2C03D}"/>
              </a:ext>
            </a:extLst>
          </p:cNvPr>
          <p:cNvSpPr/>
          <p:nvPr/>
        </p:nvSpPr>
        <p:spPr>
          <a:xfrm>
            <a:off x="1365015" y="1983996"/>
            <a:ext cx="159821" cy="1609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B8A5B-BDB5-4DBC-B639-2A60B3CAF3C2}"/>
              </a:ext>
            </a:extLst>
          </p:cNvPr>
          <p:cNvSpPr txBox="1"/>
          <p:nvPr/>
        </p:nvSpPr>
        <p:spPr>
          <a:xfrm>
            <a:off x="1428325" y="2064485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Bayes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판정 이론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627EF3-E72F-41BC-A147-69AD4A98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96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atin typeface="+mn-ea"/>
              </a:rPr>
              <a:t>개 요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B3C601F2-6B2F-4C6A-9494-947C159C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D8A99C3-98A5-4DB4-BE05-5331B5CD1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527" y="2025090"/>
            <a:ext cx="1375490" cy="137549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8D334-A645-4F74-8740-C9A7080CB0C2}"/>
              </a:ext>
            </a:extLst>
          </p:cNvPr>
          <p:cNvSpPr/>
          <p:nvPr/>
        </p:nvSpPr>
        <p:spPr>
          <a:xfrm>
            <a:off x="1679954" y="2506060"/>
            <a:ext cx="1375490" cy="4697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물고기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BFC2BD-D464-4C3B-96CD-E465F53EE594}"/>
              </a:ext>
            </a:extLst>
          </p:cNvPr>
          <p:cNvSpPr/>
          <p:nvPr/>
        </p:nvSpPr>
        <p:spPr>
          <a:xfrm>
            <a:off x="8733849" y="2712835"/>
            <a:ext cx="1375490" cy="4697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숭어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E3BCCA-2BF3-434F-8D59-2AD01B553863}"/>
              </a:ext>
            </a:extLst>
          </p:cNvPr>
          <p:cNvSpPr/>
          <p:nvPr/>
        </p:nvSpPr>
        <p:spPr>
          <a:xfrm>
            <a:off x="8733849" y="2163356"/>
            <a:ext cx="1375490" cy="4697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연어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53344D5-1EA8-4E92-9712-78287F8A807E}"/>
              </a:ext>
            </a:extLst>
          </p:cNvPr>
          <p:cNvSpPr/>
          <p:nvPr/>
        </p:nvSpPr>
        <p:spPr>
          <a:xfrm>
            <a:off x="3290641" y="2615509"/>
            <a:ext cx="545284" cy="2067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8602FA9-98B7-4810-85E9-724F2142C595}"/>
              </a:ext>
            </a:extLst>
          </p:cNvPr>
          <p:cNvSpPr/>
          <p:nvPr/>
        </p:nvSpPr>
        <p:spPr>
          <a:xfrm rot="19800000">
            <a:off x="7269953" y="2477080"/>
            <a:ext cx="545284" cy="2067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1496909-619F-4F70-9F7C-44B5FE841804}"/>
              </a:ext>
            </a:extLst>
          </p:cNvPr>
          <p:cNvSpPr/>
          <p:nvPr/>
        </p:nvSpPr>
        <p:spPr>
          <a:xfrm rot="1800000">
            <a:off x="7269954" y="2718896"/>
            <a:ext cx="545284" cy="2067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D43A9A-E6F2-41DC-8109-E44FBDC27E59}"/>
                  </a:ext>
                </a:extLst>
              </p:cNvPr>
              <p:cNvSpPr txBox="1"/>
              <p:nvPr/>
            </p:nvSpPr>
            <p:spPr>
              <a:xfrm>
                <a:off x="10212785" y="2257849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ko-KR" altLang="en-US" b="1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D43A9A-E6F2-41DC-8109-E44FBDC27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785" y="2257849"/>
                <a:ext cx="373436" cy="276999"/>
              </a:xfrm>
              <a:prstGeom prst="rect">
                <a:avLst/>
              </a:prstGeom>
              <a:blipFill>
                <a:blip r:embed="rId3"/>
                <a:stretch>
                  <a:fillRect l="-4839" r="-322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71CDE3-406A-44F2-A2E3-915BF803C2D5}"/>
                  </a:ext>
                </a:extLst>
              </p:cNvPr>
              <p:cNvSpPr txBox="1"/>
              <p:nvPr/>
            </p:nvSpPr>
            <p:spPr>
              <a:xfrm>
                <a:off x="10212785" y="280632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71CDE3-406A-44F2-A2E3-915BF803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785" y="2806325"/>
                <a:ext cx="373436" cy="276999"/>
              </a:xfrm>
              <a:prstGeom prst="rect">
                <a:avLst/>
              </a:prstGeom>
              <a:blipFill>
                <a:blip r:embed="rId4"/>
                <a:stretch>
                  <a:fillRect l="-4839" r="-322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4F2A2B-8BE9-472A-9988-396EEBBD342A}"/>
              </a:ext>
            </a:extLst>
          </p:cNvPr>
          <p:cNvSpPr/>
          <p:nvPr/>
        </p:nvSpPr>
        <p:spPr>
          <a:xfrm>
            <a:off x="5354383" y="34005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분류기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AEEF46-6E05-4C7D-BEE8-D68CDC84A01D}"/>
                  </a:ext>
                </a:extLst>
              </p:cNvPr>
              <p:cNvSpPr txBox="1"/>
              <p:nvPr/>
            </p:nvSpPr>
            <p:spPr>
              <a:xfrm>
                <a:off x="1644644" y="3004199"/>
                <a:ext cx="942502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1" dirty="0"/>
                  <a:t>상태 </a:t>
                </a:r>
                <a:r>
                  <a:rPr lang="en-US" altLang="ko-KR" b="1" dirty="0"/>
                  <a:t>:</a:t>
                </a:r>
                <a:r>
                  <a:rPr lang="ko-KR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AEEF46-6E05-4C7D-BEE8-D68CDC84A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44" y="3004199"/>
                <a:ext cx="942502" cy="303288"/>
              </a:xfrm>
              <a:prstGeom prst="rect">
                <a:avLst/>
              </a:prstGeom>
              <a:blipFill>
                <a:blip r:embed="rId5"/>
                <a:stretch>
                  <a:fillRect l="-15584" t="-28000" r="-7143" b="-3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1960AB-ACDD-4823-8B49-94CDBC480265}"/>
                  </a:ext>
                </a:extLst>
              </p:cNvPr>
              <p:cNvSpPr txBox="1"/>
              <p:nvPr/>
            </p:nvSpPr>
            <p:spPr>
              <a:xfrm>
                <a:off x="1884207" y="4316243"/>
                <a:ext cx="39344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ko-KR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ko-KR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ko-KR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ko-K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ko-K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ko-K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ko-KR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ko-K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ko-K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1960AB-ACDD-4823-8B49-94CDBC480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07" y="4316243"/>
                <a:ext cx="393441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B0C944-E767-4097-9AC2-34F02494A75A}"/>
              </a:ext>
            </a:extLst>
          </p:cNvPr>
          <p:cNvSpPr/>
          <p:nvPr/>
        </p:nvSpPr>
        <p:spPr>
          <a:xfrm>
            <a:off x="1679954" y="4906520"/>
            <a:ext cx="1502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  <a:cs typeface="Malgun Gothic Semilight" panose="020B0502040204020203" pitchFamily="50" charset="-127"/>
              </a:rPr>
              <a:t>사전 확률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1FE838F-F9C0-47A8-A04D-1AD4E33828F6}"/>
              </a:ext>
            </a:extLst>
          </p:cNvPr>
          <p:cNvCxnSpPr>
            <a:cxnSpLocks/>
          </p:cNvCxnSpPr>
          <p:nvPr/>
        </p:nvCxnSpPr>
        <p:spPr>
          <a:xfrm>
            <a:off x="1884207" y="4854906"/>
            <a:ext cx="1148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9F7D53-5E2F-4BF5-8422-CB57A44918BC}"/>
              </a:ext>
            </a:extLst>
          </p:cNvPr>
          <p:cNvSpPr txBox="1"/>
          <p:nvPr/>
        </p:nvSpPr>
        <p:spPr>
          <a:xfrm>
            <a:off x="6834343" y="4271464"/>
            <a:ext cx="3916457" cy="1671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단일 개체에 대해서는 타당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개체에 걸쳐 판정하기엔 무리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환경에선 더 많은 정보가 존재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BA49CA-837A-4EB6-8D68-AC0F611887FB}"/>
                  </a:ext>
                </a:extLst>
              </p:cNvPr>
              <p:cNvSpPr txBox="1"/>
              <p:nvPr/>
            </p:nvSpPr>
            <p:spPr>
              <a:xfrm>
                <a:off x="2034049" y="3378227"/>
                <a:ext cx="966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5BA49CA-837A-4EB6-8D68-AC0F61188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49" y="3378227"/>
                <a:ext cx="966610" cy="276999"/>
              </a:xfrm>
              <a:prstGeom prst="rect">
                <a:avLst/>
              </a:prstGeom>
              <a:blipFill>
                <a:blip r:embed="rId7"/>
                <a:stretch>
                  <a:fillRect l="-696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9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3" grpId="0"/>
      <p:bldP spid="34" grpId="0"/>
      <p:bldP spid="35" grpId="0"/>
      <p:bldP spid="41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Bayes </a:t>
            </a:r>
            <a:r>
              <a:rPr lang="ko-KR" altLang="en-US" sz="2000" b="1" dirty="0">
                <a:latin typeface="+mn-ea"/>
              </a:rPr>
              <a:t>공식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CEC81-2B97-4666-9806-F21467311738}"/>
                  </a:ext>
                </a:extLst>
              </p:cNvPr>
              <p:cNvSpPr txBox="1"/>
              <p:nvPr/>
            </p:nvSpPr>
            <p:spPr>
              <a:xfrm>
                <a:off x="1252933" y="1751675"/>
                <a:ext cx="743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특징 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CEC81-2B97-4666-9806-F2146731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33" y="1751675"/>
                <a:ext cx="743793" cy="276999"/>
              </a:xfrm>
              <a:prstGeom prst="rect">
                <a:avLst/>
              </a:prstGeom>
              <a:blipFill>
                <a:blip r:embed="rId2"/>
                <a:stretch>
                  <a:fillRect l="-19672" t="-28261" r="-901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6EB5F-4A67-4A18-A5F0-939531647721}"/>
                  </a:ext>
                </a:extLst>
              </p:cNvPr>
              <p:cNvSpPr txBox="1"/>
              <p:nvPr/>
            </p:nvSpPr>
            <p:spPr>
              <a:xfrm>
                <a:off x="1258179" y="2157087"/>
                <a:ext cx="5694700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확률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ko-KR" alt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ko-KR" alt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sSub>
                          <m:sSubPr>
                            <m:ctrlPr>
                              <a:rPr lang="ko-KR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ko-KR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sz="1600" dirty="0"/>
                  <a:t>(x</a:t>
                </a:r>
                <a:r>
                  <a:rPr lang="ko-KR" altLang="en-US" sz="1600" dirty="0"/>
                  <a:t>에 관한 우도</a:t>
                </a:r>
                <a:r>
                  <a:rPr lang="en-US" altLang="ko-KR" sz="1600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6EB5F-4A67-4A18-A5F0-93953164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79" y="2157087"/>
                <a:ext cx="5694700" cy="323037"/>
              </a:xfrm>
              <a:prstGeom prst="rect">
                <a:avLst/>
              </a:prstGeom>
              <a:blipFill>
                <a:blip r:embed="rId3"/>
                <a:stretch>
                  <a:fillRect l="-963" t="-145283" b="-2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F5DF39-F141-4060-A4A7-87BDF7F5B79B}"/>
                  </a:ext>
                </a:extLst>
              </p:cNvPr>
              <p:cNvSpPr txBox="1"/>
              <p:nvPr/>
            </p:nvSpPr>
            <p:spPr>
              <a:xfrm>
                <a:off x="1252933" y="3602805"/>
                <a:ext cx="4244624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F5DF39-F141-4060-A4A7-87BDF7F5B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33" y="3602805"/>
                <a:ext cx="4244624" cy="323037"/>
              </a:xfrm>
              <a:prstGeom prst="rect">
                <a:avLst/>
              </a:prstGeom>
              <a:blipFill>
                <a:blip r:embed="rId4"/>
                <a:stretch>
                  <a:fillRect t="-207547" b="-30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494D34-35FA-48DC-ADC5-8D0BD1E9F37C}"/>
                  </a:ext>
                </a:extLst>
              </p:cNvPr>
              <p:cNvSpPr txBox="1"/>
              <p:nvPr/>
            </p:nvSpPr>
            <p:spPr>
              <a:xfrm>
                <a:off x="1269618" y="4160445"/>
                <a:ext cx="2646686" cy="628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494D34-35FA-48DC-ADC5-8D0BD1E9F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18" y="4160445"/>
                <a:ext cx="2646686" cy="628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71E845-5B38-4AFF-AF5A-49AA7C00CDB8}"/>
                  </a:ext>
                </a:extLst>
              </p:cNvPr>
              <p:cNvSpPr txBox="1"/>
              <p:nvPr/>
            </p:nvSpPr>
            <p:spPr>
              <a:xfrm>
                <a:off x="1269618" y="5330203"/>
                <a:ext cx="2549351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71E845-5B38-4AFF-AF5A-49AA7C00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18" y="5330203"/>
                <a:ext cx="2549351" cy="78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7E9AD68-A96A-4BB7-ABDA-95C05F6C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716" y="6492875"/>
            <a:ext cx="936567" cy="365125"/>
          </a:xfrm>
        </p:spPr>
        <p:txBody>
          <a:bodyPr/>
          <a:lstStyle/>
          <a:p>
            <a:fld id="{3A14BC00-14A2-4FA4-A6F0-EF84F5704ED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1E299-7D3C-43C2-A9AF-2597B16B4B39}"/>
              </a:ext>
            </a:extLst>
          </p:cNvPr>
          <p:cNvSpPr txBox="1"/>
          <p:nvPr/>
        </p:nvSpPr>
        <p:spPr>
          <a:xfrm>
            <a:off x="2035228" y="1715040"/>
            <a:ext cx="189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무게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 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5E8F7-4506-49B9-A39C-480A02BCCD9A}"/>
              </a:ext>
            </a:extLst>
          </p:cNvPr>
          <p:cNvSpPr txBox="1"/>
          <p:nvPr/>
        </p:nvSpPr>
        <p:spPr>
          <a:xfrm>
            <a:off x="1269618" y="2708672"/>
            <a:ext cx="459933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사전확률과 조건부 밀도를 알고 있다 가정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측정한 특징을 가지고 판단 방법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5097E0-A5F1-40AD-936F-A84667600D89}"/>
              </a:ext>
            </a:extLst>
          </p:cNvPr>
          <p:cNvSpPr/>
          <p:nvPr/>
        </p:nvSpPr>
        <p:spPr>
          <a:xfrm>
            <a:off x="970318" y="4711504"/>
            <a:ext cx="1460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  <a:cs typeface="Malgun Gothic Semilight" panose="020B0502040204020203" pitchFamily="50" charset="-127"/>
              </a:rPr>
              <a:t>사후 확률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609E4E2-6362-4BBA-AB37-C7DB63612817}"/>
              </a:ext>
            </a:extLst>
          </p:cNvPr>
          <p:cNvCxnSpPr>
            <a:cxnSpLocks/>
          </p:cNvCxnSpPr>
          <p:nvPr/>
        </p:nvCxnSpPr>
        <p:spPr>
          <a:xfrm>
            <a:off x="1269618" y="4730885"/>
            <a:ext cx="8395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EE9D45-9F3F-4F4E-9187-BB72765CC57B}"/>
              </a:ext>
            </a:extLst>
          </p:cNvPr>
          <p:cNvCxnSpPr>
            <a:cxnSpLocks/>
          </p:cNvCxnSpPr>
          <p:nvPr/>
        </p:nvCxnSpPr>
        <p:spPr>
          <a:xfrm>
            <a:off x="4465262" y="2159465"/>
            <a:ext cx="8395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C7B730-0BE9-4092-BFE9-966FD3272FC3}"/>
              </a:ext>
            </a:extLst>
          </p:cNvPr>
          <p:cNvSpPr/>
          <p:nvPr/>
        </p:nvSpPr>
        <p:spPr>
          <a:xfrm>
            <a:off x="4094962" y="1609865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  <a:cs typeface="Malgun Gothic Semilight" panose="020B0502040204020203" pitchFamily="50" charset="-127"/>
              </a:rPr>
              <a:t>조건부 밀도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6FDC3D-5FB9-47E9-A9DA-CAE47773F3E5}"/>
              </a:ext>
            </a:extLst>
          </p:cNvPr>
          <p:cNvSpPr/>
          <p:nvPr/>
        </p:nvSpPr>
        <p:spPr>
          <a:xfrm>
            <a:off x="6889965" y="3736490"/>
            <a:ext cx="3392562" cy="1644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7114A9-DFDF-4EEB-8A94-A07DA96C78BF}"/>
              </a:ext>
            </a:extLst>
          </p:cNvPr>
          <p:cNvCxnSpPr/>
          <p:nvPr/>
        </p:nvCxnSpPr>
        <p:spPr>
          <a:xfrm>
            <a:off x="8025746" y="3736490"/>
            <a:ext cx="1309036" cy="1644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2CB49C8-3A59-49BB-B7D2-CACCDAB693D9}"/>
              </a:ext>
            </a:extLst>
          </p:cNvPr>
          <p:cNvSpPr/>
          <p:nvPr/>
        </p:nvSpPr>
        <p:spPr>
          <a:xfrm>
            <a:off x="7379962" y="4243300"/>
            <a:ext cx="2185354" cy="5871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ED76CCA6-8CAE-46B0-94DE-3978F929110C}"/>
              </a:ext>
            </a:extLst>
          </p:cNvPr>
          <p:cNvSpPr/>
          <p:nvPr/>
        </p:nvSpPr>
        <p:spPr>
          <a:xfrm>
            <a:off x="7391400" y="4253939"/>
            <a:ext cx="1473200" cy="565150"/>
          </a:xfrm>
          <a:custGeom>
            <a:avLst/>
            <a:gdLst>
              <a:gd name="connsiteX0" fmla="*/ 1038225 w 1473200"/>
              <a:gd name="connsiteY0" fmla="*/ 0 h 565150"/>
              <a:gd name="connsiteX1" fmla="*/ 815975 w 1473200"/>
              <a:gd name="connsiteY1" fmla="*/ 3175 h 565150"/>
              <a:gd name="connsiteX2" fmla="*/ 514350 w 1473200"/>
              <a:gd name="connsiteY2" fmla="*/ 41275 h 565150"/>
              <a:gd name="connsiteX3" fmla="*/ 238125 w 1473200"/>
              <a:gd name="connsiteY3" fmla="*/ 98425 h 565150"/>
              <a:gd name="connsiteX4" fmla="*/ 63500 w 1473200"/>
              <a:gd name="connsiteY4" fmla="*/ 187325 h 565150"/>
              <a:gd name="connsiteX5" fmla="*/ 3175 w 1473200"/>
              <a:gd name="connsiteY5" fmla="*/ 247650 h 565150"/>
              <a:gd name="connsiteX6" fmla="*/ 0 w 1473200"/>
              <a:gd name="connsiteY6" fmla="*/ 295275 h 565150"/>
              <a:gd name="connsiteX7" fmla="*/ 28575 w 1473200"/>
              <a:gd name="connsiteY7" fmla="*/ 352425 h 565150"/>
              <a:gd name="connsiteX8" fmla="*/ 117475 w 1473200"/>
              <a:gd name="connsiteY8" fmla="*/ 412750 h 565150"/>
              <a:gd name="connsiteX9" fmla="*/ 234950 w 1473200"/>
              <a:gd name="connsiteY9" fmla="*/ 454025 h 565150"/>
              <a:gd name="connsiteX10" fmla="*/ 431800 w 1473200"/>
              <a:gd name="connsiteY10" fmla="*/ 508000 h 565150"/>
              <a:gd name="connsiteX11" fmla="*/ 733425 w 1473200"/>
              <a:gd name="connsiteY11" fmla="*/ 552450 h 565150"/>
              <a:gd name="connsiteX12" fmla="*/ 1162050 w 1473200"/>
              <a:gd name="connsiteY12" fmla="*/ 565150 h 565150"/>
              <a:gd name="connsiteX13" fmla="*/ 1473200 w 1473200"/>
              <a:gd name="connsiteY13" fmla="*/ 546100 h 565150"/>
              <a:gd name="connsiteX14" fmla="*/ 1038225 w 1473200"/>
              <a:gd name="connsiteY14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73200" h="565150">
                <a:moveTo>
                  <a:pt x="1038225" y="0"/>
                </a:moveTo>
                <a:lnTo>
                  <a:pt x="815975" y="3175"/>
                </a:lnTo>
                <a:lnTo>
                  <a:pt x="514350" y="41275"/>
                </a:lnTo>
                <a:lnTo>
                  <a:pt x="238125" y="98425"/>
                </a:lnTo>
                <a:lnTo>
                  <a:pt x="63500" y="187325"/>
                </a:lnTo>
                <a:lnTo>
                  <a:pt x="3175" y="247650"/>
                </a:lnTo>
                <a:lnTo>
                  <a:pt x="0" y="295275"/>
                </a:lnTo>
                <a:lnTo>
                  <a:pt x="28575" y="352425"/>
                </a:lnTo>
                <a:lnTo>
                  <a:pt x="117475" y="412750"/>
                </a:lnTo>
                <a:lnTo>
                  <a:pt x="234950" y="454025"/>
                </a:lnTo>
                <a:lnTo>
                  <a:pt x="431800" y="508000"/>
                </a:lnTo>
                <a:lnTo>
                  <a:pt x="733425" y="552450"/>
                </a:lnTo>
                <a:lnTo>
                  <a:pt x="1162050" y="565150"/>
                </a:lnTo>
                <a:lnTo>
                  <a:pt x="1473200" y="546100"/>
                </a:lnTo>
                <a:lnTo>
                  <a:pt x="1038225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BC828F-A41B-4F2D-8CE2-F0E8FBCC23E9}"/>
                  </a:ext>
                </a:extLst>
              </p:cNvPr>
              <p:cNvSpPr txBox="1"/>
              <p:nvPr/>
            </p:nvSpPr>
            <p:spPr>
              <a:xfrm>
                <a:off x="7017964" y="4967130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ko-KR" altLang="en-US" b="1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BC828F-A41B-4F2D-8CE2-F0E8FBCC2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64" y="4967130"/>
                <a:ext cx="373436" cy="276999"/>
              </a:xfrm>
              <a:prstGeom prst="rect">
                <a:avLst/>
              </a:prstGeom>
              <a:blipFill>
                <a:blip r:embed="rId7"/>
                <a:stretch>
                  <a:fillRect l="-4839" r="-322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B339E3-0C74-4F2F-AE31-5E25D59C696E}"/>
                  </a:ext>
                </a:extLst>
              </p:cNvPr>
              <p:cNvSpPr txBox="1"/>
              <p:nvPr/>
            </p:nvSpPr>
            <p:spPr>
              <a:xfrm>
                <a:off x="9782410" y="3878377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B339E3-0C74-4F2F-AE31-5E25D59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10" y="3878377"/>
                <a:ext cx="373436" cy="276999"/>
              </a:xfrm>
              <a:prstGeom prst="rect">
                <a:avLst/>
              </a:prstGeom>
              <a:blipFill>
                <a:blip r:embed="rId8"/>
                <a:stretch>
                  <a:fillRect l="-4918" r="-491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65CA52-565C-4460-89B2-1A070DEE2931}"/>
                  </a:ext>
                </a:extLst>
              </p:cNvPr>
              <p:cNvSpPr txBox="1"/>
              <p:nvPr/>
            </p:nvSpPr>
            <p:spPr>
              <a:xfrm>
                <a:off x="8339590" y="4398014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65CA52-565C-4460-89B2-1A070DEE2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590" y="4398014"/>
                <a:ext cx="266098" cy="276999"/>
              </a:xfrm>
              <a:prstGeom prst="rect">
                <a:avLst/>
              </a:prstGeom>
              <a:blipFill>
                <a:blip r:embed="rId9"/>
                <a:stretch>
                  <a:fillRect r="-681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602BC-1C97-49E6-BBB6-C685E1A3BD86}"/>
                  </a:ext>
                </a:extLst>
              </p:cNvPr>
              <p:cNvSpPr txBox="1"/>
              <p:nvPr/>
            </p:nvSpPr>
            <p:spPr>
              <a:xfrm>
                <a:off x="6758320" y="4873540"/>
                <a:ext cx="38675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ko-KR" alt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ko-KR" alt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602BC-1C97-49E6-BBB6-C685E1A3B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20" y="4873540"/>
                <a:ext cx="3867597" cy="369332"/>
              </a:xfrm>
              <a:prstGeom prst="rect">
                <a:avLst/>
              </a:prstGeom>
              <a:blipFill>
                <a:blip r:embed="rId2"/>
                <a:stretch>
                  <a:fillRect l="-946" t="-170492" b="-2590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7E2732B-C04C-43A5-AC4E-ADE851931C72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Bayes </a:t>
            </a:r>
            <a:r>
              <a:rPr lang="ko-KR" altLang="en-US" sz="2000" b="1" dirty="0">
                <a:latin typeface="+mn-ea"/>
              </a:rPr>
              <a:t>공식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E0EE9E-72A2-4A68-9D5A-2D0528AD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B09413-68B5-421A-8159-9AD967694AC0}"/>
                  </a:ext>
                </a:extLst>
              </p:cNvPr>
              <p:cNvSpPr txBox="1"/>
              <p:nvPr/>
            </p:nvSpPr>
            <p:spPr>
              <a:xfrm>
                <a:off x="2324100" y="2340452"/>
                <a:ext cx="5917004" cy="1191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관측된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특</m:t>
                    </m:r>
                  </m:oMath>
                </a14:m>
                <a:r>
                  <a:rPr lang="ko-KR" altLang="en-US" dirty="0"/>
                  <a:t>징 값을 통해 사전 확률을 사후 확률로의 전환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특징 값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통해 자연상태가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dirty="0"/>
                  <a:t> 확률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B09413-68B5-421A-8159-9AD96769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2340452"/>
                <a:ext cx="5917004" cy="1191095"/>
              </a:xfrm>
              <a:prstGeom prst="rect">
                <a:avLst/>
              </a:prstGeom>
              <a:blipFill>
                <a:blip r:embed="rId3"/>
                <a:stretch>
                  <a:fillRect l="-824" r="-103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B0822F30-86E4-4297-B5F4-8BC588905857}"/>
              </a:ext>
            </a:extLst>
          </p:cNvPr>
          <p:cNvSpPr/>
          <p:nvPr/>
        </p:nvSpPr>
        <p:spPr>
          <a:xfrm>
            <a:off x="1860315" y="1795459"/>
            <a:ext cx="159821" cy="1609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A6ACD-DFD7-4AEA-B43F-9D5E9C94CCBE}"/>
              </a:ext>
            </a:extLst>
          </p:cNvPr>
          <p:cNvSpPr txBox="1"/>
          <p:nvPr/>
        </p:nvSpPr>
        <p:spPr>
          <a:xfrm>
            <a:off x="1923625" y="1875948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Bayes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공식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35EB11-C1A3-405D-9491-3DEEE0282C40}"/>
                  </a:ext>
                </a:extLst>
              </p:cNvPr>
              <p:cNvSpPr txBox="1"/>
              <p:nvPr/>
            </p:nvSpPr>
            <p:spPr>
              <a:xfrm>
                <a:off x="2182724" y="4592380"/>
                <a:ext cx="3532185" cy="838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ko-KR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ko-KR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ko-KR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ko-KR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ko-KR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ko-KR" alt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35EB11-C1A3-405D-9491-3DEEE0282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724" y="4592380"/>
                <a:ext cx="3532185" cy="83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AEF08F-F2C0-4D0D-87AB-818398591D46}"/>
              </a:ext>
            </a:extLst>
          </p:cNvPr>
          <p:cNvSpPr/>
          <p:nvPr/>
        </p:nvSpPr>
        <p:spPr>
          <a:xfrm>
            <a:off x="2139438" y="5326426"/>
            <a:ext cx="1460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  <a:cs typeface="Malgun Gothic Semilight" panose="020B0502040204020203" pitchFamily="50" charset="-127"/>
              </a:rPr>
              <a:t>사후 확률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221523-B6A5-4C6D-9891-74265C35361F}"/>
              </a:ext>
            </a:extLst>
          </p:cNvPr>
          <p:cNvCxnSpPr>
            <a:cxnSpLocks/>
          </p:cNvCxnSpPr>
          <p:nvPr/>
        </p:nvCxnSpPr>
        <p:spPr>
          <a:xfrm>
            <a:off x="2438738" y="5345807"/>
            <a:ext cx="8395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864C0-52CA-4E02-A113-92E237A5066A}"/>
              </a:ext>
            </a:extLst>
          </p:cNvPr>
          <p:cNvSpPr/>
          <p:nvPr/>
        </p:nvSpPr>
        <p:spPr>
          <a:xfrm>
            <a:off x="3699909" y="4069295"/>
            <a:ext cx="675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  <a:cs typeface="Malgun Gothic Semilight" panose="020B0502040204020203" pitchFamily="50" charset="-127"/>
              </a:rPr>
              <a:t>우도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4F7E0C-16C0-46B7-9334-304BE3EAD91B}"/>
              </a:ext>
            </a:extLst>
          </p:cNvPr>
          <p:cNvCxnSpPr>
            <a:cxnSpLocks/>
          </p:cNvCxnSpPr>
          <p:nvPr/>
        </p:nvCxnSpPr>
        <p:spPr>
          <a:xfrm>
            <a:off x="3812284" y="4590630"/>
            <a:ext cx="964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869CFA-89DB-4D85-9431-4A1A49572BC5}"/>
              </a:ext>
            </a:extLst>
          </p:cNvPr>
          <p:cNvSpPr/>
          <p:nvPr/>
        </p:nvSpPr>
        <p:spPr>
          <a:xfrm>
            <a:off x="4570841" y="4069228"/>
            <a:ext cx="1502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  <a:cs typeface="Malgun Gothic Semilight" panose="020B0502040204020203" pitchFamily="50" charset="-127"/>
              </a:rPr>
              <a:t>사전 확률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C1D4DE1-7452-49E1-B797-17AE92AA8EF1}"/>
              </a:ext>
            </a:extLst>
          </p:cNvPr>
          <p:cNvCxnSpPr>
            <a:cxnSpLocks/>
          </p:cNvCxnSpPr>
          <p:nvPr/>
        </p:nvCxnSpPr>
        <p:spPr>
          <a:xfrm flipV="1">
            <a:off x="4889518" y="4590630"/>
            <a:ext cx="738198" cy="4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연속적 특징들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C5D3C8-3ECC-4A33-9FAC-87D763DDBC0C}"/>
                  </a:ext>
                </a:extLst>
              </p:cNvPr>
              <p:cNvSpPr txBox="1"/>
              <p:nvPr/>
            </p:nvSpPr>
            <p:spPr>
              <a:xfrm>
                <a:off x="2304985" y="2100286"/>
                <a:ext cx="7036703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둘 이상의 특징의 사용을 허용</a:t>
                </a:r>
                <a:endParaRPr lang="en-US" altLang="ko-KR" sz="20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r>
                  <a:rPr lang="en-US" altLang="ko-KR" sz="20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- </a:t>
                </a:r>
                <a:r>
                  <a:rPr lang="ko-KR" altLang="en-US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특징 </a:t>
                </a:r>
                <a14:m>
                  <m:oMath xmlns:m="http://schemas.openxmlformats.org/officeDocument/2006/math">
                    <m:r>
                      <a:rPr lang="ko-KR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스칼라 값이 아닌 특징 벡터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대체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20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셋 이상의 자연 상태를 허용</a:t>
                </a:r>
                <a:endParaRPr lang="en-US" altLang="ko-KR" sz="20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r>
                  <a:rPr lang="en-US" altLang="ko-KR" sz="20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-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작은 표기 비용에 비해 유익한 일반화를 제공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20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자연 상태 판정 외의 행동을 허용</a:t>
                </a:r>
                <a:endParaRPr lang="en-US" altLang="ko-KR" sz="20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r>
                  <a:rPr lang="ko-KR" altLang="en-US" sz="20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</a:t>
                </a:r>
                <a:r>
                  <a:rPr lang="en-US" altLang="ko-KR" sz="20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-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판정이 어려울 경우 판단하지 않는 것 또한 판단으로 간주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20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에러 확률보다 더 일반적인 손실 함수 도입</a:t>
                </a:r>
                <a:endParaRPr lang="en-US" altLang="ko-KR" sz="20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r>
                  <a:rPr lang="en-US" altLang="ko-KR" sz="20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-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각 행동의 비용을 나타내며 확률 측정을 판단으로 전환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C5D3C8-3ECC-4A33-9FAC-87D763DDB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985" y="2100286"/>
                <a:ext cx="7036703" cy="3477875"/>
              </a:xfrm>
              <a:prstGeom prst="rect">
                <a:avLst/>
              </a:prstGeom>
              <a:blipFill>
                <a:blip r:embed="rId2"/>
                <a:stretch>
                  <a:fillRect l="-867" t="-877" b="-2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E893F-365B-4BE3-A583-42666095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716" y="6492875"/>
            <a:ext cx="936567" cy="365125"/>
          </a:xfrm>
        </p:spPr>
        <p:txBody>
          <a:bodyPr/>
          <a:lstStyle/>
          <a:p>
            <a:fld id="{3A14BC00-14A2-4FA4-A6F0-EF84F5704ED9}" type="slidenum">
              <a:rPr lang="ko-KR" altLang="en-US" smtClean="0"/>
              <a:t>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3D133C-1AD0-4DAF-B36F-FC1F2583A557}"/>
                  </a:ext>
                </a:extLst>
              </p:cNvPr>
              <p:cNvSpPr/>
              <p:nvPr/>
            </p:nvSpPr>
            <p:spPr>
              <a:xfrm>
                <a:off x="7537040" y="2341006"/>
                <a:ext cx="23844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d>
                        <m:dPr>
                          <m:ctrlPr>
                            <a:rPr lang="ko-KR" alt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ko-KR" altLang="en-US" sz="2000" b="1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ko-KR" altLang="en-US" sz="2000" b="1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ko-KR" altLang="en-US" sz="2000" b="1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ko-KR" altLang="en-US" sz="2000" b="1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2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ko-KR" altLang="en-US" sz="2000" b="1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ko-KR" altLang="en-US" sz="2000" b="1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93D133C-1AD0-4DAF-B36F-FC1F2583A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040" y="2341006"/>
                <a:ext cx="2384499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6EAA31-1229-4DF6-8BD6-5EF5630E2B60}"/>
              </a:ext>
            </a:extLst>
          </p:cNvPr>
          <p:cNvSpPr txBox="1"/>
          <p:nvPr/>
        </p:nvSpPr>
        <p:spPr>
          <a:xfrm>
            <a:off x="1515945" y="1479230"/>
            <a:ext cx="2693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개념의 일반화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A88C27-619D-4CCC-B785-02750D7FD56E}"/>
              </a:ext>
            </a:extLst>
          </p:cNvPr>
          <p:cNvSpPr/>
          <p:nvPr/>
        </p:nvSpPr>
        <p:spPr>
          <a:xfrm>
            <a:off x="1436034" y="1398740"/>
            <a:ext cx="159821" cy="160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0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A5A5C7-9673-4258-AD05-12F238E0E7AB}"/>
              </a:ext>
            </a:extLst>
          </p:cNvPr>
          <p:cNvSpPr/>
          <p:nvPr/>
        </p:nvSpPr>
        <p:spPr>
          <a:xfrm>
            <a:off x="149603" y="159390"/>
            <a:ext cx="11892793" cy="65392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5B446-C3F0-40C1-9941-5B425CDE7F9A}"/>
              </a:ext>
            </a:extLst>
          </p:cNvPr>
          <p:cNvSpPr txBox="1"/>
          <p:nvPr/>
        </p:nvSpPr>
        <p:spPr>
          <a:xfrm>
            <a:off x="4254615" y="0"/>
            <a:ext cx="3682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연속적 특징들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5207C-26DC-4490-BC31-2FB9172FAA00}"/>
              </a:ext>
            </a:extLst>
          </p:cNvPr>
          <p:cNvSpPr txBox="1"/>
          <p:nvPr/>
        </p:nvSpPr>
        <p:spPr>
          <a:xfrm>
            <a:off x="1305070" y="1223676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손실함수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C2EC0-2202-43DF-BAE5-8338115D9C88}"/>
                  </a:ext>
                </a:extLst>
              </p:cNvPr>
              <p:cNvSpPr txBox="1"/>
              <p:nvPr/>
            </p:nvSpPr>
            <p:spPr>
              <a:xfrm>
                <a:off x="1736169" y="1781829"/>
                <a:ext cx="5292346" cy="311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자연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상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태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행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동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취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하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여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초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래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되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손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실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C2EC0-2202-43DF-BAE5-8338115D9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69" y="1781829"/>
                <a:ext cx="5292346" cy="311111"/>
              </a:xfrm>
              <a:prstGeom prst="rect">
                <a:avLst/>
              </a:prstGeom>
              <a:blipFill>
                <a:blip r:embed="rId2"/>
                <a:stretch>
                  <a:fillRect l="-1037" t="-5882" r="-1037" b="-25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0388E2-321E-4362-8225-738EE2D8D50B}"/>
                  </a:ext>
                </a:extLst>
              </p:cNvPr>
              <p:cNvSpPr txBox="1"/>
              <p:nvPr/>
            </p:nvSpPr>
            <p:spPr>
              <a:xfrm>
                <a:off x="2430525" y="1234210"/>
                <a:ext cx="1160638" cy="415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0388E2-321E-4362-8225-738EE2D8D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525" y="1234210"/>
                <a:ext cx="1160638" cy="415370"/>
              </a:xfrm>
              <a:prstGeom prst="rect">
                <a:avLst/>
              </a:prstGeom>
              <a:blipFill>
                <a:blip r:embed="rId3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2DCF8-DE7F-4007-9BBF-F9B51DEE2E79}"/>
                  </a:ext>
                </a:extLst>
              </p:cNvPr>
              <p:cNvSpPr txBox="1"/>
              <p:nvPr/>
            </p:nvSpPr>
            <p:spPr>
              <a:xfrm>
                <a:off x="1384439" y="2969560"/>
                <a:ext cx="7194085" cy="314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특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징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취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자연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상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/>
                  <a:t> 경우 손실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2DCF8-DE7F-4007-9BBF-F9B51DEE2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39" y="2969560"/>
                <a:ext cx="7194085" cy="314381"/>
              </a:xfrm>
              <a:prstGeom prst="rect">
                <a:avLst/>
              </a:prstGeom>
              <a:blipFill>
                <a:blip r:embed="rId4"/>
                <a:stretch>
                  <a:fillRect l="-1441" t="-23077" r="-85" b="-3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9A37DD-D846-4590-8B6E-C8530F203CB6}"/>
                  </a:ext>
                </a:extLst>
              </p:cNvPr>
              <p:cNvSpPr txBox="1"/>
              <p:nvPr/>
            </p:nvSpPr>
            <p:spPr>
              <a:xfrm>
                <a:off x="8559962" y="2872546"/>
                <a:ext cx="1223155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9A37DD-D846-4590-8B6E-C8530F20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962" y="2872546"/>
                <a:ext cx="1223155" cy="446917"/>
              </a:xfrm>
              <a:prstGeom prst="rect">
                <a:avLst/>
              </a:prstGeom>
              <a:blipFill>
                <a:blip r:embed="rId5"/>
                <a:stretch>
                  <a:fillRect t="-104054" b="-15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0D1F15-875D-408A-AF17-8B0ECEC38B2B}"/>
                  </a:ext>
                </a:extLst>
              </p:cNvPr>
              <p:cNvSpPr txBox="1"/>
              <p:nvPr/>
            </p:nvSpPr>
            <p:spPr>
              <a:xfrm>
                <a:off x="2920833" y="4901640"/>
                <a:ext cx="3175165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  <m:d>
                        <m:d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0D1F15-875D-408A-AF17-8B0ECEC38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833" y="4901640"/>
                <a:ext cx="3175165" cy="78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2452F-A09F-4167-829A-F366DB9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BC00-14A2-4FA4-A6F0-EF84F5704ED9}" type="slidenum">
              <a:rPr lang="ko-KR" altLang="en-US" smtClean="0"/>
              <a:t>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785143F-ED8C-4D5F-80C9-C936B942C245}"/>
                  </a:ext>
                </a:extLst>
              </p:cNvPr>
              <p:cNvSpPr/>
              <p:nvPr/>
            </p:nvSpPr>
            <p:spPr>
              <a:xfrm>
                <a:off x="3591163" y="1257229"/>
                <a:ext cx="2863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/>
                    </m:sSub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가능한 행동의 집합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785143F-ED8C-4D5F-80C9-C936B942C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163" y="1257229"/>
                <a:ext cx="2863220" cy="369332"/>
              </a:xfrm>
              <a:prstGeom prst="rect">
                <a:avLst/>
              </a:prstGeom>
              <a:blipFill>
                <a:blip r:embed="rId7"/>
                <a:stretch>
                  <a:fillRect l="-170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2AB568E-29B9-4901-B25B-F2574F2FBBEF}"/>
                  </a:ext>
                </a:extLst>
              </p:cNvPr>
              <p:cNvSpPr/>
              <p:nvPr/>
            </p:nvSpPr>
            <p:spPr>
              <a:xfrm>
                <a:off x="1326203" y="3587723"/>
                <a:ext cx="4866973" cy="405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특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징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관찰했을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자연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상태가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확률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2AB568E-29B9-4901-B25B-F2574F2FB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03" y="3587723"/>
                <a:ext cx="4866973" cy="405239"/>
              </a:xfrm>
              <a:prstGeom prst="rect">
                <a:avLst/>
              </a:prstGeom>
              <a:blipFill>
                <a:blip r:embed="rId8"/>
                <a:stretch>
                  <a:fillRect l="-376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4D134BF-9433-4620-B3C4-01E63A78E829}"/>
                  </a:ext>
                </a:extLst>
              </p:cNvPr>
              <p:cNvSpPr/>
              <p:nvPr/>
            </p:nvSpPr>
            <p:spPr>
              <a:xfrm>
                <a:off x="6083737" y="3566883"/>
                <a:ext cx="1124410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4D134BF-9433-4620-B3C4-01E63A78E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737" y="3566883"/>
                <a:ext cx="1124410" cy="446917"/>
              </a:xfrm>
              <a:prstGeom prst="rect">
                <a:avLst/>
              </a:prstGeom>
              <a:blipFill>
                <a:blip r:embed="rId9"/>
                <a:stretch>
                  <a:fillRect t="-154795" r="-17391" b="-226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4D94D1A-B779-407F-9836-0162FA2A4C1C}"/>
                  </a:ext>
                </a:extLst>
              </p:cNvPr>
              <p:cNvSpPr/>
              <p:nvPr/>
            </p:nvSpPr>
            <p:spPr>
              <a:xfrm>
                <a:off x="1326203" y="4291213"/>
                <a:ext cx="3603487" cy="374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행동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취하</m:t>
                    </m:r>
                  </m:oMath>
                </a14:m>
                <a:r>
                  <a:rPr lang="ko-KR" altLang="en-US" dirty="0"/>
                  <a:t>여 얻는 기대 손실 </a:t>
                </a: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4D94D1A-B779-407F-9836-0162FA2A4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03" y="4291213"/>
                <a:ext cx="3603487" cy="374783"/>
              </a:xfrm>
              <a:prstGeom prst="rect">
                <a:avLst/>
              </a:prstGeom>
              <a:blipFill>
                <a:blip r:embed="rId10"/>
                <a:stretch>
                  <a:fillRect l="-508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FAFF0F-5912-4B57-AB35-E88D72CF02E9}"/>
              </a:ext>
            </a:extLst>
          </p:cNvPr>
          <p:cNvSpPr/>
          <p:nvPr/>
        </p:nvSpPr>
        <p:spPr>
          <a:xfrm>
            <a:off x="2381986" y="5633925"/>
            <a:ext cx="1872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  <a:cs typeface="Malgun Gothic Semilight" panose="020B0502040204020203" pitchFamily="50" charset="-127"/>
              </a:rPr>
              <a:t>조건부 리스크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2591909-5DBC-4AFE-A5CF-85634DE0BCEA}"/>
              </a:ext>
            </a:extLst>
          </p:cNvPr>
          <p:cNvCxnSpPr>
            <a:cxnSpLocks/>
          </p:cNvCxnSpPr>
          <p:nvPr/>
        </p:nvCxnSpPr>
        <p:spPr>
          <a:xfrm>
            <a:off x="2922249" y="5516479"/>
            <a:ext cx="8395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EB5856-FDC7-45A8-BAB6-1C2FEAA5E90D}"/>
              </a:ext>
            </a:extLst>
          </p:cNvPr>
          <p:cNvSpPr txBox="1"/>
          <p:nvPr/>
        </p:nvSpPr>
        <p:spPr>
          <a:xfrm>
            <a:off x="3010844" y="2179770"/>
            <a:ext cx="497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 문제에선 주로 자연상태를 판정하는 것</a:t>
            </a:r>
          </a:p>
        </p:txBody>
      </p:sp>
    </p:spTree>
    <p:extLst>
      <p:ext uri="{BB962C8B-B14F-4D97-AF65-F5344CB8AC3E}">
        <p14:creationId xmlns:p14="http://schemas.microsoft.com/office/powerpoint/2010/main" val="5085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1714</Words>
  <Application>Microsoft Office PowerPoint</Application>
  <PresentationFormat>와이드스크린</PresentationFormat>
  <Paragraphs>295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나눔고딕</vt:lpstr>
      <vt:lpstr>맑은 고딕</vt:lpstr>
      <vt:lpstr>휴먼매직체</vt:lpstr>
      <vt:lpstr>휴먼모음T</vt:lpstr>
      <vt:lpstr>휴먼엑스포</vt:lpstr>
      <vt:lpstr>Arial</vt:lpstr>
      <vt:lpstr>Cambria Math</vt:lpstr>
      <vt:lpstr>Office 테마</vt:lpstr>
      <vt:lpstr>BAYESIAN DECISION THEORY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theorom</dc:title>
  <dc:creator>원준 탁</dc:creator>
  <cp:lastModifiedBy>원준 탁</cp:lastModifiedBy>
  <cp:revision>95</cp:revision>
  <dcterms:created xsi:type="dcterms:W3CDTF">2019-12-26T05:42:32Z</dcterms:created>
  <dcterms:modified xsi:type="dcterms:W3CDTF">2019-12-30T03:37:41Z</dcterms:modified>
</cp:coreProperties>
</file>