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sldIdLst>
    <p:sldId id="256" r:id="rId2"/>
    <p:sldId id="258" r:id="rId3"/>
    <p:sldId id="259" r:id="rId4"/>
    <p:sldId id="266" r:id="rId5"/>
    <p:sldId id="260" r:id="rId6"/>
    <p:sldId id="263" r:id="rId7"/>
    <p:sldId id="264" r:id="rId8"/>
    <p:sldId id="261" r:id="rId9"/>
    <p:sldId id="267" r:id="rId10"/>
    <p:sldId id="262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00E7-4AEF-4CB7-B50A-F4D1C8CDFA0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BDC34-6DB6-444D-A7C2-8727FC133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6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BDC34-6DB6-444D-A7C2-8727FC1339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8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5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1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9190-0261-4287-B0E4-10DB5E9B3E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C6C4-3B0B-4E9C-9DB6-01DD7F9F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96741-2B4C-496F-BCCA-220EC8297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 err="1"/>
              <a:t>Numpy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6CF02-E85F-4A3C-9C82-F29B265EB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8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4518634-2FAD-4C3E-BCC1-7E0D8D37910C}"/>
              </a:ext>
            </a:extLst>
          </p:cNvPr>
          <p:cNvSpPr/>
          <p:nvPr/>
        </p:nvSpPr>
        <p:spPr>
          <a:xfrm>
            <a:off x="5478544" y="3169763"/>
            <a:ext cx="1234912" cy="5184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4798F-D4A3-4506-AC64-14B50235A0EC}"/>
              </a:ext>
            </a:extLst>
          </p:cNvPr>
          <p:cNvSpPr txBox="1"/>
          <p:nvPr/>
        </p:nvSpPr>
        <p:spPr>
          <a:xfrm rot="10800000" flipH="1" flipV="1">
            <a:off x="3074708" y="1630880"/>
            <a:ext cx="5854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000" dirty="0"/>
              <a:t>	a1X1 + b1X2 + c1X3 + … + n1Xn = Y1</a:t>
            </a:r>
          </a:p>
          <a:p>
            <a:pPr lvl="1"/>
            <a:r>
              <a:rPr lang="en-US" altLang="ko-KR" sz="2000" dirty="0"/>
              <a:t>	a2X1 + b2X2 + c2X3 + … + n2Xn = Y2</a:t>
            </a:r>
          </a:p>
          <a:p>
            <a:pPr lvl="1"/>
            <a:r>
              <a:rPr lang="en-US" altLang="ko-KR" sz="2000" dirty="0"/>
              <a:t>	                            …</a:t>
            </a:r>
          </a:p>
          <a:p>
            <a:pPr lvl="1"/>
            <a:r>
              <a:rPr lang="en-US" altLang="ko-KR" sz="2000" dirty="0"/>
              <a:t>	anX1 + bnX2  + </a:t>
            </a:r>
            <a:r>
              <a:rPr lang="en-US" altLang="ko-KR" sz="2000" dirty="0" err="1"/>
              <a:t>cnXn</a:t>
            </a:r>
            <a:r>
              <a:rPr lang="en-US" altLang="ko-KR" sz="2000" dirty="0"/>
              <a:t>  + … + </a:t>
            </a:r>
            <a:r>
              <a:rPr lang="en-US" altLang="ko-KR" sz="2000" dirty="0" err="1"/>
              <a:t>nnXn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Yn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CECF1-0B95-495F-AFD9-389A02866A45}"/>
              </a:ext>
            </a:extLst>
          </p:cNvPr>
          <p:cNvSpPr txBox="1"/>
          <p:nvPr/>
        </p:nvSpPr>
        <p:spPr>
          <a:xfrm>
            <a:off x="3459635" y="3789575"/>
            <a:ext cx="1714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a1 b1 c1 … n1</a:t>
            </a:r>
          </a:p>
          <a:p>
            <a:endParaRPr lang="en-US" altLang="ko-KR" dirty="0"/>
          </a:p>
          <a:p>
            <a:r>
              <a:rPr lang="en-US" altLang="ko-KR" dirty="0"/>
              <a:t> a2 b2 c2 … n2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  …</a:t>
            </a:r>
          </a:p>
          <a:p>
            <a:endParaRPr lang="en-US" altLang="ko-KR" dirty="0"/>
          </a:p>
          <a:p>
            <a:r>
              <a:rPr lang="en-US" altLang="ko-KR" dirty="0"/>
              <a:t> an bn </a:t>
            </a:r>
            <a:r>
              <a:rPr lang="en-US" altLang="ko-KR" dirty="0" err="1"/>
              <a:t>cn</a:t>
            </a:r>
            <a:r>
              <a:rPr lang="en-US" altLang="ko-KR" dirty="0"/>
              <a:t> … </a:t>
            </a:r>
            <a:r>
              <a:rPr lang="en-US" altLang="ko-KR" dirty="0" err="1"/>
              <a:t>nn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F012CA-B324-4A2D-AE4E-2ED40D132ADA}"/>
              </a:ext>
            </a:extLst>
          </p:cNvPr>
          <p:cNvGrpSpPr/>
          <p:nvPr/>
        </p:nvGrpSpPr>
        <p:grpSpPr>
          <a:xfrm>
            <a:off x="3355939" y="3789575"/>
            <a:ext cx="207390" cy="2403835"/>
            <a:chOff x="1923068" y="3789575"/>
            <a:chExt cx="207390" cy="240383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0ACD2E0-C053-4594-B31F-EE585E8B5B0C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3789575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5DF8241-1162-4161-B073-54ACAA93500E}"/>
                </a:ext>
              </a:extLst>
            </p:cNvPr>
            <p:cNvCxnSpPr/>
            <p:nvPr/>
          </p:nvCxnSpPr>
          <p:spPr>
            <a:xfrm>
              <a:off x="1923068" y="3789575"/>
              <a:ext cx="0" cy="2403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42CD5D-1CFC-40EE-A259-5A5AE1F7EAB3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6193410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F86043-36F6-4F46-B804-B815BDDD9A0A}"/>
              </a:ext>
            </a:extLst>
          </p:cNvPr>
          <p:cNvGrpSpPr/>
          <p:nvPr/>
        </p:nvGrpSpPr>
        <p:grpSpPr>
          <a:xfrm rot="10800000">
            <a:off x="4966353" y="3789574"/>
            <a:ext cx="207390" cy="2403835"/>
            <a:chOff x="1923068" y="3789575"/>
            <a:chExt cx="207390" cy="240383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4760253-51C8-46F4-A2A2-4CA2680EDA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3789575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CE1B73E-5B0B-4742-8A76-FBBBB7967A48}"/>
                </a:ext>
              </a:extLst>
            </p:cNvPr>
            <p:cNvCxnSpPr/>
            <p:nvPr/>
          </p:nvCxnSpPr>
          <p:spPr>
            <a:xfrm>
              <a:off x="1923068" y="3789575"/>
              <a:ext cx="0" cy="2403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FFD7F6A-57EF-4B9B-BD97-CB98515AAA28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6193410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1A86E8-5080-4459-9D49-0E96E26E9605}"/>
              </a:ext>
            </a:extLst>
          </p:cNvPr>
          <p:cNvGrpSpPr/>
          <p:nvPr/>
        </p:nvGrpSpPr>
        <p:grpSpPr>
          <a:xfrm>
            <a:off x="5487972" y="3789575"/>
            <a:ext cx="207390" cy="2403835"/>
            <a:chOff x="1923068" y="3789575"/>
            <a:chExt cx="207390" cy="2403835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065B0A4-B25F-47DC-9B82-8D7AB0806CC9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3789575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83389A6-E973-464E-AA3D-E21F60EAF9AF}"/>
                </a:ext>
              </a:extLst>
            </p:cNvPr>
            <p:cNvCxnSpPr/>
            <p:nvPr/>
          </p:nvCxnSpPr>
          <p:spPr>
            <a:xfrm>
              <a:off x="1923068" y="3789575"/>
              <a:ext cx="0" cy="2403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A8BE2DA-E0DE-48C0-B4FB-5FAAC3E97E89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6193410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E9C2F3F-A755-490D-8130-027A54628367}"/>
              </a:ext>
            </a:extLst>
          </p:cNvPr>
          <p:cNvSpPr txBox="1"/>
          <p:nvPr/>
        </p:nvSpPr>
        <p:spPr>
          <a:xfrm>
            <a:off x="5695362" y="3789574"/>
            <a:ext cx="695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</a:p>
          <a:p>
            <a:endParaRPr lang="en-US" altLang="ko-KR" dirty="0"/>
          </a:p>
          <a:p>
            <a:r>
              <a:rPr lang="en-US" altLang="ko-KR" dirty="0"/>
              <a:t>X2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 err="1"/>
              <a:t>Xn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8797C7-6A79-4DC3-9338-B0049D46C4E7}"/>
              </a:ext>
            </a:extLst>
          </p:cNvPr>
          <p:cNvGrpSpPr/>
          <p:nvPr/>
        </p:nvGrpSpPr>
        <p:grpSpPr>
          <a:xfrm rot="10800000">
            <a:off x="6055150" y="3789574"/>
            <a:ext cx="207390" cy="2403835"/>
            <a:chOff x="1923068" y="3789575"/>
            <a:chExt cx="207390" cy="2403835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67E147-2922-4FF8-BBE3-DE15CD0A2686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3789575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F6E294B-29BA-4B70-8838-789BCFFD1271}"/>
                </a:ext>
              </a:extLst>
            </p:cNvPr>
            <p:cNvCxnSpPr/>
            <p:nvPr/>
          </p:nvCxnSpPr>
          <p:spPr>
            <a:xfrm>
              <a:off x="1923068" y="3789575"/>
              <a:ext cx="0" cy="2403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E43A3E9-C9EA-420E-A93A-26875B36CC5F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6193410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BFEBA8D-51F5-4FC4-A3F4-4B7908F31BA4}"/>
              </a:ext>
            </a:extLst>
          </p:cNvPr>
          <p:cNvCxnSpPr/>
          <p:nvPr/>
        </p:nvCxnSpPr>
        <p:spPr>
          <a:xfrm>
            <a:off x="6496639" y="4792907"/>
            <a:ext cx="4336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B9A93B-62BA-4CCD-8F10-C88C71997EB9}"/>
              </a:ext>
            </a:extLst>
          </p:cNvPr>
          <p:cNvCxnSpPr/>
          <p:nvPr/>
        </p:nvCxnSpPr>
        <p:spPr>
          <a:xfrm>
            <a:off x="6496639" y="5052766"/>
            <a:ext cx="4336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E85BFF1-66C3-4185-929E-3B690FFA2389}"/>
              </a:ext>
            </a:extLst>
          </p:cNvPr>
          <p:cNvGrpSpPr/>
          <p:nvPr/>
        </p:nvGrpSpPr>
        <p:grpSpPr>
          <a:xfrm>
            <a:off x="7872951" y="3789575"/>
            <a:ext cx="207390" cy="2403835"/>
            <a:chOff x="1923068" y="3789575"/>
            <a:chExt cx="207390" cy="2403835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56DBCB-E482-4631-9872-1A46C7573907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3789575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5687CEE-74BA-4E76-ABD4-D78B221477C2}"/>
                </a:ext>
              </a:extLst>
            </p:cNvPr>
            <p:cNvCxnSpPr/>
            <p:nvPr/>
          </p:nvCxnSpPr>
          <p:spPr>
            <a:xfrm>
              <a:off x="1923068" y="3789575"/>
              <a:ext cx="0" cy="2403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BEF19BE-7AD0-4FC8-800C-758667D9AF47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6193410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B242B45-CB7E-44A4-8B6C-1C100FF2B905}"/>
              </a:ext>
            </a:extLst>
          </p:cNvPr>
          <p:cNvSpPr txBox="1"/>
          <p:nvPr/>
        </p:nvSpPr>
        <p:spPr>
          <a:xfrm>
            <a:off x="8080341" y="3789574"/>
            <a:ext cx="695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Y1</a:t>
            </a:r>
          </a:p>
          <a:p>
            <a:endParaRPr lang="en-US" altLang="ko-KR" dirty="0"/>
          </a:p>
          <a:p>
            <a:r>
              <a:rPr lang="en-US" altLang="ko-KR" dirty="0"/>
              <a:t>Y2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 err="1"/>
              <a:t>Yn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9B6C9D9-E7CF-4846-A1F8-89F199E6FA64}"/>
              </a:ext>
            </a:extLst>
          </p:cNvPr>
          <p:cNvGrpSpPr/>
          <p:nvPr/>
        </p:nvGrpSpPr>
        <p:grpSpPr>
          <a:xfrm rot="10800000">
            <a:off x="8440129" y="3789574"/>
            <a:ext cx="207390" cy="2403835"/>
            <a:chOff x="1923068" y="3789575"/>
            <a:chExt cx="207390" cy="2403835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FACF38C-CD32-4DC0-B801-9B3172CE1C3D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3789575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C7047D6-9D97-42F7-97CA-2CB7D80A187B}"/>
                </a:ext>
              </a:extLst>
            </p:cNvPr>
            <p:cNvCxnSpPr/>
            <p:nvPr/>
          </p:nvCxnSpPr>
          <p:spPr>
            <a:xfrm>
              <a:off x="1923068" y="3789575"/>
              <a:ext cx="0" cy="2403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00594AE-B5B1-405D-8287-0554DE5E42AB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68" y="6193410"/>
              <a:ext cx="2073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64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34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AA5B66-EF1C-4679-AAB3-BAF514BE6A39}"/>
              </a:ext>
            </a:extLst>
          </p:cNvPr>
          <p:cNvSpPr txBox="1"/>
          <p:nvPr/>
        </p:nvSpPr>
        <p:spPr>
          <a:xfrm>
            <a:off x="2117186" y="2151727"/>
            <a:ext cx="79576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알고 싶은 정답도 여러가지 이고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그 정답을 결정하는 요소도 여러가지 일 때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행렬을 사용한다 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07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102BC-4737-40D2-86DC-202A15B0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졸작에서는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6D425-7E95-4EB7-8215-BD13B5B7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많은 데이터를 끌어온다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데이터를 수치화 시킨다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활용할 방법을 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 ) </a:t>
            </a:r>
            <a:r>
              <a:rPr lang="ko-KR" altLang="en-US" dirty="0"/>
              <a:t>패션의 유행을 예측한다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 원하는 데이터</a:t>
            </a:r>
            <a:r>
              <a:rPr lang="en-US" altLang="ko-KR" dirty="0"/>
              <a:t>(=</a:t>
            </a:r>
            <a:r>
              <a:rPr lang="ko-KR" altLang="en-US" dirty="0"/>
              <a:t>필요한 요소를 가진 데이터</a:t>
            </a:r>
            <a:r>
              <a:rPr lang="en-US" altLang="ko-KR" dirty="0"/>
              <a:t>)</a:t>
            </a:r>
            <a:r>
              <a:rPr lang="ko-KR" altLang="en-US" dirty="0"/>
              <a:t>를 골라낸다</a:t>
            </a:r>
            <a:endParaRPr lang="en-US" altLang="ko-KR" dirty="0"/>
          </a:p>
          <a:p>
            <a:pPr lvl="1"/>
            <a:r>
              <a:rPr lang="ko-KR" altLang="en-US" dirty="0"/>
              <a:t>필요한 요소가 여러가지 이므로 행렬의 형태가 가장 유리하다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 알고리즘을 이용하여 예측한다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93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B0C541-AF0E-49D0-A051-B4D079116B47}"/>
              </a:ext>
            </a:extLst>
          </p:cNvPr>
          <p:cNvSpPr txBox="1"/>
          <p:nvPr/>
        </p:nvSpPr>
        <p:spPr>
          <a:xfrm>
            <a:off x="4322918" y="2767280"/>
            <a:ext cx="35461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/>
              <a:t>ㅇㅋ</a:t>
            </a:r>
            <a:r>
              <a:rPr lang="ko-KR" altLang="en-US" sz="8000" dirty="0"/>
              <a:t> </a:t>
            </a:r>
            <a:r>
              <a:rPr lang="ko-KR" altLang="en-US" sz="8000" dirty="0" err="1"/>
              <a:t>ㄳ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0604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78701-86A2-491F-9DC3-8034F199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7588A-D0AE-4294-95E3-03223624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수학 및 과학 연산을 위한 </a:t>
            </a:r>
            <a:r>
              <a:rPr lang="en-US" altLang="ko-KR" dirty="0"/>
              <a:t>Python </a:t>
            </a:r>
            <a:r>
              <a:rPr lang="ko-KR" altLang="en-US" dirty="0"/>
              <a:t>패키지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파이썬의</a:t>
            </a:r>
            <a:r>
              <a:rPr lang="ko-KR" altLang="en-US" dirty="0"/>
              <a:t> 리스트와 유사</a:t>
            </a:r>
            <a:endParaRPr lang="en-US" altLang="ko-KR" dirty="0"/>
          </a:p>
          <a:p>
            <a:pPr lvl="1"/>
            <a:r>
              <a:rPr lang="en-US" altLang="ko-KR" dirty="0"/>
              <a:t>But, </a:t>
            </a:r>
            <a:r>
              <a:rPr lang="ko-KR" altLang="en-US" dirty="0"/>
              <a:t>속도가 빠르다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수치해석</a:t>
            </a:r>
            <a:r>
              <a:rPr lang="en-US" altLang="ko-KR" dirty="0"/>
              <a:t>, </a:t>
            </a:r>
            <a:r>
              <a:rPr lang="ko-KR" altLang="en-US" dirty="0"/>
              <a:t>선형 대수 계산 기능을 제공한다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자료형이 고정된 다차원 배열 클래스</a:t>
            </a:r>
            <a:r>
              <a:rPr lang="en-US" altLang="ko-KR" dirty="0"/>
              <a:t>, </a:t>
            </a:r>
            <a:r>
              <a:rPr lang="ko-KR" altLang="en-US" dirty="0" err="1"/>
              <a:t>백터화</a:t>
            </a:r>
            <a:r>
              <a:rPr lang="ko-KR" altLang="en-US" dirty="0"/>
              <a:t> 연산을 지원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반복문을 사용하지 않고 </a:t>
            </a:r>
            <a:r>
              <a:rPr lang="ko-KR" altLang="en-US" dirty="0" err="1"/>
              <a:t>리스트간의</a:t>
            </a:r>
            <a:r>
              <a:rPr lang="ko-KR" altLang="en-US" dirty="0"/>
              <a:t> 계산 가능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282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7ED7-5BB8-41FF-B152-BCD90D12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8940"/>
            <a:ext cx="10972800" cy="960120"/>
          </a:xfrm>
        </p:spPr>
        <p:txBody>
          <a:bodyPr/>
          <a:lstStyle/>
          <a:p>
            <a:r>
              <a:rPr lang="ko-KR" altLang="en-US" dirty="0"/>
              <a:t>행렬계산에 좋다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73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7ED7-5BB8-41FF-B152-BCD90D12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8940"/>
            <a:ext cx="10972800" cy="960120"/>
          </a:xfrm>
        </p:spPr>
        <p:txBody>
          <a:bodyPr/>
          <a:lstStyle/>
          <a:p>
            <a:r>
              <a:rPr lang="ko-KR" altLang="en-US" dirty="0"/>
              <a:t>행렬이 도대체 </a:t>
            </a:r>
            <a:r>
              <a:rPr lang="ko-KR" altLang="en-US" dirty="0" err="1"/>
              <a:t>뭐길래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39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E2311-42DE-47AC-B3A3-A703F5FF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63595-E693-4B82-8CDC-5C203130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스칼라</a:t>
            </a:r>
            <a:endParaRPr lang="en-US" altLang="ko-KR" dirty="0"/>
          </a:p>
          <a:p>
            <a:pPr lvl="1"/>
            <a:r>
              <a:rPr lang="ko-KR" altLang="en-US" dirty="0"/>
              <a:t> 하나의 숫자만으로 이루어진 데이터</a:t>
            </a:r>
            <a:endParaRPr lang="en-US" altLang="ko-KR" dirty="0"/>
          </a:p>
          <a:p>
            <a:r>
              <a:rPr lang="ko-KR" altLang="en-US" dirty="0"/>
              <a:t>벡터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여러 개의 숫자가 특정한 순서대로 모여 있는 데이터 묶음</a:t>
            </a:r>
            <a:endParaRPr lang="en-US" altLang="ko-KR" dirty="0"/>
          </a:p>
          <a:p>
            <a:r>
              <a:rPr lang="ko-KR" altLang="en-US" dirty="0"/>
              <a:t>행렬</a:t>
            </a:r>
            <a:endParaRPr lang="en-US" altLang="ko-KR" dirty="0"/>
          </a:p>
          <a:p>
            <a:pPr lvl="1"/>
            <a:r>
              <a:rPr lang="ko-KR" altLang="en-US" dirty="0"/>
              <a:t> 벡터들을 합친 것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217BF8-7B31-43FF-AED2-68CB20407586}"/>
              </a:ext>
            </a:extLst>
          </p:cNvPr>
          <p:cNvCxnSpPr>
            <a:cxnSpLocks/>
          </p:cNvCxnSpPr>
          <p:nvPr/>
        </p:nvCxnSpPr>
        <p:spPr>
          <a:xfrm>
            <a:off x="4345757" y="4326903"/>
            <a:ext cx="25452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6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E2311-42DE-47AC-B3A3-A703F5FF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꽃의 종류를 예측하는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63595-E693-4B82-8CDC-5C203130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스칼라</a:t>
            </a:r>
            <a:endParaRPr lang="en-US" altLang="ko-KR" dirty="0"/>
          </a:p>
          <a:p>
            <a:pPr lvl="1"/>
            <a:r>
              <a:rPr lang="ko-KR" altLang="en-US" dirty="0"/>
              <a:t> 꽃의 넓이 측정값</a:t>
            </a:r>
            <a:endParaRPr lang="en-US" altLang="ko-KR" dirty="0"/>
          </a:p>
          <a:p>
            <a:r>
              <a:rPr lang="ko-KR" altLang="en-US" dirty="0"/>
              <a:t>벡터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하나의 꽃에 대한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꽃잎의 길이</a:t>
            </a:r>
            <a:r>
              <a:rPr lang="en-US" altLang="ko-KR" dirty="0"/>
              <a:t>, </a:t>
            </a:r>
            <a:r>
              <a:rPr lang="ko-KR" altLang="en-US" dirty="0"/>
              <a:t>꽃잎의 폭</a:t>
            </a:r>
            <a:r>
              <a:rPr lang="en-US" altLang="ko-KR" dirty="0"/>
              <a:t>, </a:t>
            </a:r>
            <a:r>
              <a:rPr lang="ko-KR" altLang="en-US" dirty="0"/>
              <a:t>꽃받침의 길이 등의 측정값</a:t>
            </a:r>
            <a:endParaRPr lang="en-US" altLang="ko-KR" dirty="0"/>
          </a:p>
          <a:p>
            <a:r>
              <a:rPr lang="ko-KR" altLang="en-US" dirty="0"/>
              <a:t>행렬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여러 개의 꽃에 대한 벡터의 모임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011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3A72E-85AD-444E-8C97-76E26489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8940"/>
            <a:ext cx="10972800" cy="960120"/>
          </a:xfrm>
        </p:spPr>
        <p:txBody>
          <a:bodyPr/>
          <a:lstStyle/>
          <a:p>
            <a:r>
              <a:rPr lang="ko-KR" altLang="en-US" dirty="0"/>
              <a:t>조금 더 자세히 알아보자</a:t>
            </a:r>
          </a:p>
        </p:txBody>
      </p:sp>
    </p:spTree>
    <p:extLst>
      <p:ext uri="{BB962C8B-B14F-4D97-AF65-F5344CB8AC3E}">
        <p14:creationId xmlns:p14="http://schemas.microsoft.com/office/powerpoint/2010/main" val="34140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11F1A-532E-4DC8-8238-628E94BD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현실세계를 예로 들어보자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2A0B-CABE-4ED5-9EF6-9A1AD506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ko-KR" altLang="en-US" dirty="0"/>
              <a:t>집의 가격 </a:t>
            </a:r>
            <a:r>
              <a:rPr lang="en-US" altLang="ko-KR" dirty="0"/>
              <a:t>= Y</a:t>
            </a:r>
          </a:p>
          <a:p>
            <a:r>
              <a:rPr lang="ko-KR" altLang="en-US" dirty="0"/>
              <a:t>가격을 결정하는 요소 </a:t>
            </a:r>
            <a:r>
              <a:rPr lang="en-US" altLang="ko-KR" dirty="0"/>
              <a:t>= X</a:t>
            </a:r>
          </a:p>
          <a:p>
            <a:endParaRPr lang="en-US" altLang="ko-KR" dirty="0"/>
          </a:p>
          <a:p>
            <a:r>
              <a:rPr lang="ko-KR" altLang="en-US" dirty="0"/>
              <a:t>방정식으로 표현하면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Y = </a:t>
            </a:r>
            <a:r>
              <a:rPr lang="en-US" altLang="ko-KR" dirty="0" err="1"/>
              <a:t>aX</a:t>
            </a:r>
            <a:r>
              <a:rPr lang="en-US" altLang="ko-KR" dirty="0"/>
              <a:t> ( a = </a:t>
            </a:r>
            <a:r>
              <a:rPr lang="ko-KR" altLang="en-US" dirty="0" err="1"/>
              <a:t>상수값</a:t>
            </a:r>
            <a:r>
              <a:rPr lang="en-US" altLang="ko-K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8381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11F1A-532E-4DC8-8238-628E94BD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집의 가격 </a:t>
            </a:r>
            <a:r>
              <a:rPr lang="en-US" altLang="ko-KR" dirty="0"/>
              <a:t>= Y   </a:t>
            </a:r>
            <a:r>
              <a:rPr lang="ko-KR" altLang="en-US" dirty="0"/>
              <a:t>결정 요소 </a:t>
            </a:r>
            <a:r>
              <a:rPr lang="en-US" altLang="ko-KR" dirty="0"/>
              <a:t>= 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2A0B-CABE-4ED5-9EF6-9A1AD506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ko-KR" altLang="en-US" dirty="0"/>
              <a:t>요소들이 여러가지다</a:t>
            </a:r>
            <a:endParaRPr lang="en-US" altLang="ko-KR" dirty="0"/>
          </a:p>
          <a:p>
            <a:pPr lvl="1"/>
            <a:r>
              <a:rPr lang="en-US" altLang="ko-KR" dirty="0"/>
              <a:t>aX1 + bX2 + cX3 + … + </a:t>
            </a:r>
            <a:r>
              <a:rPr lang="en-US" altLang="ko-KR" dirty="0" err="1"/>
              <a:t>nXn</a:t>
            </a:r>
            <a:r>
              <a:rPr lang="en-US" altLang="ko-KR" dirty="0"/>
              <a:t> = Y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가격을 알고 싶은 집이 여러 가지다</a:t>
            </a:r>
            <a:r>
              <a:rPr lang="en-US" altLang="ko-KR" dirty="0"/>
              <a:t>!</a:t>
            </a:r>
          </a:p>
          <a:p>
            <a:pPr marL="457200" lvl="1" indent="0">
              <a:buNone/>
            </a:pPr>
            <a:r>
              <a:rPr lang="en-US" altLang="ko-KR" dirty="0"/>
              <a:t>a1X1 + b1X2 + c1X3 + … + n1Xn = Y1</a:t>
            </a:r>
          </a:p>
          <a:p>
            <a:pPr marL="457200" lvl="1" indent="0">
              <a:buNone/>
            </a:pPr>
            <a:r>
              <a:rPr lang="en-US" altLang="ko-KR" dirty="0"/>
              <a:t>a2X1 + b2X2 + c2X3 + … + n2Xn = Y2</a:t>
            </a:r>
          </a:p>
          <a:p>
            <a:pPr marL="457200" lvl="1" indent="0">
              <a:buNone/>
            </a:pPr>
            <a:r>
              <a:rPr lang="en-US" altLang="ko-KR" dirty="0"/>
              <a:t>                            …</a:t>
            </a:r>
          </a:p>
          <a:p>
            <a:pPr marL="457200" lvl="1" indent="0">
              <a:buNone/>
            </a:pPr>
            <a:r>
              <a:rPr lang="en-US" altLang="ko-KR" dirty="0"/>
              <a:t>anX1 + bnX2  + </a:t>
            </a:r>
            <a:r>
              <a:rPr lang="en-US" altLang="ko-KR" dirty="0" err="1"/>
              <a:t>cnXn</a:t>
            </a:r>
            <a:r>
              <a:rPr lang="en-US" altLang="ko-KR" dirty="0"/>
              <a:t>  + … + </a:t>
            </a:r>
            <a:r>
              <a:rPr lang="en-US" altLang="ko-KR" dirty="0" err="1"/>
              <a:t>nnXn</a:t>
            </a:r>
            <a:r>
              <a:rPr lang="en-US" altLang="ko-KR" dirty="0"/>
              <a:t> = </a:t>
            </a:r>
            <a:r>
              <a:rPr lang="en-US" altLang="ko-KR" dirty="0" err="1"/>
              <a:t>Yn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995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285</TotalTime>
  <Words>277</Words>
  <Application>Microsoft Office PowerPoint</Application>
  <PresentationFormat>와이드스크린</PresentationFormat>
  <Paragraphs>94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Tw Cen MT</vt:lpstr>
      <vt:lpstr>Wingdings 3</vt:lpstr>
      <vt:lpstr>New_Simple01</vt:lpstr>
      <vt:lpstr>Numpy</vt:lpstr>
      <vt:lpstr>Numpy의 정의</vt:lpstr>
      <vt:lpstr>행렬계산에 좋다!</vt:lpstr>
      <vt:lpstr>행렬이 도대체 뭐길래 ?</vt:lpstr>
      <vt:lpstr>데이터의 유형</vt:lpstr>
      <vt:lpstr>꽃의 종류를 예측하는 프로그램</vt:lpstr>
      <vt:lpstr>조금 더 자세히 알아보자</vt:lpstr>
      <vt:lpstr>현실세계를 예로 들어보자</vt:lpstr>
      <vt:lpstr>집의 가격 = Y   결정 요소 = X</vt:lpstr>
      <vt:lpstr>PowerPoint 프레젠테이션</vt:lpstr>
      <vt:lpstr>PowerPoint 프레젠테이션</vt:lpstr>
      <vt:lpstr>우리 졸작에서는 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기륜 금</dc:creator>
  <cp:lastModifiedBy>기륜 금</cp:lastModifiedBy>
  <cp:revision>43</cp:revision>
  <dcterms:created xsi:type="dcterms:W3CDTF">2019-03-11T04:42:00Z</dcterms:created>
  <dcterms:modified xsi:type="dcterms:W3CDTF">2019-03-11T13:25:12Z</dcterms:modified>
</cp:coreProperties>
</file>