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</p:sldMasterIdLst>
  <p:notesMasterIdLst>
    <p:notesMasterId r:id="rId5"/>
  </p:notesMasterIdLst>
  <p:sldIdLst>
    <p:sldId id="257" r:id="rId4"/>
    <p:sldId id="259" r:id="rId6"/>
    <p:sldId id="298" r:id="rId7"/>
    <p:sldId id="399" r:id="rId8"/>
    <p:sldId id="307" r:id="rId9"/>
    <p:sldId id="394" r:id="rId10"/>
    <p:sldId id="398" r:id="rId11"/>
    <p:sldId id="3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92515" autoAdjust="0"/>
  </p:normalViewPr>
  <p:slideViewPr>
    <p:cSldViewPr snapToGrid="0" showGuides="1">
      <p:cViewPr varScale="1">
        <p:scale>
          <a:sx n="101" d="100"/>
          <a:sy n="101" d="100"/>
        </p:scale>
        <p:origin x="2550" y="102"/>
      </p:cViewPr>
      <p:guideLst>
        <p:guide orient="horz" pos="2196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59509" y="1772815"/>
            <a:ext cx="2435815" cy="4432734"/>
            <a:chOff x="4871870" y="1763729"/>
            <a:chExt cx="2448272" cy="4303935"/>
          </a:xfrm>
        </p:grpSpPr>
        <p:grpSp>
          <p:nvGrpSpPr>
            <p:cNvPr id="10" name="Group 3"/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3" name="Rounded Rectangle 4"/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4" name="Rectangle 5"/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6"/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7"/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8"/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2" name="Picture Placeholder 2"/>
            <p:cNvSpPr txBox="1"/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953328" y="1"/>
            <a:ext cx="6243450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-1" fmla="*/ 595618 w 4427984"/>
              <a:gd name="connsiteY0-2" fmla="*/ 0 h 6883167"/>
              <a:gd name="connsiteX1-3" fmla="*/ 4427984 w 4427984"/>
              <a:gd name="connsiteY1-4" fmla="*/ 16778 h 6883167"/>
              <a:gd name="connsiteX2-5" fmla="*/ 4427984 w 4427984"/>
              <a:gd name="connsiteY2-6" fmla="*/ 6883167 h 6883167"/>
              <a:gd name="connsiteX3-7" fmla="*/ 0 w 4427984"/>
              <a:gd name="connsiteY3-8" fmla="*/ 6883167 h 6883167"/>
              <a:gd name="connsiteX4-9" fmla="*/ 595618 w 4427984"/>
              <a:gd name="connsiteY4-10" fmla="*/ 0 h 6883167"/>
              <a:gd name="connsiteX0-11" fmla="*/ 1258348 w 5090714"/>
              <a:gd name="connsiteY0-12" fmla="*/ 0 h 6883167"/>
              <a:gd name="connsiteX1-13" fmla="*/ 5090714 w 5090714"/>
              <a:gd name="connsiteY1-14" fmla="*/ 16778 h 6883167"/>
              <a:gd name="connsiteX2-15" fmla="*/ 5090714 w 5090714"/>
              <a:gd name="connsiteY2-16" fmla="*/ 6883167 h 6883167"/>
              <a:gd name="connsiteX3-17" fmla="*/ 0 w 5090714"/>
              <a:gd name="connsiteY3-18" fmla="*/ 6874779 h 6883167"/>
              <a:gd name="connsiteX4-19" fmla="*/ 1258348 w 5090714"/>
              <a:gd name="connsiteY4-20" fmla="*/ 0 h 6883167"/>
              <a:gd name="connsiteX0-21" fmla="*/ 1493240 w 5090714"/>
              <a:gd name="connsiteY0-22" fmla="*/ 0 h 6883167"/>
              <a:gd name="connsiteX1-23" fmla="*/ 5090714 w 5090714"/>
              <a:gd name="connsiteY1-24" fmla="*/ 16778 h 6883167"/>
              <a:gd name="connsiteX2-25" fmla="*/ 5090714 w 5090714"/>
              <a:gd name="connsiteY2-26" fmla="*/ 6883167 h 6883167"/>
              <a:gd name="connsiteX3-27" fmla="*/ 0 w 5090714"/>
              <a:gd name="connsiteY3-28" fmla="*/ 6874779 h 6883167"/>
              <a:gd name="connsiteX4-29" fmla="*/ 1493240 w 5090714"/>
              <a:gd name="connsiteY4-30" fmla="*/ 0 h 6883167"/>
              <a:gd name="connsiteX0-31" fmla="*/ 1459684 w 5090714"/>
              <a:gd name="connsiteY0-32" fmla="*/ 0 h 6866389"/>
              <a:gd name="connsiteX1-33" fmla="*/ 5090714 w 5090714"/>
              <a:gd name="connsiteY1-34" fmla="*/ 0 h 6866389"/>
              <a:gd name="connsiteX2-35" fmla="*/ 5090714 w 5090714"/>
              <a:gd name="connsiteY2-36" fmla="*/ 6866389 h 6866389"/>
              <a:gd name="connsiteX3-37" fmla="*/ 0 w 5090714"/>
              <a:gd name="connsiteY3-38" fmla="*/ 6858001 h 6866389"/>
              <a:gd name="connsiteX4-39" fmla="*/ 1459684 w 5090714"/>
              <a:gd name="connsiteY4-40" fmla="*/ 0 h 6866389"/>
              <a:gd name="connsiteX0-41" fmla="*/ 1711354 w 5090714"/>
              <a:gd name="connsiteY0-42" fmla="*/ 0 h 6874778"/>
              <a:gd name="connsiteX1-43" fmla="*/ 5090714 w 5090714"/>
              <a:gd name="connsiteY1-44" fmla="*/ 8389 h 6874778"/>
              <a:gd name="connsiteX2-45" fmla="*/ 5090714 w 5090714"/>
              <a:gd name="connsiteY2-46" fmla="*/ 6874778 h 6874778"/>
              <a:gd name="connsiteX3-47" fmla="*/ 0 w 5090714"/>
              <a:gd name="connsiteY3-48" fmla="*/ 6866390 h 6874778"/>
              <a:gd name="connsiteX4-49" fmla="*/ 1711354 w 5090714"/>
              <a:gd name="connsiteY4-50" fmla="*/ 0 h 6874778"/>
              <a:gd name="connsiteX0-51" fmla="*/ 1937857 w 5317217"/>
              <a:gd name="connsiteY0-52" fmla="*/ 0 h 6874779"/>
              <a:gd name="connsiteX1-53" fmla="*/ 5317217 w 5317217"/>
              <a:gd name="connsiteY1-54" fmla="*/ 8389 h 6874779"/>
              <a:gd name="connsiteX2-55" fmla="*/ 5317217 w 5317217"/>
              <a:gd name="connsiteY2-56" fmla="*/ 6874778 h 6874779"/>
              <a:gd name="connsiteX3-57" fmla="*/ 0 w 5317217"/>
              <a:gd name="connsiteY3-58" fmla="*/ 6874779 h 6874779"/>
              <a:gd name="connsiteX4-59" fmla="*/ 1937857 w 5317217"/>
              <a:gd name="connsiteY4-60" fmla="*/ 0 h 6874779"/>
              <a:gd name="connsiteX0-61" fmla="*/ 1280632 w 5317217"/>
              <a:gd name="connsiteY0-62" fmla="*/ 10661 h 6866390"/>
              <a:gd name="connsiteX1-63" fmla="*/ 5317217 w 5317217"/>
              <a:gd name="connsiteY1-64" fmla="*/ 0 h 6866390"/>
              <a:gd name="connsiteX2-65" fmla="*/ 5317217 w 5317217"/>
              <a:gd name="connsiteY2-66" fmla="*/ 6866389 h 6866390"/>
              <a:gd name="connsiteX3-67" fmla="*/ 0 w 5317217"/>
              <a:gd name="connsiteY3-68" fmla="*/ 6866390 h 6866390"/>
              <a:gd name="connsiteX4-69" fmla="*/ 1280632 w 5317217"/>
              <a:gd name="connsiteY4-70" fmla="*/ 10661 h 6866390"/>
              <a:gd name="connsiteX0-71" fmla="*/ 1280632 w 5317217"/>
              <a:gd name="connsiteY0-72" fmla="*/ 1136 h 6866390"/>
              <a:gd name="connsiteX1-73" fmla="*/ 5317217 w 5317217"/>
              <a:gd name="connsiteY1-74" fmla="*/ 0 h 6866390"/>
              <a:gd name="connsiteX2-75" fmla="*/ 5317217 w 5317217"/>
              <a:gd name="connsiteY2-76" fmla="*/ 6866389 h 6866390"/>
              <a:gd name="connsiteX3-77" fmla="*/ 0 w 5317217"/>
              <a:gd name="connsiteY3-78" fmla="*/ 6866390 h 6866390"/>
              <a:gd name="connsiteX4-79" fmla="*/ 1280632 w 5317217"/>
              <a:gd name="connsiteY4-80" fmla="*/ 1136 h 6866390"/>
              <a:gd name="connsiteX0-81" fmla="*/ 1413982 w 5450567"/>
              <a:gd name="connsiteY0-82" fmla="*/ 1136 h 6866390"/>
              <a:gd name="connsiteX1-83" fmla="*/ 5450567 w 5450567"/>
              <a:gd name="connsiteY1-84" fmla="*/ 0 h 6866390"/>
              <a:gd name="connsiteX2-85" fmla="*/ 5450567 w 5450567"/>
              <a:gd name="connsiteY2-86" fmla="*/ 6866389 h 6866390"/>
              <a:gd name="connsiteX3-87" fmla="*/ 0 w 5450567"/>
              <a:gd name="connsiteY3-88" fmla="*/ 6866390 h 6866390"/>
              <a:gd name="connsiteX4-89" fmla="*/ 1413982 w 5450567"/>
              <a:gd name="connsiteY4-90" fmla="*/ 1136 h 6866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807780" y="2142999"/>
            <a:ext cx="2144970" cy="3628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/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/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5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6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7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8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7" name="Group 76"/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9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1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3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4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5" name="Group 84"/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7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8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9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0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1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2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3" name="Group 92"/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0" name="Group 109"/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8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9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0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1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2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3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1" name="Group 110"/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2" name="Group 111"/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4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5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6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7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8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9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3" name="Group 112"/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7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8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9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0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1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2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3"/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0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1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2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3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4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5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5" name="Group 114"/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3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4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5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6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7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8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6" name="Group 115"/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6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7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8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9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0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1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7" name="Group 116"/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9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0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1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2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3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4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8" name="Group 117"/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2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3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4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5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6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7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9" name="Group 118"/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0" name="Group 119"/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8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9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0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1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2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3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1" name="Group 120"/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6" name="Group 215"/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6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7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8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9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0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1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7" name="Group 216"/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9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0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1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2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3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4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8" name="Group 217"/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2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3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4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5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6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7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9" name="Group 218"/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0" name="Group 219"/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8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9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0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1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2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3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1" name="Group 220"/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2" name="Group 221"/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4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5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6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7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8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9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3" name="Group 222"/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7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8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9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0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1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2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4" name="Group 223"/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0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1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2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3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4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5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5" name="Group 224"/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3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4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5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6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7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8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6" name="Group 225"/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7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8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1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0" name="Group 319"/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8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9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0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1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2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3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1" name="Group 320"/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2" name="Group 321"/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4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5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6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7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8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9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3" name="Group 322"/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7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8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9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0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1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2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4" name="Group 323"/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0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1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2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3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4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5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5" name="Group 324"/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3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4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5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6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7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8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6" name="Group 325"/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6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7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8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9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0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1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7" name="Group 326"/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9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0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1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2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3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4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8" name="Group 327"/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2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3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4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5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6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7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29" name="Group 328"/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30" name="Group 329"/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8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9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0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1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2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3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31" name="Group 330"/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26" name="Group 425"/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6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7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8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9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0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1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27" name="Group 426"/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9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0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1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2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3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4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28" name="Group 427"/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2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3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4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5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6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7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29" name="Group 428"/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5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6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7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8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9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0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0" name="Group 429"/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8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9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0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1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2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3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1" name="Group 430"/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1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2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3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4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5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6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2" name="Group 431"/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4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5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6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7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8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9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3" name="Group 432"/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7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8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9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0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1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2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4" name="Group 433"/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0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1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2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3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4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5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5" name="Group 434"/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3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4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5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6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7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8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36" name="Group 435"/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/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6" name="Oval 1"/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7" name="Oval 1"/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8" name="Oval 1"/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9" name="Oval 1"/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0" name="Oval 1"/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1" name="Oval 1"/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/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/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/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22"/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/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Freeform: Shape 11"/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/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/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  <a:endParaRPr lang="en-US" altLang="ko-KR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/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/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1"/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Oval 1"/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1"/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/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/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4" name="Oval 1"/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5" name="Oval 1"/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Oval 1"/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/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/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2" name="Oval 1"/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3" name="Oval 1"/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Oval 1"/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5" hasCustomPrompt="1"/>
          </p:nvPr>
        </p:nvSpPr>
        <p:spPr>
          <a:xfrm>
            <a:off x="503163" y="228448"/>
            <a:ext cx="5405388" cy="6330394"/>
          </a:xfrm>
          <a:custGeom>
            <a:avLst/>
            <a:gdLst>
              <a:gd name="connsiteX0" fmla="*/ 2723318 w 5405388"/>
              <a:gd name="connsiteY0" fmla="*/ 4743198 h 6330394"/>
              <a:gd name="connsiteX1" fmla="*/ 3516916 w 5405388"/>
              <a:gd name="connsiteY1" fmla="*/ 5536796 h 6330394"/>
              <a:gd name="connsiteX2" fmla="*/ 2723318 w 5405388"/>
              <a:gd name="connsiteY2" fmla="*/ 6330394 h 6330394"/>
              <a:gd name="connsiteX3" fmla="*/ 1929719 w 5405388"/>
              <a:gd name="connsiteY3" fmla="*/ 5536796 h 6330394"/>
              <a:gd name="connsiteX4" fmla="*/ 3664761 w 5405388"/>
              <a:gd name="connsiteY4" fmla="*/ 1907698 h 6330394"/>
              <a:gd name="connsiteX5" fmla="*/ 5405388 w 5405388"/>
              <a:gd name="connsiteY5" fmla="*/ 3648324 h 6330394"/>
              <a:gd name="connsiteX6" fmla="*/ 3667553 w 5405388"/>
              <a:gd name="connsiteY6" fmla="*/ 5386159 h 6330394"/>
              <a:gd name="connsiteX7" fmla="*/ 1926927 w 5405388"/>
              <a:gd name="connsiteY7" fmla="*/ 3645532 h 6330394"/>
              <a:gd name="connsiteX8" fmla="*/ 1757062 w 5405388"/>
              <a:gd name="connsiteY8" fmla="*/ 1888470 h 6330394"/>
              <a:gd name="connsiteX9" fmla="*/ 2550661 w 5405388"/>
              <a:gd name="connsiteY9" fmla="*/ 2682068 h 6330394"/>
              <a:gd name="connsiteX10" fmla="*/ 1757062 w 5405388"/>
              <a:gd name="connsiteY10" fmla="*/ 3475667 h 6330394"/>
              <a:gd name="connsiteX11" fmla="*/ 963464 w 5405388"/>
              <a:gd name="connsiteY11" fmla="*/ 2682068 h 6330394"/>
              <a:gd name="connsiteX12" fmla="*/ 2701297 w 5405388"/>
              <a:gd name="connsiteY12" fmla="*/ 944235 h 6330394"/>
              <a:gd name="connsiteX13" fmla="*/ 3494895 w 5405388"/>
              <a:gd name="connsiteY13" fmla="*/ 1737833 h 6330394"/>
              <a:gd name="connsiteX14" fmla="*/ 2701297 w 5405388"/>
              <a:gd name="connsiteY14" fmla="*/ 2531432 h 6330394"/>
              <a:gd name="connsiteX15" fmla="*/ 1907698 w 5405388"/>
              <a:gd name="connsiteY15" fmla="*/ 1737833 h 6330394"/>
              <a:gd name="connsiteX16" fmla="*/ 793599 w 5405388"/>
              <a:gd name="connsiteY16" fmla="*/ 925007 h 6330394"/>
              <a:gd name="connsiteX17" fmla="*/ 1587198 w 5405388"/>
              <a:gd name="connsiteY17" fmla="*/ 1718606 h 6330394"/>
              <a:gd name="connsiteX18" fmla="*/ 793599 w 5405388"/>
              <a:gd name="connsiteY18" fmla="*/ 2512204 h 6330394"/>
              <a:gd name="connsiteX19" fmla="*/ 0 w 5405388"/>
              <a:gd name="connsiteY19" fmla="*/ 1718606 h 6330394"/>
              <a:gd name="connsiteX20" fmla="*/ 3645532 w 5405388"/>
              <a:gd name="connsiteY20" fmla="*/ 0 h 6330394"/>
              <a:gd name="connsiteX21" fmla="*/ 4439130 w 5405388"/>
              <a:gd name="connsiteY21" fmla="*/ 793598 h 6330394"/>
              <a:gd name="connsiteX22" fmla="*/ 3645532 w 5405388"/>
              <a:gd name="connsiteY22" fmla="*/ 1587197 h 6330394"/>
              <a:gd name="connsiteX23" fmla="*/ 2851933 w 5405388"/>
              <a:gd name="connsiteY23" fmla="*/ 793598 h 6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05388" h="6330394">
                <a:moveTo>
                  <a:pt x="2723318" y="4743198"/>
                </a:moveTo>
                <a:lnTo>
                  <a:pt x="3516916" y="5536796"/>
                </a:lnTo>
                <a:lnTo>
                  <a:pt x="2723318" y="6330394"/>
                </a:lnTo>
                <a:lnTo>
                  <a:pt x="1929719" y="5536796"/>
                </a:lnTo>
                <a:close/>
                <a:moveTo>
                  <a:pt x="3664761" y="1907698"/>
                </a:moveTo>
                <a:lnTo>
                  <a:pt x="5405388" y="3648324"/>
                </a:lnTo>
                <a:lnTo>
                  <a:pt x="3667553" y="5386159"/>
                </a:lnTo>
                <a:lnTo>
                  <a:pt x="1926927" y="3645532"/>
                </a:lnTo>
                <a:close/>
                <a:moveTo>
                  <a:pt x="1757062" y="1888470"/>
                </a:moveTo>
                <a:lnTo>
                  <a:pt x="2550661" y="2682068"/>
                </a:lnTo>
                <a:lnTo>
                  <a:pt x="1757062" y="3475667"/>
                </a:lnTo>
                <a:lnTo>
                  <a:pt x="963464" y="2682068"/>
                </a:lnTo>
                <a:close/>
                <a:moveTo>
                  <a:pt x="2701297" y="944235"/>
                </a:moveTo>
                <a:lnTo>
                  <a:pt x="3494895" y="1737833"/>
                </a:lnTo>
                <a:lnTo>
                  <a:pt x="2701297" y="2531432"/>
                </a:lnTo>
                <a:lnTo>
                  <a:pt x="1907698" y="1737833"/>
                </a:lnTo>
                <a:close/>
                <a:moveTo>
                  <a:pt x="793599" y="925007"/>
                </a:moveTo>
                <a:lnTo>
                  <a:pt x="1587198" y="1718606"/>
                </a:lnTo>
                <a:lnTo>
                  <a:pt x="793599" y="2512204"/>
                </a:lnTo>
                <a:lnTo>
                  <a:pt x="0" y="1718606"/>
                </a:lnTo>
                <a:close/>
                <a:moveTo>
                  <a:pt x="3645532" y="0"/>
                </a:moveTo>
                <a:lnTo>
                  <a:pt x="4439130" y="793598"/>
                </a:lnTo>
                <a:lnTo>
                  <a:pt x="3645532" y="1587197"/>
                </a:lnTo>
                <a:lnTo>
                  <a:pt x="2851933" y="7935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00175" y="3013710"/>
            <a:ext cx="9754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>
                <a:solidFill>
                  <a:schemeClr val="bg1"/>
                </a:solidFill>
              </a:rPr>
              <a:t>HOW JAVA WORKS ?</a:t>
            </a:r>
            <a:endParaRPr 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nip Single Corner Rectangle 30"/>
          <p:cNvSpPr/>
          <p:nvPr/>
        </p:nvSpPr>
        <p:spPr>
          <a:xfrm>
            <a:off x="1360805" y="1902460"/>
            <a:ext cx="1654810" cy="231648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8549640" y="2021840"/>
            <a:ext cx="1931035" cy="2372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1268730" y="4577715"/>
            <a:ext cx="298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.java File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830820" y="4577715"/>
            <a:ext cx="298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(ByteCode) class File</a:t>
            </a:r>
            <a:endParaRPr lang="en-US"/>
          </a:p>
        </p:txBody>
      </p:sp>
      <p:pic>
        <p:nvPicPr>
          <p:cNvPr id="50" name="Picture 49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1535" y="2251075"/>
            <a:ext cx="2143125" cy="2143125"/>
          </a:xfrm>
          <a:prstGeom prst="rect">
            <a:avLst/>
          </a:prstGeom>
        </p:spPr>
      </p:pic>
      <p:sp>
        <p:nvSpPr>
          <p:cNvPr id="51" name="Text Box 50"/>
          <p:cNvSpPr txBox="1"/>
          <p:nvPr/>
        </p:nvSpPr>
        <p:spPr>
          <a:xfrm>
            <a:off x="4025265" y="4640580"/>
            <a:ext cx="2987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     Compile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1"/>
          <p:cNvSpPr txBox="1"/>
          <p:nvPr/>
        </p:nvSpPr>
        <p:spPr>
          <a:xfrm>
            <a:off x="774065" y="2786380"/>
            <a:ext cx="10643235" cy="2038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+mj-lt"/>
              </a:rPr>
              <a:t>java program execute </a:t>
            </a:r>
            <a:r>
              <a:rPr lang="en-US" sz="5400" dirty="0">
                <a:solidFill>
                  <a:srgbClr val="FF0000"/>
                </a:solidFill>
                <a:latin typeface="+mj-lt"/>
              </a:rPr>
              <a:t>JVM</a:t>
            </a:r>
            <a:endParaRPr lang="en-US" sz="5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Placeholder 2" descr="download"/>
          <p:cNvPicPr>
            <a:picLocks noChangeAspect="1"/>
          </p:cNvPicPr>
          <p:nvPr>
            <p:ph type="pic" idx="15"/>
          </p:nvPr>
        </p:nvPicPr>
        <p:blipFill>
          <a:blip r:embed="rId1"/>
          <a:stretch>
            <a:fillRect/>
          </a:stretch>
        </p:blipFill>
        <p:spPr>
          <a:xfrm>
            <a:off x="2278380" y="864235"/>
            <a:ext cx="8174355" cy="4780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716915" y="1016635"/>
            <a:ext cx="11573510" cy="4824730"/>
          </a:xfrm>
        </p:spPr>
        <p:txBody>
          <a:bodyPr/>
          <a:lstStyle/>
          <a:p>
            <a:pPr algn="l"/>
            <a:r>
              <a:rPr lang="en-US" sz="2800" dirty="0"/>
              <a:t> Step  1 : classloader  - load class for JVM execution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ym typeface="+mn-ea"/>
              </a:rPr>
              <a:t> Step  2 : b</a:t>
            </a:r>
            <a:r>
              <a:rPr lang="en-US" sz="2800" dirty="0"/>
              <a:t>ytecode verifier - verifies the bytecod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ym typeface="+mn-ea"/>
              </a:rPr>
              <a:t> Step  3 : </a:t>
            </a:r>
            <a:r>
              <a:rPr lang="en-US" sz="2800" dirty="0"/>
              <a:t>Interpreter - It read the bytecode instructions and execute them line by line.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ym typeface="+mn-ea"/>
              </a:rPr>
              <a:t> Step  4 :</a:t>
            </a:r>
            <a:r>
              <a:rPr lang="en-US" sz="2800" dirty="0"/>
              <a:t>Show on Hardware</a:t>
            </a:r>
            <a:endParaRPr lang="en-US" sz="2800" dirty="0"/>
          </a:p>
        </p:txBody>
      </p:sp>
      <p:pic>
        <p:nvPicPr>
          <p:cNvPr id="3" name="Picture Placeholder 2" descr="download"/>
          <p:cNvPicPr>
            <a:picLocks noChangeAspect="1"/>
          </p:cNvPicPr>
          <p:nvPr>
            <p:ph type="pic" idx="18"/>
          </p:nvPr>
        </p:nvPicPr>
        <p:blipFill>
          <a:blip r:embed="rId1"/>
          <a:stretch>
            <a:fillRect/>
          </a:stretch>
        </p:blipFill>
        <p:spPr>
          <a:xfrm>
            <a:off x="6591935" y="4037330"/>
            <a:ext cx="3927475" cy="2296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/>
          <p:nvPr>
            <p:ph type="body" sz="quarter" idx="4294967295"/>
          </p:nvPr>
        </p:nvSpPr>
        <p:spPr>
          <a:xfrm>
            <a:off x="618490" y="248285"/>
            <a:ext cx="11573510" cy="5247005"/>
          </a:xfrm>
        </p:spPr>
        <p:txBody>
          <a:bodyPr/>
          <a:p>
            <a:pPr algn="l"/>
            <a:endParaRPr lang="en-US" sz="2000"/>
          </a:p>
          <a:p>
            <a:pPr algn="l">
              <a:buClrTx/>
              <a:buSzTx/>
            </a:pPr>
            <a:r>
              <a:rPr lang="en-US" sz="2800" dirty="0">
                <a:solidFill>
                  <a:srgbClr val="FF0000"/>
                </a:solidFill>
              </a:rPr>
              <a:t>JVM : 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lang="en-US" sz="2800" dirty="0"/>
              <a:t>provides a secure runtime environment to execute the bytecode generated through the compiler</a:t>
            </a:r>
            <a:endParaRPr lang="en-US" sz="2800" dirty="0"/>
          </a:p>
          <a:p>
            <a:pPr algn="l">
              <a:buClrTx/>
              <a:buSzTx/>
            </a:pPr>
            <a:endParaRPr lang="en-US" sz="2800" dirty="0"/>
          </a:p>
          <a:p>
            <a:pPr algn="l">
              <a:buClrTx/>
              <a:buSzTx/>
            </a:pPr>
            <a:r>
              <a:rPr lang="en-US" sz="2800" dirty="0"/>
              <a:t>JVM actually invokes the </a:t>
            </a:r>
            <a:r>
              <a:rPr lang="en-US" sz="2800" b="1" dirty="0"/>
              <a:t>main( ) method </a:t>
            </a:r>
            <a:r>
              <a:rPr lang="en-US" sz="2800" dirty="0"/>
              <a:t>present in the Java program.</a:t>
            </a:r>
            <a:endParaRPr lang="en-US" sz="2800" dirty="0"/>
          </a:p>
          <a:p>
            <a:pPr algn="l">
              <a:buClrTx/>
              <a:buSzTx/>
            </a:pPr>
            <a:endParaRPr lang="en-US" sz="2800" dirty="0"/>
          </a:p>
          <a:p>
            <a:pPr algn="l">
              <a:buClrTx/>
              <a:buSzTx/>
            </a:pPr>
            <a:r>
              <a:rPr lang="en-US" sz="2800" dirty="0"/>
              <a:t>JVM is a part of the </a:t>
            </a:r>
            <a:r>
              <a:rPr lang="en-US" sz="2800" b="1" dirty="0"/>
              <a:t>JRE(Java Runtime Environment).</a:t>
            </a:r>
            <a:endParaRPr lang="en-US" sz="2800" b="1" dirty="0"/>
          </a:p>
        </p:txBody>
      </p:sp>
      <p:pic>
        <p:nvPicPr>
          <p:cNvPr id="3" name="Picture Placeholder 2" descr="download"/>
          <p:cNvPicPr>
            <a:picLocks noChangeAspect="1"/>
          </p:cNvPicPr>
          <p:nvPr>
            <p:ph type="pic" idx="18"/>
          </p:nvPr>
        </p:nvPicPr>
        <p:blipFill>
          <a:blip r:embed="rId1"/>
          <a:stretch>
            <a:fillRect/>
          </a:stretch>
        </p:blipFill>
        <p:spPr>
          <a:xfrm>
            <a:off x="4128770" y="4299585"/>
            <a:ext cx="3933825" cy="2300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/>
          <p:nvPr>
            <p:ph type="body" sz="quarter" idx="4294967295"/>
          </p:nvPr>
        </p:nvSpPr>
        <p:spPr>
          <a:xfrm>
            <a:off x="618490" y="248285"/>
            <a:ext cx="11573510" cy="5247005"/>
          </a:xfrm>
        </p:spPr>
        <p:txBody>
          <a:bodyPr/>
          <a:p>
            <a:pPr algn="l">
              <a:buClrTx/>
              <a:buSzTx/>
            </a:pPr>
            <a:r>
              <a:rPr lang="en-US" sz="2800" dirty="0">
                <a:solidFill>
                  <a:srgbClr val="FF0000"/>
                </a:solidFill>
              </a:rPr>
              <a:t>JRE :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lang="en-US" sz="2800" dirty="0"/>
              <a:t>Java Runtime Environment provides the minimum requirements for executing a Java application</a:t>
            </a:r>
            <a:endParaRPr lang="en-US" sz="2800" dirty="0"/>
          </a:p>
          <a:p>
            <a:pPr algn="l">
              <a:buClrTx/>
              <a:buSzTx/>
            </a:pPr>
            <a:r>
              <a:rPr lang="en-US" sz="2800" dirty="0"/>
              <a:t>JRE consists of the Java Virtual Machine (JVM), core classes, and supporting files.</a:t>
            </a:r>
            <a:endParaRPr lang="en-US" sz="2800" dirty="0"/>
          </a:p>
        </p:txBody>
      </p:sp>
      <p:pic>
        <p:nvPicPr>
          <p:cNvPr id="3" name="Picture Placeholder 2" descr="download"/>
          <p:cNvPicPr>
            <a:picLocks noChangeAspect="1"/>
          </p:cNvPicPr>
          <p:nvPr>
            <p:ph type="pic" idx="18"/>
          </p:nvPr>
        </p:nvPicPr>
        <p:blipFill>
          <a:blip r:embed="rId1"/>
          <a:stretch>
            <a:fillRect/>
          </a:stretch>
        </p:blipFill>
        <p:spPr>
          <a:xfrm>
            <a:off x="3926840" y="3785235"/>
            <a:ext cx="4076065" cy="2383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/>
          <p:nvPr>
            <p:ph type="body" sz="quarter" idx="4294967295"/>
          </p:nvPr>
        </p:nvSpPr>
        <p:spPr>
          <a:xfrm>
            <a:off x="618490" y="248285"/>
            <a:ext cx="11573510" cy="5247005"/>
          </a:xfrm>
        </p:spPr>
        <p:txBody>
          <a:bodyPr/>
          <a:p>
            <a:pPr algn="l"/>
            <a:endParaRPr lang="en-US" sz="2000"/>
          </a:p>
          <a:p>
            <a:pPr algn="l">
              <a:buClrTx/>
              <a:buSzTx/>
            </a:pPr>
            <a:r>
              <a:rPr lang="en-US" sz="2800" dirty="0">
                <a:solidFill>
                  <a:srgbClr val="FF0000"/>
                </a:solidFill>
              </a:rPr>
              <a:t>Java Development Kit (JDK) :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lang="en-US" sz="2800" dirty="0"/>
              <a:t>Java Development Kit (in short JDK) is a Kit that provides the environment to develop and execute. </a:t>
            </a:r>
            <a:endParaRPr lang="en-US" sz="2800" dirty="0"/>
          </a:p>
          <a:p>
            <a:pPr algn="l">
              <a:buClrTx/>
              <a:buSzTx/>
            </a:pPr>
            <a:r>
              <a:rPr lang="en-US" sz="2800" dirty="0"/>
              <a:t>The JDK contains a private Java Virtual Machine (JVM), interpreter/loader (java), a compiler (javac), an archiver (jar), a documentation generator (Javadoc), etc. to complete the development of a Java Application.</a:t>
            </a:r>
            <a:endParaRPr lang="en-US" sz="2800" dirty="0"/>
          </a:p>
        </p:txBody>
      </p:sp>
      <p:pic>
        <p:nvPicPr>
          <p:cNvPr id="3" name="Picture Placeholder 2" descr="download"/>
          <p:cNvPicPr>
            <a:picLocks noChangeAspect="1"/>
          </p:cNvPicPr>
          <p:nvPr>
            <p:ph type="pic" idx="18"/>
          </p:nvPr>
        </p:nvPicPr>
        <p:blipFill>
          <a:blip r:embed="rId1"/>
          <a:stretch>
            <a:fillRect/>
          </a:stretch>
        </p:blipFill>
        <p:spPr>
          <a:xfrm>
            <a:off x="3707130" y="3903980"/>
            <a:ext cx="4478655" cy="2619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072C4"/>
    </a:accent1>
    <a:accent2>
      <a:srgbClr val="FF0000"/>
    </a:accent2>
    <a:accent3>
      <a:srgbClr val="5072C4"/>
    </a:accent3>
    <a:accent4>
      <a:srgbClr val="FF0000"/>
    </a:accent4>
    <a:accent5>
      <a:srgbClr val="5072C4"/>
    </a:accent5>
    <a:accent6>
      <a:srgbClr val="FF000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ALLPPT-COLOR-A13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5072C4"/>
    </a:accent1>
    <a:accent2>
      <a:srgbClr val="FF0000"/>
    </a:accent2>
    <a:accent3>
      <a:srgbClr val="5072C4"/>
    </a:accent3>
    <a:accent4>
      <a:srgbClr val="FF0000"/>
    </a:accent4>
    <a:accent5>
      <a:srgbClr val="5072C4"/>
    </a:accent5>
    <a:accent6>
      <a:srgbClr val="FF00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Presentation</Application>
  <PresentationFormat>Widescreen</PresentationFormat>
  <Paragraphs>33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HY견명조</vt:lpstr>
      <vt:lpstr>Malgun Gothic</vt:lpstr>
      <vt:lpstr>Adobe Song Std L</vt:lpstr>
      <vt:lpstr>Yu Gothic UI Light</vt:lpstr>
      <vt:lpstr>Arial Unicode MS</vt:lpstr>
      <vt:lpstr>FZShuTi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sssax</cp:lastModifiedBy>
  <cp:revision>82</cp:revision>
  <dcterms:created xsi:type="dcterms:W3CDTF">2020-01-20T05:08:00Z</dcterms:created>
  <dcterms:modified xsi:type="dcterms:W3CDTF">2022-02-11T13:47:29Z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9C28DE2805DA46CCB319FFAE1EA25C83</vt:lpwstr>
  </property>
  <property fmtid="{D5CDD505-2E9C-101B-9397-08002B2CF9AE}" pid="3" name="KSOProductBuildVer">
    <vt:lpwstr>1033-11.2.0.10463</vt:lpwstr>
  </property>
</Properties>
</file>