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153" r:id="rId1"/>
  </p:sldMasterIdLst>
  <p:notesMasterIdLst>
    <p:notesMasterId r:id="rId38"/>
  </p:notesMasterIdLst>
  <p:sldIdLst>
    <p:sldId id="256" r:id="rId2"/>
    <p:sldId id="257" r:id="rId3"/>
    <p:sldId id="258" r:id="rId4"/>
    <p:sldId id="259" r:id="rId5"/>
    <p:sldId id="260" r:id="rId6"/>
    <p:sldId id="261" r:id="rId7"/>
    <p:sldId id="269" r:id="rId8"/>
    <p:sldId id="278" r:id="rId9"/>
    <p:sldId id="279" r:id="rId10"/>
    <p:sldId id="281" r:id="rId11"/>
    <p:sldId id="283" r:id="rId12"/>
    <p:sldId id="282" r:id="rId13"/>
    <p:sldId id="284" r:id="rId14"/>
    <p:sldId id="285" r:id="rId15"/>
    <p:sldId id="291" r:id="rId16"/>
    <p:sldId id="286" r:id="rId17"/>
    <p:sldId id="287" r:id="rId18"/>
    <p:sldId id="266" r:id="rId19"/>
    <p:sldId id="262" r:id="rId20"/>
    <p:sldId id="268" r:id="rId21"/>
    <p:sldId id="263" r:id="rId22"/>
    <p:sldId id="271" r:id="rId23"/>
    <p:sldId id="270" r:id="rId24"/>
    <p:sldId id="274" r:id="rId25"/>
    <p:sldId id="275" r:id="rId26"/>
    <p:sldId id="276" r:id="rId27"/>
    <p:sldId id="277" r:id="rId28"/>
    <p:sldId id="292" r:id="rId29"/>
    <p:sldId id="289" r:id="rId30"/>
    <p:sldId id="290" r:id="rId31"/>
    <p:sldId id="293" r:id="rId32"/>
    <p:sldId id="294" r:id="rId33"/>
    <p:sldId id="295" r:id="rId34"/>
    <p:sldId id="296" r:id="rId35"/>
    <p:sldId id="297" r:id="rId36"/>
    <p:sldId id="29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ylül şengün" initials="eş" lastIdx="51" clrIdx="0">
    <p:extLst>
      <p:ext uri="{19B8F6BF-5375-455C-9EA6-DF929625EA0E}">
        <p15:presenceInfo xmlns:p15="http://schemas.microsoft.com/office/powerpoint/2012/main" xmlns="" userId="aea955035e60bd7f" providerId="Windows Live"/>
      </p:ext>
    </p:extLst>
  </p:cmAuthor>
  <p:cmAuthor id="2" name="Tuğba Çetin" initials="TÇ" lastIdx="54" clrIdx="1">
    <p:extLst>
      <p:ext uri="{19B8F6BF-5375-455C-9EA6-DF929625EA0E}">
        <p15:presenceInfo xmlns:p15="http://schemas.microsoft.com/office/powerpoint/2012/main" xmlns="" userId="d357302fe3430e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BBDE5C-3F8A-43B0-829D-D129241E4C06}" v="556" dt="2019-11-29T13:01:47.231"/>
    <p1510:client id="{47B2CDA4-CC30-4A53-B69F-B923CE474A3D}" v="197" dt="2019-11-29T14:23:26.307"/>
    <p1510:client id="{7B934EB1-9542-47EA-AB15-E48DD3E80BB9}" v="291" dt="2019-11-26T16:03:54.365"/>
    <p1510:client id="{81D4FBDA-5209-4DD2-B724-30DB78B1E8B3}" v="84" dt="2019-11-29T20:17:07.383"/>
    <p1510:client id="{AAB7F4B5-FA36-4984-BBA4-804A6919F025}" v="177" dt="2019-11-29T20:27:18.525"/>
    <p1510:client id="{B807F6BD-179C-47F6-A121-38F7040F3A95}" v="86" dt="2019-11-30T16:59:30.191"/>
    <p1510:client id="{C55A8212-70B1-44C9-A1DB-D7F54C74CF74}" v="1683" dt="2019-11-26T18:12:48.327"/>
    <p1510:client id="{CE6373DD-F72B-49CC-B1C7-8F5D57F319C8}" v="59" dt="2019-11-26T15:52:58.766"/>
    <p1510:client id="{FFDA0E6B-6114-48F1-86F4-EBD92EA738EF}" v="2079" dt="2019-11-26T18:12:36.7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79540" autoAdjust="0"/>
  </p:normalViewPr>
  <p:slideViewPr>
    <p:cSldViewPr snapToGrid="0">
      <p:cViewPr>
        <p:scale>
          <a:sx n="73" d="100"/>
          <a:sy n="73" d="100"/>
        </p:scale>
        <p:origin x="-206" y="-39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CAB511-BFF2-4B78-BF8A-783D6A34048D}" type="datetimeFigureOut">
              <a:rPr lang="tr-TR" smtClean="0"/>
              <a:pPr/>
              <a:t>2.12.2019</a:t>
            </a:fld>
            <a:endParaRPr lang="tr-TR"/>
          </a:p>
        </p:txBody>
      </p:sp>
      <p:sp>
        <p:nvSpPr>
          <p:cNvPr id="4" name="3 Slayt Görüntüsü Yer Tutucusu"/>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CD505B-554C-4AC6-BBFA-442F01441767}"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6CD505B-554C-4AC6-BBFA-442F01441767}" type="slidenum">
              <a:rPr lang="tr-TR" smtClean="0"/>
              <a:pPr/>
              <a:t>13</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342900" indent="-342900">
              <a:buNone/>
            </a:pPr>
            <a:endParaRPr lang="tr-TR" b="1" dirty="0" smtClean="0">
              <a:latin typeface="Century Gothic" pitchFamily="34" charset="0"/>
            </a:endParaRPr>
          </a:p>
        </p:txBody>
      </p:sp>
      <p:sp>
        <p:nvSpPr>
          <p:cNvPr id="4" name="3 Slayt Numarası Yer Tutucusu"/>
          <p:cNvSpPr>
            <a:spLocks noGrp="1"/>
          </p:cNvSpPr>
          <p:nvPr>
            <p:ph type="sldNum" sz="quarter" idx="10"/>
          </p:nvPr>
        </p:nvSpPr>
        <p:spPr/>
        <p:txBody>
          <a:bodyPr/>
          <a:lstStyle/>
          <a:p>
            <a:fld id="{26CD505B-554C-4AC6-BBFA-442F01441767}" type="slidenum">
              <a:rPr lang="tr-TR" smtClean="0"/>
              <a:pPr/>
              <a:t>32</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342900" indent="-342900">
              <a:buNone/>
            </a:pPr>
            <a:endParaRPr lang="tr-TR" b="1" dirty="0" smtClean="0">
              <a:latin typeface="Century Gothic" pitchFamily="34" charset="0"/>
            </a:endParaRPr>
          </a:p>
        </p:txBody>
      </p:sp>
      <p:sp>
        <p:nvSpPr>
          <p:cNvPr id="4" name="3 Slayt Numarası Yer Tutucusu"/>
          <p:cNvSpPr>
            <a:spLocks noGrp="1"/>
          </p:cNvSpPr>
          <p:nvPr>
            <p:ph type="sldNum" sz="quarter" idx="10"/>
          </p:nvPr>
        </p:nvSpPr>
        <p:spPr/>
        <p:txBody>
          <a:bodyPr/>
          <a:lstStyle/>
          <a:p>
            <a:fld id="{26CD505B-554C-4AC6-BBFA-442F01441767}" type="slidenum">
              <a:rPr lang="tr-TR" smtClean="0"/>
              <a:pPr/>
              <a:t>33</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342900" indent="-342900">
              <a:buNone/>
            </a:pPr>
            <a:endParaRPr lang="tr-TR" b="1" dirty="0" smtClean="0">
              <a:latin typeface="Century Gothic" pitchFamily="34" charset="0"/>
            </a:endParaRPr>
          </a:p>
        </p:txBody>
      </p:sp>
      <p:sp>
        <p:nvSpPr>
          <p:cNvPr id="4" name="3 Slayt Numarası Yer Tutucusu"/>
          <p:cNvSpPr>
            <a:spLocks noGrp="1"/>
          </p:cNvSpPr>
          <p:nvPr>
            <p:ph type="sldNum" sz="quarter" idx="10"/>
          </p:nvPr>
        </p:nvSpPr>
        <p:spPr/>
        <p:txBody>
          <a:bodyPr/>
          <a:lstStyle/>
          <a:p>
            <a:fld id="{26CD505B-554C-4AC6-BBFA-442F01441767}" type="slidenum">
              <a:rPr lang="tr-TR" smtClean="0"/>
              <a:pPr/>
              <a:t>34</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342900" indent="-342900">
              <a:buNone/>
            </a:pPr>
            <a:endParaRPr lang="tr-TR" b="1" dirty="0" smtClean="0">
              <a:latin typeface="Century Gothic" pitchFamily="34" charset="0"/>
            </a:endParaRPr>
          </a:p>
        </p:txBody>
      </p:sp>
      <p:sp>
        <p:nvSpPr>
          <p:cNvPr id="4" name="3 Slayt Numarası Yer Tutucusu"/>
          <p:cNvSpPr>
            <a:spLocks noGrp="1"/>
          </p:cNvSpPr>
          <p:nvPr>
            <p:ph type="sldNum" sz="quarter" idx="10"/>
          </p:nvPr>
        </p:nvSpPr>
        <p:spPr/>
        <p:txBody>
          <a:bodyPr/>
          <a:lstStyle/>
          <a:p>
            <a:fld id="{26CD505B-554C-4AC6-BBFA-442F01441767}" type="slidenum">
              <a:rPr lang="tr-TR" smtClean="0"/>
              <a:pPr/>
              <a:t>35</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24AE2454-5A98-4770-BDAF-32A6F871004A}" type="datetime1">
              <a:rPr lang="en-US" smtClean="0"/>
              <a:t>12/2/2019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26715143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161CD-67F2-4712-8324-593E07140D7C}" type="datetime1">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1937714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651BB1-6052-4B87-9F06-F2F2C30159EC}"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2958854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68A9CB-5804-486C-85D4-38AF1B3A5381}"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385491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4BED4E-EB5F-4B13-B86B-9FA60DB5911B}"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2600257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30A6D2-876A-43B6-A9E8-4E3CB534DA70}"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4153796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623D6F-7A3B-4A34-A73D-09926D358E7A}"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1827786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19EFD9-F573-463D-B090-4FC8C2364335}"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3784762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9800E3-3D3F-4214-A8AF-B9446FC7BCD3}"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2816023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B8058E-5373-4988-A20C-EDE101D85A71}"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402290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97595-2024-40FF-A2B3-3D5D89D4FF81}"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343636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8A371B-1182-423B-92E4-002940A5967D}" type="datetime1">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203725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AA6C90-E74C-4B47-BBBC-A9F867870B77}" type="datetime1">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344772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8B544C-D49E-4E79-990A-35D1D4CF93E3}" type="datetime1">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424020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70B2ED1-C320-458B-918C-56825FC38F04}" type="datetime1">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774308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F51BBA-5340-441B-BC57-7D28E51BD472}" type="datetime1">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4088739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2B1F1E-82B8-4CAA-A0CC-3E36BD8BAF5B}" type="datetime1">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424048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BFCD37-9ED3-40D4-A206-E3A28E4F728F}" type="datetime1">
              <a:rPr lang="en-US" smtClean="0"/>
              <a:t>12/2/2019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xmlns="" val="926244662"/>
      </p:ext>
    </p:extLst>
  </p:cSld>
  <p:clrMap bg1="dk1" tx1="lt1" bg2="dk2" tx2="lt2" accent1="accent1" accent2="accent2" accent3="accent3" accent4="accent4" accent5="accent5" accent6="accent6" hlink="hlink" folHlink="folHlink"/>
  <p:sldLayoutIdLst>
    <p:sldLayoutId id="2147484154" r:id="rId1"/>
    <p:sldLayoutId id="2147484155" r:id="rId2"/>
    <p:sldLayoutId id="2147484156" r:id="rId3"/>
    <p:sldLayoutId id="2147484157" r:id="rId4"/>
    <p:sldLayoutId id="2147484158" r:id="rId5"/>
    <p:sldLayoutId id="2147484159" r:id="rId6"/>
    <p:sldLayoutId id="2147484160" r:id="rId7"/>
    <p:sldLayoutId id="2147484161" r:id="rId8"/>
    <p:sldLayoutId id="2147484162" r:id="rId9"/>
    <p:sldLayoutId id="2147484163" r:id="rId10"/>
    <p:sldLayoutId id="2147484164" r:id="rId11"/>
    <p:sldLayoutId id="2147484165" r:id="rId12"/>
    <p:sldLayoutId id="2147484166" r:id="rId13"/>
    <p:sldLayoutId id="2147484167" r:id="rId14"/>
    <p:sldLayoutId id="2147484168" r:id="rId15"/>
    <p:sldLayoutId id="2147484169" r:id="rId16"/>
    <p:sldLayoutId id="2147484170"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1954" y="2089509"/>
            <a:ext cx="5405188" cy="2819398"/>
          </a:xfrm>
        </p:spPr>
        <p:txBody>
          <a:bodyPr>
            <a:normAutofit/>
          </a:bodyPr>
          <a:lstStyle/>
          <a:p>
            <a:r>
              <a:rPr lang="tr-TR" sz="7200" b="1">
                <a:latin typeface="Century Gothic"/>
              </a:rPr>
              <a:t>BITSY COIN</a:t>
            </a:r>
            <a:r>
              <a:rPr lang="tr-TR" b="1"/>
              <a:t> </a:t>
            </a:r>
            <a:endParaRPr lang="tr-TR" b="1">
              <a:cs typeface="Calibri Light"/>
            </a:endParaRPr>
          </a:p>
        </p:txBody>
      </p:sp>
      <p:sp>
        <p:nvSpPr>
          <p:cNvPr id="3" name="Alt Başlık 2"/>
          <p:cNvSpPr>
            <a:spLocks noGrp="1"/>
          </p:cNvSpPr>
          <p:nvPr>
            <p:ph type="subTitle" idx="1"/>
          </p:nvPr>
        </p:nvSpPr>
        <p:spPr>
          <a:xfrm>
            <a:off x="573140" y="4908908"/>
            <a:ext cx="4513792" cy="914401"/>
          </a:xfrm>
        </p:spPr>
        <p:txBody>
          <a:bodyPr>
            <a:normAutofit/>
          </a:bodyPr>
          <a:lstStyle/>
          <a:p>
            <a:r>
              <a:rPr lang="tr-TR">
                <a:latin typeface="Century Gothic"/>
              </a:rPr>
              <a:t>16290085 Y. Tuğba </a:t>
            </a:r>
            <a:r>
              <a:rPr lang="tr-TR" err="1">
                <a:latin typeface="Century Gothic"/>
              </a:rPr>
              <a:t>ÇeTin</a:t>
            </a:r>
          </a:p>
          <a:p>
            <a:r>
              <a:rPr lang="tr-TR">
                <a:latin typeface="Century Gothic"/>
              </a:rPr>
              <a:t>16290125 K. Eylül Şengün</a:t>
            </a:r>
          </a:p>
        </p:txBody>
      </p:sp>
      <p:sp>
        <p:nvSpPr>
          <p:cNvPr id="96" name="Freeform 5">
            <a:extLst>
              <a:ext uri="{FF2B5EF4-FFF2-40B4-BE49-F238E27FC236}">
                <a16:creationId xmlns:a16="http://schemas.microsoft.com/office/drawing/2014/main" xmlns="" id="{91D0B925-2B82-4283-9A4B-26D75B37C1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99" name="Freeform 14">
            <a:extLst>
              <a:ext uri="{FF2B5EF4-FFF2-40B4-BE49-F238E27FC236}">
                <a16:creationId xmlns:a16="http://schemas.microsoft.com/office/drawing/2014/main" xmlns="" id="{9CA437C7-84DA-4869-8B01-ED2D78490B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13">
            <a:extLst>
              <a:ext uri="{FF2B5EF4-FFF2-40B4-BE49-F238E27FC236}">
                <a16:creationId xmlns:a16="http://schemas.microsoft.com/office/drawing/2014/main" xmlns="" id="{08E49678-F167-49BE-9F7A-693F682C20B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516018" y="331504"/>
            <a:ext cx="6675982" cy="5235326"/>
            <a:chOff x="5516018" y="331504"/>
            <a:chExt cx="6675982" cy="5235326"/>
          </a:xfrm>
        </p:grpSpPr>
        <p:cxnSp>
          <p:nvCxnSpPr>
            <p:cNvPr id="101" name="Straight Connector 14">
              <a:extLst>
                <a:ext uri="{FF2B5EF4-FFF2-40B4-BE49-F238E27FC236}">
                  <a16:creationId xmlns:a16="http://schemas.microsoft.com/office/drawing/2014/main" xmlns="" id="{3989AB63-E648-40F0-97A1-A5B87C1ED7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5">
              <a:extLst>
                <a:ext uri="{FF2B5EF4-FFF2-40B4-BE49-F238E27FC236}">
                  <a16:creationId xmlns:a16="http://schemas.microsoft.com/office/drawing/2014/main" xmlns="" id="{36F692CF-7BBB-46E8-ACFF-93EFB5450D8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6">
              <a:extLst>
                <a:ext uri="{FF2B5EF4-FFF2-40B4-BE49-F238E27FC236}">
                  <a16:creationId xmlns:a16="http://schemas.microsoft.com/office/drawing/2014/main" xmlns="" id="{563285BC-98B3-4A2A-A616-5C357EB14D4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7">
              <a:extLst>
                <a:ext uri="{FF2B5EF4-FFF2-40B4-BE49-F238E27FC236}">
                  <a16:creationId xmlns:a16="http://schemas.microsoft.com/office/drawing/2014/main" xmlns="" id="{366F05B3-3344-4BA6-878B-9E4383540D3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55782A78-EE5F-4FC6-9497-EFDB579502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79ED5AE6-D5B8-4FDE-AF61-AEBE1C34748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104FBD67-AA20-4E2C-A0DB-A1402FE4A17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CBF097E4-BDA7-4C1C-8EBF-054455E611B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0F92AA45-5A4B-450D-B699-8DD0728B139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E6642BB7-23F8-4490-93A3-FC1493AD237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7CC61F0B-A9CB-4BBB-AE84-50A8DAA5FFF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1CCF85E9-8BF1-4390-8430-93CF67C4978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12D5937-83B8-44DB-92EE-F8CE396281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8F70DE7D-2944-4F28-94F4-DB5FF3665AA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275C592-D23A-4D17-A5D0-1CB0A63C2EF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6E6A99D6-C0BF-40C0-BA07-7B60B3008C2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52DC88DB-D650-4294-944B-43B5CAB75EB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45E2EA-A847-4EF1-BFFC-BE40296C6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BDB920C9-FFFE-4273-B2A5-A065D243140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EE1355A7-015B-447B-8540-4191EAFA77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24443849-1476-409B-BC52-22EE2D88F94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42081A51-7D07-419B-9B62-0CCBBDC70DB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9CD47CE7-D458-4E21-8924-2AA0E9ED1EC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DCE023FD-9F08-4439-8FF3-52EA7A9843C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A828C8C7-54EA-42D6-9CEE-49852B27056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0934EA16-F0C9-4D15-84BF-E83A81D6B04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B3FD5BE-A781-4490-AE3F-E5650DF6683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B6A60DCE-BCDB-4F06-BAF8-4DC5591F23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DD8E6559-4AA5-488E-839C-44B9ABE2602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1F764FF6-87D9-4563-B257-0901F5C04E0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FB52E1AD-28FF-4199-B00E-A426860CE3A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EED0001C-A0BE-455E-B3DE-7896C92D7AB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319FC06C-2C6A-47E2-B879-A0EF41237BC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CA8873BC-1926-4114-BE10-E14FF64B0E5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51439012-3E51-4D74-9FF2-780C87DB022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035FC7B3-BF05-4E37-882C-2A791A4941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A7C567FF-44E4-4C58-959F-28D7826C361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FB56B76F-8C76-4947-888A-75F5E92EF8A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B18A492E-231C-4B89-B11A-A1CE7E16585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127E4F73-4A9F-4AA2-A6B8-3145A87A83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3B2AC0D9-242E-4D92-B102-221EBD6F982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AA83426A-015F-4B17-9820-E6D76A38374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C41F0A8-7466-4B03-9EE0-4A5D1517686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BD6F7B8C-9482-4E23-AA7F-9411BF83752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0EE1D4E2-E92F-440B-A775-9B80D9AA0FD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B66C2472-0C84-4CEA-A6E9-5BC5A3DB30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0FF2AFF3-F889-4A9E-AEC1-FA94331B416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E1E652F4-2AFF-4616-9615-64FC697C407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D78ED91D-C9D7-49CA-8718-8E7351F7E5B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F4F29D0E-CB4D-43FB-8EFF-447A147C145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6B1D77EC-50A5-4994-A389-65C7770681C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62CDEEE6-A2B4-45C0-B942-66306583B5E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1F83B12D-91B8-4D06-9DBC-0607226B5DB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A25594B9-1F75-4E14-AF9B-806D06683B9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6E447488-CCC0-4267-BD73-6DC2775B1AD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B7E2176D-B76F-494D-AEE5-BC0E445D8CA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DBD50096-36E6-4DE9-AEB8-A360216DC26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0D6F891C-00E0-46CF-8138-64A70AEEA28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4D117AD0-1882-4AD9-A765-EDB9B21C53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DDFCFFB0-2E4B-4B50-9297-42B1F1D5D5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F66C79DB-E90E-4192-9A64-34FA2EB5DB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143FC299-982A-4307-97E4-00A1BDAEB7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3A76C799-63FA-4767-A0FA-E018EF6EE28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F22B23C3-FCEF-4BFC-AD03-17D92E07AD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EBF5C56D-9DBE-454E-A584-422E5FB2F86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4608B5A8-9FAA-4DC0-87FC-F4D879ABE8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3B279D37-02D4-4925-B2DD-3765F65F7EB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9E72009F-1FFC-4EDB-9C18-EB0F5E8B9E2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91FA6C71-6237-4ED8-A9BE-D15AC11116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ED2DD310-9B69-442B-89C0-37F7412DDA7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4F9FE545-059E-4996-9E84-BCE18A735D9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36849649-2DB2-427D-B6CB-9CFB032BFC7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D1BAB73D-2CD4-48CF-8299-CB2B8F0878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B156630B-D53F-46CB-BC27-BEB8138CB57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4FEC10B1-AF32-4C41-B84C-FEC99614BD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D7EDD4C7-FBEF-4868-96E8-214EE6C7827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3E79D291-029D-40DE-B44A-B52781E970D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91">
              <a:extLst>
                <a:ext uri="{FF2B5EF4-FFF2-40B4-BE49-F238E27FC236}">
                  <a16:creationId xmlns:a16="http://schemas.microsoft.com/office/drawing/2014/main" xmlns="" id="{A8677C5F-1BF8-4733-9E39-A570EC8F02C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5" name="Resim 5" descr="çizim, gömlek içeren bir resim&#10;&#10;Çok yüksek güvenilirlikle oluşturulmuş açıklama">
            <a:extLst>
              <a:ext uri="{FF2B5EF4-FFF2-40B4-BE49-F238E27FC236}">
                <a16:creationId xmlns:a16="http://schemas.microsoft.com/office/drawing/2014/main" xmlns="" id="{CCD3A771-4A39-40CB-853E-73B6C289B298}"/>
              </a:ext>
            </a:extLst>
          </p:cNvPr>
          <p:cNvPicPr>
            <a:picLocks noChangeAspect="1"/>
          </p:cNvPicPr>
          <p:nvPr/>
        </p:nvPicPr>
        <p:blipFill>
          <a:blip r:embed="rId3"/>
          <a:stretch>
            <a:fillRect/>
          </a:stretch>
        </p:blipFill>
        <p:spPr>
          <a:xfrm>
            <a:off x="7355001" y="2191639"/>
            <a:ext cx="3686910" cy="3686910"/>
          </a:xfrm>
          <a:prstGeom prst="rect">
            <a:avLst/>
          </a:prstGeom>
        </p:spPr>
      </p:pic>
    </p:spTree>
    <p:extLst>
      <p:ext uri="{BB962C8B-B14F-4D97-AF65-F5344CB8AC3E}">
        <p14:creationId xmlns:p14="http://schemas.microsoft.com/office/powerpoint/2010/main" xmlns="" val="33951314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etin kutusu 3">
            <a:extLst>
              <a:ext uri="{FF2B5EF4-FFF2-40B4-BE49-F238E27FC236}">
                <a16:creationId xmlns:a16="http://schemas.microsoft.com/office/drawing/2014/main" xmlns="" id="{26B17AFA-C375-4D68-AB04-772B1A61093E}"/>
              </a:ext>
            </a:extLst>
          </p:cNvPr>
          <p:cNvSpPr txBox="1"/>
          <p:nvPr/>
        </p:nvSpPr>
        <p:spPr>
          <a:xfrm>
            <a:off x="259080" y="2109136"/>
            <a:ext cx="8067172" cy="147732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t"/>
            <a:r>
              <a:rPr lang="tr-TR">
                <a:latin typeface="Century Gothic"/>
              </a:rPr>
              <a:t>T</a:t>
            </a:r>
            <a:r>
              <a:rPr lang="en-US">
                <a:latin typeface="Century Gothic"/>
              </a:rPr>
              <a:t>he following steps must be followed to create an account</a:t>
            </a:r>
            <a:r>
              <a:rPr lang="tr-TR">
                <a:latin typeface="Century Gothic"/>
              </a:rPr>
              <a:t>:</a:t>
            </a:r>
            <a:endParaRPr lang="tr-TR">
              <a:latin typeface="Calibri"/>
              <a:cs typeface="Calibri"/>
            </a:endParaRPr>
          </a:p>
          <a:p>
            <a:r>
              <a:rPr lang="en-US">
                <a:latin typeface="Century Gothic"/>
              </a:rPr>
              <a:t>    Your name and surname must be entered as written in your ID.</a:t>
            </a:r>
            <a:endParaRPr lang="tr-TR">
              <a:latin typeface="Calibri"/>
              <a:cs typeface="Calibri"/>
            </a:endParaRPr>
          </a:p>
          <a:p>
            <a:r>
              <a:rPr lang="en-US">
                <a:latin typeface="Century Gothic"/>
              </a:rPr>
              <a:t>    A valid email address must be entered.</a:t>
            </a:r>
            <a:r>
              <a:rPr lang="en-US">
                <a:latin typeface="Century Gothic" pitchFamily="34" charset="0"/>
              </a:rPr>
              <a:t/>
            </a:r>
            <a:br>
              <a:rPr lang="en-US">
                <a:latin typeface="Century Gothic" pitchFamily="34" charset="0"/>
              </a:rPr>
            </a:br>
            <a:r>
              <a:rPr lang="en-US">
                <a:latin typeface="Century Gothic"/>
              </a:rPr>
              <a:t>    You must set a strong password.</a:t>
            </a:r>
            <a:endParaRPr lang="tr-TR">
              <a:latin typeface="Calibri"/>
              <a:cs typeface="Calibri"/>
            </a:endParaRPr>
          </a:p>
          <a:p>
            <a:r>
              <a:rPr lang="en-US">
                <a:latin typeface="Century Gothic"/>
              </a:rPr>
              <a:t>    After confirming your e-mail address, you can login.</a:t>
            </a:r>
            <a:endParaRPr lang="tr-TR">
              <a:cs typeface="Calibri"/>
            </a:endParaRPr>
          </a:p>
        </p:txBody>
      </p:sp>
      <p:sp>
        <p:nvSpPr>
          <p:cNvPr id="9" name="Başlık 1">
            <a:extLst>
              <a:ext uri="{FF2B5EF4-FFF2-40B4-BE49-F238E27FC236}">
                <a16:creationId xmlns:a16="http://schemas.microsoft.com/office/drawing/2014/main" xmlns="" id="{97FD8B59-C02E-42BA-BCCC-1E1AD0B5BA2B}"/>
              </a:ext>
            </a:extLst>
          </p:cNvPr>
          <p:cNvSpPr>
            <a:spLocks noGrp="1"/>
          </p:cNvSpPr>
          <p:nvPr>
            <p:ph type="title"/>
          </p:nvPr>
        </p:nvSpPr>
        <p:spPr>
          <a:xfrm>
            <a:off x="685801" y="563880"/>
            <a:ext cx="7402285" cy="1188720"/>
          </a:xfrm>
        </p:spPr>
        <p:txBody>
          <a:bodyPr>
            <a:normAutofit/>
          </a:bodyPr>
          <a:lstStyle/>
          <a:p>
            <a:pPr algn="ctr"/>
            <a:r>
              <a:rPr lang="tr-TR">
                <a:latin typeface="Century Gothic"/>
              </a:rPr>
              <a:t>REGISTRATION</a:t>
            </a:r>
          </a:p>
        </p:txBody>
      </p:sp>
      <p:sp>
        <p:nvSpPr>
          <p:cNvPr id="6" name="Metin kutusu 3">
            <a:extLst>
              <a:ext uri="{FF2B5EF4-FFF2-40B4-BE49-F238E27FC236}">
                <a16:creationId xmlns:a16="http://schemas.microsoft.com/office/drawing/2014/main" xmlns="" id="{26B17AFA-C375-4D68-AB04-772B1A61093E}"/>
              </a:ext>
            </a:extLst>
          </p:cNvPr>
          <p:cNvSpPr txBox="1"/>
          <p:nvPr/>
        </p:nvSpPr>
        <p:spPr>
          <a:xfrm>
            <a:off x="228600" y="3770296"/>
            <a:ext cx="8067172" cy="147732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fontAlgn="t"/>
            <a:r>
              <a:rPr lang="en-US">
                <a:latin typeface="Century Gothic" pitchFamily="34" charset="0"/>
              </a:rPr>
              <a:t>The first time you log in, you will be asked to verify your GSM number.</a:t>
            </a:r>
          </a:p>
          <a:p>
            <a:pPr algn="ctr" fontAlgn="t"/>
            <a:r>
              <a:rPr lang="en-US">
                <a:latin typeface="Century Gothic" pitchFamily="34" charset="0"/>
              </a:rPr>
              <a:t>Once you have verified your phone number, you should first read and approve the Illumination and Consent Text, which includes the Personal Data Protection Act and the Information and Declaration Form on your Rights under this Act.</a:t>
            </a:r>
          </a:p>
        </p:txBody>
      </p:sp>
      <p:sp>
        <p:nvSpPr>
          <p:cNvPr id="10" name="9 Slayt Numarası Yer Tutucusu"/>
          <p:cNvSpPr>
            <a:spLocks noGrp="1"/>
          </p:cNvSpPr>
          <p:nvPr>
            <p:ph type="sldNum" sz="quarter" idx="12"/>
          </p:nvPr>
        </p:nvSpPr>
        <p:spPr/>
        <p:txBody>
          <a:bodyPr/>
          <a:lstStyle/>
          <a:p>
            <a:fld id="{D57F1E4F-1CFF-5643-939E-217C01CDF565}" type="slidenum">
              <a:rPr lang="en-US" smtClean="0"/>
              <a:pPr/>
              <a:t>10</a:t>
            </a:fld>
            <a:endParaRPr lang="en-US"/>
          </a:p>
        </p:txBody>
      </p:sp>
    </p:spTree>
    <p:extLst>
      <p:ext uri="{BB962C8B-B14F-4D97-AF65-F5344CB8AC3E}">
        <p14:creationId xmlns:p14="http://schemas.microsoft.com/office/powerpoint/2010/main" xmlns="" val="22791473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etin kutusu 3">
            <a:extLst>
              <a:ext uri="{FF2B5EF4-FFF2-40B4-BE49-F238E27FC236}">
                <a16:creationId xmlns:a16="http://schemas.microsoft.com/office/drawing/2014/main" xmlns="" id="{26B17AFA-C375-4D68-AB04-772B1A61093E}"/>
              </a:ext>
            </a:extLst>
          </p:cNvPr>
          <p:cNvSpPr txBox="1"/>
          <p:nvPr/>
        </p:nvSpPr>
        <p:spPr>
          <a:xfrm>
            <a:off x="259080" y="2109136"/>
            <a:ext cx="8067172" cy="120032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fontAlgn="t"/>
            <a:r>
              <a:rPr lang="en-US">
                <a:latin typeface="Century Gothic" pitchFamily="34" charset="0"/>
              </a:rPr>
              <a:t>You must enter your </a:t>
            </a:r>
            <a:r>
              <a:rPr lang="tr-TR">
                <a:latin typeface="Century Gothic" pitchFamily="34" charset="0"/>
              </a:rPr>
              <a:t>e-</a:t>
            </a:r>
            <a:r>
              <a:rPr lang="tr-TR" err="1">
                <a:latin typeface="Century Gothic" pitchFamily="34" charset="0"/>
              </a:rPr>
              <a:t>bill</a:t>
            </a:r>
            <a:r>
              <a:rPr lang="tr-TR">
                <a:latin typeface="Century Gothic" pitchFamily="34" charset="0"/>
              </a:rPr>
              <a:t> </a:t>
            </a:r>
            <a:r>
              <a:rPr lang="en-US">
                <a:latin typeface="Century Gothic" pitchFamily="34" charset="0"/>
              </a:rPr>
              <a:t>information before you can send money and start trading.</a:t>
            </a:r>
            <a:r>
              <a:rPr lang="tr-TR">
                <a:latin typeface="Century Gothic" pitchFamily="34" charset="0"/>
              </a:rPr>
              <a:t> </a:t>
            </a:r>
            <a:r>
              <a:rPr lang="en-US">
                <a:latin typeface="Century Gothic" pitchFamily="34" charset="0"/>
              </a:rPr>
              <a:t>Your account will be activated after your Turkish Identity Number and name and surname information is checked and verified from the Population and Citizenship Affairs database.</a:t>
            </a:r>
          </a:p>
        </p:txBody>
      </p:sp>
      <p:sp>
        <p:nvSpPr>
          <p:cNvPr id="9" name="Başlık 1">
            <a:extLst>
              <a:ext uri="{FF2B5EF4-FFF2-40B4-BE49-F238E27FC236}">
                <a16:creationId xmlns:a16="http://schemas.microsoft.com/office/drawing/2014/main" xmlns="" id="{97FD8B59-C02E-42BA-BCCC-1E1AD0B5BA2B}"/>
              </a:ext>
            </a:extLst>
          </p:cNvPr>
          <p:cNvSpPr>
            <a:spLocks noGrp="1"/>
          </p:cNvSpPr>
          <p:nvPr>
            <p:ph type="title"/>
          </p:nvPr>
        </p:nvSpPr>
        <p:spPr>
          <a:xfrm>
            <a:off x="685801" y="563880"/>
            <a:ext cx="7402285" cy="1188720"/>
          </a:xfrm>
        </p:spPr>
        <p:txBody>
          <a:bodyPr>
            <a:normAutofit/>
          </a:bodyPr>
          <a:lstStyle/>
          <a:p>
            <a:pPr algn="ctr"/>
            <a:r>
              <a:rPr lang="tr-TR">
                <a:latin typeface="Century Gothic"/>
              </a:rPr>
              <a:t>REGISTRATION</a:t>
            </a:r>
          </a:p>
        </p:txBody>
      </p:sp>
      <p:sp>
        <p:nvSpPr>
          <p:cNvPr id="6" name="Metin kutusu 3">
            <a:extLst>
              <a:ext uri="{FF2B5EF4-FFF2-40B4-BE49-F238E27FC236}">
                <a16:creationId xmlns:a16="http://schemas.microsoft.com/office/drawing/2014/main" xmlns="" id="{26B17AFA-C375-4D68-AB04-772B1A61093E}"/>
              </a:ext>
            </a:extLst>
          </p:cNvPr>
          <p:cNvSpPr txBox="1"/>
          <p:nvPr/>
        </p:nvSpPr>
        <p:spPr>
          <a:xfrm>
            <a:off x="274320" y="3633136"/>
            <a:ext cx="8067172" cy="92333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fontAlgn="t"/>
            <a:r>
              <a:rPr lang="tr-TR" err="1">
                <a:latin typeface="Century Gothic" pitchFamily="34" charset="0"/>
              </a:rPr>
              <a:t>Now</a:t>
            </a:r>
            <a:r>
              <a:rPr lang="tr-TR">
                <a:latin typeface="Century Gothic" pitchFamily="34" charset="0"/>
              </a:rPr>
              <a:t> in </a:t>
            </a:r>
            <a:r>
              <a:rPr lang="tr-TR" err="1">
                <a:latin typeface="Century Gothic" pitchFamily="34" charset="0"/>
              </a:rPr>
              <a:t>Bitsy</a:t>
            </a:r>
            <a:r>
              <a:rPr lang="tr-TR">
                <a:latin typeface="Century Gothic" pitchFamily="34" charset="0"/>
              </a:rPr>
              <a:t>,</a:t>
            </a:r>
            <a:r>
              <a:rPr lang="tr-TR" err="1">
                <a:latin typeface="Century Gothic" pitchFamily="34" charset="0"/>
              </a:rPr>
              <a:t>through</a:t>
            </a:r>
            <a:r>
              <a:rPr lang="tr-TR">
                <a:latin typeface="Century Gothic" pitchFamily="34" charset="0"/>
              </a:rPr>
              <a:t> </a:t>
            </a:r>
            <a:r>
              <a:rPr lang="tr-TR" err="1">
                <a:latin typeface="Century Gothic" pitchFamily="34" charset="0"/>
              </a:rPr>
              <a:t>every</a:t>
            </a:r>
            <a:r>
              <a:rPr lang="tr-TR">
                <a:latin typeface="Century Gothic" pitchFamily="34" charset="0"/>
              </a:rPr>
              <a:t> bank in </a:t>
            </a:r>
            <a:r>
              <a:rPr lang="tr-TR" err="1">
                <a:latin typeface="Century Gothic" pitchFamily="34" charset="0"/>
              </a:rPr>
              <a:t>Turkey</a:t>
            </a:r>
            <a:r>
              <a:rPr lang="tr-TR">
                <a:latin typeface="Century Gothic" pitchFamily="34" charset="0"/>
              </a:rPr>
              <a:t>, </a:t>
            </a:r>
            <a:r>
              <a:rPr lang="tr-TR" err="1">
                <a:latin typeface="Century Gothic" pitchFamily="34" charset="0"/>
              </a:rPr>
              <a:t>you</a:t>
            </a:r>
            <a:r>
              <a:rPr lang="tr-TR">
                <a:latin typeface="Century Gothic" pitchFamily="34" charset="0"/>
              </a:rPr>
              <a:t> can </a:t>
            </a:r>
            <a:r>
              <a:rPr lang="tr-TR" err="1">
                <a:latin typeface="Century Gothic" pitchFamily="34" charset="0"/>
              </a:rPr>
              <a:t>perform</a:t>
            </a:r>
            <a:r>
              <a:rPr lang="tr-TR">
                <a:latin typeface="Century Gothic" pitchFamily="34" charset="0"/>
              </a:rPr>
              <a:t> </a:t>
            </a:r>
            <a:r>
              <a:rPr lang="tr-TR" err="1">
                <a:latin typeface="Century Gothic" pitchFamily="34" charset="0"/>
              </a:rPr>
              <a:t>Turkish</a:t>
            </a:r>
            <a:r>
              <a:rPr lang="tr-TR">
                <a:latin typeface="Century Gothic" pitchFamily="34" charset="0"/>
              </a:rPr>
              <a:t> Lira </a:t>
            </a:r>
            <a:r>
              <a:rPr lang="tr-TR" err="1">
                <a:latin typeface="Century Gothic" pitchFamily="34" charset="0"/>
              </a:rPr>
              <a:t>deposit</a:t>
            </a:r>
            <a:r>
              <a:rPr lang="tr-TR">
                <a:latin typeface="Century Gothic" pitchFamily="34" charset="0"/>
              </a:rPr>
              <a:t> and </a:t>
            </a:r>
            <a:r>
              <a:rPr lang="tr-TR" err="1">
                <a:latin typeface="Century Gothic" pitchFamily="34" charset="0"/>
              </a:rPr>
              <a:t>withdrawal</a:t>
            </a:r>
            <a:r>
              <a:rPr lang="tr-TR">
                <a:latin typeface="Century Gothic" pitchFamily="34" charset="0"/>
              </a:rPr>
              <a:t> </a:t>
            </a:r>
            <a:r>
              <a:rPr lang="tr-TR" err="1">
                <a:latin typeface="Century Gothic" pitchFamily="34" charset="0"/>
              </a:rPr>
              <a:t>transactions</a:t>
            </a:r>
            <a:r>
              <a:rPr lang="tr-TR">
                <a:latin typeface="Century Gothic" pitchFamily="34" charset="0"/>
              </a:rPr>
              <a:t> </a:t>
            </a:r>
            <a:r>
              <a:rPr lang="tr-TR" err="1">
                <a:latin typeface="Century Gothic" pitchFamily="34" charset="0"/>
              </a:rPr>
              <a:t>along</a:t>
            </a:r>
            <a:r>
              <a:rPr lang="tr-TR">
                <a:latin typeface="Century Gothic" pitchFamily="34" charset="0"/>
              </a:rPr>
              <a:t> with </a:t>
            </a:r>
            <a:r>
              <a:rPr lang="tr-TR" err="1">
                <a:latin typeface="Century Gothic" pitchFamily="34" charset="0"/>
              </a:rPr>
              <a:t>Bitsy</a:t>
            </a:r>
            <a:r>
              <a:rPr lang="tr-TR">
                <a:latin typeface="Century Gothic" pitchFamily="34" charset="0"/>
              </a:rPr>
              <a:t> </a:t>
            </a:r>
            <a:r>
              <a:rPr lang="tr-TR" err="1">
                <a:latin typeface="Century Gothic" pitchFamily="34" charset="0"/>
              </a:rPr>
              <a:t>Coin</a:t>
            </a:r>
            <a:r>
              <a:rPr lang="tr-TR">
                <a:latin typeface="Century Gothic" pitchFamily="34" charset="0"/>
              </a:rPr>
              <a:t> </a:t>
            </a:r>
            <a:r>
              <a:rPr lang="tr-TR" err="1">
                <a:latin typeface="Century Gothic" pitchFamily="34" charset="0"/>
              </a:rPr>
              <a:t>deposit</a:t>
            </a:r>
            <a:r>
              <a:rPr lang="tr-TR">
                <a:latin typeface="Century Gothic" pitchFamily="34" charset="0"/>
              </a:rPr>
              <a:t> and </a:t>
            </a:r>
            <a:r>
              <a:rPr lang="tr-TR" err="1">
                <a:latin typeface="Century Gothic" pitchFamily="34" charset="0"/>
              </a:rPr>
              <a:t>witdrawal</a:t>
            </a:r>
            <a:r>
              <a:rPr lang="tr-TR">
                <a:latin typeface="Century Gothic" pitchFamily="34" charset="0"/>
              </a:rPr>
              <a:t> </a:t>
            </a:r>
            <a:r>
              <a:rPr lang="tr-TR" err="1">
                <a:latin typeface="Century Gothic" pitchFamily="34" charset="0"/>
              </a:rPr>
              <a:t>transactions</a:t>
            </a:r>
            <a:r>
              <a:rPr lang="tr-TR">
                <a:latin typeface="Century Gothic" pitchFamily="34" charset="0"/>
              </a:rPr>
              <a:t>.</a:t>
            </a:r>
            <a:endParaRPr lang="en-US">
              <a:latin typeface="Century Gothic" pitchFamily="34" charset="0"/>
            </a:endParaRPr>
          </a:p>
        </p:txBody>
      </p:sp>
      <p:sp>
        <p:nvSpPr>
          <p:cNvPr id="7" name="Metin kutusu 3">
            <a:extLst>
              <a:ext uri="{FF2B5EF4-FFF2-40B4-BE49-F238E27FC236}">
                <a16:creationId xmlns:a16="http://schemas.microsoft.com/office/drawing/2014/main" xmlns="" id="{26B17AFA-C375-4D68-AB04-772B1A61093E}"/>
              </a:ext>
            </a:extLst>
          </p:cNvPr>
          <p:cNvSpPr txBox="1"/>
          <p:nvPr/>
        </p:nvSpPr>
        <p:spPr>
          <a:xfrm>
            <a:off x="289560" y="4821856"/>
            <a:ext cx="8067172" cy="120032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fontAlgn="t"/>
            <a:r>
              <a:rPr lang="en-US" b="1">
                <a:latin typeface="Century Gothic" pitchFamily="34" charset="0"/>
              </a:rPr>
              <a:t>Account Confirmation</a:t>
            </a:r>
          </a:p>
          <a:p>
            <a:pPr algn="ctr" fontAlgn="t"/>
            <a:r>
              <a:rPr lang="en-US">
                <a:latin typeface="Century Gothic" pitchFamily="34" charset="0"/>
              </a:rPr>
              <a:t>In order for your account to be approved, you must submit an identification document and a photo taken with it on the Account Confirmation page.</a:t>
            </a:r>
          </a:p>
        </p:txBody>
      </p:sp>
      <p:sp>
        <p:nvSpPr>
          <p:cNvPr id="11" name="10 Slayt Numarası Yer Tutucusu"/>
          <p:cNvSpPr>
            <a:spLocks noGrp="1"/>
          </p:cNvSpPr>
          <p:nvPr>
            <p:ph type="sldNum" sz="quarter" idx="12"/>
          </p:nvPr>
        </p:nvSpPr>
        <p:spPr/>
        <p:txBody>
          <a:bodyPr/>
          <a:lstStyle/>
          <a:p>
            <a:fld id="{D57F1E4F-1CFF-5643-939E-217C01CDF565}" type="slidenum">
              <a:rPr lang="en-US" smtClean="0"/>
              <a:pPr/>
              <a:t>11</a:t>
            </a:fld>
            <a:endParaRPr lang="en-US"/>
          </a:p>
        </p:txBody>
      </p:sp>
    </p:spTree>
    <p:extLst>
      <p:ext uri="{BB962C8B-B14F-4D97-AF65-F5344CB8AC3E}">
        <p14:creationId xmlns:p14="http://schemas.microsoft.com/office/powerpoint/2010/main" xmlns="" val="22791473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etin kutusu 3">
            <a:extLst>
              <a:ext uri="{FF2B5EF4-FFF2-40B4-BE49-F238E27FC236}">
                <a16:creationId xmlns:a16="http://schemas.microsoft.com/office/drawing/2014/main" xmlns="" id="{26B17AFA-C375-4D68-AB04-772B1A61093E}"/>
              </a:ext>
            </a:extLst>
          </p:cNvPr>
          <p:cNvSpPr txBox="1"/>
          <p:nvPr/>
        </p:nvSpPr>
        <p:spPr>
          <a:xfrm>
            <a:off x="259080" y="2322496"/>
            <a:ext cx="8067172" cy="92333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err="1">
                <a:latin typeface="Century Gothic"/>
                <a:ea typeface="+mn-lt"/>
                <a:cs typeface="+mn-lt"/>
              </a:rPr>
              <a:t>Every</a:t>
            </a:r>
            <a:r>
              <a:rPr lang="tr-TR">
                <a:latin typeface="Century Gothic"/>
                <a:ea typeface="+mn-lt"/>
                <a:cs typeface="+mn-lt"/>
              </a:rPr>
              <a:t> </a:t>
            </a:r>
            <a:r>
              <a:rPr lang="tr-TR" err="1">
                <a:latin typeface="Century Gothic"/>
                <a:ea typeface="+mn-lt"/>
                <a:cs typeface="+mn-lt"/>
              </a:rPr>
              <a:t>player</a:t>
            </a:r>
            <a:r>
              <a:rPr lang="tr-TR">
                <a:latin typeface="Century Gothic"/>
                <a:ea typeface="+mn-lt"/>
                <a:cs typeface="+mn-lt"/>
              </a:rPr>
              <a:t> can be a donor. People who donate more to various campaigns earn reputation as trusted donors. This reputation is revoked when the donor is inactive for a certain period of time.</a:t>
            </a:r>
          </a:p>
        </p:txBody>
      </p:sp>
      <p:sp>
        <p:nvSpPr>
          <p:cNvPr id="9" name="Başlık 1">
            <a:extLst>
              <a:ext uri="{FF2B5EF4-FFF2-40B4-BE49-F238E27FC236}">
                <a16:creationId xmlns:a16="http://schemas.microsoft.com/office/drawing/2014/main" xmlns="" id="{97FD8B59-C02E-42BA-BCCC-1E1AD0B5BA2B}"/>
              </a:ext>
            </a:extLst>
          </p:cNvPr>
          <p:cNvSpPr>
            <a:spLocks noGrp="1"/>
          </p:cNvSpPr>
          <p:nvPr>
            <p:ph type="title"/>
          </p:nvPr>
        </p:nvSpPr>
        <p:spPr>
          <a:xfrm>
            <a:off x="685801" y="563880"/>
            <a:ext cx="7402285" cy="1188720"/>
          </a:xfrm>
        </p:spPr>
        <p:txBody>
          <a:bodyPr>
            <a:normAutofit/>
          </a:bodyPr>
          <a:lstStyle/>
          <a:p>
            <a:pPr algn="ctr"/>
            <a:r>
              <a:rPr lang="tr-TR">
                <a:latin typeface="Century Gothic"/>
              </a:rPr>
              <a:t>RULES OF ROLES</a:t>
            </a:r>
          </a:p>
        </p:txBody>
      </p:sp>
      <p:sp>
        <p:nvSpPr>
          <p:cNvPr id="6" name="Metin kutusu 6">
            <a:extLst>
              <a:ext uri="{FF2B5EF4-FFF2-40B4-BE49-F238E27FC236}">
                <a16:creationId xmlns:a16="http://schemas.microsoft.com/office/drawing/2014/main" xmlns="" id="{C002D2DF-B6D8-4739-942B-296ED91FF924}"/>
              </a:ext>
            </a:extLst>
          </p:cNvPr>
          <p:cNvSpPr txBox="1"/>
          <p:nvPr/>
        </p:nvSpPr>
        <p:spPr>
          <a:xfrm>
            <a:off x="242115" y="1845479"/>
            <a:ext cx="3289539" cy="369332"/>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latin typeface="Century Gothic"/>
              </a:rPr>
              <a:t>DONOR</a:t>
            </a:r>
          </a:p>
        </p:txBody>
      </p:sp>
      <p:sp>
        <p:nvSpPr>
          <p:cNvPr id="7" name="Metin kutusu 3">
            <a:extLst>
              <a:ext uri="{FF2B5EF4-FFF2-40B4-BE49-F238E27FC236}">
                <a16:creationId xmlns:a16="http://schemas.microsoft.com/office/drawing/2014/main" xmlns="" id="{26B17AFA-C375-4D68-AB04-772B1A61093E}"/>
              </a:ext>
            </a:extLst>
          </p:cNvPr>
          <p:cNvSpPr txBox="1"/>
          <p:nvPr/>
        </p:nvSpPr>
        <p:spPr>
          <a:xfrm>
            <a:off x="289560" y="3922121"/>
            <a:ext cx="8067172" cy="175432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entury Gothic"/>
              </a:rPr>
              <a:t>After your account approval, you must donate at least once for your first campaign creation. After your first donation, you can campaign for help after 48 hours have passed by the security procedure.</a:t>
            </a:r>
            <a:r>
              <a:rPr lang="tr-TR">
                <a:latin typeface="Century Gothic"/>
              </a:rPr>
              <a:t> </a:t>
            </a:r>
            <a:r>
              <a:rPr lang="tr-TR" err="1">
                <a:latin typeface="Century Gothic"/>
              </a:rPr>
              <a:t>However</a:t>
            </a:r>
            <a:r>
              <a:rPr lang="tr-TR">
                <a:latin typeface="Century Gothic"/>
              </a:rPr>
              <a:t>, i</a:t>
            </a:r>
            <a:r>
              <a:rPr lang="en-US">
                <a:latin typeface="Century Gothic"/>
              </a:rPr>
              <a:t>n order to prove the accuracy of the campaign you have created, you should submit a document confirming that the standards set by the verifiers are met for the subject.</a:t>
            </a:r>
            <a:endParaRPr lang="tr-TR">
              <a:latin typeface="Century Gothic"/>
            </a:endParaRPr>
          </a:p>
        </p:txBody>
      </p:sp>
      <p:sp>
        <p:nvSpPr>
          <p:cNvPr id="10" name="Metin kutusu 6">
            <a:extLst>
              <a:ext uri="{FF2B5EF4-FFF2-40B4-BE49-F238E27FC236}">
                <a16:creationId xmlns:a16="http://schemas.microsoft.com/office/drawing/2014/main" xmlns="" id="{C002D2DF-B6D8-4739-942B-296ED91FF924}"/>
              </a:ext>
            </a:extLst>
          </p:cNvPr>
          <p:cNvSpPr txBox="1"/>
          <p:nvPr/>
        </p:nvSpPr>
        <p:spPr>
          <a:xfrm>
            <a:off x="272595" y="3445104"/>
            <a:ext cx="3289539" cy="369332"/>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latin typeface="Century Gothic"/>
              </a:rPr>
              <a:t>RECIPIENT</a:t>
            </a:r>
          </a:p>
        </p:txBody>
      </p:sp>
      <p:sp>
        <p:nvSpPr>
          <p:cNvPr id="13" name="12 Köşeleri Yuvarlanmış Dikdörtgen Belirtme Çizgisi"/>
          <p:cNvSpPr/>
          <p:nvPr/>
        </p:nvSpPr>
        <p:spPr>
          <a:xfrm rot="5400000">
            <a:off x="8709660" y="3215640"/>
            <a:ext cx="3253740" cy="288798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latin typeface="Century Gothic" pitchFamily="34" charset="0"/>
            </a:endParaRPr>
          </a:p>
        </p:txBody>
      </p:sp>
      <p:sp>
        <p:nvSpPr>
          <p:cNvPr id="14" name="13 Metin kutusu"/>
          <p:cNvSpPr txBox="1"/>
          <p:nvPr/>
        </p:nvSpPr>
        <p:spPr>
          <a:xfrm>
            <a:off x="9067800" y="3566160"/>
            <a:ext cx="2773680" cy="2308324"/>
          </a:xfrm>
          <a:prstGeom prst="rect">
            <a:avLst/>
          </a:prstGeom>
          <a:noFill/>
        </p:spPr>
        <p:txBody>
          <a:bodyPr wrap="square" rtlCol="0">
            <a:spAutoFit/>
          </a:bodyPr>
          <a:lstStyle/>
          <a:p>
            <a:r>
              <a:rPr lang="tr-TR">
                <a:solidFill>
                  <a:schemeClr val="bg1"/>
                </a:solidFill>
                <a:latin typeface="Century Gothic" pitchFamily="34" charset="0"/>
              </a:rPr>
              <a:t>E.g. </a:t>
            </a:r>
            <a:r>
              <a:rPr lang="en-US">
                <a:solidFill>
                  <a:schemeClr val="bg1"/>
                </a:solidFill>
                <a:latin typeface="Century Gothic" pitchFamily="34" charset="0"/>
              </a:rPr>
              <a:t>Invoiced list of materials and costs required for animal shelter repair, location of the shelter, a document on the condition of damaged areas, etc.</a:t>
            </a:r>
            <a:endParaRPr lang="tr-TR">
              <a:solidFill>
                <a:schemeClr val="bg1"/>
              </a:solidFill>
              <a:latin typeface="Century Gothic" pitchFamily="34" charset="0"/>
            </a:endParaRPr>
          </a:p>
        </p:txBody>
      </p:sp>
      <p:sp>
        <p:nvSpPr>
          <p:cNvPr id="15" name="14 Slayt Numarası Yer Tutucusu"/>
          <p:cNvSpPr>
            <a:spLocks noGrp="1"/>
          </p:cNvSpPr>
          <p:nvPr>
            <p:ph type="sldNum" sz="quarter" idx="12"/>
          </p:nvPr>
        </p:nvSpPr>
        <p:spPr/>
        <p:txBody>
          <a:bodyPr/>
          <a:lstStyle/>
          <a:p>
            <a:fld id="{D57F1E4F-1CFF-5643-939E-217C01CDF565}" type="slidenum">
              <a:rPr lang="en-US" smtClean="0"/>
              <a:pPr/>
              <a:t>12</a:t>
            </a:fld>
            <a:endParaRPr lang="en-US"/>
          </a:p>
        </p:txBody>
      </p:sp>
    </p:spTree>
    <p:extLst>
      <p:ext uri="{BB962C8B-B14F-4D97-AF65-F5344CB8AC3E}">
        <p14:creationId xmlns:p14="http://schemas.microsoft.com/office/powerpoint/2010/main" xmlns="" val="22791473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P spid="7" grpId="0" animBg="1"/>
      <p:bldP spid="10" grpId="0" animBg="1"/>
      <p:bldP spid="13"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etin kutusu 3">
            <a:extLst>
              <a:ext uri="{FF2B5EF4-FFF2-40B4-BE49-F238E27FC236}">
                <a16:creationId xmlns:a16="http://schemas.microsoft.com/office/drawing/2014/main" xmlns="" id="{26B17AFA-C375-4D68-AB04-772B1A61093E}"/>
              </a:ext>
            </a:extLst>
          </p:cNvPr>
          <p:cNvSpPr txBox="1"/>
          <p:nvPr/>
        </p:nvSpPr>
        <p:spPr>
          <a:xfrm>
            <a:off x="259080" y="2322496"/>
            <a:ext cx="8067172" cy="175432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err="1">
                <a:latin typeface="Century Gothic"/>
                <a:ea typeface="+mn-lt"/>
                <a:cs typeface="+mn-lt"/>
              </a:rPr>
              <a:t>Verifiers</a:t>
            </a:r>
            <a:r>
              <a:rPr lang="tr-TR">
                <a:latin typeface="Century Gothic"/>
                <a:ea typeface="+mn-lt"/>
                <a:cs typeface="+mn-lt"/>
              </a:rPr>
              <a:t> </a:t>
            </a:r>
            <a:r>
              <a:rPr lang="tr-TR" err="1">
                <a:latin typeface="Century Gothic"/>
                <a:ea typeface="+mn-lt"/>
                <a:cs typeface="+mn-lt"/>
              </a:rPr>
              <a:t>inspect</a:t>
            </a:r>
            <a:r>
              <a:rPr lang="tr-TR">
                <a:latin typeface="Century Gothic"/>
                <a:ea typeface="+mn-lt"/>
                <a:cs typeface="+mn-lt"/>
              </a:rPr>
              <a:t> </a:t>
            </a:r>
            <a:r>
              <a:rPr lang="tr-TR" err="1">
                <a:latin typeface="Century Gothic"/>
                <a:ea typeface="+mn-lt"/>
                <a:cs typeface="+mn-lt"/>
              </a:rPr>
              <a:t>recipients</a:t>
            </a:r>
            <a:r>
              <a:rPr lang="tr-TR">
                <a:latin typeface="Century Gothic"/>
                <a:ea typeface="+mn-lt"/>
                <a:cs typeface="+mn-lt"/>
              </a:rPr>
              <a:t>' </a:t>
            </a:r>
            <a:r>
              <a:rPr lang="tr-TR" err="1">
                <a:latin typeface="Century Gothic"/>
                <a:ea typeface="+mn-lt"/>
                <a:cs typeface="+mn-lt"/>
              </a:rPr>
              <a:t>accuracy</a:t>
            </a:r>
            <a:r>
              <a:rPr lang="tr-TR">
                <a:latin typeface="Century Gothic"/>
                <a:ea typeface="+mn-lt"/>
                <a:cs typeface="+mn-lt"/>
              </a:rPr>
              <a:t>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beginning</a:t>
            </a:r>
            <a:r>
              <a:rPr lang="tr-TR">
                <a:latin typeface="Century Gothic"/>
                <a:ea typeface="+mn-lt"/>
                <a:cs typeface="+mn-lt"/>
              </a:rPr>
              <a:t> </a:t>
            </a:r>
            <a:r>
              <a:rPr lang="tr-TR" err="1">
                <a:latin typeface="Century Gothic"/>
                <a:ea typeface="+mn-lt"/>
                <a:cs typeface="+mn-lt"/>
              </a:rPr>
              <a:t>and</a:t>
            </a:r>
            <a:r>
              <a:rPr lang="tr-TR">
                <a:latin typeface="Century Gothic"/>
                <a:ea typeface="+mn-lt"/>
                <a:cs typeface="+mn-lt"/>
              </a:rPr>
              <a:t> </a:t>
            </a:r>
            <a:r>
              <a:rPr lang="tr-TR" err="1">
                <a:latin typeface="Century Gothic"/>
                <a:ea typeface="+mn-lt"/>
                <a:cs typeface="+mn-lt"/>
              </a:rPr>
              <a:t>end</a:t>
            </a:r>
            <a:r>
              <a:rPr lang="tr-TR">
                <a:latin typeface="Century Gothic"/>
                <a:ea typeface="+mn-lt"/>
                <a:cs typeface="+mn-lt"/>
              </a:rPr>
              <a:t> of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campaign</a:t>
            </a:r>
            <a:r>
              <a:rPr lang="tr-TR">
                <a:latin typeface="Century Gothic"/>
                <a:ea typeface="+mn-lt"/>
                <a:cs typeface="+mn-lt"/>
              </a:rPr>
              <a:t>. </a:t>
            </a:r>
            <a:r>
              <a:rPr lang="tr-TR" err="1">
                <a:latin typeface="Century Gothic"/>
                <a:ea typeface="+mn-lt"/>
                <a:cs typeface="+mn-lt"/>
              </a:rPr>
              <a:t>They</a:t>
            </a:r>
            <a:r>
              <a:rPr lang="tr-TR">
                <a:latin typeface="Century Gothic"/>
                <a:ea typeface="+mn-lt"/>
                <a:cs typeface="+mn-lt"/>
              </a:rPr>
              <a:t> </a:t>
            </a:r>
            <a:r>
              <a:rPr lang="tr-TR" err="1">
                <a:latin typeface="Century Gothic"/>
                <a:ea typeface="+mn-lt"/>
                <a:cs typeface="+mn-lt"/>
              </a:rPr>
              <a:t>must</a:t>
            </a:r>
            <a:r>
              <a:rPr lang="tr-TR">
                <a:latin typeface="Century Gothic"/>
                <a:ea typeface="+mn-lt"/>
                <a:cs typeface="+mn-lt"/>
              </a:rPr>
              <a:t> </a:t>
            </a:r>
            <a:r>
              <a:rPr lang="tr-TR" err="1">
                <a:latin typeface="Century Gothic"/>
                <a:ea typeface="+mn-lt"/>
                <a:cs typeface="+mn-lt"/>
              </a:rPr>
              <a:t>provide</a:t>
            </a:r>
            <a:r>
              <a:rPr lang="tr-TR">
                <a:latin typeface="Century Gothic"/>
                <a:ea typeface="+mn-lt"/>
                <a:cs typeface="+mn-lt"/>
              </a:rPr>
              <a:t> </a:t>
            </a:r>
            <a:r>
              <a:rPr lang="tr-TR" err="1">
                <a:latin typeface="Century Gothic"/>
                <a:ea typeface="+mn-lt"/>
                <a:cs typeface="+mn-lt"/>
              </a:rPr>
              <a:t>documents</a:t>
            </a:r>
            <a:r>
              <a:rPr lang="tr-TR">
                <a:latin typeface="Century Gothic"/>
                <a:ea typeface="+mn-lt"/>
                <a:cs typeface="+mn-lt"/>
              </a:rPr>
              <a:t> </a:t>
            </a:r>
            <a:r>
              <a:rPr lang="tr-TR" err="1">
                <a:latin typeface="Century Gothic"/>
                <a:ea typeface="+mn-lt"/>
                <a:cs typeface="+mn-lt"/>
              </a:rPr>
              <a:t>and</a:t>
            </a:r>
            <a:r>
              <a:rPr lang="tr-TR">
                <a:latin typeface="Century Gothic"/>
                <a:ea typeface="+mn-lt"/>
                <a:cs typeface="+mn-lt"/>
              </a:rPr>
              <a:t> </a:t>
            </a:r>
            <a:r>
              <a:rPr lang="tr-TR" err="1">
                <a:latin typeface="Century Gothic"/>
                <a:ea typeface="+mn-lt"/>
                <a:cs typeface="+mn-lt"/>
              </a:rPr>
              <a:t>information</a:t>
            </a:r>
            <a:r>
              <a:rPr lang="tr-TR">
                <a:latin typeface="Century Gothic"/>
                <a:ea typeface="+mn-lt"/>
                <a:cs typeface="+mn-lt"/>
              </a:rPr>
              <a:t> </a:t>
            </a:r>
            <a:r>
              <a:rPr lang="tr-TR" err="1">
                <a:latin typeface="Century Gothic"/>
                <a:ea typeface="+mn-lt"/>
                <a:cs typeface="+mn-lt"/>
              </a:rPr>
              <a:t>that</a:t>
            </a:r>
            <a:r>
              <a:rPr lang="tr-TR">
                <a:latin typeface="Century Gothic"/>
                <a:ea typeface="+mn-lt"/>
                <a:cs typeface="+mn-lt"/>
              </a:rPr>
              <a:t> can </a:t>
            </a:r>
            <a:r>
              <a:rPr lang="tr-TR" err="1">
                <a:latin typeface="Century Gothic"/>
                <a:ea typeface="+mn-lt"/>
                <a:cs typeface="+mn-lt"/>
              </a:rPr>
              <a:t>prove</a:t>
            </a:r>
            <a:r>
              <a:rPr lang="tr-TR">
                <a:latin typeface="Century Gothic"/>
                <a:ea typeface="+mn-lt"/>
                <a:cs typeface="+mn-lt"/>
              </a:rPr>
              <a:t> </a:t>
            </a:r>
            <a:r>
              <a:rPr lang="tr-TR" err="1">
                <a:latin typeface="Century Gothic"/>
                <a:ea typeface="+mn-lt"/>
                <a:cs typeface="+mn-lt"/>
              </a:rPr>
              <a:t>their</a:t>
            </a:r>
            <a:r>
              <a:rPr lang="tr-TR">
                <a:latin typeface="Century Gothic"/>
                <a:ea typeface="+mn-lt"/>
                <a:cs typeface="+mn-lt"/>
              </a:rPr>
              <a:t> </a:t>
            </a:r>
            <a:r>
              <a:rPr lang="tr-TR" err="1">
                <a:latin typeface="Century Gothic"/>
                <a:ea typeface="+mn-lt"/>
                <a:cs typeface="+mn-lt"/>
              </a:rPr>
              <a:t>competence</a:t>
            </a:r>
            <a:r>
              <a:rPr lang="tr-TR">
                <a:latin typeface="Century Gothic"/>
                <a:ea typeface="+mn-lt"/>
                <a:cs typeface="+mn-lt"/>
              </a:rPr>
              <a:t>. As a </a:t>
            </a:r>
            <a:r>
              <a:rPr lang="tr-TR" err="1">
                <a:latin typeface="Century Gothic"/>
                <a:ea typeface="+mn-lt"/>
                <a:cs typeface="+mn-lt"/>
              </a:rPr>
              <a:t>result</a:t>
            </a:r>
            <a:r>
              <a:rPr lang="tr-TR">
                <a:latin typeface="Century Gothic"/>
                <a:ea typeface="+mn-lt"/>
                <a:cs typeface="+mn-lt"/>
              </a:rPr>
              <a:t> of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evaluations</a:t>
            </a:r>
            <a:r>
              <a:rPr lang="tr-TR">
                <a:latin typeface="Century Gothic"/>
                <a:ea typeface="+mn-lt"/>
                <a:cs typeface="+mn-lt"/>
              </a:rPr>
              <a:t> </a:t>
            </a:r>
            <a:r>
              <a:rPr lang="tr-TR" err="1">
                <a:latin typeface="Century Gothic"/>
                <a:ea typeface="+mn-lt"/>
                <a:cs typeface="+mn-lt"/>
              </a:rPr>
              <a:t>and</a:t>
            </a:r>
            <a:r>
              <a:rPr lang="tr-TR">
                <a:latin typeface="Century Gothic"/>
                <a:ea typeface="+mn-lt"/>
                <a:cs typeface="+mn-lt"/>
              </a:rPr>
              <a:t> </a:t>
            </a:r>
            <a:r>
              <a:rPr lang="tr-TR" err="1">
                <a:latin typeface="Century Gothic"/>
                <a:ea typeface="+mn-lt"/>
                <a:cs typeface="+mn-lt"/>
              </a:rPr>
              <a:t>votes</a:t>
            </a:r>
            <a:r>
              <a:rPr lang="tr-TR">
                <a:latin typeface="Century Gothic"/>
                <a:ea typeface="+mn-lt"/>
                <a:cs typeface="+mn-lt"/>
              </a:rPr>
              <a:t> of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users</a:t>
            </a:r>
            <a:r>
              <a:rPr lang="tr-TR">
                <a:latin typeface="Century Gothic"/>
                <a:ea typeface="+mn-lt"/>
                <a:cs typeface="+mn-lt"/>
              </a:rPr>
              <a:t> </a:t>
            </a:r>
            <a:r>
              <a:rPr lang="tr-TR" err="1">
                <a:latin typeface="Century Gothic"/>
                <a:ea typeface="+mn-lt"/>
                <a:cs typeface="+mn-lt"/>
              </a:rPr>
              <a:t>within</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system</a:t>
            </a:r>
            <a:r>
              <a:rPr lang="tr-TR">
                <a:latin typeface="Century Gothic"/>
                <a:ea typeface="+mn-lt"/>
                <a:cs typeface="+mn-lt"/>
              </a:rPr>
              <a:t>, </a:t>
            </a:r>
            <a:r>
              <a:rPr lang="tr-TR" err="1">
                <a:latin typeface="Century Gothic"/>
                <a:ea typeface="+mn-lt"/>
                <a:cs typeface="+mn-lt"/>
              </a:rPr>
              <a:t>they</a:t>
            </a:r>
            <a:r>
              <a:rPr lang="tr-TR">
                <a:latin typeface="Century Gothic"/>
                <a:ea typeface="+mn-lt"/>
                <a:cs typeface="+mn-lt"/>
              </a:rPr>
              <a:t> </a:t>
            </a:r>
            <a:r>
              <a:rPr lang="tr-TR" err="1">
                <a:latin typeface="Century Gothic"/>
                <a:ea typeface="+mn-lt"/>
                <a:cs typeface="+mn-lt"/>
              </a:rPr>
              <a:t>obtain</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right</a:t>
            </a:r>
            <a:r>
              <a:rPr lang="tr-TR">
                <a:latin typeface="Century Gothic"/>
                <a:ea typeface="+mn-lt"/>
                <a:cs typeface="+mn-lt"/>
              </a:rPr>
              <a:t> </a:t>
            </a:r>
            <a:r>
              <a:rPr lang="tr-TR" err="1">
                <a:latin typeface="Century Gothic"/>
                <a:ea typeface="+mn-lt"/>
                <a:cs typeface="+mn-lt"/>
              </a:rPr>
              <a:t>to</a:t>
            </a:r>
            <a:r>
              <a:rPr lang="tr-TR">
                <a:latin typeface="Century Gothic"/>
                <a:ea typeface="+mn-lt"/>
                <a:cs typeface="+mn-lt"/>
              </a:rPr>
              <a:t> </a:t>
            </a:r>
            <a:r>
              <a:rPr lang="tr-TR" err="1">
                <a:latin typeface="Century Gothic"/>
                <a:ea typeface="+mn-lt"/>
                <a:cs typeface="+mn-lt"/>
              </a:rPr>
              <a:t>analyse</a:t>
            </a:r>
            <a:r>
              <a:rPr lang="tr-TR">
                <a:latin typeface="Century Gothic"/>
                <a:ea typeface="+mn-lt"/>
                <a:cs typeface="+mn-lt"/>
              </a:rPr>
              <a:t> </a:t>
            </a:r>
            <a:r>
              <a:rPr lang="tr-TR" err="1">
                <a:latin typeface="Century Gothic"/>
                <a:ea typeface="+mn-lt"/>
                <a:cs typeface="+mn-lt"/>
              </a:rPr>
              <a:t>specific</a:t>
            </a:r>
            <a:r>
              <a:rPr lang="tr-TR">
                <a:latin typeface="Century Gothic"/>
                <a:ea typeface="+mn-lt"/>
                <a:cs typeface="+mn-lt"/>
              </a:rPr>
              <a:t> </a:t>
            </a:r>
            <a:r>
              <a:rPr lang="tr-TR" err="1">
                <a:latin typeface="Century Gothic"/>
                <a:ea typeface="+mn-lt"/>
                <a:cs typeface="+mn-lt"/>
              </a:rPr>
              <a:t>campaigns</a:t>
            </a:r>
            <a:r>
              <a:rPr lang="tr-TR">
                <a:latin typeface="Century Gothic"/>
                <a:ea typeface="+mn-lt"/>
                <a:cs typeface="+mn-lt"/>
              </a:rPr>
              <a:t> as an </a:t>
            </a:r>
            <a:r>
              <a:rPr lang="tr-TR" err="1">
                <a:latin typeface="Century Gothic"/>
                <a:ea typeface="+mn-lt"/>
                <a:cs typeface="+mn-lt"/>
              </a:rPr>
              <a:t>expert</a:t>
            </a:r>
            <a:r>
              <a:rPr lang="tr-TR">
                <a:latin typeface="Century Gothic"/>
                <a:ea typeface="+mn-lt"/>
                <a:cs typeface="+mn-lt"/>
              </a:rPr>
              <a:t>. </a:t>
            </a:r>
            <a:r>
              <a:rPr lang="tr-TR" err="1">
                <a:latin typeface="Century Gothic"/>
                <a:ea typeface="+mn-lt"/>
                <a:cs typeface="+mn-lt"/>
              </a:rPr>
              <a:t>Each</a:t>
            </a:r>
            <a:r>
              <a:rPr lang="tr-TR">
                <a:latin typeface="Century Gothic"/>
                <a:ea typeface="+mn-lt"/>
                <a:cs typeface="+mn-lt"/>
              </a:rPr>
              <a:t> </a:t>
            </a:r>
            <a:r>
              <a:rPr lang="tr-TR" err="1">
                <a:latin typeface="Century Gothic"/>
                <a:ea typeface="+mn-lt"/>
                <a:cs typeface="+mn-lt"/>
              </a:rPr>
              <a:t>campaign</a:t>
            </a:r>
            <a:r>
              <a:rPr lang="tr-TR">
                <a:latin typeface="Century Gothic"/>
                <a:ea typeface="+mn-lt"/>
                <a:cs typeface="+mn-lt"/>
              </a:rPr>
              <a:t> is </a:t>
            </a:r>
            <a:r>
              <a:rPr lang="tr-TR" err="1">
                <a:latin typeface="Century Gothic"/>
                <a:ea typeface="+mn-lt"/>
                <a:cs typeface="+mn-lt"/>
              </a:rPr>
              <a:t>open</a:t>
            </a:r>
            <a:r>
              <a:rPr lang="tr-TR">
                <a:latin typeface="Century Gothic"/>
                <a:ea typeface="+mn-lt"/>
                <a:cs typeface="+mn-lt"/>
              </a:rPr>
              <a:t> </a:t>
            </a:r>
            <a:r>
              <a:rPr lang="tr-TR" err="1">
                <a:latin typeface="Century Gothic"/>
                <a:ea typeface="+mn-lt"/>
                <a:cs typeface="+mn-lt"/>
              </a:rPr>
              <a:t>to</a:t>
            </a:r>
            <a:r>
              <a:rPr lang="tr-TR">
                <a:latin typeface="Century Gothic"/>
                <a:ea typeface="+mn-lt"/>
                <a:cs typeface="+mn-lt"/>
              </a:rPr>
              <a:t> </a:t>
            </a:r>
            <a:r>
              <a:rPr lang="tr-TR" err="1">
                <a:latin typeface="Century Gothic"/>
                <a:ea typeface="+mn-lt"/>
                <a:cs typeface="+mn-lt"/>
              </a:rPr>
              <a:t>donation</a:t>
            </a:r>
            <a:r>
              <a:rPr lang="tr-TR">
                <a:latin typeface="Century Gothic"/>
                <a:ea typeface="+mn-lt"/>
                <a:cs typeface="+mn-lt"/>
              </a:rPr>
              <a:t> </a:t>
            </a:r>
            <a:r>
              <a:rPr lang="tr-TR" err="1">
                <a:latin typeface="Century Gothic"/>
                <a:ea typeface="+mn-lt"/>
                <a:cs typeface="+mn-lt"/>
              </a:rPr>
              <a:t>with</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approval</a:t>
            </a:r>
            <a:r>
              <a:rPr lang="tr-TR">
                <a:latin typeface="Century Gothic"/>
                <a:ea typeface="+mn-lt"/>
                <a:cs typeface="+mn-lt"/>
              </a:rPr>
              <a:t> of at </a:t>
            </a:r>
            <a:r>
              <a:rPr lang="tr-TR" err="1">
                <a:latin typeface="Century Gothic"/>
                <a:ea typeface="+mn-lt"/>
                <a:cs typeface="+mn-lt"/>
              </a:rPr>
              <a:t>least</a:t>
            </a:r>
            <a:r>
              <a:rPr lang="tr-TR">
                <a:latin typeface="Century Gothic"/>
                <a:ea typeface="+mn-lt"/>
                <a:cs typeface="+mn-lt"/>
              </a:rPr>
              <a:t> </a:t>
            </a:r>
            <a:r>
              <a:rPr lang="tr-TR" err="1">
                <a:latin typeface="Century Gothic"/>
                <a:ea typeface="+mn-lt"/>
                <a:cs typeface="+mn-lt"/>
              </a:rPr>
              <a:t>three</a:t>
            </a:r>
            <a:r>
              <a:rPr lang="tr-TR">
                <a:latin typeface="Century Gothic"/>
                <a:ea typeface="+mn-lt"/>
                <a:cs typeface="+mn-lt"/>
              </a:rPr>
              <a:t> </a:t>
            </a:r>
            <a:r>
              <a:rPr lang="tr-TR" err="1">
                <a:latin typeface="Century Gothic"/>
                <a:ea typeface="+mn-lt"/>
                <a:cs typeface="+mn-lt"/>
              </a:rPr>
              <a:t>verifiers</a:t>
            </a:r>
            <a:r>
              <a:rPr lang="tr-TR">
                <a:latin typeface="Century Gothic"/>
                <a:ea typeface="+mn-lt"/>
                <a:cs typeface="+mn-lt"/>
              </a:rPr>
              <a:t>. </a:t>
            </a:r>
            <a:r>
              <a:rPr lang="tr-TR" i="1">
                <a:latin typeface="Century Gothic"/>
                <a:ea typeface="+mn-lt"/>
                <a:cs typeface="+mn-lt"/>
              </a:rPr>
              <a:t>(</a:t>
            </a:r>
            <a:r>
              <a:rPr lang="tr-TR" i="1" err="1">
                <a:latin typeface="Century Gothic"/>
                <a:ea typeface="+mn-lt"/>
                <a:cs typeface="+mn-lt"/>
              </a:rPr>
              <a:t>Delegated</a:t>
            </a:r>
            <a:r>
              <a:rPr lang="tr-TR" i="1">
                <a:latin typeface="Century Gothic"/>
                <a:ea typeface="+mn-lt"/>
                <a:cs typeface="+mn-lt"/>
              </a:rPr>
              <a:t> </a:t>
            </a:r>
            <a:r>
              <a:rPr lang="tr-TR" i="1" err="1">
                <a:latin typeface="Century Gothic"/>
                <a:ea typeface="+mn-lt"/>
                <a:cs typeface="+mn-lt"/>
              </a:rPr>
              <a:t>Proof</a:t>
            </a:r>
            <a:r>
              <a:rPr lang="tr-TR" i="1">
                <a:latin typeface="Century Gothic"/>
                <a:ea typeface="+mn-lt"/>
                <a:cs typeface="+mn-lt"/>
              </a:rPr>
              <a:t> of </a:t>
            </a:r>
            <a:r>
              <a:rPr lang="tr-TR" i="1" err="1">
                <a:latin typeface="Century Gothic"/>
                <a:ea typeface="+mn-lt"/>
                <a:cs typeface="+mn-lt"/>
              </a:rPr>
              <a:t>Stake</a:t>
            </a:r>
            <a:r>
              <a:rPr lang="tr-TR" i="1">
                <a:latin typeface="Century Gothic"/>
                <a:ea typeface="+mn-lt"/>
                <a:cs typeface="+mn-lt"/>
              </a:rPr>
              <a:t>)</a:t>
            </a:r>
            <a:endParaRPr lang="tr-TR" i="1">
              <a:latin typeface="Century Gothic"/>
            </a:endParaRPr>
          </a:p>
        </p:txBody>
      </p:sp>
      <p:sp>
        <p:nvSpPr>
          <p:cNvPr id="9" name="Başlık 1">
            <a:extLst>
              <a:ext uri="{FF2B5EF4-FFF2-40B4-BE49-F238E27FC236}">
                <a16:creationId xmlns:a16="http://schemas.microsoft.com/office/drawing/2014/main" xmlns="" id="{97FD8B59-C02E-42BA-BCCC-1E1AD0B5BA2B}"/>
              </a:ext>
            </a:extLst>
          </p:cNvPr>
          <p:cNvSpPr>
            <a:spLocks noGrp="1"/>
          </p:cNvSpPr>
          <p:nvPr>
            <p:ph type="title"/>
          </p:nvPr>
        </p:nvSpPr>
        <p:spPr>
          <a:xfrm>
            <a:off x="685801" y="563880"/>
            <a:ext cx="7402285" cy="1188720"/>
          </a:xfrm>
        </p:spPr>
        <p:txBody>
          <a:bodyPr>
            <a:normAutofit/>
          </a:bodyPr>
          <a:lstStyle/>
          <a:p>
            <a:pPr algn="ctr"/>
            <a:r>
              <a:rPr lang="tr-TR">
                <a:latin typeface="Century Gothic"/>
              </a:rPr>
              <a:t>RULES OF ROLES</a:t>
            </a:r>
          </a:p>
        </p:txBody>
      </p:sp>
      <p:sp>
        <p:nvSpPr>
          <p:cNvPr id="6" name="Metin kutusu 6">
            <a:extLst>
              <a:ext uri="{FF2B5EF4-FFF2-40B4-BE49-F238E27FC236}">
                <a16:creationId xmlns:a16="http://schemas.microsoft.com/office/drawing/2014/main" xmlns="" id="{C002D2DF-B6D8-4739-942B-296ED91FF924}"/>
              </a:ext>
            </a:extLst>
          </p:cNvPr>
          <p:cNvSpPr txBox="1"/>
          <p:nvPr/>
        </p:nvSpPr>
        <p:spPr>
          <a:xfrm>
            <a:off x="242115" y="1845479"/>
            <a:ext cx="3289539" cy="369332"/>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latin typeface="Century Gothic"/>
              </a:rPr>
              <a:t>VERIFIER</a:t>
            </a:r>
          </a:p>
        </p:txBody>
      </p:sp>
      <p:sp>
        <p:nvSpPr>
          <p:cNvPr id="7" name="Metin kutusu 3">
            <a:extLst>
              <a:ext uri="{FF2B5EF4-FFF2-40B4-BE49-F238E27FC236}">
                <a16:creationId xmlns:a16="http://schemas.microsoft.com/office/drawing/2014/main" xmlns="" id="{26B17AFA-C375-4D68-AB04-772B1A61093E}"/>
              </a:ext>
            </a:extLst>
          </p:cNvPr>
          <p:cNvSpPr txBox="1"/>
          <p:nvPr/>
        </p:nvSpPr>
        <p:spPr>
          <a:xfrm>
            <a:off x="260806" y="4712876"/>
            <a:ext cx="8067172" cy="92333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err="1">
                <a:latin typeface="Century Gothic"/>
                <a:ea typeface="+mn-lt"/>
                <a:cs typeface="+mn-lt"/>
              </a:rPr>
              <a:t>This</a:t>
            </a:r>
            <a:r>
              <a:rPr lang="tr-TR">
                <a:latin typeface="Century Gothic"/>
                <a:ea typeface="+mn-lt"/>
                <a:cs typeface="+mn-lt"/>
              </a:rPr>
              <a:t> </a:t>
            </a:r>
            <a:r>
              <a:rPr lang="tr-TR" err="1">
                <a:latin typeface="Century Gothic"/>
                <a:ea typeface="+mn-lt"/>
                <a:cs typeface="+mn-lt"/>
              </a:rPr>
              <a:t>authority</a:t>
            </a:r>
            <a:r>
              <a:rPr lang="tr-TR">
                <a:latin typeface="Century Gothic"/>
                <a:ea typeface="+mn-lt"/>
                <a:cs typeface="+mn-lt"/>
              </a:rPr>
              <a:t> </a:t>
            </a:r>
            <a:r>
              <a:rPr lang="tr-TR" err="1">
                <a:latin typeface="Century Gothic"/>
                <a:ea typeface="+mn-lt"/>
                <a:cs typeface="+mn-lt"/>
              </a:rPr>
              <a:t>ensures</a:t>
            </a:r>
            <a:r>
              <a:rPr lang="tr-TR">
                <a:latin typeface="Century Gothic"/>
                <a:ea typeface="+mn-lt"/>
                <a:cs typeface="+mn-lt"/>
              </a:rPr>
              <a:t> </a:t>
            </a:r>
            <a:r>
              <a:rPr lang="tr-TR" err="1">
                <a:latin typeface="Century Gothic"/>
                <a:ea typeface="+mn-lt"/>
                <a:cs typeface="+mn-lt"/>
              </a:rPr>
              <a:t>that</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procedures</a:t>
            </a:r>
            <a:r>
              <a:rPr lang="tr-TR">
                <a:latin typeface="Century Gothic"/>
                <a:ea typeface="+mn-lt"/>
                <a:cs typeface="+mn-lt"/>
              </a:rPr>
              <a:t> </a:t>
            </a:r>
            <a:r>
              <a:rPr lang="tr-TR" err="1">
                <a:latin typeface="Century Gothic"/>
                <a:ea typeface="+mn-lt"/>
                <a:cs typeface="+mn-lt"/>
              </a:rPr>
              <a:t>we</a:t>
            </a:r>
            <a:r>
              <a:rPr lang="tr-TR">
                <a:latin typeface="Century Gothic"/>
                <a:ea typeface="+mn-lt"/>
                <a:cs typeface="+mn-lt"/>
              </a:rPr>
              <a:t> </a:t>
            </a:r>
            <a:r>
              <a:rPr lang="tr-TR" err="1">
                <a:latin typeface="Century Gothic"/>
                <a:ea typeface="+mn-lt"/>
                <a:cs typeface="+mn-lt"/>
              </a:rPr>
              <a:t>have</a:t>
            </a:r>
            <a:r>
              <a:rPr lang="tr-TR">
                <a:latin typeface="Century Gothic"/>
                <a:ea typeface="+mn-lt"/>
                <a:cs typeface="+mn-lt"/>
              </a:rPr>
              <a:t> </a:t>
            </a:r>
            <a:r>
              <a:rPr lang="tr-TR" err="1">
                <a:latin typeface="Century Gothic"/>
                <a:ea typeface="+mn-lt"/>
                <a:cs typeface="+mn-lt"/>
              </a:rPr>
              <a:t>described</a:t>
            </a:r>
            <a:r>
              <a:rPr lang="tr-TR">
                <a:latin typeface="Century Gothic"/>
                <a:ea typeface="+mn-lt"/>
                <a:cs typeface="+mn-lt"/>
              </a:rPr>
              <a:t> in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registration</a:t>
            </a:r>
            <a:r>
              <a:rPr lang="tr-TR">
                <a:latin typeface="Century Gothic"/>
                <a:ea typeface="+mn-lt"/>
                <a:cs typeface="+mn-lt"/>
              </a:rPr>
              <a:t> </a:t>
            </a:r>
            <a:r>
              <a:rPr lang="tr-TR" err="1">
                <a:latin typeface="Century Gothic"/>
                <a:ea typeface="+mn-lt"/>
                <a:cs typeface="+mn-lt"/>
              </a:rPr>
              <a:t>section</a:t>
            </a:r>
            <a:r>
              <a:rPr lang="tr-TR">
                <a:latin typeface="Century Gothic"/>
                <a:ea typeface="+mn-lt"/>
                <a:cs typeface="+mn-lt"/>
              </a:rPr>
              <a:t> </a:t>
            </a:r>
            <a:r>
              <a:rPr lang="tr-TR" err="1">
                <a:latin typeface="Century Gothic"/>
                <a:ea typeface="+mn-lt"/>
                <a:cs typeface="+mn-lt"/>
              </a:rPr>
              <a:t>have</a:t>
            </a:r>
            <a:r>
              <a:rPr lang="tr-TR">
                <a:latin typeface="Century Gothic"/>
                <a:ea typeface="+mn-lt"/>
                <a:cs typeface="+mn-lt"/>
              </a:rPr>
              <a:t> </a:t>
            </a:r>
            <a:r>
              <a:rPr lang="tr-TR" err="1">
                <a:latin typeface="Century Gothic"/>
                <a:ea typeface="+mn-lt"/>
                <a:cs typeface="+mn-lt"/>
              </a:rPr>
              <a:t>been</a:t>
            </a:r>
            <a:r>
              <a:rPr lang="tr-TR">
                <a:latin typeface="Century Gothic"/>
                <a:ea typeface="+mn-lt"/>
                <a:cs typeface="+mn-lt"/>
              </a:rPr>
              <a:t> </a:t>
            </a:r>
            <a:r>
              <a:rPr lang="tr-TR" err="1">
                <a:latin typeface="Century Gothic"/>
                <a:ea typeface="+mn-lt"/>
                <a:cs typeface="+mn-lt"/>
              </a:rPr>
              <a:t>completed</a:t>
            </a:r>
            <a:r>
              <a:rPr lang="tr-TR">
                <a:latin typeface="Century Gothic"/>
                <a:ea typeface="+mn-lt"/>
                <a:cs typeface="+mn-lt"/>
              </a:rPr>
              <a:t> </a:t>
            </a:r>
            <a:r>
              <a:rPr lang="tr-TR" err="1">
                <a:latin typeface="Century Gothic"/>
                <a:ea typeface="+mn-lt"/>
                <a:cs typeface="+mn-lt"/>
              </a:rPr>
              <a:t>correctly</a:t>
            </a:r>
            <a:r>
              <a:rPr lang="tr-TR">
                <a:latin typeface="Century Gothic"/>
                <a:ea typeface="+mn-lt"/>
                <a:cs typeface="+mn-lt"/>
              </a:rPr>
              <a:t>. </a:t>
            </a:r>
            <a:r>
              <a:rPr lang="tr-TR" err="1">
                <a:latin typeface="Century Gothic"/>
                <a:ea typeface="+mn-lt"/>
                <a:cs typeface="+mn-lt"/>
              </a:rPr>
              <a:t>It</a:t>
            </a:r>
            <a:r>
              <a:rPr lang="tr-TR">
                <a:latin typeface="Century Gothic"/>
                <a:ea typeface="+mn-lt"/>
                <a:cs typeface="+mn-lt"/>
              </a:rPr>
              <a:t> </a:t>
            </a:r>
            <a:r>
              <a:rPr lang="tr-TR" err="1">
                <a:latin typeface="Century Gothic"/>
                <a:ea typeface="+mn-lt"/>
                <a:cs typeface="+mn-lt"/>
              </a:rPr>
              <a:t>also</a:t>
            </a:r>
            <a:r>
              <a:rPr lang="tr-TR">
                <a:latin typeface="Century Gothic"/>
                <a:ea typeface="+mn-lt"/>
                <a:cs typeface="+mn-lt"/>
              </a:rPr>
              <a:t> </a:t>
            </a:r>
            <a:r>
              <a:rPr lang="tr-TR" err="1">
                <a:latin typeface="Century Gothic"/>
                <a:ea typeface="+mn-lt"/>
                <a:cs typeface="+mn-lt"/>
              </a:rPr>
              <a:t>takes</a:t>
            </a:r>
            <a:r>
              <a:rPr lang="tr-TR">
                <a:latin typeface="Century Gothic"/>
                <a:ea typeface="+mn-lt"/>
                <a:cs typeface="+mn-lt"/>
              </a:rPr>
              <a:t> </a:t>
            </a:r>
            <a:r>
              <a:rPr lang="tr-TR" err="1">
                <a:latin typeface="Century Gothic"/>
                <a:ea typeface="+mn-lt"/>
                <a:cs typeface="+mn-lt"/>
              </a:rPr>
              <a:t>care</a:t>
            </a:r>
            <a:r>
              <a:rPr lang="tr-TR">
                <a:latin typeface="Century Gothic"/>
                <a:ea typeface="+mn-lt"/>
                <a:cs typeface="+mn-lt"/>
              </a:rPr>
              <a:t> of </a:t>
            </a:r>
            <a:r>
              <a:rPr lang="tr-TR" err="1">
                <a:latin typeface="Century Gothic"/>
                <a:ea typeface="+mn-lt"/>
                <a:cs typeface="+mn-lt"/>
              </a:rPr>
              <a:t>the</a:t>
            </a:r>
            <a:r>
              <a:rPr lang="tr-TR">
                <a:latin typeface="Century Gothic"/>
                <a:ea typeface="+mn-lt"/>
                <a:cs typeface="+mn-lt"/>
              </a:rPr>
              <a:t> platform-</a:t>
            </a:r>
            <a:r>
              <a:rPr lang="tr-TR" err="1">
                <a:latin typeface="Century Gothic"/>
                <a:ea typeface="+mn-lt"/>
                <a:cs typeface="+mn-lt"/>
              </a:rPr>
              <a:t>related</a:t>
            </a:r>
            <a:r>
              <a:rPr lang="tr-TR">
                <a:latin typeface="Century Gothic"/>
                <a:ea typeface="+mn-lt"/>
                <a:cs typeface="+mn-lt"/>
              </a:rPr>
              <a:t> </a:t>
            </a:r>
            <a:r>
              <a:rPr lang="tr-TR" err="1">
                <a:latin typeface="Century Gothic"/>
                <a:ea typeface="+mn-lt"/>
                <a:cs typeface="+mn-lt"/>
              </a:rPr>
              <a:t>portions</a:t>
            </a:r>
            <a:r>
              <a:rPr lang="tr-TR">
                <a:latin typeface="Century Gothic"/>
                <a:ea typeface="+mn-lt"/>
                <a:cs typeface="+mn-lt"/>
              </a:rPr>
              <a:t> of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penalties</a:t>
            </a:r>
            <a:r>
              <a:rPr lang="tr-TR">
                <a:latin typeface="Century Gothic"/>
                <a:ea typeface="+mn-lt"/>
                <a:cs typeface="+mn-lt"/>
              </a:rPr>
              <a:t> </a:t>
            </a:r>
            <a:r>
              <a:rPr lang="tr-TR" err="1">
                <a:latin typeface="Century Gothic"/>
                <a:ea typeface="+mn-lt"/>
                <a:cs typeface="+mn-lt"/>
              </a:rPr>
              <a:t>imposed</a:t>
            </a:r>
            <a:r>
              <a:rPr lang="tr-TR">
                <a:latin typeface="Century Gothic"/>
                <a:ea typeface="+mn-lt"/>
                <a:cs typeface="+mn-lt"/>
              </a:rPr>
              <a:t> </a:t>
            </a:r>
            <a:r>
              <a:rPr lang="tr-TR" err="1">
                <a:latin typeface="Century Gothic"/>
                <a:ea typeface="+mn-lt"/>
                <a:cs typeface="+mn-lt"/>
              </a:rPr>
              <a:t>by</a:t>
            </a:r>
            <a:r>
              <a:rPr lang="tr-TR">
                <a:latin typeface="Century Gothic"/>
                <a:ea typeface="+mn-lt"/>
                <a:cs typeface="+mn-lt"/>
              </a:rPr>
              <a:t> </a:t>
            </a:r>
            <a:r>
              <a:rPr lang="tr-TR" err="1">
                <a:latin typeface="Century Gothic"/>
                <a:ea typeface="+mn-lt"/>
                <a:cs typeface="+mn-lt"/>
              </a:rPr>
              <a:t>verifiers</a:t>
            </a:r>
            <a:r>
              <a:rPr lang="tr-TR">
                <a:latin typeface="Century Gothic"/>
                <a:ea typeface="+mn-lt"/>
                <a:cs typeface="+mn-lt"/>
              </a:rPr>
              <a:t>.</a:t>
            </a:r>
            <a:endParaRPr lang="tr-TR">
              <a:latin typeface="Century Gothic"/>
            </a:endParaRPr>
          </a:p>
        </p:txBody>
      </p:sp>
      <p:sp>
        <p:nvSpPr>
          <p:cNvPr id="10" name="Metin kutusu 6">
            <a:extLst>
              <a:ext uri="{FF2B5EF4-FFF2-40B4-BE49-F238E27FC236}">
                <a16:creationId xmlns:a16="http://schemas.microsoft.com/office/drawing/2014/main" xmlns="" id="{C002D2DF-B6D8-4739-942B-296ED91FF924}"/>
              </a:ext>
            </a:extLst>
          </p:cNvPr>
          <p:cNvSpPr txBox="1"/>
          <p:nvPr/>
        </p:nvSpPr>
        <p:spPr>
          <a:xfrm>
            <a:off x="243841" y="4235859"/>
            <a:ext cx="3289539" cy="369332"/>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latin typeface="Century Gothic"/>
              </a:rPr>
              <a:t>REGISTIRATION AUTHORITY</a:t>
            </a:r>
          </a:p>
        </p:txBody>
      </p:sp>
      <p:sp>
        <p:nvSpPr>
          <p:cNvPr id="13" name="12 Slayt Numarası Yer Tutucusu"/>
          <p:cNvSpPr>
            <a:spLocks noGrp="1"/>
          </p:cNvSpPr>
          <p:nvPr>
            <p:ph type="sldNum" sz="quarter" idx="12"/>
          </p:nvPr>
        </p:nvSpPr>
        <p:spPr/>
        <p:txBody>
          <a:bodyPr/>
          <a:lstStyle/>
          <a:p>
            <a:fld id="{D57F1E4F-1CFF-5643-939E-217C01CDF565}" type="slidenum">
              <a:rPr lang="en-US" smtClean="0"/>
              <a:pPr/>
              <a:t>13</a:t>
            </a:fld>
            <a:endParaRPr lang="en-US"/>
          </a:p>
        </p:txBody>
      </p:sp>
    </p:spTree>
    <p:extLst>
      <p:ext uri="{BB962C8B-B14F-4D97-AF65-F5344CB8AC3E}">
        <p14:creationId xmlns:p14="http://schemas.microsoft.com/office/powerpoint/2010/main" xmlns="" val="22791473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P spid="7"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etin kutusu 3">
            <a:extLst>
              <a:ext uri="{FF2B5EF4-FFF2-40B4-BE49-F238E27FC236}">
                <a16:creationId xmlns:a16="http://schemas.microsoft.com/office/drawing/2014/main" xmlns="" id="{26B17AFA-C375-4D68-AB04-772B1A61093E}"/>
              </a:ext>
            </a:extLst>
          </p:cNvPr>
          <p:cNvSpPr txBox="1"/>
          <p:nvPr/>
        </p:nvSpPr>
        <p:spPr>
          <a:xfrm>
            <a:off x="287835" y="3120439"/>
            <a:ext cx="8067172" cy="120032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err="1">
                <a:latin typeface="Century Gothic"/>
                <a:ea typeface="+mn-lt"/>
                <a:cs typeface="+mn-lt"/>
              </a:rPr>
              <a:t>Bitsy</a:t>
            </a:r>
            <a:r>
              <a:rPr lang="tr-TR">
                <a:latin typeface="Century Gothic"/>
                <a:ea typeface="+mn-lt"/>
                <a:cs typeface="+mn-lt"/>
              </a:rPr>
              <a:t> </a:t>
            </a:r>
            <a:r>
              <a:rPr lang="tr-TR" err="1">
                <a:latin typeface="Century Gothic"/>
                <a:ea typeface="+mn-lt"/>
                <a:cs typeface="+mn-lt"/>
              </a:rPr>
              <a:t>will</a:t>
            </a:r>
            <a:r>
              <a:rPr lang="tr-TR">
                <a:latin typeface="Century Gothic"/>
                <a:ea typeface="+mn-lt"/>
                <a:cs typeface="+mn-lt"/>
              </a:rPr>
              <a:t> </a:t>
            </a:r>
            <a:r>
              <a:rPr lang="tr-TR" err="1">
                <a:latin typeface="Century Gothic"/>
                <a:ea typeface="+mn-lt"/>
                <a:cs typeface="+mn-lt"/>
              </a:rPr>
              <a:t>allow</a:t>
            </a:r>
            <a:r>
              <a:rPr lang="tr-TR">
                <a:latin typeface="Century Gothic"/>
                <a:ea typeface="+mn-lt"/>
                <a:cs typeface="+mn-lt"/>
              </a:rPr>
              <a:t> </a:t>
            </a:r>
            <a:r>
              <a:rPr lang="tr-TR" err="1">
                <a:latin typeface="Century Gothic"/>
                <a:ea typeface="+mn-lt"/>
                <a:cs typeface="+mn-lt"/>
              </a:rPr>
              <a:t>donors</a:t>
            </a:r>
            <a:r>
              <a:rPr lang="tr-TR">
                <a:latin typeface="Century Gothic"/>
                <a:ea typeface="+mn-lt"/>
                <a:cs typeface="+mn-lt"/>
              </a:rPr>
              <a:t> </a:t>
            </a:r>
            <a:r>
              <a:rPr lang="tr-TR" err="1">
                <a:latin typeface="Century Gothic"/>
                <a:ea typeface="+mn-lt"/>
                <a:cs typeface="+mn-lt"/>
              </a:rPr>
              <a:t>to</a:t>
            </a:r>
            <a:r>
              <a:rPr lang="tr-TR">
                <a:latin typeface="Century Gothic"/>
                <a:ea typeface="+mn-lt"/>
                <a:cs typeface="+mn-lt"/>
              </a:rPr>
              <a:t> </a:t>
            </a:r>
            <a:r>
              <a:rPr lang="tr-TR" err="1">
                <a:latin typeface="Century Gothic"/>
                <a:ea typeface="+mn-lt"/>
                <a:cs typeface="+mn-lt"/>
              </a:rPr>
              <a:t>convert</a:t>
            </a:r>
            <a:r>
              <a:rPr lang="tr-TR">
                <a:latin typeface="Century Gothic"/>
                <a:ea typeface="+mn-lt"/>
                <a:cs typeface="+mn-lt"/>
              </a:rPr>
              <a:t> </a:t>
            </a:r>
            <a:r>
              <a:rPr lang="tr-TR" err="1">
                <a:latin typeface="Century Gothic"/>
                <a:ea typeface="+mn-lt"/>
                <a:cs typeface="+mn-lt"/>
              </a:rPr>
              <a:t>Turkish</a:t>
            </a:r>
            <a:r>
              <a:rPr lang="tr-TR">
                <a:latin typeface="Century Gothic"/>
                <a:ea typeface="+mn-lt"/>
                <a:cs typeface="+mn-lt"/>
              </a:rPr>
              <a:t> Lira </a:t>
            </a:r>
            <a:r>
              <a:rPr lang="tr-TR" err="1">
                <a:latin typeface="Century Gothic"/>
                <a:ea typeface="+mn-lt"/>
                <a:cs typeface="+mn-lt"/>
              </a:rPr>
              <a:t>into</a:t>
            </a:r>
            <a:r>
              <a:rPr lang="tr-TR">
                <a:latin typeface="Century Gothic"/>
                <a:ea typeface="+mn-lt"/>
                <a:cs typeface="+mn-lt"/>
              </a:rPr>
              <a:t> </a:t>
            </a:r>
            <a:r>
              <a:rPr lang="tr-TR" err="1">
                <a:latin typeface="Century Gothic"/>
                <a:ea typeface="+mn-lt"/>
                <a:cs typeface="+mn-lt"/>
              </a:rPr>
              <a:t>Bitsy</a:t>
            </a:r>
            <a:r>
              <a:rPr lang="tr-TR">
                <a:latin typeface="Century Gothic"/>
                <a:ea typeface="+mn-lt"/>
                <a:cs typeface="+mn-lt"/>
              </a:rPr>
              <a:t> </a:t>
            </a:r>
            <a:r>
              <a:rPr lang="tr-TR" err="1">
                <a:latin typeface="Century Gothic"/>
                <a:ea typeface="+mn-lt"/>
                <a:cs typeface="+mn-lt"/>
              </a:rPr>
              <a:t>Coin</a:t>
            </a:r>
            <a:r>
              <a:rPr lang="tr-TR">
                <a:latin typeface="Century Gothic"/>
                <a:ea typeface="+mn-lt"/>
                <a:cs typeface="+mn-lt"/>
              </a:rPr>
              <a:t>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current</a:t>
            </a:r>
            <a:r>
              <a:rPr lang="tr-TR">
                <a:latin typeface="Century Gothic"/>
                <a:ea typeface="+mn-lt"/>
                <a:cs typeface="+mn-lt"/>
              </a:rPr>
              <a:t> </a:t>
            </a:r>
            <a:r>
              <a:rPr lang="tr-TR" err="1">
                <a:latin typeface="Century Gothic"/>
                <a:ea typeface="+mn-lt"/>
                <a:cs typeface="+mn-lt"/>
              </a:rPr>
              <a:t>exchange</a:t>
            </a:r>
            <a:r>
              <a:rPr lang="tr-TR">
                <a:latin typeface="Century Gothic"/>
                <a:ea typeface="+mn-lt"/>
                <a:cs typeface="+mn-lt"/>
              </a:rPr>
              <a:t> rate, </a:t>
            </a:r>
            <a:r>
              <a:rPr lang="tr-TR" err="1">
                <a:latin typeface="Century Gothic"/>
                <a:ea typeface="+mn-lt"/>
                <a:cs typeface="+mn-lt"/>
              </a:rPr>
              <a:t>while</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built</a:t>
            </a:r>
            <a:r>
              <a:rPr lang="tr-TR">
                <a:latin typeface="Century Gothic"/>
                <a:ea typeface="+mn-lt"/>
                <a:cs typeface="+mn-lt"/>
              </a:rPr>
              <a:t>-in </a:t>
            </a:r>
            <a:r>
              <a:rPr lang="tr-TR" err="1">
                <a:latin typeface="Century Gothic"/>
                <a:ea typeface="+mn-lt"/>
                <a:cs typeface="+mn-lt"/>
              </a:rPr>
              <a:t>wallet</a:t>
            </a:r>
            <a:r>
              <a:rPr lang="tr-TR">
                <a:latin typeface="Century Gothic"/>
                <a:ea typeface="+mn-lt"/>
                <a:cs typeface="+mn-lt"/>
              </a:rPr>
              <a:t> </a:t>
            </a:r>
            <a:r>
              <a:rPr lang="tr-TR" err="1">
                <a:latin typeface="Century Gothic"/>
                <a:ea typeface="+mn-lt"/>
                <a:cs typeface="+mn-lt"/>
              </a:rPr>
              <a:t>will</a:t>
            </a:r>
            <a:r>
              <a:rPr lang="tr-TR">
                <a:latin typeface="Century Gothic"/>
                <a:ea typeface="+mn-lt"/>
                <a:cs typeface="+mn-lt"/>
              </a:rPr>
              <a:t> </a:t>
            </a:r>
            <a:r>
              <a:rPr lang="tr-TR" err="1">
                <a:latin typeface="Century Gothic"/>
                <a:ea typeface="+mn-lt"/>
                <a:cs typeface="+mn-lt"/>
              </a:rPr>
              <a:t>allow</a:t>
            </a:r>
            <a:r>
              <a:rPr lang="tr-TR">
                <a:latin typeface="Century Gothic"/>
                <a:ea typeface="+mn-lt"/>
                <a:cs typeface="+mn-lt"/>
              </a:rPr>
              <a:t> </a:t>
            </a:r>
            <a:r>
              <a:rPr lang="tr-TR" err="1">
                <a:latin typeface="Century Gothic"/>
                <a:ea typeface="+mn-lt"/>
                <a:cs typeface="+mn-lt"/>
              </a:rPr>
              <a:t>every</a:t>
            </a:r>
            <a:r>
              <a:rPr lang="tr-TR">
                <a:latin typeface="Century Gothic"/>
                <a:ea typeface="+mn-lt"/>
                <a:cs typeface="+mn-lt"/>
              </a:rPr>
              <a:t> </a:t>
            </a:r>
            <a:r>
              <a:rPr lang="tr-TR" err="1">
                <a:latin typeface="Century Gothic"/>
                <a:ea typeface="+mn-lt"/>
                <a:cs typeface="+mn-lt"/>
              </a:rPr>
              <a:t>registered</a:t>
            </a:r>
            <a:r>
              <a:rPr lang="tr-TR">
                <a:latin typeface="Century Gothic"/>
                <a:ea typeface="+mn-lt"/>
                <a:cs typeface="+mn-lt"/>
              </a:rPr>
              <a:t> </a:t>
            </a:r>
            <a:r>
              <a:rPr lang="tr-TR" err="1">
                <a:latin typeface="Century Gothic"/>
                <a:ea typeface="+mn-lt"/>
                <a:cs typeface="+mn-lt"/>
              </a:rPr>
              <a:t>user</a:t>
            </a:r>
            <a:r>
              <a:rPr lang="tr-TR">
                <a:latin typeface="Century Gothic"/>
                <a:ea typeface="+mn-lt"/>
                <a:cs typeface="+mn-lt"/>
              </a:rPr>
              <a:t> </a:t>
            </a:r>
            <a:r>
              <a:rPr lang="tr-TR" err="1">
                <a:latin typeface="Century Gothic"/>
                <a:ea typeface="+mn-lt"/>
                <a:cs typeface="+mn-lt"/>
              </a:rPr>
              <a:t>to</a:t>
            </a:r>
            <a:r>
              <a:rPr lang="tr-TR">
                <a:latin typeface="Century Gothic"/>
                <a:ea typeface="+mn-lt"/>
                <a:cs typeface="+mn-lt"/>
              </a:rPr>
              <a:t> </a:t>
            </a:r>
            <a:r>
              <a:rPr lang="tr-TR" err="1">
                <a:latin typeface="Century Gothic"/>
                <a:ea typeface="+mn-lt"/>
                <a:cs typeface="+mn-lt"/>
              </a:rPr>
              <a:t>easily</a:t>
            </a:r>
            <a:r>
              <a:rPr lang="tr-TR">
                <a:latin typeface="Century Gothic"/>
                <a:ea typeface="+mn-lt"/>
                <a:cs typeface="+mn-lt"/>
              </a:rPr>
              <a:t> </a:t>
            </a:r>
            <a:r>
              <a:rPr lang="tr-TR" err="1">
                <a:latin typeface="Century Gothic"/>
                <a:ea typeface="+mn-lt"/>
                <a:cs typeface="+mn-lt"/>
              </a:rPr>
              <a:t>manage</a:t>
            </a:r>
            <a:r>
              <a:rPr lang="tr-TR">
                <a:latin typeface="Century Gothic"/>
                <a:ea typeface="+mn-lt"/>
                <a:cs typeface="+mn-lt"/>
              </a:rPr>
              <a:t> </a:t>
            </a:r>
            <a:r>
              <a:rPr lang="tr-TR" err="1">
                <a:latin typeface="Century Gothic"/>
                <a:ea typeface="+mn-lt"/>
                <a:cs typeface="+mn-lt"/>
              </a:rPr>
              <a:t>and</a:t>
            </a:r>
            <a:r>
              <a:rPr lang="tr-TR">
                <a:latin typeface="Century Gothic"/>
                <a:ea typeface="+mn-lt"/>
                <a:cs typeface="+mn-lt"/>
              </a:rPr>
              <a:t> </a:t>
            </a:r>
            <a:r>
              <a:rPr lang="tr-TR" err="1">
                <a:latin typeface="Century Gothic"/>
                <a:ea typeface="+mn-lt"/>
                <a:cs typeface="+mn-lt"/>
              </a:rPr>
              <a:t>store</a:t>
            </a:r>
            <a:r>
              <a:rPr lang="tr-TR">
                <a:latin typeface="Century Gothic"/>
                <a:ea typeface="+mn-lt"/>
                <a:cs typeface="+mn-lt"/>
              </a:rPr>
              <a:t> </a:t>
            </a:r>
            <a:r>
              <a:rPr lang="tr-TR" err="1">
                <a:latin typeface="Century Gothic"/>
                <a:ea typeface="+mn-lt"/>
                <a:cs typeface="+mn-lt"/>
              </a:rPr>
              <a:t>Bitsy</a:t>
            </a:r>
            <a:r>
              <a:rPr lang="tr-TR">
                <a:latin typeface="Century Gothic"/>
                <a:ea typeface="+mn-lt"/>
                <a:cs typeface="+mn-lt"/>
              </a:rPr>
              <a:t> </a:t>
            </a:r>
            <a:r>
              <a:rPr lang="tr-TR" err="1">
                <a:latin typeface="Century Gothic"/>
                <a:ea typeface="+mn-lt"/>
                <a:cs typeface="+mn-lt"/>
              </a:rPr>
              <a:t>Coin</a:t>
            </a:r>
            <a:r>
              <a:rPr lang="tr-TR">
                <a:latin typeface="Century Gothic"/>
                <a:ea typeface="+mn-lt"/>
                <a:cs typeface="+mn-lt"/>
              </a:rPr>
              <a:t> </a:t>
            </a:r>
            <a:r>
              <a:rPr lang="tr-TR" err="1">
                <a:latin typeface="Century Gothic"/>
                <a:ea typeface="+mn-lt"/>
                <a:cs typeface="+mn-lt"/>
              </a:rPr>
              <a:t>tokens</a:t>
            </a:r>
            <a:r>
              <a:rPr lang="tr-TR">
                <a:latin typeface="Century Gothic"/>
                <a:ea typeface="+mn-lt"/>
                <a:cs typeface="+mn-lt"/>
              </a:rPr>
              <a:t> </a:t>
            </a:r>
            <a:r>
              <a:rPr lang="tr-TR" err="1">
                <a:latin typeface="Century Gothic"/>
                <a:ea typeface="+mn-lt"/>
                <a:cs typeface="+mn-lt"/>
              </a:rPr>
              <a:t>without</a:t>
            </a:r>
            <a:r>
              <a:rPr lang="tr-TR">
                <a:latin typeface="Century Gothic"/>
                <a:ea typeface="+mn-lt"/>
                <a:cs typeface="+mn-lt"/>
              </a:rPr>
              <a:t> </a:t>
            </a:r>
            <a:r>
              <a:rPr lang="tr-TR" err="1">
                <a:latin typeface="Century Gothic"/>
                <a:ea typeface="+mn-lt"/>
                <a:cs typeface="+mn-lt"/>
              </a:rPr>
              <a:t>using</a:t>
            </a:r>
            <a:r>
              <a:rPr lang="tr-TR">
                <a:latin typeface="Century Gothic"/>
                <a:ea typeface="+mn-lt"/>
                <a:cs typeface="+mn-lt"/>
              </a:rPr>
              <a:t> </a:t>
            </a:r>
            <a:r>
              <a:rPr lang="tr-TR" err="1">
                <a:latin typeface="Century Gothic"/>
                <a:ea typeface="+mn-lt"/>
                <a:cs typeface="+mn-lt"/>
              </a:rPr>
              <a:t>external</a:t>
            </a:r>
            <a:r>
              <a:rPr lang="tr-TR">
                <a:latin typeface="Century Gothic"/>
                <a:ea typeface="+mn-lt"/>
                <a:cs typeface="+mn-lt"/>
              </a:rPr>
              <a:t> </a:t>
            </a:r>
            <a:r>
              <a:rPr lang="tr-TR" err="1">
                <a:latin typeface="Century Gothic"/>
                <a:ea typeface="+mn-lt"/>
                <a:cs typeface="+mn-lt"/>
              </a:rPr>
              <a:t>services</a:t>
            </a:r>
            <a:r>
              <a:rPr lang="tr-TR">
                <a:latin typeface="Century Gothic"/>
                <a:ea typeface="+mn-lt"/>
                <a:cs typeface="+mn-lt"/>
              </a:rPr>
              <a:t>.</a:t>
            </a:r>
            <a:endParaRPr lang="tr-TR">
              <a:latin typeface="Century Gothic"/>
            </a:endParaRPr>
          </a:p>
        </p:txBody>
      </p:sp>
      <p:sp>
        <p:nvSpPr>
          <p:cNvPr id="9" name="Başlık 1">
            <a:extLst>
              <a:ext uri="{FF2B5EF4-FFF2-40B4-BE49-F238E27FC236}">
                <a16:creationId xmlns:a16="http://schemas.microsoft.com/office/drawing/2014/main" xmlns="" id="{97FD8B59-C02E-42BA-BCCC-1E1AD0B5BA2B}"/>
              </a:ext>
            </a:extLst>
          </p:cNvPr>
          <p:cNvSpPr>
            <a:spLocks noGrp="1"/>
          </p:cNvSpPr>
          <p:nvPr>
            <p:ph type="title"/>
          </p:nvPr>
        </p:nvSpPr>
        <p:spPr>
          <a:xfrm>
            <a:off x="685801" y="563880"/>
            <a:ext cx="7402285" cy="1188720"/>
          </a:xfrm>
        </p:spPr>
        <p:txBody>
          <a:bodyPr>
            <a:normAutofit/>
          </a:bodyPr>
          <a:lstStyle/>
          <a:p>
            <a:pPr algn="ctr"/>
            <a:r>
              <a:rPr lang="tr-TR">
                <a:latin typeface="Century Gothic"/>
              </a:rPr>
              <a:t>BITSY COIN</a:t>
            </a:r>
          </a:p>
        </p:txBody>
      </p:sp>
      <p:sp>
        <p:nvSpPr>
          <p:cNvPr id="7" name="6 Slayt Numarası Yer Tutucusu"/>
          <p:cNvSpPr>
            <a:spLocks noGrp="1"/>
          </p:cNvSpPr>
          <p:nvPr>
            <p:ph type="sldNum" sz="quarter" idx="12"/>
          </p:nvPr>
        </p:nvSpPr>
        <p:spPr/>
        <p:txBody>
          <a:bodyPr/>
          <a:lstStyle/>
          <a:p>
            <a:fld id="{D57F1E4F-1CFF-5643-939E-217C01CDF565}" type="slidenum">
              <a:rPr lang="en-US" smtClean="0"/>
              <a:pPr/>
              <a:t>14</a:t>
            </a:fld>
            <a:endParaRPr lang="en-US"/>
          </a:p>
        </p:txBody>
      </p:sp>
    </p:spTree>
    <p:extLst>
      <p:ext uri="{BB962C8B-B14F-4D97-AF65-F5344CB8AC3E}">
        <p14:creationId xmlns:p14="http://schemas.microsoft.com/office/powerpoint/2010/main" xmlns="" val="22791473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etin kutusu 3">
            <a:extLst>
              <a:ext uri="{FF2B5EF4-FFF2-40B4-BE49-F238E27FC236}">
                <a16:creationId xmlns:a16="http://schemas.microsoft.com/office/drawing/2014/main" xmlns="" id="{26B17AFA-C375-4D68-AB04-772B1A61093E}"/>
              </a:ext>
            </a:extLst>
          </p:cNvPr>
          <p:cNvSpPr txBox="1"/>
          <p:nvPr/>
        </p:nvSpPr>
        <p:spPr>
          <a:xfrm>
            <a:off x="359722" y="4004647"/>
            <a:ext cx="8067172" cy="120032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err="1">
                <a:latin typeface="Century Gothic"/>
                <a:ea typeface="+mn-lt"/>
                <a:cs typeface="+mn-lt"/>
              </a:rPr>
              <a:t>BitsyWallet</a:t>
            </a:r>
            <a:r>
              <a:rPr lang="tr-TR">
                <a:latin typeface="Century Gothic"/>
                <a:ea typeface="+mn-lt"/>
                <a:cs typeface="+mn-lt"/>
              </a:rPr>
              <a:t> </a:t>
            </a:r>
            <a:r>
              <a:rPr lang="tr-TR" err="1">
                <a:latin typeface="Century Gothic"/>
                <a:ea typeface="+mn-lt"/>
                <a:cs typeface="+mn-lt"/>
              </a:rPr>
              <a:t>also</a:t>
            </a:r>
            <a:r>
              <a:rPr lang="tr-TR">
                <a:latin typeface="Century Gothic"/>
                <a:ea typeface="+mn-lt"/>
                <a:cs typeface="+mn-lt"/>
              </a:rPr>
              <a:t> </a:t>
            </a:r>
            <a:r>
              <a:rPr lang="tr-TR" err="1">
                <a:latin typeface="Century Gothic"/>
                <a:ea typeface="+mn-lt"/>
                <a:cs typeface="+mn-lt"/>
              </a:rPr>
              <a:t>allows</a:t>
            </a:r>
            <a:r>
              <a:rPr lang="tr-TR">
                <a:latin typeface="Century Gothic"/>
                <a:ea typeface="+mn-lt"/>
                <a:cs typeface="+mn-lt"/>
              </a:rPr>
              <a:t> </a:t>
            </a:r>
            <a:r>
              <a:rPr lang="tr-TR" err="1">
                <a:latin typeface="Century Gothic"/>
                <a:ea typeface="+mn-lt"/>
                <a:cs typeface="+mn-lt"/>
              </a:rPr>
              <a:t>you</a:t>
            </a:r>
            <a:r>
              <a:rPr lang="tr-TR">
                <a:latin typeface="Century Gothic"/>
                <a:ea typeface="+mn-lt"/>
                <a:cs typeface="+mn-lt"/>
              </a:rPr>
              <a:t> </a:t>
            </a:r>
            <a:r>
              <a:rPr lang="tr-TR" err="1">
                <a:latin typeface="Century Gothic"/>
                <a:ea typeface="+mn-lt"/>
                <a:cs typeface="+mn-lt"/>
              </a:rPr>
              <a:t>to</a:t>
            </a:r>
            <a:r>
              <a:rPr lang="tr-TR">
                <a:latin typeface="Century Gothic"/>
                <a:ea typeface="+mn-lt"/>
                <a:cs typeface="+mn-lt"/>
              </a:rPr>
              <a:t> </a:t>
            </a:r>
            <a:r>
              <a:rPr lang="tr-TR" err="1">
                <a:latin typeface="Century Gothic"/>
                <a:ea typeface="+mn-lt"/>
                <a:cs typeface="+mn-lt"/>
              </a:rPr>
              <a:t>convert</a:t>
            </a:r>
            <a:r>
              <a:rPr lang="tr-TR">
                <a:latin typeface="Century Gothic"/>
                <a:ea typeface="+mn-lt"/>
                <a:cs typeface="+mn-lt"/>
              </a:rPr>
              <a:t> </a:t>
            </a:r>
            <a:r>
              <a:rPr lang="tr-TR" err="1">
                <a:latin typeface="Century Gothic"/>
                <a:ea typeface="+mn-lt"/>
                <a:cs typeface="+mn-lt"/>
              </a:rPr>
              <a:t>money</a:t>
            </a:r>
            <a:r>
              <a:rPr lang="tr-TR">
                <a:latin typeface="Century Gothic"/>
                <a:ea typeface="+mn-lt"/>
                <a:cs typeface="+mn-lt"/>
              </a:rPr>
              <a:t> </a:t>
            </a:r>
            <a:r>
              <a:rPr lang="tr-TR" err="1">
                <a:latin typeface="Century Gothic"/>
                <a:ea typeface="+mn-lt"/>
                <a:cs typeface="+mn-lt"/>
              </a:rPr>
              <a:t>into</a:t>
            </a:r>
            <a:r>
              <a:rPr lang="tr-TR">
                <a:latin typeface="Century Gothic"/>
                <a:ea typeface="+mn-lt"/>
                <a:cs typeface="+mn-lt"/>
              </a:rPr>
              <a:t> </a:t>
            </a:r>
            <a:r>
              <a:rPr lang="tr-TR" err="1">
                <a:latin typeface="Century Gothic"/>
                <a:ea typeface="+mn-lt"/>
                <a:cs typeface="+mn-lt"/>
              </a:rPr>
              <a:t>Turkish</a:t>
            </a:r>
            <a:r>
              <a:rPr lang="tr-TR">
                <a:latin typeface="Century Gothic"/>
                <a:ea typeface="+mn-lt"/>
                <a:cs typeface="+mn-lt"/>
              </a:rPr>
              <a:t> lira in </a:t>
            </a:r>
            <a:r>
              <a:rPr lang="tr-TR" err="1">
                <a:latin typeface="Century Gothic"/>
                <a:ea typeface="+mn-lt"/>
                <a:cs typeface="+mn-lt"/>
              </a:rPr>
              <a:t>case</a:t>
            </a:r>
            <a:r>
              <a:rPr lang="tr-TR">
                <a:latin typeface="Century Gothic"/>
                <a:ea typeface="+mn-lt"/>
                <a:cs typeface="+mn-lt"/>
              </a:rPr>
              <a:t> of </a:t>
            </a:r>
            <a:r>
              <a:rPr lang="tr-TR" err="1">
                <a:latin typeface="Century Gothic"/>
                <a:ea typeface="+mn-lt"/>
                <a:cs typeface="+mn-lt"/>
              </a:rPr>
              <a:t>possible</a:t>
            </a:r>
            <a:r>
              <a:rPr lang="tr-TR">
                <a:latin typeface="Century Gothic"/>
                <a:ea typeface="+mn-lt"/>
                <a:cs typeface="+mn-lt"/>
              </a:rPr>
              <a:t> </a:t>
            </a:r>
            <a:r>
              <a:rPr lang="tr-TR" err="1">
                <a:latin typeface="Century Gothic"/>
                <a:ea typeface="+mn-lt"/>
                <a:cs typeface="+mn-lt"/>
              </a:rPr>
              <a:t>fluctuations</a:t>
            </a:r>
            <a:r>
              <a:rPr lang="tr-TR">
                <a:latin typeface="Century Gothic"/>
                <a:ea typeface="+mn-lt"/>
                <a:cs typeface="+mn-lt"/>
              </a:rPr>
              <a:t>. </a:t>
            </a:r>
            <a:r>
              <a:rPr lang="tr-TR" err="1">
                <a:latin typeface="Century Gothic"/>
                <a:ea typeface="+mn-lt"/>
                <a:cs typeface="+mn-lt"/>
              </a:rPr>
              <a:t>These</a:t>
            </a:r>
            <a:r>
              <a:rPr lang="tr-TR">
                <a:latin typeface="Century Gothic"/>
                <a:ea typeface="+mn-lt"/>
                <a:cs typeface="+mn-lt"/>
              </a:rPr>
              <a:t> </a:t>
            </a:r>
            <a:r>
              <a:rPr lang="tr-TR" err="1">
                <a:latin typeface="Century Gothic"/>
                <a:ea typeface="+mn-lt"/>
                <a:cs typeface="+mn-lt"/>
              </a:rPr>
              <a:t>converted</a:t>
            </a:r>
            <a:r>
              <a:rPr lang="tr-TR">
                <a:latin typeface="Century Gothic"/>
                <a:ea typeface="+mn-lt"/>
                <a:cs typeface="+mn-lt"/>
              </a:rPr>
              <a:t> </a:t>
            </a:r>
            <a:r>
              <a:rPr lang="tr-TR" err="1">
                <a:latin typeface="Century Gothic"/>
                <a:ea typeface="+mn-lt"/>
                <a:cs typeface="+mn-lt"/>
              </a:rPr>
              <a:t>funds</a:t>
            </a:r>
            <a:r>
              <a:rPr lang="tr-TR">
                <a:latin typeface="Century Gothic"/>
                <a:ea typeface="+mn-lt"/>
                <a:cs typeface="+mn-lt"/>
              </a:rPr>
              <a:t> </a:t>
            </a:r>
            <a:r>
              <a:rPr lang="tr-TR" err="1">
                <a:latin typeface="Century Gothic"/>
                <a:ea typeface="+mn-lt"/>
                <a:cs typeface="+mn-lt"/>
              </a:rPr>
              <a:t>cannot</a:t>
            </a:r>
            <a:r>
              <a:rPr lang="tr-TR">
                <a:latin typeface="Century Gothic"/>
                <a:ea typeface="+mn-lt"/>
                <a:cs typeface="+mn-lt"/>
              </a:rPr>
              <a:t> be </a:t>
            </a:r>
            <a:r>
              <a:rPr lang="tr-TR" err="1">
                <a:latin typeface="Century Gothic"/>
                <a:ea typeface="+mn-lt"/>
                <a:cs typeface="+mn-lt"/>
              </a:rPr>
              <a:t>used</a:t>
            </a:r>
            <a:r>
              <a:rPr lang="tr-TR">
                <a:latin typeface="Century Gothic"/>
                <a:ea typeface="+mn-lt"/>
                <a:cs typeface="+mn-lt"/>
              </a:rPr>
              <a:t> </a:t>
            </a:r>
            <a:r>
              <a:rPr lang="tr-TR" err="1">
                <a:latin typeface="Century Gothic"/>
                <a:ea typeface="+mn-lt"/>
                <a:cs typeface="+mn-lt"/>
              </a:rPr>
              <a:t>by</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donor</a:t>
            </a:r>
            <a:r>
              <a:rPr lang="tr-TR">
                <a:latin typeface="Century Gothic"/>
                <a:ea typeface="+mn-lt"/>
                <a:cs typeface="+mn-lt"/>
              </a:rPr>
              <a:t> </a:t>
            </a:r>
            <a:r>
              <a:rPr lang="tr-TR" err="1">
                <a:latin typeface="Century Gothic"/>
                <a:ea typeface="+mn-lt"/>
                <a:cs typeface="+mn-lt"/>
              </a:rPr>
              <a:t>before</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end</a:t>
            </a:r>
            <a:r>
              <a:rPr lang="tr-TR">
                <a:latin typeface="Century Gothic"/>
                <a:ea typeface="+mn-lt"/>
                <a:cs typeface="+mn-lt"/>
              </a:rPr>
              <a:t> of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campaign</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campaign</a:t>
            </a:r>
            <a:r>
              <a:rPr lang="tr-TR">
                <a:latin typeface="Century Gothic"/>
                <a:ea typeface="+mn-lt"/>
                <a:cs typeface="+mn-lt"/>
              </a:rPr>
              <a:t> </a:t>
            </a:r>
            <a:r>
              <a:rPr lang="tr-TR" err="1">
                <a:latin typeface="Century Gothic"/>
                <a:ea typeface="+mn-lt"/>
                <a:cs typeface="+mn-lt"/>
              </a:rPr>
              <a:t>must</a:t>
            </a:r>
            <a:r>
              <a:rPr lang="tr-TR">
                <a:latin typeface="Century Gothic"/>
                <a:ea typeface="+mn-lt"/>
                <a:cs typeface="+mn-lt"/>
              </a:rPr>
              <a:t> </a:t>
            </a:r>
            <a:r>
              <a:rPr lang="tr-TR" err="1">
                <a:latin typeface="Century Gothic"/>
                <a:ea typeface="+mn-lt"/>
                <a:cs typeface="+mn-lt"/>
              </a:rPr>
              <a:t>also</a:t>
            </a:r>
            <a:r>
              <a:rPr lang="tr-TR">
                <a:latin typeface="Century Gothic"/>
                <a:ea typeface="+mn-lt"/>
                <a:cs typeface="+mn-lt"/>
              </a:rPr>
              <a:t> be </a:t>
            </a:r>
            <a:r>
              <a:rPr lang="tr-TR" err="1">
                <a:latin typeface="Century Gothic"/>
                <a:ea typeface="+mn-lt"/>
                <a:cs typeface="+mn-lt"/>
              </a:rPr>
              <a:t>verified</a:t>
            </a:r>
            <a:r>
              <a:rPr lang="tr-TR">
                <a:latin typeface="Century Gothic"/>
                <a:ea typeface="+mn-lt"/>
                <a:cs typeface="+mn-lt"/>
              </a:rPr>
              <a:t>.</a:t>
            </a:r>
            <a:endParaRPr lang="tr-TR">
              <a:latin typeface="Century Gothic"/>
            </a:endParaRPr>
          </a:p>
        </p:txBody>
      </p:sp>
      <p:sp>
        <p:nvSpPr>
          <p:cNvPr id="9" name="Başlık 1">
            <a:extLst>
              <a:ext uri="{FF2B5EF4-FFF2-40B4-BE49-F238E27FC236}">
                <a16:creationId xmlns:a16="http://schemas.microsoft.com/office/drawing/2014/main" xmlns="" id="{97FD8B59-C02E-42BA-BCCC-1E1AD0B5BA2B}"/>
              </a:ext>
            </a:extLst>
          </p:cNvPr>
          <p:cNvSpPr>
            <a:spLocks noGrp="1"/>
          </p:cNvSpPr>
          <p:nvPr>
            <p:ph type="title"/>
          </p:nvPr>
        </p:nvSpPr>
        <p:spPr>
          <a:xfrm>
            <a:off x="685801" y="563880"/>
            <a:ext cx="7402285" cy="1188720"/>
          </a:xfrm>
        </p:spPr>
        <p:txBody>
          <a:bodyPr>
            <a:normAutofit/>
          </a:bodyPr>
          <a:lstStyle/>
          <a:p>
            <a:pPr algn="ctr"/>
            <a:r>
              <a:rPr lang="tr-TR">
                <a:latin typeface="Century Gothic"/>
              </a:rPr>
              <a:t>BITSY COIN</a:t>
            </a:r>
          </a:p>
        </p:txBody>
      </p:sp>
      <p:sp>
        <p:nvSpPr>
          <p:cNvPr id="7" name="Metin kutusu 3">
            <a:extLst>
              <a:ext uri="{FF2B5EF4-FFF2-40B4-BE49-F238E27FC236}">
                <a16:creationId xmlns:a16="http://schemas.microsoft.com/office/drawing/2014/main" xmlns="" id="{5A15AF22-9B3B-4D4C-8482-ADE6DEEBE0E5}"/>
              </a:ext>
            </a:extLst>
          </p:cNvPr>
          <p:cNvSpPr txBox="1"/>
          <p:nvPr/>
        </p:nvSpPr>
        <p:spPr>
          <a:xfrm>
            <a:off x="348220" y="1836542"/>
            <a:ext cx="8067172" cy="1754326"/>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tr-TR" err="1">
                <a:latin typeface="Century Gothic"/>
                <a:ea typeface="+mn-lt"/>
                <a:cs typeface="+mn-lt"/>
              </a:rPr>
              <a:t>There</a:t>
            </a:r>
            <a:r>
              <a:rPr lang="tr-TR">
                <a:latin typeface="Century Gothic"/>
                <a:ea typeface="+mn-lt"/>
                <a:cs typeface="+mn-lt"/>
              </a:rPr>
              <a:t> is </a:t>
            </a:r>
            <a:r>
              <a:rPr lang="tr-TR" err="1">
                <a:latin typeface="Century Gothic"/>
                <a:ea typeface="+mn-lt"/>
                <a:cs typeface="+mn-lt"/>
              </a:rPr>
              <a:t>also</a:t>
            </a:r>
            <a:r>
              <a:rPr lang="tr-TR">
                <a:latin typeface="Century Gothic"/>
                <a:ea typeface="+mn-lt"/>
                <a:cs typeface="+mn-lt"/>
              </a:rPr>
              <a:t> a </a:t>
            </a:r>
            <a:r>
              <a:rPr lang="tr-TR" err="1">
                <a:latin typeface="Century Gothic"/>
                <a:ea typeface="+mn-lt"/>
                <a:cs typeface="+mn-lt"/>
              </a:rPr>
              <a:t>structure</a:t>
            </a:r>
            <a:r>
              <a:rPr lang="tr-TR">
                <a:latin typeface="Century Gothic"/>
                <a:ea typeface="+mn-lt"/>
                <a:cs typeface="+mn-lt"/>
              </a:rPr>
              <a:t> </a:t>
            </a:r>
            <a:r>
              <a:rPr lang="tr-TR" err="1">
                <a:latin typeface="Century Gothic"/>
                <a:ea typeface="+mn-lt"/>
                <a:cs typeface="+mn-lt"/>
              </a:rPr>
              <a:t>called</a:t>
            </a:r>
            <a:r>
              <a:rPr lang="tr-TR">
                <a:latin typeface="Century Gothic"/>
                <a:ea typeface="+mn-lt"/>
                <a:cs typeface="+mn-lt"/>
              </a:rPr>
              <a:t> </a:t>
            </a:r>
            <a:r>
              <a:rPr lang="tr-TR" err="1">
                <a:latin typeface="Century Gothic"/>
                <a:ea typeface="+mn-lt"/>
                <a:cs typeface="+mn-lt"/>
              </a:rPr>
              <a:t>BitsyWallet</a:t>
            </a:r>
            <a:r>
              <a:rPr lang="tr-TR">
                <a:latin typeface="Century Gothic"/>
                <a:ea typeface="+mn-lt"/>
                <a:cs typeface="+mn-lt"/>
              </a:rPr>
              <a:t>, a </a:t>
            </a:r>
            <a:r>
              <a:rPr lang="tr-TR" err="1">
                <a:latin typeface="Century Gothic"/>
                <a:ea typeface="+mn-lt"/>
                <a:cs typeface="+mn-lt"/>
              </a:rPr>
              <a:t>payment</a:t>
            </a:r>
            <a:r>
              <a:rPr lang="tr-TR">
                <a:latin typeface="Century Gothic"/>
                <a:ea typeface="+mn-lt"/>
                <a:cs typeface="+mn-lt"/>
              </a:rPr>
              <a:t> </a:t>
            </a:r>
            <a:r>
              <a:rPr lang="tr-TR" err="1">
                <a:latin typeface="Century Gothic"/>
                <a:ea typeface="+mn-lt"/>
                <a:cs typeface="+mn-lt"/>
              </a:rPr>
              <a:t>gateway</a:t>
            </a:r>
            <a:r>
              <a:rPr lang="tr-TR">
                <a:latin typeface="Century Gothic"/>
                <a:ea typeface="+mn-lt"/>
                <a:cs typeface="+mn-lt"/>
              </a:rPr>
              <a:t> </a:t>
            </a:r>
            <a:r>
              <a:rPr lang="tr-TR" err="1">
                <a:latin typeface="Century Gothic"/>
                <a:ea typeface="+mn-lt"/>
                <a:cs typeface="+mn-lt"/>
              </a:rPr>
              <a:t>that</a:t>
            </a:r>
            <a:r>
              <a:rPr lang="tr-TR">
                <a:latin typeface="Century Gothic"/>
                <a:ea typeface="+mn-lt"/>
                <a:cs typeface="+mn-lt"/>
              </a:rPr>
              <a:t> </a:t>
            </a:r>
            <a:r>
              <a:rPr lang="tr-TR" err="1">
                <a:latin typeface="Century Gothic"/>
                <a:ea typeface="+mn-lt"/>
                <a:cs typeface="+mn-lt"/>
              </a:rPr>
              <a:t>allows</a:t>
            </a:r>
            <a:r>
              <a:rPr lang="tr-TR">
                <a:latin typeface="Century Gothic"/>
                <a:ea typeface="+mn-lt"/>
                <a:cs typeface="+mn-lt"/>
              </a:rPr>
              <a:t> </a:t>
            </a:r>
            <a:r>
              <a:rPr lang="tr-TR" err="1">
                <a:latin typeface="Century Gothic"/>
                <a:ea typeface="+mn-lt"/>
                <a:cs typeface="+mn-lt"/>
              </a:rPr>
              <a:t>registered</a:t>
            </a:r>
            <a:r>
              <a:rPr lang="tr-TR">
                <a:latin typeface="Century Gothic"/>
                <a:ea typeface="+mn-lt"/>
                <a:cs typeface="+mn-lt"/>
              </a:rPr>
              <a:t> </a:t>
            </a:r>
            <a:r>
              <a:rPr lang="tr-TR" err="1">
                <a:latin typeface="Century Gothic"/>
                <a:ea typeface="+mn-lt"/>
                <a:cs typeface="+mn-lt"/>
              </a:rPr>
              <a:t>charities</a:t>
            </a:r>
            <a:r>
              <a:rPr lang="tr-TR">
                <a:latin typeface="Century Gothic"/>
                <a:ea typeface="+mn-lt"/>
                <a:cs typeface="+mn-lt"/>
              </a:rPr>
              <a:t> on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Bitsy</a:t>
            </a:r>
            <a:r>
              <a:rPr lang="tr-TR">
                <a:latin typeface="Century Gothic"/>
                <a:ea typeface="+mn-lt"/>
                <a:cs typeface="+mn-lt"/>
              </a:rPr>
              <a:t> platform </a:t>
            </a:r>
            <a:r>
              <a:rPr lang="tr-TR" err="1">
                <a:latin typeface="Century Gothic"/>
                <a:ea typeface="+mn-lt"/>
                <a:cs typeface="+mn-lt"/>
              </a:rPr>
              <a:t>to</a:t>
            </a:r>
            <a:r>
              <a:rPr lang="tr-TR">
                <a:latin typeface="Century Gothic"/>
                <a:ea typeface="+mn-lt"/>
                <a:cs typeface="+mn-lt"/>
              </a:rPr>
              <a:t> </a:t>
            </a:r>
            <a:r>
              <a:rPr lang="tr-TR" err="1">
                <a:latin typeface="Century Gothic"/>
                <a:ea typeface="+mn-lt"/>
                <a:cs typeface="+mn-lt"/>
              </a:rPr>
              <a:t>accept</a:t>
            </a:r>
            <a:r>
              <a:rPr lang="tr-TR">
                <a:latin typeface="Century Gothic"/>
                <a:ea typeface="+mn-lt"/>
                <a:cs typeface="+mn-lt"/>
              </a:rPr>
              <a:t> </a:t>
            </a:r>
            <a:r>
              <a:rPr lang="tr-TR" err="1">
                <a:latin typeface="Century Gothic"/>
                <a:ea typeface="+mn-lt"/>
                <a:cs typeface="+mn-lt"/>
              </a:rPr>
              <a:t>donations</a:t>
            </a:r>
            <a:r>
              <a:rPr lang="tr-TR">
                <a:latin typeface="Century Gothic"/>
                <a:ea typeface="+mn-lt"/>
                <a:cs typeface="+mn-lt"/>
              </a:rPr>
              <a:t> </a:t>
            </a:r>
            <a:r>
              <a:rPr lang="tr-TR" err="1">
                <a:latin typeface="Century Gothic"/>
                <a:ea typeface="+mn-lt"/>
                <a:cs typeface="+mn-lt"/>
              </a:rPr>
              <a:t>directly</a:t>
            </a:r>
            <a:r>
              <a:rPr lang="tr-TR">
                <a:latin typeface="Century Gothic"/>
                <a:ea typeface="+mn-lt"/>
                <a:cs typeface="+mn-lt"/>
              </a:rPr>
              <a:t> on </a:t>
            </a:r>
            <a:r>
              <a:rPr lang="tr-TR" err="1">
                <a:latin typeface="Century Gothic"/>
                <a:ea typeface="+mn-lt"/>
                <a:cs typeface="+mn-lt"/>
              </a:rPr>
              <a:t>their</a:t>
            </a:r>
            <a:r>
              <a:rPr lang="tr-TR">
                <a:latin typeface="Century Gothic"/>
                <a:ea typeface="+mn-lt"/>
                <a:cs typeface="+mn-lt"/>
              </a:rPr>
              <a:t> </a:t>
            </a:r>
            <a:r>
              <a:rPr lang="tr-TR" err="1">
                <a:latin typeface="Century Gothic"/>
                <a:ea typeface="+mn-lt"/>
                <a:cs typeface="+mn-lt"/>
              </a:rPr>
              <a:t>websites</a:t>
            </a:r>
            <a:r>
              <a:rPr lang="tr-TR">
                <a:latin typeface="Century Gothic"/>
                <a:ea typeface="+mn-lt"/>
                <a:cs typeface="+mn-lt"/>
              </a:rPr>
              <a:t> </a:t>
            </a:r>
            <a:r>
              <a:rPr lang="tr-TR" err="1">
                <a:latin typeface="Century Gothic"/>
                <a:ea typeface="+mn-lt"/>
                <a:cs typeface="+mn-lt"/>
              </a:rPr>
              <a:t>and</a:t>
            </a:r>
            <a:r>
              <a:rPr lang="tr-TR">
                <a:latin typeface="Century Gothic"/>
                <a:ea typeface="+mn-lt"/>
                <a:cs typeface="+mn-lt"/>
              </a:rPr>
              <a:t> in </a:t>
            </a:r>
            <a:r>
              <a:rPr lang="tr-TR" err="1">
                <a:latin typeface="Century Gothic"/>
                <a:ea typeface="+mn-lt"/>
                <a:cs typeface="+mn-lt"/>
              </a:rPr>
              <a:t>different</a:t>
            </a:r>
            <a:r>
              <a:rPr lang="tr-TR">
                <a:latin typeface="Century Gothic"/>
                <a:ea typeface="+mn-lt"/>
                <a:cs typeface="+mn-lt"/>
              </a:rPr>
              <a:t> </a:t>
            </a:r>
            <a:r>
              <a:rPr lang="tr-TR" err="1">
                <a:latin typeface="Century Gothic"/>
                <a:ea typeface="+mn-lt"/>
                <a:cs typeface="+mn-lt"/>
              </a:rPr>
              <a:t>crypto</a:t>
            </a:r>
            <a:r>
              <a:rPr lang="tr-TR">
                <a:latin typeface="Century Gothic"/>
                <a:ea typeface="+mn-lt"/>
                <a:cs typeface="+mn-lt"/>
              </a:rPr>
              <a:t> </a:t>
            </a:r>
            <a:r>
              <a:rPr lang="tr-TR" err="1">
                <a:latin typeface="Century Gothic"/>
                <a:ea typeface="+mn-lt"/>
                <a:cs typeface="+mn-lt"/>
              </a:rPr>
              <a:t>currencies</a:t>
            </a:r>
            <a:r>
              <a:rPr lang="tr-TR">
                <a:latin typeface="Century Gothic"/>
                <a:ea typeface="+mn-lt"/>
                <a:cs typeface="+mn-lt"/>
              </a:rPr>
              <a:t> </a:t>
            </a:r>
            <a:r>
              <a:rPr lang="tr-TR" err="1">
                <a:latin typeface="Century Gothic"/>
                <a:ea typeface="+mn-lt"/>
                <a:cs typeface="+mn-lt"/>
              </a:rPr>
              <a:t>and</a:t>
            </a:r>
            <a:r>
              <a:rPr lang="tr-TR">
                <a:latin typeface="Century Gothic"/>
                <a:ea typeface="+mn-lt"/>
                <a:cs typeface="+mn-lt"/>
              </a:rPr>
              <a:t> </a:t>
            </a:r>
            <a:r>
              <a:rPr lang="tr-TR" err="1">
                <a:latin typeface="Century Gothic"/>
                <a:ea typeface="+mn-lt"/>
                <a:cs typeface="+mn-lt"/>
              </a:rPr>
              <a:t>Turkish</a:t>
            </a:r>
            <a:r>
              <a:rPr lang="tr-TR">
                <a:latin typeface="Century Gothic"/>
                <a:ea typeface="+mn-lt"/>
                <a:cs typeface="+mn-lt"/>
              </a:rPr>
              <a:t> Lira, </a:t>
            </a:r>
            <a:r>
              <a:rPr lang="tr-TR" err="1">
                <a:latin typeface="Century Gothic"/>
                <a:ea typeface="+mn-lt"/>
                <a:cs typeface="+mn-lt"/>
              </a:rPr>
              <a:t>which</a:t>
            </a:r>
            <a:r>
              <a:rPr lang="tr-TR">
                <a:latin typeface="Century Gothic"/>
                <a:ea typeface="+mn-lt"/>
                <a:cs typeface="+mn-lt"/>
              </a:rPr>
              <a:t> </a:t>
            </a:r>
            <a:r>
              <a:rPr lang="tr-TR" err="1">
                <a:latin typeface="Century Gothic"/>
                <a:ea typeface="+mn-lt"/>
                <a:cs typeface="+mn-lt"/>
              </a:rPr>
              <a:t>are</a:t>
            </a:r>
            <a:r>
              <a:rPr lang="tr-TR">
                <a:latin typeface="Century Gothic"/>
                <a:ea typeface="+mn-lt"/>
                <a:cs typeface="+mn-lt"/>
              </a:rPr>
              <a:t> </a:t>
            </a:r>
            <a:r>
              <a:rPr lang="tr-TR" err="1">
                <a:latin typeface="Century Gothic"/>
                <a:ea typeface="+mn-lt"/>
                <a:cs typeface="+mn-lt"/>
              </a:rPr>
              <a:t>then</a:t>
            </a:r>
            <a:r>
              <a:rPr lang="tr-TR">
                <a:latin typeface="Century Gothic"/>
                <a:ea typeface="+mn-lt"/>
                <a:cs typeface="+mn-lt"/>
              </a:rPr>
              <a:t> </a:t>
            </a:r>
            <a:r>
              <a:rPr lang="tr-TR" err="1">
                <a:latin typeface="Century Gothic"/>
                <a:ea typeface="+mn-lt"/>
                <a:cs typeface="+mn-lt"/>
              </a:rPr>
              <a:t>instantly</a:t>
            </a:r>
            <a:r>
              <a:rPr lang="tr-TR">
                <a:latin typeface="Century Gothic"/>
                <a:ea typeface="+mn-lt"/>
                <a:cs typeface="+mn-lt"/>
              </a:rPr>
              <a:t> </a:t>
            </a:r>
            <a:r>
              <a:rPr lang="tr-TR" err="1">
                <a:latin typeface="Century Gothic"/>
                <a:ea typeface="+mn-lt"/>
                <a:cs typeface="+mn-lt"/>
              </a:rPr>
              <a:t>converted</a:t>
            </a:r>
            <a:r>
              <a:rPr lang="tr-TR">
                <a:latin typeface="Century Gothic"/>
                <a:ea typeface="+mn-lt"/>
                <a:cs typeface="+mn-lt"/>
              </a:rPr>
              <a:t> </a:t>
            </a:r>
            <a:r>
              <a:rPr lang="tr-TR" err="1">
                <a:latin typeface="Century Gothic"/>
                <a:ea typeface="+mn-lt"/>
                <a:cs typeface="+mn-lt"/>
              </a:rPr>
              <a:t>into</a:t>
            </a:r>
            <a:r>
              <a:rPr lang="tr-TR">
                <a:latin typeface="Century Gothic"/>
                <a:ea typeface="+mn-lt"/>
                <a:cs typeface="+mn-lt"/>
              </a:rPr>
              <a:t> </a:t>
            </a:r>
            <a:r>
              <a:rPr lang="tr-TR" err="1">
                <a:latin typeface="Century Gothic"/>
                <a:ea typeface="+mn-lt"/>
                <a:cs typeface="+mn-lt"/>
              </a:rPr>
              <a:t>Bitsy</a:t>
            </a:r>
            <a:r>
              <a:rPr lang="tr-TR">
                <a:latin typeface="Century Gothic"/>
                <a:ea typeface="+mn-lt"/>
                <a:cs typeface="+mn-lt"/>
              </a:rPr>
              <a:t> </a:t>
            </a:r>
            <a:r>
              <a:rPr lang="tr-TR" err="1">
                <a:latin typeface="Century Gothic"/>
                <a:ea typeface="+mn-lt"/>
                <a:cs typeface="+mn-lt"/>
              </a:rPr>
              <a:t>Coin</a:t>
            </a:r>
            <a:r>
              <a:rPr lang="tr-TR">
                <a:latin typeface="Century Gothic"/>
                <a:ea typeface="+mn-lt"/>
                <a:cs typeface="+mn-lt"/>
              </a:rPr>
              <a:t>. </a:t>
            </a:r>
            <a:r>
              <a:rPr lang="tr-TR" err="1">
                <a:latin typeface="Century Gothic"/>
                <a:ea typeface="+mn-lt"/>
                <a:cs typeface="+mn-lt"/>
              </a:rPr>
              <a:t>This</a:t>
            </a:r>
            <a:r>
              <a:rPr lang="tr-TR">
                <a:latin typeface="Century Gothic"/>
                <a:ea typeface="+mn-lt"/>
                <a:cs typeface="+mn-lt"/>
              </a:rPr>
              <a:t> is </a:t>
            </a:r>
            <a:r>
              <a:rPr lang="tr-TR" err="1">
                <a:latin typeface="Century Gothic"/>
                <a:ea typeface="+mn-lt"/>
                <a:cs typeface="+mn-lt"/>
              </a:rPr>
              <a:t>to</a:t>
            </a:r>
            <a:r>
              <a:rPr lang="tr-TR">
                <a:latin typeface="Century Gothic"/>
                <a:ea typeface="+mn-lt"/>
                <a:cs typeface="+mn-lt"/>
              </a:rPr>
              <a:t> </a:t>
            </a:r>
            <a:r>
              <a:rPr lang="tr-TR" err="1">
                <a:latin typeface="Century Gothic"/>
                <a:ea typeface="+mn-lt"/>
                <a:cs typeface="+mn-lt"/>
              </a:rPr>
              <a:t>allow</a:t>
            </a:r>
            <a:r>
              <a:rPr lang="tr-TR">
                <a:latin typeface="Century Gothic"/>
                <a:ea typeface="+mn-lt"/>
                <a:cs typeface="+mn-lt"/>
              </a:rPr>
              <a:t> </a:t>
            </a:r>
            <a:r>
              <a:rPr lang="tr-TR" err="1">
                <a:latin typeface="Century Gothic"/>
                <a:ea typeface="+mn-lt"/>
                <a:cs typeface="+mn-lt"/>
              </a:rPr>
              <a:t>charities</a:t>
            </a:r>
            <a:r>
              <a:rPr lang="tr-TR">
                <a:latin typeface="Century Gothic"/>
                <a:ea typeface="+mn-lt"/>
                <a:cs typeface="+mn-lt"/>
              </a:rPr>
              <a:t> </a:t>
            </a:r>
            <a:r>
              <a:rPr lang="tr-TR" err="1">
                <a:latin typeface="Century Gothic"/>
                <a:ea typeface="+mn-lt"/>
                <a:cs typeface="+mn-lt"/>
              </a:rPr>
              <a:t>to</a:t>
            </a:r>
            <a:r>
              <a:rPr lang="tr-TR">
                <a:latin typeface="Century Gothic"/>
                <a:ea typeface="+mn-lt"/>
                <a:cs typeface="+mn-lt"/>
              </a:rPr>
              <a:t> </a:t>
            </a:r>
            <a:r>
              <a:rPr lang="tr-TR" err="1">
                <a:latin typeface="Century Gothic"/>
                <a:ea typeface="+mn-lt"/>
                <a:cs typeface="+mn-lt"/>
              </a:rPr>
              <a:t>manage</a:t>
            </a:r>
            <a:r>
              <a:rPr lang="tr-TR">
                <a:latin typeface="Century Gothic"/>
                <a:ea typeface="+mn-lt"/>
                <a:cs typeface="+mn-lt"/>
              </a:rPr>
              <a:t> </a:t>
            </a:r>
            <a:r>
              <a:rPr lang="tr-TR" err="1">
                <a:latin typeface="Century Gothic"/>
                <a:ea typeface="+mn-lt"/>
                <a:cs typeface="+mn-lt"/>
              </a:rPr>
              <a:t>all</a:t>
            </a:r>
            <a:r>
              <a:rPr lang="tr-TR">
                <a:latin typeface="Century Gothic"/>
                <a:ea typeface="+mn-lt"/>
                <a:cs typeface="+mn-lt"/>
              </a:rPr>
              <a:t> </a:t>
            </a:r>
            <a:r>
              <a:rPr lang="tr-TR" err="1">
                <a:latin typeface="Century Gothic"/>
                <a:ea typeface="+mn-lt"/>
                <a:cs typeface="+mn-lt"/>
              </a:rPr>
              <a:t>donations</a:t>
            </a:r>
            <a:r>
              <a:rPr lang="tr-TR">
                <a:latin typeface="Century Gothic"/>
                <a:ea typeface="+mn-lt"/>
                <a:cs typeface="+mn-lt"/>
              </a:rPr>
              <a:t> </a:t>
            </a:r>
            <a:r>
              <a:rPr lang="tr-TR" err="1">
                <a:latin typeface="Century Gothic"/>
                <a:ea typeface="+mn-lt"/>
                <a:cs typeface="+mn-lt"/>
              </a:rPr>
              <a:t>received</a:t>
            </a:r>
            <a:r>
              <a:rPr lang="tr-TR">
                <a:latin typeface="Century Gothic"/>
                <a:ea typeface="+mn-lt"/>
                <a:cs typeface="+mn-lt"/>
              </a:rPr>
              <a:t> in a </a:t>
            </a:r>
            <a:r>
              <a:rPr lang="tr-TR" err="1">
                <a:latin typeface="Century Gothic"/>
                <a:ea typeface="+mn-lt"/>
                <a:cs typeface="+mn-lt"/>
              </a:rPr>
              <a:t>single</a:t>
            </a:r>
            <a:r>
              <a:rPr lang="tr-TR">
                <a:latin typeface="Century Gothic"/>
                <a:ea typeface="+mn-lt"/>
                <a:cs typeface="+mn-lt"/>
              </a:rPr>
              <a:t> </a:t>
            </a:r>
            <a:r>
              <a:rPr lang="tr-TR" err="1">
                <a:latin typeface="Century Gothic"/>
                <a:ea typeface="+mn-lt"/>
                <a:cs typeface="+mn-lt"/>
              </a:rPr>
              <a:t>wallet</a:t>
            </a:r>
            <a:r>
              <a:rPr lang="tr-TR">
                <a:latin typeface="Century Gothic"/>
                <a:ea typeface="+mn-lt"/>
                <a:cs typeface="+mn-lt"/>
              </a:rPr>
              <a:t> in a </a:t>
            </a:r>
            <a:r>
              <a:rPr lang="tr-TR" err="1">
                <a:latin typeface="Century Gothic"/>
                <a:ea typeface="+mn-lt"/>
                <a:cs typeface="+mn-lt"/>
              </a:rPr>
              <a:t>simple</a:t>
            </a:r>
            <a:r>
              <a:rPr lang="tr-TR">
                <a:latin typeface="Century Gothic"/>
                <a:ea typeface="+mn-lt"/>
                <a:cs typeface="+mn-lt"/>
              </a:rPr>
              <a:t> </a:t>
            </a:r>
            <a:r>
              <a:rPr lang="tr-TR" err="1">
                <a:latin typeface="Century Gothic"/>
                <a:ea typeface="+mn-lt"/>
                <a:cs typeface="+mn-lt"/>
              </a:rPr>
              <a:t>way</a:t>
            </a:r>
            <a:r>
              <a:rPr lang="tr-TR">
                <a:latin typeface="Century Gothic"/>
                <a:ea typeface="+mn-lt"/>
                <a:cs typeface="+mn-lt"/>
              </a:rPr>
              <a:t> </a:t>
            </a:r>
            <a:r>
              <a:rPr lang="tr-TR" err="1">
                <a:latin typeface="Century Gothic"/>
                <a:ea typeface="+mn-lt"/>
                <a:cs typeface="+mn-lt"/>
              </a:rPr>
              <a:t>and</a:t>
            </a:r>
            <a:r>
              <a:rPr lang="tr-TR">
                <a:latin typeface="Century Gothic"/>
                <a:ea typeface="+mn-lt"/>
                <a:cs typeface="+mn-lt"/>
              </a:rPr>
              <a:t> </a:t>
            </a:r>
            <a:r>
              <a:rPr lang="tr-TR" err="1">
                <a:latin typeface="Century Gothic"/>
                <a:ea typeface="+mn-lt"/>
                <a:cs typeface="+mn-lt"/>
              </a:rPr>
              <a:t>provide</a:t>
            </a:r>
            <a:r>
              <a:rPr lang="tr-TR">
                <a:latin typeface="Century Gothic"/>
                <a:ea typeface="+mn-lt"/>
                <a:cs typeface="+mn-lt"/>
              </a:rPr>
              <a:t> </a:t>
            </a:r>
            <a:r>
              <a:rPr lang="tr-TR" err="1">
                <a:latin typeface="Century Gothic"/>
                <a:ea typeface="+mn-lt"/>
                <a:cs typeface="+mn-lt"/>
              </a:rPr>
              <a:t>transparency</a:t>
            </a:r>
            <a:r>
              <a:rPr lang="tr-TR">
                <a:latin typeface="Century Gothic"/>
                <a:ea typeface="+mn-lt"/>
                <a:cs typeface="+mn-lt"/>
              </a:rPr>
              <a:t> </a:t>
            </a:r>
            <a:r>
              <a:rPr lang="tr-TR" err="1">
                <a:latin typeface="Century Gothic"/>
                <a:ea typeface="+mn-lt"/>
                <a:cs typeface="+mn-lt"/>
              </a:rPr>
              <a:t>and</a:t>
            </a:r>
            <a:r>
              <a:rPr lang="tr-TR">
                <a:latin typeface="Century Gothic"/>
                <a:ea typeface="+mn-lt"/>
                <a:cs typeface="+mn-lt"/>
              </a:rPr>
              <a:t> </a:t>
            </a:r>
            <a:r>
              <a:rPr lang="tr-TR" err="1">
                <a:latin typeface="Century Gothic"/>
                <a:ea typeface="+mn-lt"/>
                <a:cs typeface="+mn-lt"/>
              </a:rPr>
              <a:t>traceability</a:t>
            </a:r>
            <a:r>
              <a:rPr lang="tr-TR">
                <a:latin typeface="Century Gothic"/>
                <a:ea typeface="+mn-lt"/>
                <a:cs typeface="+mn-lt"/>
              </a:rPr>
              <a:t> </a:t>
            </a:r>
            <a:r>
              <a:rPr lang="tr-TR" err="1">
                <a:latin typeface="Century Gothic"/>
                <a:ea typeface="+mn-lt"/>
                <a:cs typeface="+mn-lt"/>
              </a:rPr>
              <a:t>through</a:t>
            </a:r>
            <a:r>
              <a:rPr lang="tr-TR">
                <a:latin typeface="Century Gothic"/>
                <a:ea typeface="+mn-lt"/>
                <a:cs typeface="+mn-lt"/>
              </a:rPr>
              <a:t> </a:t>
            </a:r>
            <a:r>
              <a:rPr lang="tr-TR" err="1">
                <a:latin typeface="Century Gothic"/>
                <a:ea typeface="+mn-lt"/>
                <a:cs typeface="+mn-lt"/>
              </a:rPr>
              <a:t>Bitsy</a:t>
            </a:r>
            <a:r>
              <a:rPr lang="tr-TR">
                <a:latin typeface="Century Gothic"/>
                <a:ea typeface="+mn-lt"/>
                <a:cs typeface="+mn-lt"/>
              </a:rPr>
              <a:t>.</a:t>
            </a:r>
          </a:p>
        </p:txBody>
      </p:sp>
      <p:sp>
        <p:nvSpPr>
          <p:cNvPr id="10" name="9 Slayt Numarası Yer Tutucusu"/>
          <p:cNvSpPr>
            <a:spLocks noGrp="1"/>
          </p:cNvSpPr>
          <p:nvPr>
            <p:ph type="sldNum" sz="quarter" idx="12"/>
          </p:nvPr>
        </p:nvSpPr>
        <p:spPr/>
        <p:txBody>
          <a:bodyPr/>
          <a:lstStyle/>
          <a:p>
            <a:fld id="{D57F1E4F-1CFF-5643-939E-217C01CDF565}" type="slidenum">
              <a:rPr lang="en-US" smtClean="0"/>
              <a:pPr/>
              <a:t>15</a:t>
            </a:fld>
            <a:endParaRPr lang="en-US"/>
          </a:p>
        </p:txBody>
      </p:sp>
    </p:spTree>
    <p:extLst>
      <p:ext uri="{BB962C8B-B14F-4D97-AF65-F5344CB8AC3E}">
        <p14:creationId xmlns:p14="http://schemas.microsoft.com/office/powerpoint/2010/main" xmlns="" val="9794638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etin kutusu 3">
            <a:extLst>
              <a:ext uri="{FF2B5EF4-FFF2-40B4-BE49-F238E27FC236}">
                <a16:creationId xmlns:a16="http://schemas.microsoft.com/office/drawing/2014/main" xmlns="" id="{26B17AFA-C375-4D68-AB04-772B1A61093E}"/>
              </a:ext>
            </a:extLst>
          </p:cNvPr>
          <p:cNvSpPr txBox="1"/>
          <p:nvPr/>
        </p:nvSpPr>
        <p:spPr>
          <a:xfrm>
            <a:off x="273457" y="1905553"/>
            <a:ext cx="8067172" cy="6463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dirty="0" err="1">
                <a:latin typeface="Century Gothic"/>
                <a:ea typeface="+mn-lt"/>
                <a:cs typeface="+mn-lt"/>
              </a:rPr>
              <a:t>Through</a:t>
            </a:r>
            <a:r>
              <a:rPr lang="tr-TR" dirty="0">
                <a:latin typeface="Century Gothic"/>
                <a:ea typeface="+mn-lt"/>
                <a:cs typeface="+mn-lt"/>
              </a:rPr>
              <a:t>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Volunteering</a:t>
            </a:r>
            <a:r>
              <a:rPr lang="tr-TR" dirty="0">
                <a:latin typeface="Century Gothic"/>
                <a:ea typeface="+mn-lt"/>
                <a:cs typeface="+mn-lt"/>
              </a:rPr>
              <a:t> </a:t>
            </a:r>
            <a:r>
              <a:rPr lang="tr-TR" dirty="0" err="1">
                <a:latin typeface="Century Gothic"/>
                <a:ea typeface="+mn-lt"/>
                <a:cs typeface="+mn-lt"/>
              </a:rPr>
              <a:t>Ethics</a:t>
            </a:r>
            <a:r>
              <a:rPr lang="tr-TR" dirty="0">
                <a:latin typeface="Century Gothic"/>
                <a:ea typeface="+mn-lt"/>
                <a:cs typeface="+mn-lt"/>
              </a:rPr>
              <a:t> </a:t>
            </a:r>
            <a:r>
              <a:rPr lang="tr-TR" dirty="0" err="1">
                <a:latin typeface="Century Gothic"/>
                <a:ea typeface="+mn-lt"/>
                <a:cs typeface="+mn-lt"/>
              </a:rPr>
              <a:t>Tracking</a:t>
            </a:r>
            <a:r>
              <a:rPr lang="tr-TR" dirty="0">
                <a:latin typeface="Century Gothic"/>
                <a:ea typeface="+mn-lt"/>
                <a:cs typeface="+mn-lt"/>
              </a:rPr>
              <a:t> </a:t>
            </a:r>
            <a:r>
              <a:rPr lang="tr-TR" dirty="0" err="1">
                <a:latin typeface="Century Gothic"/>
                <a:ea typeface="+mn-lt"/>
                <a:cs typeface="+mn-lt"/>
              </a:rPr>
              <a:t>System</a:t>
            </a:r>
            <a:r>
              <a:rPr lang="tr-TR" dirty="0">
                <a:latin typeface="Century Gothic"/>
                <a:ea typeface="+mn-lt"/>
                <a:cs typeface="+mn-lt"/>
              </a:rPr>
              <a:t>, </a:t>
            </a:r>
            <a:r>
              <a:rPr lang="tr-TR" dirty="0" err="1">
                <a:latin typeface="Century Gothic"/>
                <a:ea typeface="+mn-lt"/>
                <a:cs typeface="+mn-lt"/>
              </a:rPr>
              <a:t>donors</a:t>
            </a:r>
            <a:r>
              <a:rPr lang="tr-TR" dirty="0">
                <a:latin typeface="Century Gothic"/>
                <a:ea typeface="+mn-lt"/>
                <a:cs typeface="+mn-lt"/>
              </a:rPr>
              <a:t> </a:t>
            </a:r>
            <a:r>
              <a:rPr lang="tr-TR" dirty="0" err="1">
                <a:latin typeface="Century Gothic"/>
                <a:ea typeface="+mn-lt"/>
                <a:cs typeface="+mn-lt"/>
              </a:rPr>
              <a:t>will</a:t>
            </a:r>
            <a:r>
              <a:rPr lang="tr-TR" dirty="0">
                <a:latin typeface="Century Gothic"/>
                <a:ea typeface="+mn-lt"/>
                <a:cs typeface="+mn-lt"/>
              </a:rPr>
              <a:t> be </a:t>
            </a:r>
            <a:r>
              <a:rPr lang="tr-TR" dirty="0" err="1">
                <a:latin typeface="Century Gothic"/>
                <a:ea typeface="+mn-lt"/>
                <a:cs typeface="+mn-lt"/>
              </a:rPr>
              <a:t>able</a:t>
            </a:r>
            <a:r>
              <a:rPr lang="tr-TR" dirty="0">
                <a:latin typeface="Century Gothic"/>
                <a:ea typeface="+mn-lt"/>
                <a:cs typeface="+mn-lt"/>
              </a:rPr>
              <a:t> to </a:t>
            </a:r>
            <a:r>
              <a:rPr lang="tr-TR" dirty="0" err="1">
                <a:latin typeface="Century Gothic"/>
                <a:ea typeface="+mn-lt"/>
                <a:cs typeface="+mn-lt"/>
              </a:rPr>
              <a:t>learn</a:t>
            </a:r>
            <a:r>
              <a:rPr lang="tr-TR" dirty="0">
                <a:latin typeface="Century Gothic"/>
                <a:ea typeface="+mn-lt"/>
                <a:cs typeface="+mn-lt"/>
              </a:rPr>
              <a:t> </a:t>
            </a:r>
            <a:r>
              <a:rPr lang="tr-TR" dirty="0" err="1">
                <a:latin typeface="Century Gothic"/>
                <a:ea typeface="+mn-lt"/>
                <a:cs typeface="+mn-lt"/>
              </a:rPr>
              <a:t>about</a:t>
            </a:r>
            <a:r>
              <a:rPr lang="tr-TR" dirty="0">
                <a:latin typeface="Century Gothic"/>
                <a:ea typeface="+mn-lt"/>
                <a:cs typeface="+mn-lt"/>
              </a:rPr>
              <a:t> </a:t>
            </a:r>
            <a:r>
              <a:rPr lang="tr-TR" dirty="0" err="1">
                <a:latin typeface="Century Gothic"/>
                <a:ea typeface="+mn-lt"/>
                <a:cs typeface="+mn-lt"/>
              </a:rPr>
              <a:t>every</a:t>
            </a:r>
            <a:r>
              <a:rPr lang="tr-TR" dirty="0">
                <a:latin typeface="Century Gothic"/>
                <a:ea typeface="+mn-lt"/>
                <a:cs typeface="+mn-lt"/>
              </a:rPr>
              <a:t> moment of </a:t>
            </a:r>
            <a:r>
              <a:rPr lang="tr-TR" dirty="0" err="1">
                <a:latin typeface="Century Gothic"/>
                <a:ea typeface="+mn-lt"/>
                <a:cs typeface="+mn-lt"/>
              </a:rPr>
              <a:t>donation</a:t>
            </a:r>
            <a:r>
              <a:rPr lang="tr-TR" dirty="0">
                <a:latin typeface="Century Gothic"/>
                <a:ea typeface="+mn-lt"/>
                <a:cs typeface="+mn-lt"/>
              </a:rPr>
              <a:t>.</a:t>
            </a:r>
            <a:endParaRPr lang="tr-TR" dirty="0">
              <a:latin typeface="Century Gothic"/>
            </a:endParaRPr>
          </a:p>
        </p:txBody>
      </p:sp>
      <p:sp>
        <p:nvSpPr>
          <p:cNvPr id="9" name="Başlık 1">
            <a:extLst>
              <a:ext uri="{FF2B5EF4-FFF2-40B4-BE49-F238E27FC236}">
                <a16:creationId xmlns:a16="http://schemas.microsoft.com/office/drawing/2014/main" xmlns="" id="{97FD8B59-C02E-42BA-BCCC-1E1AD0B5BA2B}"/>
              </a:ext>
            </a:extLst>
          </p:cNvPr>
          <p:cNvSpPr>
            <a:spLocks noGrp="1"/>
          </p:cNvSpPr>
          <p:nvPr>
            <p:ph type="title"/>
          </p:nvPr>
        </p:nvSpPr>
        <p:spPr>
          <a:xfrm>
            <a:off x="685801" y="563880"/>
            <a:ext cx="7402285" cy="1188720"/>
          </a:xfrm>
        </p:spPr>
        <p:txBody>
          <a:bodyPr>
            <a:normAutofit/>
          </a:bodyPr>
          <a:lstStyle/>
          <a:p>
            <a:pPr algn="ctr"/>
            <a:r>
              <a:rPr lang="tr-TR">
                <a:latin typeface="Century Gothic"/>
              </a:rPr>
              <a:t>TRANSACTION</a:t>
            </a:r>
          </a:p>
        </p:txBody>
      </p:sp>
      <p:pic>
        <p:nvPicPr>
          <p:cNvPr id="4" name="Resim 4" descr="hava içeren bir resim&#10;&#10;Çok yüksek güvenilirlikle oluşturulmuş açıklama">
            <a:extLst>
              <a:ext uri="{FF2B5EF4-FFF2-40B4-BE49-F238E27FC236}">
                <a16:creationId xmlns:a16="http://schemas.microsoft.com/office/drawing/2014/main" xmlns="" id="{27CD1CED-B62D-45E3-B456-D209ADACD0A4}"/>
              </a:ext>
            </a:extLst>
          </p:cNvPr>
          <p:cNvPicPr>
            <a:picLocks noChangeAspect="1"/>
          </p:cNvPicPr>
          <p:nvPr/>
        </p:nvPicPr>
        <p:blipFill>
          <a:blip r:embed="rId3"/>
          <a:stretch>
            <a:fillRect/>
          </a:stretch>
        </p:blipFill>
        <p:spPr>
          <a:xfrm>
            <a:off x="1115684" y="2688776"/>
            <a:ext cx="6984520" cy="3910221"/>
          </a:xfrm>
          <a:prstGeom prst="rect">
            <a:avLst/>
          </a:prstGeom>
        </p:spPr>
      </p:pic>
      <p:sp>
        <p:nvSpPr>
          <p:cNvPr id="7" name="6 Slayt Numarası Yer Tutucusu"/>
          <p:cNvSpPr>
            <a:spLocks noGrp="1"/>
          </p:cNvSpPr>
          <p:nvPr>
            <p:ph type="sldNum" sz="quarter" idx="12"/>
          </p:nvPr>
        </p:nvSpPr>
        <p:spPr/>
        <p:txBody>
          <a:bodyPr/>
          <a:lstStyle/>
          <a:p>
            <a:fld id="{D57F1E4F-1CFF-5643-939E-217C01CDF565}" type="slidenum">
              <a:rPr lang="en-US" smtClean="0"/>
              <a:pPr/>
              <a:t>16</a:t>
            </a:fld>
            <a:endParaRPr lang="en-US"/>
          </a:p>
        </p:txBody>
      </p:sp>
    </p:spTree>
    <p:extLst>
      <p:ext uri="{BB962C8B-B14F-4D97-AF65-F5344CB8AC3E}">
        <p14:creationId xmlns:p14="http://schemas.microsoft.com/office/powerpoint/2010/main" xmlns="" val="22791473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şlık 1">
            <a:extLst>
              <a:ext uri="{FF2B5EF4-FFF2-40B4-BE49-F238E27FC236}">
                <a16:creationId xmlns:a16="http://schemas.microsoft.com/office/drawing/2014/main" xmlns="" id="{97FD8B59-C02E-42BA-BCCC-1E1AD0B5BA2B}"/>
              </a:ext>
            </a:extLst>
          </p:cNvPr>
          <p:cNvSpPr>
            <a:spLocks noGrp="1"/>
          </p:cNvSpPr>
          <p:nvPr>
            <p:ph type="title"/>
          </p:nvPr>
        </p:nvSpPr>
        <p:spPr>
          <a:xfrm>
            <a:off x="685801" y="563880"/>
            <a:ext cx="7402285" cy="1188720"/>
          </a:xfrm>
        </p:spPr>
        <p:txBody>
          <a:bodyPr>
            <a:normAutofit/>
          </a:bodyPr>
          <a:lstStyle/>
          <a:p>
            <a:pPr algn="ctr"/>
            <a:r>
              <a:rPr lang="tr-TR" sz="4000">
                <a:ea typeface="+mj-lt"/>
                <a:cs typeface="+mj-lt"/>
              </a:rPr>
              <a:t>INTEGRITY CONTROL</a:t>
            </a:r>
          </a:p>
        </p:txBody>
      </p:sp>
      <p:sp>
        <p:nvSpPr>
          <p:cNvPr id="7" name="Metin kutusu 3">
            <a:extLst>
              <a:ext uri="{FF2B5EF4-FFF2-40B4-BE49-F238E27FC236}">
                <a16:creationId xmlns:a16="http://schemas.microsoft.com/office/drawing/2014/main" xmlns="" id="{26B17AFA-C375-4D68-AB04-772B1A61093E}"/>
              </a:ext>
            </a:extLst>
          </p:cNvPr>
          <p:cNvSpPr txBox="1"/>
          <p:nvPr/>
        </p:nvSpPr>
        <p:spPr>
          <a:xfrm>
            <a:off x="361447" y="1851782"/>
            <a:ext cx="8067172" cy="6463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a:latin typeface="Century Gothic"/>
                <a:ea typeface="+mn-lt"/>
                <a:cs typeface="+mn-lt"/>
              </a:rPr>
              <a:t>When a possible manipulation or illegal situation is detected, the verifier informs other users in the system with justification. </a:t>
            </a:r>
            <a:endParaRPr lang="tr-TR">
              <a:latin typeface="Century Gothic"/>
              <a:cs typeface="Calibri"/>
            </a:endParaRPr>
          </a:p>
        </p:txBody>
      </p:sp>
      <p:sp>
        <p:nvSpPr>
          <p:cNvPr id="2" name="Metin kutusu 3">
            <a:extLst>
              <a:ext uri="{FF2B5EF4-FFF2-40B4-BE49-F238E27FC236}">
                <a16:creationId xmlns:a16="http://schemas.microsoft.com/office/drawing/2014/main" xmlns="" id="{EF0E6351-2641-427A-96F2-22F49549C88C}"/>
              </a:ext>
            </a:extLst>
          </p:cNvPr>
          <p:cNvSpPr txBox="1"/>
          <p:nvPr/>
        </p:nvSpPr>
        <p:spPr>
          <a:xfrm>
            <a:off x="355696" y="4017013"/>
            <a:ext cx="8067172" cy="120032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dirty="0">
                <a:latin typeface="Century Gothic"/>
                <a:ea typeface="+mn-lt"/>
                <a:cs typeface="+mn-lt"/>
              </a:rPr>
              <a:t>As a </a:t>
            </a:r>
            <a:r>
              <a:rPr lang="tr-TR" dirty="0" err="1">
                <a:latin typeface="Century Gothic"/>
                <a:ea typeface="+mn-lt"/>
                <a:cs typeface="+mn-lt"/>
              </a:rPr>
              <a:t>result</a:t>
            </a:r>
            <a:r>
              <a:rPr lang="tr-TR" dirty="0">
                <a:latin typeface="Century Gothic"/>
                <a:ea typeface="+mn-lt"/>
                <a:cs typeface="+mn-lt"/>
              </a:rPr>
              <a:t> of </a:t>
            </a:r>
            <a:r>
              <a:rPr lang="tr-TR" dirty="0" err="1">
                <a:latin typeface="Century Gothic"/>
                <a:ea typeface="+mn-lt"/>
                <a:cs typeface="+mn-lt"/>
              </a:rPr>
              <a:t>voting</a:t>
            </a:r>
            <a:r>
              <a:rPr lang="tr-TR" dirty="0">
                <a:latin typeface="Century Gothic"/>
                <a:ea typeface="+mn-lt"/>
                <a:cs typeface="+mn-lt"/>
              </a:rPr>
              <a:t> in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system</a:t>
            </a:r>
            <a:r>
              <a:rPr lang="tr-TR" dirty="0">
                <a:latin typeface="Century Gothic"/>
                <a:ea typeface="+mn-lt"/>
                <a:cs typeface="+mn-lt"/>
              </a:rPr>
              <a:t>, </a:t>
            </a:r>
            <a:r>
              <a:rPr lang="tr-TR" dirty="0" err="1">
                <a:latin typeface="Century Gothic"/>
                <a:ea typeface="+mn-lt"/>
                <a:cs typeface="+mn-lt"/>
              </a:rPr>
              <a:t>donations</a:t>
            </a:r>
            <a:r>
              <a:rPr lang="tr-TR" dirty="0">
                <a:latin typeface="Century Gothic"/>
                <a:ea typeface="+mn-lt"/>
                <a:cs typeface="+mn-lt"/>
              </a:rPr>
              <a:t> </a:t>
            </a:r>
            <a:r>
              <a:rPr lang="tr-TR" dirty="0" err="1">
                <a:latin typeface="Century Gothic"/>
                <a:ea typeface="+mn-lt"/>
                <a:cs typeface="+mn-lt"/>
              </a:rPr>
              <a:t>are</a:t>
            </a:r>
            <a:r>
              <a:rPr lang="tr-TR" dirty="0">
                <a:latin typeface="Century Gothic"/>
                <a:ea typeface="+mn-lt"/>
                <a:cs typeface="+mn-lt"/>
              </a:rPr>
              <a:t> </a:t>
            </a:r>
            <a:r>
              <a:rPr lang="tr-TR" dirty="0" err="1">
                <a:latin typeface="Century Gothic"/>
                <a:ea typeface="+mn-lt"/>
                <a:cs typeface="+mn-lt"/>
              </a:rPr>
              <a:t>withdrawn</a:t>
            </a:r>
            <a:r>
              <a:rPr lang="tr-TR" dirty="0">
                <a:latin typeface="Century Gothic"/>
                <a:ea typeface="+mn-lt"/>
                <a:cs typeface="+mn-lt"/>
              </a:rPr>
              <a:t> from </a:t>
            </a:r>
            <a:r>
              <a:rPr lang="tr-TR" dirty="0" err="1">
                <a:latin typeface="Century Gothic"/>
                <a:ea typeface="+mn-lt"/>
                <a:cs typeface="+mn-lt"/>
              </a:rPr>
              <a:t>BitsyWallet</a:t>
            </a:r>
            <a:r>
              <a:rPr lang="tr-TR" dirty="0">
                <a:latin typeface="Century Gothic"/>
                <a:ea typeface="+mn-lt"/>
                <a:cs typeface="+mn-lt"/>
              </a:rPr>
              <a:t> of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recipient</a:t>
            </a:r>
            <a:r>
              <a:rPr lang="tr-TR" dirty="0">
                <a:latin typeface="Century Gothic"/>
                <a:ea typeface="+mn-lt"/>
                <a:cs typeface="+mn-lt"/>
              </a:rPr>
              <a:t> and </a:t>
            </a:r>
            <a:r>
              <a:rPr lang="tr-TR" dirty="0" err="1">
                <a:latin typeface="Century Gothic"/>
                <a:ea typeface="+mn-lt"/>
                <a:cs typeface="+mn-lt"/>
              </a:rPr>
              <a:t>returned</a:t>
            </a:r>
            <a:r>
              <a:rPr lang="tr-TR" dirty="0">
                <a:latin typeface="Century Gothic"/>
                <a:ea typeface="+mn-lt"/>
                <a:cs typeface="+mn-lt"/>
              </a:rPr>
              <a:t> to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donors</a:t>
            </a:r>
            <a:r>
              <a:rPr lang="tr-TR" dirty="0">
                <a:latin typeface="Century Gothic"/>
                <a:ea typeface="+mn-lt"/>
                <a:cs typeface="+mn-lt"/>
              </a:rPr>
              <a:t> </a:t>
            </a:r>
            <a:r>
              <a:rPr lang="tr-TR" dirty="0" err="1">
                <a:latin typeface="Century Gothic"/>
                <a:ea typeface="+mn-lt"/>
                <a:cs typeface="+mn-lt"/>
              </a:rPr>
              <a:t>if</a:t>
            </a:r>
            <a:r>
              <a:rPr lang="tr-TR" dirty="0">
                <a:latin typeface="Century Gothic"/>
                <a:ea typeface="+mn-lt"/>
                <a:cs typeface="+mn-lt"/>
              </a:rPr>
              <a:t> </a:t>
            </a:r>
            <a:r>
              <a:rPr lang="tr-TR" dirty="0" err="1">
                <a:latin typeface="Century Gothic"/>
                <a:ea typeface="+mn-lt"/>
                <a:cs typeface="+mn-lt"/>
              </a:rPr>
              <a:t>deemed</a:t>
            </a:r>
            <a:r>
              <a:rPr lang="tr-TR" dirty="0">
                <a:latin typeface="Century Gothic"/>
                <a:ea typeface="+mn-lt"/>
                <a:cs typeface="+mn-lt"/>
              </a:rPr>
              <a:t> </a:t>
            </a:r>
            <a:r>
              <a:rPr lang="tr-TR" dirty="0" err="1">
                <a:latin typeface="Century Gothic"/>
                <a:ea typeface="+mn-lt"/>
                <a:cs typeface="+mn-lt"/>
              </a:rPr>
              <a:t>necessary</a:t>
            </a:r>
            <a:r>
              <a:rPr lang="tr-TR" dirty="0">
                <a:latin typeface="Century Gothic"/>
                <a:ea typeface="+mn-lt"/>
                <a:cs typeface="+mn-lt"/>
              </a:rPr>
              <a:t>. </a:t>
            </a:r>
            <a:r>
              <a:rPr lang="tr-TR" dirty="0" err="1">
                <a:latin typeface="Century Gothic"/>
                <a:ea typeface="+mn-lt"/>
                <a:cs typeface="+mn-lt"/>
              </a:rPr>
              <a:t>The</a:t>
            </a:r>
            <a:r>
              <a:rPr lang="tr-TR" dirty="0">
                <a:latin typeface="Century Gothic"/>
                <a:ea typeface="+mn-lt"/>
                <a:cs typeface="+mn-lt"/>
              </a:rPr>
              <a:t> </a:t>
            </a:r>
            <a:r>
              <a:rPr lang="tr-TR" dirty="0" err="1" smtClean="0">
                <a:latin typeface="Century Gothic"/>
                <a:ea typeface="+mn-lt"/>
                <a:cs typeface="+mn-lt"/>
              </a:rPr>
              <a:t>donee</a:t>
            </a:r>
            <a:r>
              <a:rPr lang="tr-TR" dirty="0" smtClean="0">
                <a:latin typeface="Century Gothic"/>
                <a:ea typeface="+mn-lt"/>
                <a:cs typeface="+mn-lt"/>
              </a:rPr>
              <a:t> </a:t>
            </a:r>
            <a:r>
              <a:rPr lang="tr-TR" dirty="0">
                <a:latin typeface="Century Gothic"/>
                <a:ea typeface="+mn-lt"/>
                <a:cs typeface="+mn-lt"/>
              </a:rPr>
              <a:t>is </a:t>
            </a:r>
            <a:r>
              <a:rPr lang="tr-TR" dirty="0" err="1">
                <a:latin typeface="Century Gothic"/>
                <a:ea typeface="+mn-lt"/>
                <a:cs typeface="+mn-lt"/>
              </a:rPr>
              <a:t>discredited</a:t>
            </a:r>
            <a:r>
              <a:rPr lang="tr-TR" dirty="0">
                <a:latin typeface="Century Gothic"/>
                <a:ea typeface="+mn-lt"/>
                <a:cs typeface="+mn-lt"/>
              </a:rPr>
              <a:t> in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system</a:t>
            </a:r>
            <a:r>
              <a:rPr lang="tr-TR" dirty="0">
                <a:latin typeface="Century Gothic"/>
                <a:ea typeface="+mn-lt"/>
                <a:cs typeface="+mn-lt"/>
              </a:rPr>
              <a:t> and </a:t>
            </a:r>
            <a:r>
              <a:rPr lang="tr-TR" dirty="0" err="1">
                <a:latin typeface="Century Gothic"/>
                <a:ea typeface="+mn-lt"/>
                <a:cs typeface="+mn-lt"/>
              </a:rPr>
              <a:t>cannot</a:t>
            </a:r>
            <a:r>
              <a:rPr lang="tr-TR" dirty="0">
                <a:latin typeface="Century Gothic"/>
                <a:ea typeface="+mn-lt"/>
                <a:cs typeface="+mn-lt"/>
              </a:rPr>
              <a:t> </a:t>
            </a:r>
            <a:r>
              <a:rPr lang="tr-TR" dirty="0" err="1">
                <a:latin typeface="Century Gothic"/>
                <a:ea typeface="+mn-lt"/>
                <a:cs typeface="+mn-lt"/>
              </a:rPr>
              <a:t>create</a:t>
            </a:r>
            <a:r>
              <a:rPr lang="tr-TR" dirty="0">
                <a:latin typeface="Century Gothic"/>
                <a:ea typeface="+mn-lt"/>
                <a:cs typeface="+mn-lt"/>
              </a:rPr>
              <a:t> a </a:t>
            </a:r>
            <a:r>
              <a:rPr lang="tr-TR" dirty="0" err="1">
                <a:latin typeface="Century Gothic"/>
                <a:ea typeface="+mn-lt"/>
                <a:cs typeface="+mn-lt"/>
              </a:rPr>
              <a:t>new</a:t>
            </a:r>
            <a:r>
              <a:rPr lang="tr-TR" dirty="0">
                <a:latin typeface="Century Gothic"/>
                <a:ea typeface="+mn-lt"/>
                <a:cs typeface="+mn-lt"/>
              </a:rPr>
              <a:t> </a:t>
            </a:r>
            <a:r>
              <a:rPr lang="tr-TR" dirty="0" err="1">
                <a:latin typeface="Century Gothic"/>
                <a:ea typeface="+mn-lt"/>
                <a:cs typeface="+mn-lt"/>
              </a:rPr>
              <a:t>donation</a:t>
            </a:r>
            <a:r>
              <a:rPr lang="tr-TR" dirty="0">
                <a:latin typeface="Century Gothic"/>
                <a:ea typeface="+mn-lt"/>
                <a:cs typeface="+mn-lt"/>
              </a:rPr>
              <a:t> </a:t>
            </a:r>
            <a:r>
              <a:rPr lang="tr-TR" dirty="0" err="1">
                <a:latin typeface="Century Gothic"/>
                <a:ea typeface="+mn-lt"/>
                <a:cs typeface="+mn-lt"/>
              </a:rPr>
              <a:t>campaign</a:t>
            </a:r>
            <a:r>
              <a:rPr lang="tr-TR" dirty="0">
                <a:latin typeface="Century Gothic"/>
                <a:ea typeface="+mn-lt"/>
                <a:cs typeface="+mn-lt"/>
              </a:rPr>
              <a:t> for </a:t>
            </a:r>
            <a:r>
              <a:rPr lang="tr-TR" dirty="0" err="1">
                <a:latin typeface="Century Gothic"/>
                <a:ea typeface="+mn-lt"/>
                <a:cs typeface="+mn-lt"/>
              </a:rPr>
              <a:t>three</a:t>
            </a:r>
            <a:r>
              <a:rPr lang="tr-TR" dirty="0">
                <a:latin typeface="Century Gothic"/>
                <a:ea typeface="+mn-lt"/>
                <a:cs typeface="+mn-lt"/>
              </a:rPr>
              <a:t> </a:t>
            </a:r>
            <a:r>
              <a:rPr lang="tr-TR" dirty="0" err="1">
                <a:latin typeface="Century Gothic"/>
                <a:ea typeface="+mn-lt"/>
                <a:cs typeface="+mn-lt"/>
              </a:rPr>
              <a:t>months</a:t>
            </a:r>
            <a:r>
              <a:rPr lang="tr-TR" dirty="0">
                <a:latin typeface="Century Gothic"/>
                <a:ea typeface="+mn-lt"/>
                <a:cs typeface="+mn-lt"/>
              </a:rPr>
              <a:t>.</a:t>
            </a:r>
          </a:p>
        </p:txBody>
      </p:sp>
      <p:sp>
        <p:nvSpPr>
          <p:cNvPr id="3" name="Metin kutusu 3">
            <a:extLst>
              <a:ext uri="{FF2B5EF4-FFF2-40B4-BE49-F238E27FC236}">
                <a16:creationId xmlns:a16="http://schemas.microsoft.com/office/drawing/2014/main" xmlns="" id="{F52C0773-2EAE-4C01-8547-58FD09411E99}"/>
              </a:ext>
            </a:extLst>
          </p:cNvPr>
          <p:cNvSpPr txBox="1"/>
          <p:nvPr/>
        </p:nvSpPr>
        <p:spPr>
          <a:xfrm>
            <a:off x="355696" y="2852447"/>
            <a:ext cx="8067172" cy="92333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a:latin typeface="Century Gothic"/>
                <a:ea typeface="+mn-lt"/>
                <a:cs typeface="+mn-lt"/>
              </a:rPr>
              <a:t>For example, if an inaccuracy is detected in the documents of the person in need of the donation during the campaign process, the verifier will notify it to other users in the system. </a:t>
            </a:r>
            <a:endParaRPr lang="tr-TR">
              <a:latin typeface="Century Gothic"/>
            </a:endParaRPr>
          </a:p>
        </p:txBody>
      </p:sp>
      <p:pic>
        <p:nvPicPr>
          <p:cNvPr id="4" name="Resim 4">
            <a:extLst>
              <a:ext uri="{FF2B5EF4-FFF2-40B4-BE49-F238E27FC236}">
                <a16:creationId xmlns:a16="http://schemas.microsoft.com/office/drawing/2014/main" xmlns="" id="{002C8BD1-4486-4BAE-8957-00B622E43345}"/>
              </a:ext>
            </a:extLst>
          </p:cNvPr>
          <p:cNvPicPr>
            <a:picLocks noChangeAspect="1"/>
          </p:cNvPicPr>
          <p:nvPr/>
        </p:nvPicPr>
        <p:blipFill>
          <a:blip r:embed="rId3"/>
          <a:stretch>
            <a:fillRect/>
          </a:stretch>
        </p:blipFill>
        <p:spPr>
          <a:xfrm>
            <a:off x="9368287" y="4221547"/>
            <a:ext cx="2743200" cy="2641850"/>
          </a:xfrm>
          <a:prstGeom prst="rect">
            <a:avLst/>
          </a:prstGeom>
        </p:spPr>
      </p:pic>
      <p:sp>
        <p:nvSpPr>
          <p:cNvPr id="11" name="10 Slayt Numarası Yer Tutucusu"/>
          <p:cNvSpPr>
            <a:spLocks noGrp="1"/>
          </p:cNvSpPr>
          <p:nvPr>
            <p:ph type="sldNum" sz="quarter" idx="12"/>
          </p:nvPr>
        </p:nvSpPr>
        <p:spPr/>
        <p:txBody>
          <a:bodyPr/>
          <a:lstStyle/>
          <a:p>
            <a:fld id="{D57F1E4F-1CFF-5643-939E-217C01CDF565}" type="slidenum">
              <a:rPr lang="en-US" smtClean="0"/>
              <a:pPr/>
              <a:t>17</a:t>
            </a:fld>
            <a:endParaRPr lang="en-US"/>
          </a:p>
        </p:txBody>
      </p:sp>
    </p:spTree>
    <p:extLst>
      <p:ext uri="{BB962C8B-B14F-4D97-AF65-F5344CB8AC3E}">
        <p14:creationId xmlns:p14="http://schemas.microsoft.com/office/powerpoint/2010/main" xmlns="" val="22791473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D1E5586-8BB5-40F6-96C3-2E87DD7CE5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C74FC5EE-FAFF-4FEF-94F8-F1127BF247E1}"/>
              </a:ext>
            </a:extLst>
          </p:cNvPr>
          <p:cNvSpPr>
            <a:spLocks noGrp="1"/>
          </p:cNvSpPr>
          <p:nvPr>
            <p:ph type="ctrTitle"/>
          </p:nvPr>
        </p:nvSpPr>
        <p:spPr>
          <a:xfrm>
            <a:off x="1634371" y="2476103"/>
            <a:ext cx="8906233" cy="3750159"/>
          </a:xfrm>
        </p:spPr>
        <p:txBody>
          <a:bodyPr vert="horz" lIns="91440" tIns="45720" rIns="91440" bIns="45720" rtlCol="0" anchor="t">
            <a:normAutofit/>
          </a:bodyPr>
          <a:lstStyle/>
          <a:p>
            <a:pPr algn="ctr"/>
            <a:r>
              <a:rPr lang="tr-TR" sz="6000">
                <a:cs typeface="Calibri Light"/>
              </a:rPr>
              <a:t>SECURITY ISSUES </a:t>
            </a:r>
          </a:p>
        </p:txBody>
      </p:sp>
      <p:cxnSp>
        <p:nvCxnSpPr>
          <p:cNvPr id="10" name="Straight Connector 9">
            <a:extLst>
              <a:ext uri="{FF2B5EF4-FFF2-40B4-BE49-F238E27FC236}">
                <a16:creationId xmlns:a16="http://schemas.microsoft.com/office/drawing/2014/main" xmlns="" id="{8A832D40-B9E2-4CE7-9E0A-B35591EA203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50991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7FD8B59-C02E-42BA-BCCC-1E1AD0B5BA2B}"/>
              </a:ext>
            </a:extLst>
          </p:cNvPr>
          <p:cNvSpPr>
            <a:spLocks noGrp="1"/>
          </p:cNvSpPr>
          <p:nvPr>
            <p:ph type="title"/>
          </p:nvPr>
        </p:nvSpPr>
        <p:spPr>
          <a:xfrm>
            <a:off x="685801" y="500743"/>
            <a:ext cx="7402285" cy="1360714"/>
          </a:xfrm>
        </p:spPr>
        <p:txBody>
          <a:bodyPr>
            <a:normAutofit/>
          </a:bodyPr>
          <a:lstStyle/>
          <a:p>
            <a:pPr algn="ctr">
              <a:spcBef>
                <a:spcPts val="0"/>
              </a:spcBef>
            </a:pPr>
            <a:r>
              <a:rPr lang="tr-TR">
                <a:latin typeface="Century Gothic"/>
                <a:ea typeface="+mj-lt"/>
                <a:cs typeface="+mj-lt"/>
              </a:rPr>
              <a:t>SECURITY AGAINST A MALICIOUS DONEE </a:t>
            </a:r>
            <a:endParaRPr lang="tr-TR"/>
          </a:p>
        </p:txBody>
      </p:sp>
      <p:sp>
        <p:nvSpPr>
          <p:cNvPr id="4" name="Metin kutusu 3">
            <a:extLst>
              <a:ext uri="{FF2B5EF4-FFF2-40B4-BE49-F238E27FC236}">
                <a16:creationId xmlns:a16="http://schemas.microsoft.com/office/drawing/2014/main" xmlns="" id="{26B17AFA-C375-4D68-AB04-772B1A61093E}"/>
              </a:ext>
            </a:extLst>
          </p:cNvPr>
          <p:cNvSpPr txBox="1"/>
          <p:nvPr/>
        </p:nvSpPr>
        <p:spPr>
          <a:xfrm>
            <a:off x="182480" y="1987216"/>
            <a:ext cx="8067172" cy="6463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recipient</a:t>
            </a:r>
            <a:r>
              <a:rPr lang="tr-TR">
                <a:latin typeface="Century Gothic"/>
                <a:ea typeface="+mn-lt"/>
                <a:cs typeface="+mn-lt"/>
              </a:rPr>
              <a:t> can </a:t>
            </a:r>
            <a:r>
              <a:rPr lang="tr-TR" err="1">
                <a:latin typeface="Century Gothic"/>
                <a:ea typeface="+mn-lt"/>
                <a:cs typeface="+mn-lt"/>
              </a:rPr>
              <a:t>log</a:t>
            </a:r>
            <a:r>
              <a:rPr lang="tr-TR">
                <a:latin typeface="Century Gothic"/>
                <a:ea typeface="+mn-lt"/>
                <a:cs typeface="+mn-lt"/>
              </a:rPr>
              <a:t> </a:t>
            </a:r>
            <a:r>
              <a:rPr lang="tr-TR" err="1">
                <a:latin typeface="Century Gothic"/>
                <a:ea typeface="+mn-lt"/>
                <a:cs typeface="+mn-lt"/>
              </a:rPr>
              <a:t>into</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system</a:t>
            </a:r>
            <a:r>
              <a:rPr lang="tr-TR">
                <a:latin typeface="Century Gothic"/>
                <a:ea typeface="+mn-lt"/>
                <a:cs typeface="+mn-lt"/>
              </a:rPr>
              <a:t> </a:t>
            </a:r>
            <a:r>
              <a:rPr lang="tr-TR" err="1">
                <a:latin typeface="Century Gothic"/>
                <a:ea typeface="+mn-lt"/>
                <a:cs typeface="+mn-lt"/>
              </a:rPr>
              <a:t>by</a:t>
            </a:r>
            <a:r>
              <a:rPr lang="tr-TR">
                <a:latin typeface="Century Gothic"/>
                <a:ea typeface="+mn-lt"/>
                <a:cs typeface="+mn-lt"/>
              </a:rPr>
              <a:t> </a:t>
            </a:r>
            <a:r>
              <a:rPr lang="tr-TR" err="1">
                <a:latin typeface="Century Gothic"/>
                <a:ea typeface="+mn-lt"/>
                <a:cs typeface="+mn-lt"/>
              </a:rPr>
              <a:t>creating</a:t>
            </a:r>
            <a:r>
              <a:rPr lang="tr-TR">
                <a:latin typeface="Century Gothic"/>
                <a:ea typeface="+mn-lt"/>
                <a:cs typeface="+mn-lt"/>
              </a:rPr>
              <a:t> a </a:t>
            </a:r>
            <a:r>
              <a:rPr lang="tr-TR" err="1">
                <a:latin typeface="Century Gothic"/>
                <a:ea typeface="+mn-lt"/>
                <a:cs typeface="+mn-lt"/>
              </a:rPr>
              <a:t>fake</a:t>
            </a:r>
            <a:r>
              <a:rPr lang="tr-TR">
                <a:latin typeface="Century Gothic"/>
                <a:ea typeface="+mn-lt"/>
                <a:cs typeface="+mn-lt"/>
              </a:rPr>
              <a:t> ID </a:t>
            </a:r>
            <a:r>
              <a:rPr lang="tr-TR" err="1">
                <a:latin typeface="Century Gothic"/>
                <a:ea typeface="+mn-lt"/>
                <a:cs typeface="+mn-lt"/>
              </a:rPr>
              <a:t>and</a:t>
            </a:r>
            <a:r>
              <a:rPr lang="tr-TR">
                <a:latin typeface="Century Gothic"/>
                <a:ea typeface="+mn-lt"/>
                <a:cs typeface="+mn-lt"/>
              </a:rPr>
              <a:t> </a:t>
            </a:r>
            <a:r>
              <a:rPr lang="tr-TR" err="1">
                <a:latin typeface="Century Gothic"/>
                <a:ea typeface="+mn-lt"/>
                <a:cs typeface="+mn-lt"/>
              </a:rPr>
              <a:t>redirect</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donation</a:t>
            </a:r>
            <a:r>
              <a:rPr lang="tr-TR">
                <a:latin typeface="Century Gothic"/>
                <a:ea typeface="+mn-lt"/>
                <a:cs typeface="+mn-lt"/>
              </a:rPr>
              <a:t> </a:t>
            </a:r>
            <a:r>
              <a:rPr lang="tr-TR" err="1">
                <a:latin typeface="Century Gothic"/>
                <a:ea typeface="+mn-lt"/>
                <a:cs typeface="+mn-lt"/>
              </a:rPr>
              <a:t>to</a:t>
            </a:r>
            <a:r>
              <a:rPr lang="tr-TR">
                <a:latin typeface="Century Gothic"/>
                <a:ea typeface="+mn-lt"/>
                <a:cs typeface="+mn-lt"/>
              </a:rPr>
              <a:t> </a:t>
            </a:r>
            <a:r>
              <a:rPr lang="tr-TR" err="1">
                <a:latin typeface="Century Gothic"/>
                <a:ea typeface="+mn-lt"/>
                <a:cs typeface="+mn-lt"/>
              </a:rPr>
              <a:t>himself</a:t>
            </a:r>
            <a:r>
              <a:rPr lang="tr-TR">
                <a:latin typeface="Century Gothic"/>
                <a:ea typeface="+mn-lt"/>
                <a:cs typeface="+mn-lt"/>
              </a:rPr>
              <a:t>/</a:t>
            </a:r>
            <a:r>
              <a:rPr lang="tr-TR" err="1">
                <a:latin typeface="Century Gothic"/>
                <a:ea typeface="+mn-lt"/>
                <a:cs typeface="+mn-lt"/>
              </a:rPr>
              <a:t>herself</a:t>
            </a:r>
            <a:r>
              <a:rPr lang="tr-TR">
                <a:latin typeface="Century Gothic"/>
                <a:ea typeface="+mn-lt"/>
                <a:cs typeface="+mn-lt"/>
              </a:rPr>
              <a:t>.</a:t>
            </a:r>
            <a:endParaRPr lang="tr-TR">
              <a:latin typeface="Century Gothic"/>
            </a:endParaRPr>
          </a:p>
        </p:txBody>
      </p:sp>
      <p:sp>
        <p:nvSpPr>
          <p:cNvPr id="9" name="Metin kutusu 8">
            <a:extLst>
              <a:ext uri="{FF2B5EF4-FFF2-40B4-BE49-F238E27FC236}">
                <a16:creationId xmlns:a16="http://schemas.microsoft.com/office/drawing/2014/main" xmlns="" id="{A0886B43-B304-4F0E-9C6B-A434A52ADC7D}"/>
              </a:ext>
            </a:extLst>
          </p:cNvPr>
          <p:cNvSpPr txBox="1"/>
          <p:nvPr/>
        </p:nvSpPr>
        <p:spPr>
          <a:xfrm>
            <a:off x="182480" y="3942536"/>
            <a:ext cx="8067172" cy="6463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err="1">
                <a:latin typeface="Century Gothic"/>
                <a:cs typeface="Calibri"/>
              </a:rPr>
              <a:t>In</a:t>
            </a:r>
            <a:r>
              <a:rPr lang="tr-TR" dirty="0">
                <a:latin typeface="Century Gothic"/>
                <a:cs typeface="Calibri"/>
              </a:rPr>
              <a:t> </a:t>
            </a:r>
            <a:r>
              <a:rPr lang="tr-TR" dirty="0" err="1">
                <a:latin typeface="Century Gothic"/>
                <a:cs typeface="Calibri"/>
              </a:rPr>
              <a:t>solution</a:t>
            </a:r>
            <a:r>
              <a:rPr lang="tr-TR" dirty="0">
                <a:latin typeface="Century Gothic"/>
                <a:cs typeface="Calibri"/>
              </a:rPr>
              <a:t> </a:t>
            </a:r>
            <a:r>
              <a:rPr lang="tr-TR" dirty="0" err="1">
                <a:latin typeface="Century Gothic"/>
                <a:cs typeface="Calibri"/>
              </a:rPr>
              <a:t>part</a:t>
            </a:r>
            <a:r>
              <a:rPr lang="tr-TR" dirty="0">
                <a:latin typeface="Century Gothic"/>
                <a:cs typeface="Calibri"/>
              </a:rPr>
              <a:t>, </a:t>
            </a:r>
            <a:r>
              <a:rPr lang="tr-TR" dirty="0" err="1">
                <a:latin typeface="Century Gothic"/>
                <a:cs typeface="Calibri"/>
              </a:rPr>
              <a:t>we</a:t>
            </a:r>
            <a:r>
              <a:rPr lang="tr-TR" dirty="0">
                <a:latin typeface="Century Gothic"/>
                <a:cs typeface="Calibri"/>
              </a:rPr>
              <a:t> </a:t>
            </a:r>
            <a:r>
              <a:rPr lang="tr-TR" dirty="0" err="1">
                <a:latin typeface="Century Gothic"/>
                <a:cs typeface="Calibri"/>
              </a:rPr>
              <a:t>talked</a:t>
            </a:r>
            <a:r>
              <a:rPr lang="tr-TR" dirty="0">
                <a:latin typeface="Century Gothic"/>
                <a:cs typeface="Calibri"/>
              </a:rPr>
              <a:t> </a:t>
            </a:r>
            <a:r>
              <a:rPr lang="tr-TR" dirty="0" err="1">
                <a:latin typeface="Century Gothic"/>
                <a:cs typeface="Calibri"/>
              </a:rPr>
              <a:t>about</a:t>
            </a:r>
            <a:r>
              <a:rPr lang="tr-TR" dirty="0">
                <a:latin typeface="Century Gothic"/>
                <a:cs typeface="Calibri"/>
              </a:rPr>
              <a:t> </a:t>
            </a:r>
            <a:r>
              <a:rPr lang="tr-TR" dirty="0" err="1">
                <a:latin typeface="Century Gothic"/>
                <a:cs typeface="Calibri"/>
              </a:rPr>
              <a:t>the</a:t>
            </a:r>
            <a:r>
              <a:rPr lang="tr-TR" dirty="0">
                <a:latin typeface="Century Gothic"/>
                <a:cs typeface="Calibri"/>
              </a:rPr>
              <a:t> </a:t>
            </a:r>
            <a:r>
              <a:rPr lang="tr-TR" dirty="0" err="1">
                <a:latin typeface="Century Gothic"/>
                <a:cs typeface="Calibri"/>
              </a:rPr>
              <a:t>registration</a:t>
            </a:r>
            <a:r>
              <a:rPr lang="tr-TR" dirty="0">
                <a:latin typeface="Century Gothic"/>
                <a:cs typeface="Calibri"/>
              </a:rPr>
              <a:t> </a:t>
            </a:r>
            <a:r>
              <a:rPr lang="tr-TR" dirty="0" err="1">
                <a:latin typeface="Century Gothic"/>
                <a:cs typeface="Calibri"/>
              </a:rPr>
              <a:t>process</a:t>
            </a:r>
            <a:r>
              <a:rPr lang="tr-TR" dirty="0">
                <a:latin typeface="Century Gothic"/>
                <a:cs typeface="Calibri"/>
              </a:rPr>
              <a:t> of </a:t>
            </a:r>
            <a:r>
              <a:rPr lang="tr-TR" dirty="0" err="1">
                <a:latin typeface="Century Gothic"/>
                <a:cs typeface="Calibri"/>
              </a:rPr>
              <a:t>the</a:t>
            </a:r>
            <a:r>
              <a:rPr lang="tr-TR" dirty="0">
                <a:latin typeface="Century Gothic"/>
                <a:cs typeface="Calibri"/>
              </a:rPr>
              <a:t> </a:t>
            </a:r>
            <a:r>
              <a:rPr lang="tr-TR" dirty="0" err="1">
                <a:latin typeface="Century Gothic"/>
                <a:cs typeface="Calibri"/>
              </a:rPr>
              <a:t>system</a:t>
            </a:r>
            <a:r>
              <a:rPr lang="tr-TR" dirty="0">
                <a:latin typeface="Century Gothic"/>
                <a:cs typeface="Calibri"/>
              </a:rPr>
              <a:t>. </a:t>
            </a:r>
            <a:r>
              <a:rPr lang="tr-TR" dirty="0" err="1">
                <a:latin typeface="Century Gothic"/>
                <a:cs typeface="Calibri"/>
              </a:rPr>
              <a:t>By</a:t>
            </a:r>
            <a:r>
              <a:rPr lang="tr-TR" dirty="0">
                <a:latin typeface="Century Gothic"/>
                <a:cs typeface="Calibri"/>
              </a:rPr>
              <a:t> using </a:t>
            </a:r>
            <a:r>
              <a:rPr lang="tr-TR" dirty="0" err="1">
                <a:latin typeface="Century Gothic"/>
                <a:cs typeface="Calibri"/>
              </a:rPr>
              <a:t>that</a:t>
            </a:r>
            <a:r>
              <a:rPr lang="tr-TR" dirty="0">
                <a:latin typeface="Century Gothic"/>
                <a:cs typeface="Calibri"/>
              </a:rPr>
              <a:t> </a:t>
            </a:r>
            <a:r>
              <a:rPr lang="tr-TR" dirty="0" err="1">
                <a:latin typeface="Century Gothic"/>
                <a:cs typeface="Calibri"/>
              </a:rPr>
              <a:t>steps</a:t>
            </a:r>
            <a:r>
              <a:rPr lang="tr-TR" dirty="0">
                <a:latin typeface="Century Gothic"/>
                <a:cs typeface="Calibri"/>
              </a:rPr>
              <a:t>, </a:t>
            </a:r>
            <a:r>
              <a:rPr lang="tr-TR" dirty="0" err="1">
                <a:latin typeface="Century Gothic"/>
                <a:cs typeface="Calibri"/>
              </a:rPr>
              <a:t>we</a:t>
            </a:r>
            <a:r>
              <a:rPr lang="tr-TR" dirty="0">
                <a:latin typeface="Century Gothic"/>
                <a:cs typeface="Calibri"/>
              </a:rPr>
              <a:t> can </a:t>
            </a:r>
            <a:r>
              <a:rPr lang="tr-TR" dirty="0" err="1">
                <a:latin typeface="Century Gothic"/>
                <a:cs typeface="Calibri"/>
              </a:rPr>
              <a:t>eliminate</a:t>
            </a:r>
            <a:r>
              <a:rPr lang="tr-TR" dirty="0">
                <a:latin typeface="Century Gothic"/>
                <a:cs typeface="Calibri"/>
              </a:rPr>
              <a:t> </a:t>
            </a:r>
            <a:r>
              <a:rPr lang="tr-TR" dirty="0" err="1">
                <a:latin typeface="Century Gothic"/>
                <a:cs typeface="Calibri"/>
              </a:rPr>
              <a:t>this</a:t>
            </a:r>
            <a:r>
              <a:rPr lang="tr-TR" dirty="0">
                <a:latin typeface="Century Gothic"/>
                <a:cs typeface="Calibri"/>
              </a:rPr>
              <a:t> </a:t>
            </a:r>
            <a:r>
              <a:rPr lang="tr-TR" dirty="0" err="1">
                <a:latin typeface="Century Gothic"/>
                <a:cs typeface="Calibri"/>
              </a:rPr>
              <a:t>issue</a:t>
            </a:r>
            <a:r>
              <a:rPr lang="tr-TR" dirty="0">
                <a:latin typeface="Century Gothic"/>
                <a:cs typeface="Calibri"/>
              </a:rPr>
              <a:t>.</a:t>
            </a:r>
            <a:endParaRPr lang="tr-TR" dirty="0"/>
          </a:p>
        </p:txBody>
      </p:sp>
      <p:sp>
        <p:nvSpPr>
          <p:cNvPr id="7" name="Metin kutusu 6">
            <a:extLst>
              <a:ext uri="{FF2B5EF4-FFF2-40B4-BE49-F238E27FC236}">
                <a16:creationId xmlns:a16="http://schemas.microsoft.com/office/drawing/2014/main" xmlns="" id="{E6C56DDB-F807-4002-8871-65BA7B16F893}"/>
              </a:ext>
            </a:extLst>
          </p:cNvPr>
          <p:cNvSpPr txBox="1"/>
          <p:nvPr/>
        </p:nvSpPr>
        <p:spPr>
          <a:xfrm>
            <a:off x="181155" y="3430439"/>
            <a:ext cx="3289539" cy="369332"/>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latin typeface="Century Gothic"/>
              </a:rPr>
              <a:t>SOLUTION</a:t>
            </a:r>
          </a:p>
        </p:txBody>
      </p:sp>
      <p:sp>
        <p:nvSpPr>
          <p:cNvPr id="11" name="10 Slayt Numarası Yer Tutucusu"/>
          <p:cNvSpPr>
            <a:spLocks noGrp="1"/>
          </p:cNvSpPr>
          <p:nvPr>
            <p:ph type="sldNum" sz="quarter" idx="12"/>
          </p:nvPr>
        </p:nvSpPr>
        <p:spPr/>
        <p:txBody>
          <a:bodyPr/>
          <a:lstStyle/>
          <a:p>
            <a:fld id="{D57F1E4F-1CFF-5643-939E-217C01CDF565}" type="slidenum">
              <a:rPr lang="en-US" smtClean="0"/>
              <a:pPr/>
              <a:t>19</a:t>
            </a:fld>
            <a:endParaRPr lang="en-US"/>
          </a:p>
        </p:txBody>
      </p:sp>
    </p:spTree>
    <p:extLst>
      <p:ext uri="{BB962C8B-B14F-4D97-AF65-F5344CB8AC3E}">
        <p14:creationId xmlns:p14="http://schemas.microsoft.com/office/powerpoint/2010/main" xmlns="" val="22791473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Patlama: 8 Nokta 16">
            <a:extLst>
              <a:ext uri="{FF2B5EF4-FFF2-40B4-BE49-F238E27FC236}">
                <a16:creationId xmlns:a16="http://schemas.microsoft.com/office/drawing/2014/main" xmlns="" id="{A66327F5-81FF-4B2F-B259-43C82ADB7B0C}"/>
              </a:ext>
            </a:extLst>
          </p:cNvPr>
          <p:cNvSpPr/>
          <p:nvPr/>
        </p:nvSpPr>
        <p:spPr>
          <a:xfrm>
            <a:off x="7582428" y="3433792"/>
            <a:ext cx="3137331" cy="2306320"/>
          </a:xfrm>
          <a:prstGeom prst="irregularSeal1">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err="1">
                <a:solidFill>
                  <a:schemeClr val="tx1"/>
                </a:solidFill>
                <a:latin typeface="Century Gothic"/>
                <a:cs typeface="Calibri"/>
              </a:rPr>
              <a:t>Solidarity</a:t>
            </a:r>
            <a:endParaRPr lang="tr-TR" sz="2000">
              <a:solidFill>
                <a:schemeClr val="tx1"/>
              </a:solidFill>
              <a:latin typeface="Century Gothic"/>
            </a:endParaRPr>
          </a:p>
        </p:txBody>
      </p:sp>
      <p:pic>
        <p:nvPicPr>
          <p:cNvPr id="2" name="Grafik 2" descr="Çizgi ok: Düz">
            <a:extLst>
              <a:ext uri="{FF2B5EF4-FFF2-40B4-BE49-F238E27FC236}">
                <a16:creationId xmlns:a16="http://schemas.microsoft.com/office/drawing/2014/main" xmlns="" id="{C9CEB1A9-F44C-4779-A4AC-EA6C7FF1670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rot="13380000">
            <a:off x="7594120" y="2684254"/>
            <a:ext cx="914400" cy="914400"/>
          </a:xfrm>
          <a:prstGeom prst="rect">
            <a:avLst/>
          </a:prstGeom>
        </p:spPr>
      </p:pic>
      <p:pic>
        <p:nvPicPr>
          <p:cNvPr id="7" name="Grafik 2" descr="Çizgi ok: Düz">
            <a:extLst>
              <a:ext uri="{FF2B5EF4-FFF2-40B4-BE49-F238E27FC236}">
                <a16:creationId xmlns:a16="http://schemas.microsoft.com/office/drawing/2014/main" xmlns="" id="{138808C1-794B-4396-84A7-A521DA918EDC}"/>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rot="18840000">
            <a:off x="3669100" y="2684253"/>
            <a:ext cx="914400" cy="914400"/>
          </a:xfrm>
          <a:prstGeom prst="rect">
            <a:avLst/>
          </a:prstGeom>
        </p:spPr>
      </p:pic>
      <p:sp>
        <p:nvSpPr>
          <p:cNvPr id="19" name="Patlama: 8 Nokta 18">
            <a:extLst>
              <a:ext uri="{FF2B5EF4-FFF2-40B4-BE49-F238E27FC236}">
                <a16:creationId xmlns:a16="http://schemas.microsoft.com/office/drawing/2014/main" xmlns="" id="{1CD708DB-494C-4C53-8E6D-CC42F09955E2}"/>
              </a:ext>
            </a:extLst>
          </p:cNvPr>
          <p:cNvSpPr/>
          <p:nvPr/>
        </p:nvSpPr>
        <p:spPr>
          <a:xfrm>
            <a:off x="1680677" y="3521651"/>
            <a:ext cx="3240272" cy="2218905"/>
          </a:xfrm>
          <a:prstGeom prst="irregularSeal1">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err="1">
                <a:solidFill>
                  <a:schemeClr val="tx1"/>
                </a:solidFill>
                <a:latin typeface="Century Gothic"/>
                <a:cs typeface="Calibri"/>
              </a:rPr>
              <a:t>Volunteering</a:t>
            </a:r>
            <a:endParaRPr lang="tr-TR" sz="2000" err="1">
              <a:solidFill>
                <a:schemeClr val="tx1"/>
              </a:solidFill>
              <a:latin typeface="Century Gothic"/>
            </a:endParaRPr>
          </a:p>
        </p:txBody>
      </p:sp>
      <p:pic>
        <p:nvPicPr>
          <p:cNvPr id="4" name="Resim 4" descr="harita içeren bir resim&#10;&#10;Çok yüksek güvenilirlikle oluşturulmuş açıklama">
            <a:extLst>
              <a:ext uri="{FF2B5EF4-FFF2-40B4-BE49-F238E27FC236}">
                <a16:creationId xmlns:a16="http://schemas.microsoft.com/office/drawing/2014/main" xmlns="" id="{EFA9DB50-53F5-42E5-B181-9ABE3FC902B4}"/>
              </a:ext>
            </a:extLst>
          </p:cNvPr>
          <p:cNvPicPr>
            <a:picLocks noChangeAspect="1"/>
          </p:cNvPicPr>
          <p:nvPr/>
        </p:nvPicPr>
        <p:blipFill>
          <a:blip r:embed="rId4"/>
          <a:stretch>
            <a:fillRect/>
          </a:stretch>
        </p:blipFill>
        <p:spPr>
          <a:xfrm>
            <a:off x="3904891" y="372037"/>
            <a:ext cx="4166558" cy="3152189"/>
          </a:xfrm>
          <a:prstGeom prst="rect">
            <a:avLst/>
          </a:prstGeom>
        </p:spPr>
      </p:pic>
      <p:sp>
        <p:nvSpPr>
          <p:cNvPr id="9" name="8 Slayt Numarası Yer Tutucusu"/>
          <p:cNvSpPr>
            <a:spLocks noGrp="1"/>
          </p:cNvSpPr>
          <p:nvPr>
            <p:ph type="sldNum" sz="quarter" idx="12"/>
          </p:nvPr>
        </p:nvSpPr>
        <p:spPr/>
        <p:txBody>
          <a:bodyPr/>
          <a:lstStyle/>
          <a:p>
            <a:fld id="{D57F1E4F-1CFF-5643-939E-217C01CDF565}" type="slidenum">
              <a:rPr lang="en-US" smtClean="0"/>
              <a:pPr/>
              <a:t>2</a:t>
            </a:fld>
            <a:endParaRPr lang="en-US"/>
          </a:p>
        </p:txBody>
      </p:sp>
    </p:spTree>
    <p:extLst>
      <p:ext uri="{BB962C8B-B14F-4D97-AF65-F5344CB8AC3E}">
        <p14:creationId xmlns:p14="http://schemas.microsoft.com/office/powerpoint/2010/main" xmlns="" val="14203978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7FD8B59-C02E-42BA-BCCC-1E1AD0B5BA2B}"/>
              </a:ext>
            </a:extLst>
          </p:cNvPr>
          <p:cNvSpPr>
            <a:spLocks noGrp="1"/>
          </p:cNvSpPr>
          <p:nvPr>
            <p:ph type="title"/>
          </p:nvPr>
        </p:nvSpPr>
        <p:spPr>
          <a:xfrm>
            <a:off x="685801" y="500743"/>
            <a:ext cx="7402285" cy="1360714"/>
          </a:xfrm>
        </p:spPr>
        <p:txBody>
          <a:bodyPr>
            <a:normAutofit/>
          </a:bodyPr>
          <a:lstStyle/>
          <a:p>
            <a:pPr algn="ctr">
              <a:spcBef>
                <a:spcPts val="0"/>
              </a:spcBef>
            </a:pPr>
            <a:r>
              <a:rPr lang="tr-TR" err="1">
                <a:latin typeface="Century Gothic"/>
                <a:ea typeface="+mj-lt"/>
                <a:cs typeface="+mj-lt"/>
              </a:rPr>
              <a:t>SecurIty</a:t>
            </a:r>
            <a:r>
              <a:rPr lang="tr-TR">
                <a:latin typeface="Century Gothic"/>
                <a:ea typeface="+mj-lt"/>
                <a:cs typeface="+mj-lt"/>
              </a:rPr>
              <a:t> </a:t>
            </a:r>
            <a:r>
              <a:rPr lang="tr-TR" err="1">
                <a:latin typeface="Century Gothic"/>
                <a:ea typeface="+mj-lt"/>
                <a:cs typeface="+mj-lt"/>
              </a:rPr>
              <a:t>AgaInst</a:t>
            </a:r>
            <a:r>
              <a:rPr lang="tr-TR">
                <a:latin typeface="Century Gothic"/>
                <a:ea typeface="+mj-lt"/>
                <a:cs typeface="+mj-lt"/>
              </a:rPr>
              <a:t> a </a:t>
            </a:r>
            <a:r>
              <a:rPr lang="tr-TR" err="1">
                <a:latin typeface="Century Gothic"/>
                <a:ea typeface="+mj-lt"/>
                <a:cs typeface="+mj-lt"/>
              </a:rPr>
              <a:t>MalIcIous</a:t>
            </a:r>
            <a:r>
              <a:rPr lang="tr-TR">
                <a:latin typeface="Century Gothic"/>
                <a:ea typeface="+mj-lt"/>
                <a:cs typeface="+mj-lt"/>
              </a:rPr>
              <a:t> DONOR</a:t>
            </a:r>
            <a:endParaRPr lang="tr-TR">
              <a:latin typeface="Century Gothic"/>
              <a:cs typeface="Calibri Light"/>
            </a:endParaRPr>
          </a:p>
        </p:txBody>
      </p:sp>
      <p:sp>
        <p:nvSpPr>
          <p:cNvPr id="3" name="İçerik Yer Tutucusu 2">
            <a:extLst>
              <a:ext uri="{FF2B5EF4-FFF2-40B4-BE49-F238E27FC236}">
                <a16:creationId xmlns:a16="http://schemas.microsoft.com/office/drawing/2014/main" xmlns="" id="{795C30D8-94E3-4104-BF3D-72B65FC14F66}"/>
              </a:ext>
            </a:extLst>
          </p:cNvPr>
          <p:cNvSpPr>
            <a:spLocks noGrp="1"/>
          </p:cNvSpPr>
          <p:nvPr>
            <p:ph idx="1"/>
          </p:nvPr>
        </p:nvSpPr>
        <p:spPr>
          <a:xfrm>
            <a:off x="685801" y="1861457"/>
            <a:ext cx="7402285" cy="3392110"/>
          </a:xfrm>
        </p:spPr>
        <p:txBody>
          <a:bodyPr>
            <a:normAutofit/>
          </a:bodyPr>
          <a:lstStyle/>
          <a:p>
            <a:pPr marL="0" indent="0">
              <a:buNone/>
            </a:pPr>
            <a:endParaRPr lang="tr-TR">
              <a:cs typeface="Calibri"/>
            </a:endParaRPr>
          </a:p>
          <a:p>
            <a:endParaRPr lang="tr-TR">
              <a:cs typeface="Calibri"/>
            </a:endParaRPr>
          </a:p>
        </p:txBody>
      </p:sp>
      <p:sp>
        <p:nvSpPr>
          <p:cNvPr id="4" name="Metin kutusu 3">
            <a:extLst>
              <a:ext uri="{FF2B5EF4-FFF2-40B4-BE49-F238E27FC236}">
                <a16:creationId xmlns:a16="http://schemas.microsoft.com/office/drawing/2014/main" xmlns="" id="{A71E91A7-7486-4C1F-91DB-1C6F3EA7F6CE}"/>
              </a:ext>
            </a:extLst>
          </p:cNvPr>
          <p:cNvSpPr txBox="1"/>
          <p:nvPr/>
        </p:nvSpPr>
        <p:spPr>
          <a:xfrm>
            <a:off x="548640" y="1859280"/>
            <a:ext cx="6918960" cy="6463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err="1">
                <a:latin typeface="Century Gothic"/>
                <a:ea typeface="+mn-lt"/>
                <a:cs typeface="+mn-lt"/>
              </a:rPr>
              <a:t>It</a:t>
            </a:r>
            <a:r>
              <a:rPr lang="tr-TR">
                <a:latin typeface="Century Gothic"/>
                <a:ea typeface="+mn-lt"/>
                <a:cs typeface="+mn-lt"/>
              </a:rPr>
              <a:t> can </a:t>
            </a:r>
            <a:r>
              <a:rPr lang="tr-TR" err="1">
                <a:latin typeface="Century Gothic"/>
                <a:ea typeface="+mn-lt"/>
                <a:cs typeface="+mn-lt"/>
              </a:rPr>
              <a:t>increase</a:t>
            </a:r>
            <a:r>
              <a:rPr lang="tr-TR">
                <a:latin typeface="Century Gothic"/>
                <a:ea typeface="+mn-lt"/>
                <a:cs typeface="+mn-lt"/>
              </a:rPr>
              <a:t> </a:t>
            </a:r>
            <a:r>
              <a:rPr lang="tr-TR" err="1">
                <a:latin typeface="Century Gothic"/>
                <a:ea typeface="+mn-lt"/>
                <a:cs typeface="+mn-lt"/>
              </a:rPr>
              <a:t>their</a:t>
            </a:r>
            <a:r>
              <a:rPr lang="tr-TR">
                <a:latin typeface="Century Gothic"/>
                <a:ea typeface="+mn-lt"/>
                <a:cs typeface="+mn-lt"/>
              </a:rPr>
              <a:t> </a:t>
            </a:r>
            <a:r>
              <a:rPr lang="tr-TR" err="1">
                <a:latin typeface="Century Gothic"/>
                <a:ea typeface="+mn-lt"/>
                <a:cs typeface="+mn-lt"/>
              </a:rPr>
              <a:t>reputation</a:t>
            </a:r>
            <a:r>
              <a:rPr lang="tr-TR">
                <a:latin typeface="Century Gothic"/>
                <a:ea typeface="+mn-lt"/>
                <a:cs typeface="+mn-lt"/>
              </a:rPr>
              <a:t> </a:t>
            </a:r>
            <a:r>
              <a:rPr lang="tr-TR" err="1">
                <a:latin typeface="Century Gothic"/>
                <a:ea typeface="+mn-lt"/>
                <a:cs typeface="+mn-lt"/>
              </a:rPr>
              <a:t>by</a:t>
            </a:r>
            <a:r>
              <a:rPr lang="tr-TR">
                <a:latin typeface="Century Gothic"/>
                <a:ea typeface="+mn-lt"/>
                <a:cs typeface="+mn-lt"/>
              </a:rPr>
              <a:t> </a:t>
            </a:r>
            <a:r>
              <a:rPr lang="tr-TR" err="1">
                <a:latin typeface="Century Gothic"/>
                <a:ea typeface="+mn-lt"/>
                <a:cs typeface="+mn-lt"/>
              </a:rPr>
              <a:t>transferring</a:t>
            </a:r>
            <a:r>
              <a:rPr lang="tr-TR">
                <a:latin typeface="Century Gothic"/>
                <a:ea typeface="+mn-lt"/>
                <a:cs typeface="+mn-lt"/>
              </a:rPr>
              <a:t> </a:t>
            </a:r>
            <a:r>
              <a:rPr lang="tr-TR" err="1">
                <a:latin typeface="Century Gothic"/>
                <a:ea typeface="+mn-lt"/>
                <a:cs typeface="+mn-lt"/>
              </a:rPr>
              <a:t>less</a:t>
            </a:r>
            <a:r>
              <a:rPr lang="tr-TR">
                <a:latin typeface="Century Gothic"/>
                <a:ea typeface="+mn-lt"/>
                <a:cs typeface="+mn-lt"/>
              </a:rPr>
              <a:t> </a:t>
            </a:r>
            <a:r>
              <a:rPr lang="tr-TR" err="1">
                <a:latin typeface="Century Gothic"/>
                <a:ea typeface="+mn-lt"/>
                <a:cs typeface="+mn-lt"/>
              </a:rPr>
              <a:t>money</a:t>
            </a:r>
            <a:r>
              <a:rPr lang="tr-TR">
                <a:latin typeface="Century Gothic"/>
                <a:ea typeface="+mn-lt"/>
                <a:cs typeface="+mn-lt"/>
              </a:rPr>
              <a:t> </a:t>
            </a:r>
            <a:r>
              <a:rPr lang="tr-TR" err="1">
                <a:latin typeface="Century Gothic"/>
                <a:ea typeface="+mn-lt"/>
                <a:cs typeface="+mn-lt"/>
              </a:rPr>
              <a:t>than</a:t>
            </a:r>
            <a:r>
              <a:rPr lang="tr-TR">
                <a:latin typeface="Century Gothic"/>
                <a:ea typeface="+mn-lt"/>
                <a:cs typeface="+mn-lt"/>
              </a:rPr>
              <a:t> </a:t>
            </a:r>
            <a:r>
              <a:rPr lang="tr-TR" err="1">
                <a:latin typeface="Century Gothic"/>
                <a:ea typeface="+mn-lt"/>
                <a:cs typeface="+mn-lt"/>
              </a:rPr>
              <a:t>promised</a:t>
            </a:r>
            <a:r>
              <a:rPr lang="tr-TR">
                <a:latin typeface="Century Gothic"/>
                <a:ea typeface="+mn-lt"/>
                <a:cs typeface="+mn-lt"/>
              </a:rPr>
              <a:t>.</a:t>
            </a:r>
            <a:endParaRPr lang="tr-TR">
              <a:latin typeface="Century Gothic"/>
            </a:endParaRPr>
          </a:p>
        </p:txBody>
      </p:sp>
      <p:sp>
        <p:nvSpPr>
          <p:cNvPr id="5" name="Metin kutusu 4">
            <a:extLst>
              <a:ext uri="{FF2B5EF4-FFF2-40B4-BE49-F238E27FC236}">
                <a16:creationId xmlns:a16="http://schemas.microsoft.com/office/drawing/2014/main" xmlns="" id="{87B8AB22-6435-47FA-91CB-465A25951E69}"/>
              </a:ext>
            </a:extLst>
          </p:cNvPr>
          <p:cNvSpPr txBox="1"/>
          <p:nvPr/>
        </p:nvSpPr>
        <p:spPr>
          <a:xfrm>
            <a:off x="182480" y="3942536"/>
            <a:ext cx="8067172" cy="120032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dirty="0" err="1">
                <a:latin typeface="Century Gothic"/>
                <a:ea typeface="+mn-lt"/>
                <a:cs typeface="+mn-lt"/>
              </a:rPr>
              <a:t>BitsyWallet</a:t>
            </a:r>
            <a:r>
              <a:rPr lang="tr-TR" dirty="0">
                <a:latin typeface="Century Gothic"/>
                <a:ea typeface="+mn-lt"/>
                <a:cs typeface="+mn-lt"/>
              </a:rPr>
              <a:t> </a:t>
            </a:r>
            <a:r>
              <a:rPr lang="tr-TR" dirty="0" err="1">
                <a:latin typeface="Century Gothic"/>
                <a:ea typeface="+mn-lt"/>
                <a:cs typeface="+mn-lt"/>
              </a:rPr>
              <a:t>prevents</a:t>
            </a:r>
            <a:r>
              <a:rPr lang="tr-TR" dirty="0">
                <a:latin typeface="Century Gothic"/>
                <a:ea typeface="+mn-lt"/>
                <a:cs typeface="+mn-lt"/>
              </a:rPr>
              <a:t>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manipulation</a:t>
            </a:r>
            <a:r>
              <a:rPr lang="tr-TR" dirty="0">
                <a:latin typeface="Century Gothic"/>
                <a:ea typeface="+mn-lt"/>
                <a:cs typeface="+mn-lt"/>
              </a:rPr>
              <a:t> to be done with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exchange</a:t>
            </a:r>
            <a:r>
              <a:rPr lang="tr-TR" dirty="0">
                <a:latin typeface="Century Gothic"/>
                <a:ea typeface="+mn-lt"/>
                <a:cs typeface="+mn-lt"/>
              </a:rPr>
              <a:t> rate since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exchange</a:t>
            </a:r>
            <a:r>
              <a:rPr lang="tr-TR" dirty="0">
                <a:latin typeface="Century Gothic"/>
                <a:ea typeface="+mn-lt"/>
                <a:cs typeface="+mn-lt"/>
              </a:rPr>
              <a:t> rate at </a:t>
            </a:r>
            <a:r>
              <a:rPr lang="tr-TR" dirty="0" err="1">
                <a:latin typeface="Century Gothic"/>
                <a:ea typeface="+mn-lt"/>
                <a:cs typeface="+mn-lt"/>
              </a:rPr>
              <a:t>the</a:t>
            </a:r>
            <a:r>
              <a:rPr lang="tr-TR" dirty="0">
                <a:latin typeface="Century Gothic"/>
                <a:ea typeface="+mn-lt"/>
                <a:cs typeface="+mn-lt"/>
              </a:rPr>
              <a:t> time of </a:t>
            </a:r>
            <a:r>
              <a:rPr lang="tr-TR" dirty="0" err="1">
                <a:latin typeface="Century Gothic"/>
                <a:ea typeface="+mn-lt"/>
                <a:cs typeface="+mn-lt"/>
              </a:rPr>
              <a:t>transaction</a:t>
            </a:r>
            <a:r>
              <a:rPr lang="tr-TR" dirty="0">
                <a:latin typeface="Century Gothic"/>
                <a:ea typeface="+mn-lt"/>
                <a:cs typeface="+mn-lt"/>
              </a:rPr>
              <a:t> is </a:t>
            </a:r>
            <a:r>
              <a:rPr lang="tr-TR" dirty="0" err="1">
                <a:latin typeface="Century Gothic"/>
                <a:ea typeface="+mn-lt"/>
                <a:cs typeface="+mn-lt"/>
              </a:rPr>
              <a:t>considered</a:t>
            </a:r>
            <a:r>
              <a:rPr lang="tr-TR" dirty="0">
                <a:latin typeface="Century Gothic"/>
                <a:ea typeface="+mn-lt"/>
                <a:cs typeface="+mn-lt"/>
              </a:rPr>
              <a:t> </a:t>
            </a:r>
            <a:r>
              <a:rPr lang="tr-TR" dirty="0" err="1">
                <a:latin typeface="Century Gothic"/>
                <a:ea typeface="+mn-lt"/>
                <a:cs typeface="+mn-lt"/>
              </a:rPr>
              <a:t>valid</a:t>
            </a:r>
            <a:r>
              <a:rPr lang="tr-TR" dirty="0">
                <a:latin typeface="Century Gothic"/>
                <a:ea typeface="+mn-lt"/>
                <a:cs typeface="+mn-lt"/>
              </a:rPr>
              <a:t>. </a:t>
            </a:r>
            <a:r>
              <a:rPr lang="tr-TR" dirty="0" err="1">
                <a:latin typeface="Century Gothic"/>
                <a:ea typeface="+mn-lt"/>
                <a:cs typeface="+mn-lt"/>
              </a:rPr>
              <a:t>Also</a:t>
            </a:r>
            <a:r>
              <a:rPr lang="tr-TR" dirty="0">
                <a:latin typeface="Century Gothic"/>
                <a:ea typeface="+mn-lt"/>
                <a:cs typeface="+mn-lt"/>
              </a:rPr>
              <a:t> </a:t>
            </a:r>
            <a:r>
              <a:rPr lang="tr-TR" dirty="0" err="1">
                <a:latin typeface="Century Gothic"/>
                <a:ea typeface="+mn-lt"/>
                <a:cs typeface="+mn-lt"/>
              </a:rPr>
              <a:t>blockchain</a:t>
            </a:r>
            <a:r>
              <a:rPr lang="tr-TR" dirty="0">
                <a:latin typeface="Century Gothic"/>
                <a:ea typeface="+mn-lt"/>
                <a:cs typeface="+mn-lt"/>
              </a:rPr>
              <a:t> </a:t>
            </a:r>
            <a:r>
              <a:rPr lang="tr-TR" dirty="0" err="1">
                <a:latin typeface="Century Gothic"/>
                <a:ea typeface="+mn-lt"/>
                <a:cs typeface="+mn-lt"/>
              </a:rPr>
              <a:t>technology</a:t>
            </a:r>
            <a:r>
              <a:rPr lang="tr-TR" dirty="0">
                <a:latin typeface="Century Gothic"/>
                <a:ea typeface="+mn-lt"/>
                <a:cs typeface="+mn-lt"/>
              </a:rPr>
              <a:t> to be </a:t>
            </a:r>
            <a:r>
              <a:rPr lang="tr-TR" dirty="0" err="1">
                <a:latin typeface="Century Gothic"/>
                <a:ea typeface="+mn-lt"/>
                <a:cs typeface="+mn-lt"/>
              </a:rPr>
              <a:t>used</a:t>
            </a:r>
            <a:r>
              <a:rPr lang="tr-TR" dirty="0">
                <a:latin typeface="Century Gothic"/>
                <a:ea typeface="+mn-lt"/>
                <a:cs typeface="+mn-lt"/>
              </a:rPr>
              <a:t> in </a:t>
            </a:r>
            <a:r>
              <a:rPr lang="tr-TR" dirty="0" err="1">
                <a:latin typeface="Century Gothic"/>
                <a:ea typeface="+mn-lt"/>
                <a:cs typeface="+mn-lt"/>
              </a:rPr>
              <a:t>transactions</a:t>
            </a:r>
            <a:r>
              <a:rPr lang="tr-TR" dirty="0">
                <a:latin typeface="Century Gothic"/>
                <a:ea typeface="+mn-lt"/>
                <a:cs typeface="+mn-lt"/>
              </a:rPr>
              <a:t> </a:t>
            </a:r>
            <a:r>
              <a:rPr lang="tr-TR" dirty="0" err="1">
                <a:latin typeface="Century Gothic"/>
                <a:ea typeface="+mn-lt"/>
                <a:cs typeface="+mn-lt"/>
              </a:rPr>
              <a:t>prevents</a:t>
            </a:r>
            <a:r>
              <a:rPr lang="tr-TR" dirty="0">
                <a:latin typeface="Century Gothic"/>
                <a:ea typeface="+mn-lt"/>
                <a:cs typeface="+mn-lt"/>
              </a:rPr>
              <a:t> </a:t>
            </a:r>
            <a:r>
              <a:rPr lang="tr-TR" dirty="0" err="1">
                <a:latin typeface="Century Gothic"/>
                <a:ea typeface="+mn-lt"/>
                <a:cs typeface="+mn-lt"/>
              </a:rPr>
              <a:t>this</a:t>
            </a:r>
            <a:r>
              <a:rPr lang="tr-TR" dirty="0">
                <a:latin typeface="Century Gothic"/>
                <a:ea typeface="+mn-lt"/>
                <a:cs typeface="+mn-lt"/>
              </a:rPr>
              <a:t> </a:t>
            </a:r>
            <a:r>
              <a:rPr lang="tr-TR" dirty="0" err="1">
                <a:latin typeface="Century Gothic"/>
                <a:ea typeface="+mn-lt"/>
                <a:cs typeface="+mn-lt"/>
              </a:rPr>
              <a:t>fraud</a:t>
            </a:r>
            <a:r>
              <a:rPr lang="tr-TR" dirty="0">
                <a:latin typeface="Century Gothic"/>
                <a:ea typeface="+mn-lt"/>
                <a:cs typeface="+mn-lt"/>
              </a:rPr>
              <a:t>.</a:t>
            </a:r>
            <a:endParaRPr lang="tr-TR" dirty="0">
              <a:latin typeface="Century Gothic"/>
            </a:endParaRPr>
          </a:p>
        </p:txBody>
      </p:sp>
      <p:sp>
        <p:nvSpPr>
          <p:cNvPr id="7" name="Metin kutusu 6">
            <a:extLst>
              <a:ext uri="{FF2B5EF4-FFF2-40B4-BE49-F238E27FC236}">
                <a16:creationId xmlns:a16="http://schemas.microsoft.com/office/drawing/2014/main" xmlns="" id="{C002D2DF-B6D8-4739-942B-296ED91FF924}"/>
              </a:ext>
            </a:extLst>
          </p:cNvPr>
          <p:cNvSpPr txBox="1"/>
          <p:nvPr/>
        </p:nvSpPr>
        <p:spPr>
          <a:xfrm>
            <a:off x="181155" y="3430439"/>
            <a:ext cx="3289539" cy="369332"/>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latin typeface="Century Gothic"/>
              </a:rPr>
              <a:t>SOLUTION</a:t>
            </a:r>
          </a:p>
        </p:txBody>
      </p:sp>
      <p:sp>
        <p:nvSpPr>
          <p:cNvPr id="10" name="9 Slayt Numarası Yer Tutucusu"/>
          <p:cNvSpPr>
            <a:spLocks noGrp="1"/>
          </p:cNvSpPr>
          <p:nvPr>
            <p:ph type="sldNum" sz="quarter" idx="12"/>
          </p:nvPr>
        </p:nvSpPr>
        <p:spPr/>
        <p:txBody>
          <a:bodyPr/>
          <a:lstStyle/>
          <a:p>
            <a:fld id="{D57F1E4F-1CFF-5643-939E-217C01CDF565}" type="slidenum">
              <a:rPr lang="en-US" smtClean="0"/>
              <a:pPr/>
              <a:t>20</a:t>
            </a:fld>
            <a:endParaRPr lang="en-US"/>
          </a:p>
        </p:txBody>
      </p:sp>
    </p:spTree>
    <p:extLst>
      <p:ext uri="{BB962C8B-B14F-4D97-AF65-F5344CB8AC3E}">
        <p14:creationId xmlns:p14="http://schemas.microsoft.com/office/powerpoint/2010/main" xmlns="" val="34605502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7FD8B59-C02E-42BA-BCCC-1E1AD0B5BA2B}"/>
              </a:ext>
            </a:extLst>
          </p:cNvPr>
          <p:cNvSpPr>
            <a:spLocks noGrp="1"/>
          </p:cNvSpPr>
          <p:nvPr>
            <p:ph type="title"/>
          </p:nvPr>
        </p:nvSpPr>
        <p:spPr>
          <a:xfrm>
            <a:off x="685801" y="500743"/>
            <a:ext cx="7402285" cy="1360714"/>
          </a:xfrm>
        </p:spPr>
        <p:txBody>
          <a:bodyPr>
            <a:normAutofit/>
          </a:bodyPr>
          <a:lstStyle/>
          <a:p>
            <a:pPr algn="ctr">
              <a:spcBef>
                <a:spcPts val="0"/>
              </a:spcBef>
            </a:pPr>
            <a:r>
              <a:rPr lang="tr-TR">
                <a:latin typeface="Century Gothic"/>
                <a:cs typeface="Calibri Light"/>
              </a:rPr>
              <a:t>SECURITY AGAINST A MALICIOUS VERIFIER</a:t>
            </a:r>
          </a:p>
        </p:txBody>
      </p:sp>
      <p:sp>
        <p:nvSpPr>
          <p:cNvPr id="4" name="Metin kutusu 3">
            <a:extLst>
              <a:ext uri="{FF2B5EF4-FFF2-40B4-BE49-F238E27FC236}">
                <a16:creationId xmlns:a16="http://schemas.microsoft.com/office/drawing/2014/main" xmlns="" id="{C01F0A7F-A9EF-43E0-9842-65F4146B04BC}"/>
              </a:ext>
            </a:extLst>
          </p:cNvPr>
          <p:cNvSpPr txBox="1"/>
          <p:nvPr/>
        </p:nvSpPr>
        <p:spPr>
          <a:xfrm>
            <a:off x="690880" y="1859280"/>
            <a:ext cx="7172960" cy="6463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err="1">
                <a:latin typeface="Century Gothic"/>
                <a:ea typeface="+mn-lt"/>
                <a:cs typeface="+mn-lt"/>
              </a:rPr>
              <a:t>Verifiers</a:t>
            </a:r>
            <a:r>
              <a:rPr lang="tr-TR">
                <a:latin typeface="Century Gothic"/>
                <a:ea typeface="+mn-lt"/>
                <a:cs typeface="+mn-lt"/>
              </a:rPr>
              <a:t> can be </a:t>
            </a:r>
            <a:r>
              <a:rPr lang="tr-TR" err="1">
                <a:latin typeface="Century Gothic"/>
                <a:ea typeface="+mn-lt"/>
                <a:cs typeface="+mn-lt"/>
              </a:rPr>
              <a:t>corrupted</a:t>
            </a:r>
            <a:r>
              <a:rPr lang="tr-TR">
                <a:latin typeface="Century Gothic"/>
                <a:ea typeface="+mn-lt"/>
                <a:cs typeface="+mn-lt"/>
              </a:rPr>
              <a:t> </a:t>
            </a:r>
            <a:r>
              <a:rPr lang="tr-TR" err="1">
                <a:latin typeface="Century Gothic"/>
                <a:ea typeface="+mn-lt"/>
                <a:cs typeface="+mn-lt"/>
              </a:rPr>
              <a:t>by</a:t>
            </a:r>
            <a:r>
              <a:rPr lang="tr-TR">
                <a:latin typeface="Century Gothic"/>
                <a:ea typeface="+mn-lt"/>
                <a:cs typeface="+mn-lt"/>
              </a:rPr>
              <a:t> </a:t>
            </a:r>
            <a:r>
              <a:rPr lang="tr-TR" err="1">
                <a:latin typeface="Century Gothic"/>
                <a:ea typeface="+mn-lt"/>
                <a:cs typeface="+mn-lt"/>
              </a:rPr>
              <a:t>recipients</a:t>
            </a:r>
            <a:r>
              <a:rPr lang="tr-TR">
                <a:latin typeface="Century Gothic"/>
                <a:ea typeface="+mn-lt"/>
                <a:cs typeface="+mn-lt"/>
              </a:rPr>
              <a:t> </a:t>
            </a:r>
            <a:r>
              <a:rPr lang="tr-TR" err="1">
                <a:latin typeface="Century Gothic"/>
                <a:ea typeface="+mn-lt"/>
                <a:cs typeface="+mn-lt"/>
              </a:rPr>
              <a:t>with</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promise</a:t>
            </a:r>
            <a:r>
              <a:rPr lang="tr-TR">
                <a:latin typeface="Century Gothic"/>
                <a:ea typeface="+mn-lt"/>
                <a:cs typeface="+mn-lt"/>
              </a:rPr>
              <a:t> of a </a:t>
            </a:r>
            <a:r>
              <a:rPr lang="tr-TR" err="1">
                <a:latin typeface="Century Gothic"/>
                <a:ea typeface="+mn-lt"/>
                <a:cs typeface="+mn-lt"/>
              </a:rPr>
              <a:t>share</a:t>
            </a:r>
            <a:r>
              <a:rPr lang="tr-TR">
                <a:latin typeface="Century Gothic"/>
                <a:ea typeface="+mn-lt"/>
                <a:cs typeface="+mn-lt"/>
              </a:rPr>
              <a:t> of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donation</a:t>
            </a:r>
            <a:r>
              <a:rPr lang="tr-TR">
                <a:latin typeface="Century Gothic"/>
                <a:ea typeface="+mn-lt"/>
                <a:cs typeface="+mn-lt"/>
              </a:rPr>
              <a:t>.</a:t>
            </a:r>
            <a:endParaRPr lang="tr-TR">
              <a:latin typeface="Century Gothic"/>
            </a:endParaRPr>
          </a:p>
        </p:txBody>
      </p:sp>
      <p:sp>
        <p:nvSpPr>
          <p:cNvPr id="10" name="Metin kutusu 9">
            <a:extLst>
              <a:ext uri="{FF2B5EF4-FFF2-40B4-BE49-F238E27FC236}">
                <a16:creationId xmlns:a16="http://schemas.microsoft.com/office/drawing/2014/main" xmlns="" id="{E131C360-6E07-4650-9632-468023D0FA4C}"/>
              </a:ext>
            </a:extLst>
          </p:cNvPr>
          <p:cNvSpPr txBox="1"/>
          <p:nvPr/>
        </p:nvSpPr>
        <p:spPr>
          <a:xfrm>
            <a:off x="181155" y="3430439"/>
            <a:ext cx="3289539" cy="369332"/>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latin typeface="Century Gothic"/>
              </a:rPr>
              <a:t>SOLUTION</a:t>
            </a:r>
          </a:p>
        </p:txBody>
      </p:sp>
      <p:sp>
        <p:nvSpPr>
          <p:cNvPr id="12" name="Metin kutusu 11">
            <a:extLst>
              <a:ext uri="{FF2B5EF4-FFF2-40B4-BE49-F238E27FC236}">
                <a16:creationId xmlns:a16="http://schemas.microsoft.com/office/drawing/2014/main" xmlns="" id="{03EA43AC-28A3-4982-BBF9-F95E62794723}"/>
              </a:ext>
            </a:extLst>
          </p:cNvPr>
          <p:cNvSpPr txBox="1"/>
          <p:nvPr/>
        </p:nvSpPr>
        <p:spPr>
          <a:xfrm>
            <a:off x="182480" y="3942536"/>
            <a:ext cx="8067172" cy="6463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dirty="0" err="1">
                <a:latin typeface="Century Gothic"/>
                <a:ea typeface="+mn-lt"/>
                <a:cs typeface="+mn-lt"/>
              </a:rPr>
              <a:t>Just</a:t>
            </a:r>
            <a:r>
              <a:rPr lang="tr-TR" dirty="0">
                <a:latin typeface="Century Gothic"/>
                <a:ea typeface="+mn-lt"/>
                <a:cs typeface="+mn-lt"/>
              </a:rPr>
              <a:t> as </a:t>
            </a:r>
            <a:r>
              <a:rPr lang="tr-TR" dirty="0" err="1">
                <a:latin typeface="Century Gothic"/>
                <a:ea typeface="+mn-lt"/>
                <a:cs typeface="+mn-lt"/>
              </a:rPr>
              <a:t>verifiers</a:t>
            </a:r>
            <a:r>
              <a:rPr lang="tr-TR" dirty="0">
                <a:latin typeface="Century Gothic"/>
                <a:ea typeface="+mn-lt"/>
                <a:cs typeface="+mn-lt"/>
              </a:rPr>
              <a:t> </a:t>
            </a:r>
            <a:r>
              <a:rPr lang="tr-TR" dirty="0" err="1">
                <a:latin typeface="Century Gothic"/>
                <a:ea typeface="+mn-lt"/>
                <a:cs typeface="+mn-lt"/>
              </a:rPr>
              <a:t>control</a:t>
            </a:r>
            <a:r>
              <a:rPr lang="tr-TR" dirty="0">
                <a:latin typeface="Century Gothic"/>
                <a:ea typeface="+mn-lt"/>
                <a:cs typeface="+mn-lt"/>
              </a:rPr>
              <a:t> </a:t>
            </a:r>
            <a:r>
              <a:rPr lang="tr-TR" dirty="0" err="1">
                <a:latin typeface="Century Gothic"/>
                <a:ea typeface="+mn-lt"/>
                <a:cs typeface="+mn-lt"/>
              </a:rPr>
              <a:t>campaigns</a:t>
            </a:r>
            <a:r>
              <a:rPr lang="tr-TR" dirty="0">
                <a:latin typeface="Century Gothic"/>
                <a:ea typeface="+mn-lt"/>
                <a:cs typeface="+mn-lt"/>
              </a:rPr>
              <a:t>, </a:t>
            </a:r>
            <a:r>
              <a:rPr lang="tr-TR" dirty="0" err="1">
                <a:latin typeface="Century Gothic"/>
                <a:ea typeface="+mn-lt"/>
                <a:cs typeface="+mn-lt"/>
              </a:rPr>
              <a:t>users</a:t>
            </a:r>
            <a:r>
              <a:rPr lang="tr-TR" dirty="0">
                <a:latin typeface="Century Gothic"/>
                <a:ea typeface="+mn-lt"/>
                <a:cs typeface="+mn-lt"/>
              </a:rPr>
              <a:t> within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system</a:t>
            </a:r>
            <a:r>
              <a:rPr lang="tr-TR" dirty="0">
                <a:latin typeface="Century Gothic"/>
                <a:ea typeface="+mn-lt"/>
                <a:cs typeface="+mn-lt"/>
              </a:rPr>
              <a:t> </a:t>
            </a:r>
            <a:r>
              <a:rPr lang="tr-TR" dirty="0" err="1">
                <a:latin typeface="Century Gothic"/>
                <a:ea typeface="+mn-lt"/>
                <a:cs typeface="+mn-lt"/>
              </a:rPr>
              <a:t>control</a:t>
            </a:r>
            <a:r>
              <a:rPr lang="tr-TR" dirty="0">
                <a:latin typeface="Century Gothic"/>
                <a:ea typeface="+mn-lt"/>
                <a:cs typeface="+mn-lt"/>
              </a:rPr>
              <a:t>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verifiers</a:t>
            </a:r>
            <a:r>
              <a:rPr lang="tr-TR" dirty="0">
                <a:latin typeface="Century Gothic"/>
                <a:ea typeface="+mn-lt"/>
                <a:cs typeface="+mn-lt"/>
              </a:rPr>
              <a:t> </a:t>
            </a:r>
            <a:r>
              <a:rPr lang="tr-TR" dirty="0" smtClean="0">
                <a:latin typeface="Century Gothic"/>
                <a:ea typeface="+mn-lt"/>
                <a:cs typeface="+mn-lt"/>
              </a:rPr>
              <a:t>with </a:t>
            </a:r>
            <a:r>
              <a:rPr lang="tr-TR" dirty="0" err="1" smtClean="0">
                <a:latin typeface="Century Gothic"/>
                <a:ea typeface="+mn-lt"/>
                <a:cs typeface="+mn-lt"/>
              </a:rPr>
              <a:t>votes</a:t>
            </a:r>
            <a:r>
              <a:rPr lang="tr-TR" dirty="0">
                <a:latin typeface="Century Gothic"/>
                <a:ea typeface="+mn-lt"/>
                <a:cs typeface="+mn-lt"/>
              </a:rPr>
              <a:t>.</a:t>
            </a:r>
            <a:endParaRPr lang="tr-TR" dirty="0">
              <a:latin typeface="Century Gothic"/>
              <a:cs typeface="Calibri"/>
            </a:endParaRPr>
          </a:p>
        </p:txBody>
      </p:sp>
      <p:sp>
        <p:nvSpPr>
          <p:cNvPr id="9" name="8 Slayt Numarası Yer Tutucusu"/>
          <p:cNvSpPr>
            <a:spLocks noGrp="1"/>
          </p:cNvSpPr>
          <p:nvPr>
            <p:ph type="sldNum" sz="quarter" idx="12"/>
          </p:nvPr>
        </p:nvSpPr>
        <p:spPr/>
        <p:txBody>
          <a:bodyPr/>
          <a:lstStyle/>
          <a:p>
            <a:fld id="{D57F1E4F-1CFF-5643-939E-217C01CDF565}" type="slidenum">
              <a:rPr lang="en-US" smtClean="0"/>
              <a:pPr/>
              <a:t>21</a:t>
            </a:fld>
            <a:endParaRPr lang="en-US"/>
          </a:p>
        </p:txBody>
      </p:sp>
    </p:spTree>
    <p:extLst>
      <p:ext uri="{BB962C8B-B14F-4D97-AF65-F5344CB8AC3E}">
        <p14:creationId xmlns:p14="http://schemas.microsoft.com/office/powerpoint/2010/main" xmlns="" val="8527987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7FD8B59-C02E-42BA-BCCC-1E1AD0B5BA2B}"/>
              </a:ext>
            </a:extLst>
          </p:cNvPr>
          <p:cNvSpPr>
            <a:spLocks noGrp="1"/>
          </p:cNvSpPr>
          <p:nvPr>
            <p:ph type="title"/>
          </p:nvPr>
        </p:nvSpPr>
        <p:spPr>
          <a:xfrm>
            <a:off x="685801" y="500743"/>
            <a:ext cx="7402285" cy="1360714"/>
          </a:xfrm>
        </p:spPr>
        <p:txBody>
          <a:bodyPr>
            <a:normAutofit/>
          </a:bodyPr>
          <a:lstStyle/>
          <a:p>
            <a:pPr algn="ctr">
              <a:spcBef>
                <a:spcPts val="0"/>
              </a:spcBef>
            </a:pPr>
            <a:r>
              <a:rPr lang="tr-TR">
                <a:latin typeface="Century Gothic"/>
                <a:cs typeface="Calibri Light"/>
              </a:rPr>
              <a:t>SECURITY AGAINST A MALICIOUS VERIFIER</a:t>
            </a:r>
          </a:p>
        </p:txBody>
      </p:sp>
      <p:sp>
        <p:nvSpPr>
          <p:cNvPr id="5" name="Metin kutusu 4">
            <a:extLst>
              <a:ext uri="{FF2B5EF4-FFF2-40B4-BE49-F238E27FC236}">
                <a16:creationId xmlns:a16="http://schemas.microsoft.com/office/drawing/2014/main" xmlns="" id="{D3B56E45-BD2A-4878-B89C-2B8C2866F930}"/>
              </a:ext>
            </a:extLst>
          </p:cNvPr>
          <p:cNvSpPr txBox="1"/>
          <p:nvPr/>
        </p:nvSpPr>
        <p:spPr>
          <a:xfrm>
            <a:off x="691515" y="1848988"/>
            <a:ext cx="7172960" cy="6463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verifier</a:t>
            </a:r>
            <a:r>
              <a:rPr lang="tr-TR" dirty="0">
                <a:latin typeface="Century Gothic"/>
                <a:ea typeface="+mn-lt"/>
                <a:cs typeface="+mn-lt"/>
              </a:rPr>
              <a:t> </a:t>
            </a:r>
            <a:r>
              <a:rPr lang="tr-TR" dirty="0" err="1">
                <a:latin typeface="Century Gothic"/>
                <a:ea typeface="+mn-lt"/>
                <a:cs typeface="+mn-lt"/>
              </a:rPr>
              <a:t>may</a:t>
            </a:r>
            <a:r>
              <a:rPr lang="tr-TR" dirty="0">
                <a:latin typeface="Century Gothic"/>
                <a:ea typeface="+mn-lt"/>
                <a:cs typeface="+mn-lt"/>
              </a:rPr>
              <a:t> </a:t>
            </a:r>
            <a:r>
              <a:rPr lang="tr-TR" dirty="0" err="1">
                <a:latin typeface="Century Gothic"/>
                <a:ea typeface="+mn-lt"/>
                <a:cs typeface="+mn-lt"/>
              </a:rPr>
              <a:t>modify</a:t>
            </a:r>
            <a:r>
              <a:rPr lang="tr-TR" dirty="0">
                <a:latin typeface="Century Gothic"/>
                <a:ea typeface="+mn-lt"/>
                <a:cs typeface="+mn-lt"/>
              </a:rPr>
              <a:t>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report</a:t>
            </a:r>
            <a:r>
              <a:rPr lang="tr-TR" dirty="0">
                <a:latin typeface="Century Gothic"/>
                <a:ea typeface="+mn-lt"/>
                <a:cs typeface="+mn-lt"/>
              </a:rPr>
              <a:t> </a:t>
            </a:r>
            <a:r>
              <a:rPr lang="tr-TR" dirty="0" err="1">
                <a:latin typeface="Century Gothic"/>
                <a:ea typeface="+mn-lt"/>
                <a:cs typeface="+mn-lt"/>
              </a:rPr>
              <a:t>specifying</a:t>
            </a:r>
            <a:r>
              <a:rPr lang="tr-TR" dirty="0">
                <a:latin typeface="Century Gothic"/>
                <a:ea typeface="+mn-lt"/>
                <a:cs typeface="+mn-lt"/>
              </a:rPr>
              <a:t>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amount</a:t>
            </a:r>
            <a:r>
              <a:rPr lang="tr-TR" dirty="0">
                <a:latin typeface="Century Gothic"/>
                <a:ea typeface="+mn-lt"/>
                <a:cs typeface="+mn-lt"/>
              </a:rPr>
              <a:t>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recipient</a:t>
            </a:r>
            <a:r>
              <a:rPr lang="tr-TR" dirty="0">
                <a:latin typeface="Century Gothic"/>
                <a:ea typeface="+mn-lt"/>
                <a:cs typeface="+mn-lt"/>
              </a:rPr>
              <a:t> </a:t>
            </a:r>
            <a:r>
              <a:rPr lang="tr-TR" dirty="0" err="1">
                <a:latin typeface="Century Gothic"/>
                <a:ea typeface="+mn-lt"/>
                <a:cs typeface="+mn-lt"/>
              </a:rPr>
              <a:t>will</a:t>
            </a:r>
            <a:r>
              <a:rPr lang="tr-TR" dirty="0">
                <a:latin typeface="Century Gothic"/>
                <a:ea typeface="+mn-lt"/>
                <a:cs typeface="+mn-lt"/>
              </a:rPr>
              <a:t> </a:t>
            </a:r>
            <a:r>
              <a:rPr lang="tr-TR" dirty="0" err="1">
                <a:latin typeface="Century Gothic"/>
                <a:ea typeface="+mn-lt"/>
                <a:cs typeface="+mn-lt"/>
              </a:rPr>
              <a:t>receive</a:t>
            </a:r>
            <a:r>
              <a:rPr lang="tr-TR" dirty="0">
                <a:latin typeface="Century Gothic"/>
                <a:ea typeface="+mn-lt"/>
                <a:cs typeface="+mn-lt"/>
              </a:rPr>
              <a:t>.</a:t>
            </a:r>
            <a:endParaRPr lang="tr-TR" dirty="0">
              <a:latin typeface="Century Gothic"/>
              <a:cs typeface="Calibri"/>
            </a:endParaRPr>
          </a:p>
        </p:txBody>
      </p:sp>
      <p:sp>
        <p:nvSpPr>
          <p:cNvPr id="3" name="Metin kutusu 2">
            <a:extLst>
              <a:ext uri="{FF2B5EF4-FFF2-40B4-BE49-F238E27FC236}">
                <a16:creationId xmlns:a16="http://schemas.microsoft.com/office/drawing/2014/main" xmlns="" id="{1591AB0F-7B85-4B1A-9989-ECA91C04EF89}"/>
              </a:ext>
            </a:extLst>
          </p:cNvPr>
          <p:cNvSpPr txBox="1"/>
          <p:nvPr/>
        </p:nvSpPr>
        <p:spPr>
          <a:xfrm>
            <a:off x="195532" y="4278703"/>
            <a:ext cx="3289539" cy="369332"/>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latin typeface="Century Gothic"/>
              </a:rPr>
              <a:t>SOLUTION</a:t>
            </a:r>
          </a:p>
        </p:txBody>
      </p:sp>
      <p:sp>
        <p:nvSpPr>
          <p:cNvPr id="10" name="Metin kutusu 9">
            <a:extLst>
              <a:ext uri="{FF2B5EF4-FFF2-40B4-BE49-F238E27FC236}">
                <a16:creationId xmlns:a16="http://schemas.microsoft.com/office/drawing/2014/main" xmlns="" id="{BB3BB518-D00A-48A2-9785-7A0C077992B0}"/>
              </a:ext>
            </a:extLst>
          </p:cNvPr>
          <p:cNvSpPr txBox="1"/>
          <p:nvPr/>
        </p:nvSpPr>
        <p:spPr>
          <a:xfrm>
            <a:off x="196857" y="4790800"/>
            <a:ext cx="8067172" cy="92333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a:latin typeface="Century Gothic"/>
                <a:ea typeface="+mn-lt"/>
                <a:cs typeface="+mn-lt"/>
              </a:rPr>
              <a:t>A </a:t>
            </a:r>
            <a:r>
              <a:rPr lang="tr-TR" err="1">
                <a:latin typeface="Century Gothic"/>
                <a:ea typeface="+mn-lt"/>
                <a:cs typeface="+mn-lt"/>
              </a:rPr>
              <a:t>single</a:t>
            </a:r>
            <a:r>
              <a:rPr lang="tr-TR">
                <a:latin typeface="Century Gothic"/>
                <a:ea typeface="+mn-lt"/>
                <a:cs typeface="+mn-lt"/>
              </a:rPr>
              <a:t> </a:t>
            </a:r>
            <a:r>
              <a:rPr lang="tr-TR" err="1">
                <a:latin typeface="Century Gothic"/>
                <a:ea typeface="+mn-lt"/>
                <a:cs typeface="+mn-lt"/>
              </a:rPr>
              <a:t>verifier</a:t>
            </a:r>
            <a:r>
              <a:rPr lang="tr-TR">
                <a:latin typeface="Century Gothic"/>
                <a:ea typeface="+mn-lt"/>
                <a:cs typeface="+mn-lt"/>
              </a:rPr>
              <a:t> has </a:t>
            </a:r>
            <a:r>
              <a:rPr lang="tr-TR" err="1">
                <a:latin typeface="Century Gothic"/>
                <a:ea typeface="+mn-lt"/>
                <a:cs typeface="+mn-lt"/>
              </a:rPr>
              <a:t>no</a:t>
            </a:r>
            <a:r>
              <a:rPr lang="tr-TR">
                <a:latin typeface="Century Gothic"/>
                <a:ea typeface="+mn-lt"/>
                <a:cs typeface="+mn-lt"/>
              </a:rPr>
              <a:t> </a:t>
            </a:r>
            <a:r>
              <a:rPr lang="tr-TR" err="1">
                <a:latin typeface="Century Gothic"/>
                <a:ea typeface="+mn-lt"/>
                <a:cs typeface="+mn-lt"/>
              </a:rPr>
              <a:t>right</a:t>
            </a:r>
            <a:r>
              <a:rPr lang="tr-TR">
                <a:latin typeface="Century Gothic"/>
                <a:ea typeface="+mn-lt"/>
                <a:cs typeface="+mn-lt"/>
              </a:rPr>
              <a:t> </a:t>
            </a:r>
            <a:r>
              <a:rPr lang="tr-TR" err="1">
                <a:latin typeface="Century Gothic"/>
                <a:ea typeface="+mn-lt"/>
                <a:cs typeface="+mn-lt"/>
              </a:rPr>
              <a:t>to</a:t>
            </a:r>
            <a:r>
              <a:rPr lang="tr-TR">
                <a:latin typeface="Century Gothic"/>
                <a:ea typeface="+mn-lt"/>
                <a:cs typeface="+mn-lt"/>
              </a:rPr>
              <a:t> say </a:t>
            </a:r>
            <a:r>
              <a:rPr lang="tr-TR" err="1">
                <a:latin typeface="Century Gothic"/>
                <a:ea typeface="+mn-lt"/>
                <a:cs typeface="+mn-lt"/>
              </a:rPr>
              <a:t>for</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collected</a:t>
            </a:r>
            <a:r>
              <a:rPr lang="tr-TR">
                <a:latin typeface="Century Gothic"/>
                <a:ea typeface="+mn-lt"/>
                <a:cs typeface="+mn-lt"/>
              </a:rPr>
              <a:t> </a:t>
            </a:r>
            <a:r>
              <a:rPr lang="tr-TR" err="1">
                <a:latin typeface="Century Gothic"/>
                <a:ea typeface="+mn-lt"/>
                <a:cs typeface="+mn-lt"/>
              </a:rPr>
              <a:t>donation</a:t>
            </a:r>
            <a:r>
              <a:rPr lang="tr-TR">
                <a:latin typeface="Century Gothic"/>
                <a:ea typeface="+mn-lt"/>
                <a:cs typeface="+mn-lt"/>
              </a:rPr>
              <a:t>. </a:t>
            </a:r>
            <a:r>
              <a:rPr lang="tr-TR" err="1">
                <a:latin typeface="Century Gothic"/>
                <a:ea typeface="+mn-lt"/>
                <a:cs typeface="+mn-lt"/>
              </a:rPr>
              <a:t>More</a:t>
            </a:r>
            <a:r>
              <a:rPr lang="tr-TR">
                <a:latin typeface="Century Gothic"/>
                <a:ea typeface="+mn-lt"/>
                <a:cs typeface="+mn-lt"/>
              </a:rPr>
              <a:t> </a:t>
            </a:r>
            <a:r>
              <a:rPr lang="tr-TR" err="1">
                <a:latin typeface="Century Gothic"/>
                <a:ea typeface="+mn-lt"/>
                <a:cs typeface="+mn-lt"/>
              </a:rPr>
              <a:t>than</a:t>
            </a:r>
            <a:r>
              <a:rPr lang="tr-TR">
                <a:latin typeface="Century Gothic"/>
                <a:ea typeface="+mn-lt"/>
                <a:cs typeface="+mn-lt"/>
              </a:rPr>
              <a:t> </a:t>
            </a:r>
            <a:r>
              <a:rPr lang="tr-TR" err="1">
                <a:latin typeface="Century Gothic"/>
                <a:ea typeface="+mn-lt"/>
                <a:cs typeface="+mn-lt"/>
              </a:rPr>
              <a:t>one</a:t>
            </a:r>
            <a:r>
              <a:rPr lang="tr-TR">
                <a:latin typeface="Century Gothic"/>
                <a:ea typeface="+mn-lt"/>
                <a:cs typeface="+mn-lt"/>
              </a:rPr>
              <a:t> data is </a:t>
            </a:r>
            <a:r>
              <a:rPr lang="tr-TR" err="1">
                <a:latin typeface="Century Gothic"/>
                <a:ea typeface="+mn-lt"/>
                <a:cs typeface="+mn-lt"/>
              </a:rPr>
              <a:t>required</a:t>
            </a:r>
            <a:r>
              <a:rPr lang="tr-TR">
                <a:latin typeface="Century Gothic"/>
                <a:ea typeface="+mn-lt"/>
                <a:cs typeface="+mn-lt"/>
              </a:rPr>
              <a:t> </a:t>
            </a:r>
            <a:r>
              <a:rPr lang="tr-TR" err="1">
                <a:latin typeface="Century Gothic"/>
                <a:ea typeface="+mn-lt"/>
                <a:cs typeface="+mn-lt"/>
              </a:rPr>
              <a:t>for</a:t>
            </a:r>
            <a:r>
              <a:rPr lang="tr-TR">
                <a:latin typeface="Century Gothic"/>
                <a:ea typeface="+mn-lt"/>
                <a:cs typeface="+mn-lt"/>
              </a:rPr>
              <a:t> </a:t>
            </a:r>
            <a:r>
              <a:rPr lang="tr-TR" err="1">
                <a:latin typeface="Century Gothic"/>
                <a:ea typeface="+mn-lt"/>
                <a:cs typeface="+mn-lt"/>
              </a:rPr>
              <a:t>acceptance</a:t>
            </a:r>
            <a:r>
              <a:rPr lang="tr-TR">
                <a:latin typeface="Century Gothic"/>
                <a:ea typeface="+mn-lt"/>
                <a:cs typeface="+mn-lt"/>
              </a:rPr>
              <a:t>. </a:t>
            </a:r>
            <a:r>
              <a:rPr lang="tr-TR" err="1">
                <a:latin typeface="Century Gothic"/>
                <a:ea typeface="+mn-lt"/>
                <a:cs typeface="+mn-lt"/>
              </a:rPr>
              <a:t>Just</a:t>
            </a:r>
            <a:r>
              <a:rPr lang="tr-TR">
                <a:latin typeface="Century Gothic"/>
                <a:ea typeface="+mn-lt"/>
                <a:cs typeface="+mn-lt"/>
              </a:rPr>
              <a:t> </a:t>
            </a:r>
            <a:r>
              <a:rPr lang="tr-TR" err="1">
                <a:latin typeface="Century Gothic"/>
                <a:ea typeface="+mn-lt"/>
                <a:cs typeface="+mn-lt"/>
              </a:rPr>
              <a:t>like</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donor</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verifier</a:t>
            </a:r>
            <a:r>
              <a:rPr lang="tr-TR">
                <a:latin typeface="Century Gothic"/>
                <a:ea typeface="+mn-lt"/>
                <a:cs typeface="+mn-lt"/>
              </a:rPr>
              <a:t> is </a:t>
            </a:r>
            <a:r>
              <a:rPr lang="tr-TR" err="1">
                <a:latin typeface="Century Gothic"/>
                <a:ea typeface="+mn-lt"/>
                <a:cs typeface="+mn-lt"/>
              </a:rPr>
              <a:t>voted</a:t>
            </a:r>
            <a:r>
              <a:rPr lang="tr-TR">
                <a:latin typeface="Century Gothic"/>
                <a:ea typeface="+mn-lt"/>
                <a:cs typeface="+mn-lt"/>
              </a:rPr>
              <a:t> </a:t>
            </a:r>
            <a:r>
              <a:rPr lang="tr-TR" err="1">
                <a:latin typeface="Century Gothic"/>
                <a:ea typeface="+mn-lt"/>
                <a:cs typeface="+mn-lt"/>
              </a:rPr>
              <a:t>against</a:t>
            </a:r>
            <a:r>
              <a:rPr lang="tr-TR">
                <a:latin typeface="Century Gothic"/>
                <a:ea typeface="+mn-lt"/>
                <a:cs typeface="+mn-lt"/>
              </a:rPr>
              <a:t> </a:t>
            </a:r>
            <a:r>
              <a:rPr lang="tr-TR" err="1">
                <a:latin typeface="Century Gothic"/>
                <a:ea typeface="+mn-lt"/>
                <a:cs typeface="+mn-lt"/>
              </a:rPr>
              <a:t>such</a:t>
            </a:r>
            <a:r>
              <a:rPr lang="tr-TR">
                <a:latin typeface="Century Gothic"/>
                <a:ea typeface="+mn-lt"/>
                <a:cs typeface="+mn-lt"/>
              </a:rPr>
              <a:t> a </a:t>
            </a:r>
            <a:r>
              <a:rPr lang="tr-TR" err="1">
                <a:latin typeface="Century Gothic"/>
                <a:ea typeface="+mn-lt"/>
                <a:cs typeface="+mn-lt"/>
              </a:rPr>
              <a:t>situation</a:t>
            </a:r>
            <a:r>
              <a:rPr lang="tr-TR">
                <a:latin typeface="Century Gothic"/>
                <a:ea typeface="+mn-lt"/>
                <a:cs typeface="+mn-lt"/>
              </a:rPr>
              <a:t>.</a:t>
            </a:r>
            <a:endParaRPr lang="tr-TR">
              <a:latin typeface="Century Gothic"/>
            </a:endParaRPr>
          </a:p>
        </p:txBody>
      </p:sp>
      <p:sp>
        <p:nvSpPr>
          <p:cNvPr id="7" name="Metin kutusu 1">
            <a:extLst>
              <a:ext uri="{FF2B5EF4-FFF2-40B4-BE49-F238E27FC236}">
                <a16:creationId xmlns:a16="http://schemas.microsoft.com/office/drawing/2014/main" xmlns="" id="{879E06E3-B4DF-4177-8087-261E5478FA14}"/>
              </a:ext>
            </a:extLst>
          </p:cNvPr>
          <p:cNvSpPr txBox="1"/>
          <p:nvPr/>
        </p:nvSpPr>
        <p:spPr>
          <a:xfrm>
            <a:off x="692150" y="2600697"/>
            <a:ext cx="7172960" cy="6463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tr-TR" err="1">
                <a:latin typeface="Century Gothic"/>
              </a:rPr>
              <a:t>The</a:t>
            </a:r>
            <a:r>
              <a:rPr lang="tr-TR">
                <a:latin typeface="Century Gothic"/>
              </a:rPr>
              <a:t> </a:t>
            </a:r>
            <a:r>
              <a:rPr lang="tr-TR" err="1">
                <a:latin typeface="Century Gothic"/>
              </a:rPr>
              <a:t>verifier</a:t>
            </a:r>
            <a:r>
              <a:rPr lang="tr-TR">
                <a:latin typeface="Century Gothic"/>
              </a:rPr>
              <a:t> </a:t>
            </a:r>
            <a:r>
              <a:rPr lang="tr-TR" err="1">
                <a:latin typeface="Century Gothic"/>
                <a:ea typeface="+mn-lt"/>
                <a:cs typeface="+mn-lt"/>
              </a:rPr>
              <a:t>may</a:t>
            </a:r>
            <a:r>
              <a:rPr lang="tr-TR">
                <a:latin typeface="Century Gothic"/>
                <a:ea typeface="+mn-lt"/>
                <a:cs typeface="+mn-lt"/>
              </a:rPr>
              <a:t> </a:t>
            </a:r>
            <a:r>
              <a:rPr lang="tr-TR" err="1">
                <a:latin typeface="Century Gothic"/>
                <a:ea typeface="+mn-lt"/>
                <a:cs typeface="+mn-lt"/>
              </a:rPr>
              <a:t>prefer</a:t>
            </a:r>
            <a:r>
              <a:rPr lang="tr-TR">
                <a:latin typeface="Century Gothic"/>
                <a:ea typeface="+mn-lt"/>
                <a:cs typeface="+mn-lt"/>
              </a:rPr>
              <a:t> not </a:t>
            </a:r>
            <a:r>
              <a:rPr lang="tr-TR" err="1">
                <a:latin typeface="Century Gothic"/>
                <a:ea typeface="+mn-lt"/>
                <a:cs typeface="+mn-lt"/>
              </a:rPr>
              <a:t>to</a:t>
            </a:r>
            <a:r>
              <a:rPr lang="tr-TR">
                <a:latin typeface="Century Gothic"/>
                <a:ea typeface="+mn-lt"/>
                <a:cs typeface="+mn-lt"/>
              </a:rPr>
              <a:t> </a:t>
            </a:r>
            <a:r>
              <a:rPr lang="tr-TR" err="1">
                <a:latin typeface="Century Gothic"/>
                <a:ea typeface="+mn-lt"/>
                <a:cs typeface="+mn-lt"/>
              </a:rPr>
              <a:t>fulfill</a:t>
            </a:r>
            <a:r>
              <a:rPr lang="tr-TR">
                <a:latin typeface="Century Gothic"/>
                <a:ea typeface="+mn-lt"/>
                <a:cs typeface="+mn-lt"/>
              </a:rPr>
              <a:t> his/her </a:t>
            </a:r>
            <a:r>
              <a:rPr lang="tr-TR" err="1">
                <a:latin typeface="Century Gothic"/>
                <a:ea typeface="+mn-lt"/>
                <a:cs typeface="+mn-lt"/>
              </a:rPr>
              <a:t>responsibilities</a:t>
            </a:r>
            <a:r>
              <a:rPr lang="tr-TR">
                <a:latin typeface="Century Gothic"/>
                <a:ea typeface="+mn-lt"/>
                <a:cs typeface="+mn-lt"/>
              </a:rPr>
              <a:t>. </a:t>
            </a:r>
            <a:endParaRPr lang="tr-TR"/>
          </a:p>
          <a:p>
            <a:pPr algn="ctr"/>
            <a:endParaRPr lang="tr-TR">
              <a:latin typeface="Century Gothic"/>
              <a:cs typeface="Calibri"/>
            </a:endParaRPr>
          </a:p>
        </p:txBody>
      </p:sp>
      <p:sp>
        <p:nvSpPr>
          <p:cNvPr id="11" name="10 Slayt Numarası Yer Tutucusu"/>
          <p:cNvSpPr>
            <a:spLocks noGrp="1"/>
          </p:cNvSpPr>
          <p:nvPr>
            <p:ph type="sldNum" sz="quarter" idx="12"/>
          </p:nvPr>
        </p:nvSpPr>
        <p:spPr/>
        <p:txBody>
          <a:bodyPr/>
          <a:lstStyle/>
          <a:p>
            <a:fld id="{D57F1E4F-1CFF-5643-939E-217C01CDF565}" type="slidenum">
              <a:rPr lang="en-US" smtClean="0"/>
              <a:pPr/>
              <a:t>22</a:t>
            </a:fld>
            <a:endParaRPr lang="en-US"/>
          </a:p>
        </p:txBody>
      </p:sp>
    </p:spTree>
    <p:extLst>
      <p:ext uri="{BB962C8B-B14F-4D97-AF65-F5344CB8AC3E}">
        <p14:creationId xmlns:p14="http://schemas.microsoft.com/office/powerpoint/2010/main" xmlns="" val="2054724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10"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D1E5586-8BB5-40F6-96C3-2E87DD7CE5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83CB5F2F-2E5D-4694-81F5-4DB0FED684E8}"/>
              </a:ext>
            </a:extLst>
          </p:cNvPr>
          <p:cNvSpPr>
            <a:spLocks noGrp="1"/>
          </p:cNvSpPr>
          <p:nvPr>
            <p:ph type="ctrTitle"/>
          </p:nvPr>
        </p:nvSpPr>
        <p:spPr>
          <a:xfrm>
            <a:off x="1993805" y="1354668"/>
            <a:ext cx="8204391" cy="2346475"/>
          </a:xfrm>
        </p:spPr>
        <p:txBody>
          <a:bodyPr>
            <a:normAutofit/>
          </a:bodyPr>
          <a:lstStyle/>
          <a:p>
            <a:pPr algn="ctr"/>
            <a:r>
              <a:rPr lang="tr-TR" sz="6000">
                <a:cs typeface="Calibri Light"/>
              </a:rPr>
              <a:t>CHALLENGES</a:t>
            </a:r>
            <a:endParaRPr lang="tr-TR" sz="6000"/>
          </a:p>
        </p:txBody>
      </p:sp>
      <p:cxnSp>
        <p:nvCxnSpPr>
          <p:cNvPr id="10" name="Straight Connector 9">
            <a:extLst>
              <a:ext uri="{FF2B5EF4-FFF2-40B4-BE49-F238E27FC236}">
                <a16:creationId xmlns:a16="http://schemas.microsoft.com/office/drawing/2014/main" xmlns="" id="{8A832D40-B9E2-4CE7-9E0A-B35591EA203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994307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xmlns="" id="{2F44F7D6-1E65-4083-A3AB-908C1DD3A5DF}"/>
              </a:ext>
            </a:extLst>
          </p:cNvPr>
          <p:cNvSpPr txBox="1"/>
          <p:nvPr/>
        </p:nvSpPr>
        <p:spPr>
          <a:xfrm>
            <a:off x="692150" y="1853074"/>
            <a:ext cx="7172960" cy="6463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err="1">
                <a:latin typeface="Century Gothic"/>
                <a:ea typeface="+mn-lt"/>
                <a:cs typeface="+mn-lt"/>
              </a:rPr>
              <a:t>It</a:t>
            </a:r>
            <a:r>
              <a:rPr lang="tr-TR">
                <a:latin typeface="Century Gothic"/>
                <a:ea typeface="+mn-lt"/>
                <a:cs typeface="+mn-lt"/>
              </a:rPr>
              <a:t> </a:t>
            </a:r>
            <a:r>
              <a:rPr lang="tr-TR" err="1">
                <a:latin typeface="Century Gothic"/>
                <a:ea typeface="+mn-lt"/>
                <a:cs typeface="+mn-lt"/>
              </a:rPr>
              <a:t>must</a:t>
            </a:r>
            <a:r>
              <a:rPr lang="tr-TR">
                <a:latin typeface="Century Gothic"/>
                <a:ea typeface="+mn-lt"/>
                <a:cs typeface="+mn-lt"/>
              </a:rPr>
              <a:t> be </a:t>
            </a:r>
            <a:r>
              <a:rPr lang="tr-TR" err="1">
                <a:latin typeface="Century Gothic"/>
                <a:ea typeface="+mn-lt"/>
                <a:cs typeface="+mn-lt"/>
              </a:rPr>
              <a:t>proven</a:t>
            </a:r>
            <a:r>
              <a:rPr lang="tr-TR">
                <a:latin typeface="Century Gothic"/>
                <a:ea typeface="+mn-lt"/>
                <a:cs typeface="+mn-lt"/>
              </a:rPr>
              <a:t> </a:t>
            </a:r>
            <a:r>
              <a:rPr lang="tr-TR" err="1">
                <a:latin typeface="Century Gothic"/>
                <a:ea typeface="+mn-lt"/>
                <a:cs typeface="+mn-lt"/>
              </a:rPr>
              <a:t>by</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system</a:t>
            </a:r>
            <a:r>
              <a:rPr lang="tr-TR">
                <a:latin typeface="Century Gothic"/>
                <a:ea typeface="+mn-lt"/>
                <a:cs typeface="+mn-lt"/>
              </a:rPr>
              <a:t> </a:t>
            </a:r>
            <a:r>
              <a:rPr lang="tr-TR" err="1">
                <a:latin typeface="Century Gothic"/>
                <a:ea typeface="+mn-lt"/>
                <a:cs typeface="+mn-lt"/>
              </a:rPr>
              <a:t>that</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recipient</a:t>
            </a:r>
            <a:r>
              <a:rPr lang="tr-TR">
                <a:latin typeface="Century Gothic"/>
                <a:ea typeface="+mn-lt"/>
                <a:cs typeface="+mn-lt"/>
              </a:rPr>
              <a:t> </a:t>
            </a:r>
            <a:r>
              <a:rPr lang="tr-TR" err="1">
                <a:latin typeface="Century Gothic"/>
                <a:ea typeface="+mn-lt"/>
                <a:cs typeface="+mn-lt"/>
              </a:rPr>
              <a:t>uses</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collected</a:t>
            </a:r>
            <a:r>
              <a:rPr lang="tr-TR">
                <a:latin typeface="Century Gothic"/>
                <a:ea typeface="+mn-lt"/>
                <a:cs typeface="+mn-lt"/>
              </a:rPr>
              <a:t> </a:t>
            </a:r>
            <a:r>
              <a:rPr lang="tr-TR" err="1">
                <a:latin typeface="Century Gothic"/>
                <a:ea typeface="+mn-lt"/>
                <a:cs typeface="+mn-lt"/>
              </a:rPr>
              <a:t>donation</a:t>
            </a:r>
            <a:r>
              <a:rPr lang="tr-TR">
                <a:latin typeface="Century Gothic"/>
                <a:ea typeface="+mn-lt"/>
                <a:cs typeface="+mn-lt"/>
              </a:rPr>
              <a:t> </a:t>
            </a:r>
            <a:r>
              <a:rPr lang="tr-TR" err="1">
                <a:latin typeface="Century Gothic"/>
                <a:ea typeface="+mn-lt"/>
                <a:cs typeface="+mn-lt"/>
              </a:rPr>
              <a:t>for</a:t>
            </a:r>
            <a:r>
              <a:rPr lang="tr-TR">
                <a:latin typeface="Century Gothic"/>
                <a:ea typeface="+mn-lt"/>
                <a:cs typeface="+mn-lt"/>
              </a:rPr>
              <a:t> </a:t>
            </a:r>
            <a:r>
              <a:rPr lang="tr-TR" err="1">
                <a:latin typeface="Century Gothic"/>
                <a:ea typeface="+mn-lt"/>
                <a:cs typeface="+mn-lt"/>
              </a:rPr>
              <a:t>its</a:t>
            </a:r>
            <a:r>
              <a:rPr lang="tr-TR">
                <a:latin typeface="Century Gothic"/>
                <a:ea typeface="+mn-lt"/>
                <a:cs typeface="+mn-lt"/>
              </a:rPr>
              <a:t> </a:t>
            </a:r>
            <a:r>
              <a:rPr lang="tr-TR" err="1">
                <a:latin typeface="Century Gothic"/>
                <a:ea typeface="+mn-lt"/>
                <a:cs typeface="+mn-lt"/>
              </a:rPr>
              <a:t>intended</a:t>
            </a:r>
            <a:r>
              <a:rPr lang="tr-TR">
                <a:latin typeface="Century Gothic"/>
                <a:ea typeface="+mn-lt"/>
                <a:cs typeface="+mn-lt"/>
              </a:rPr>
              <a:t> </a:t>
            </a:r>
            <a:r>
              <a:rPr lang="tr-TR" err="1">
                <a:latin typeface="Century Gothic"/>
                <a:ea typeface="+mn-lt"/>
                <a:cs typeface="+mn-lt"/>
              </a:rPr>
              <a:t>purpose</a:t>
            </a:r>
            <a:r>
              <a:rPr lang="tr-TR">
                <a:latin typeface="Century Gothic"/>
                <a:ea typeface="+mn-lt"/>
                <a:cs typeface="+mn-lt"/>
              </a:rPr>
              <a:t>. </a:t>
            </a:r>
            <a:endParaRPr lang="tr-TR">
              <a:latin typeface="Century Gothic"/>
            </a:endParaRPr>
          </a:p>
        </p:txBody>
      </p:sp>
      <p:sp>
        <p:nvSpPr>
          <p:cNvPr id="3" name="Metin kutusu 2">
            <a:extLst>
              <a:ext uri="{FF2B5EF4-FFF2-40B4-BE49-F238E27FC236}">
                <a16:creationId xmlns:a16="http://schemas.microsoft.com/office/drawing/2014/main" xmlns="" id="{323FB6BF-568C-47DA-8F12-7DBF45BB5CB4}"/>
              </a:ext>
            </a:extLst>
          </p:cNvPr>
          <p:cNvSpPr txBox="1"/>
          <p:nvPr/>
        </p:nvSpPr>
        <p:spPr>
          <a:xfrm>
            <a:off x="181155" y="3430439"/>
            <a:ext cx="3289539" cy="369332"/>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latin typeface="Century Gothic"/>
              </a:rPr>
              <a:t>SOLUTION</a:t>
            </a:r>
          </a:p>
        </p:txBody>
      </p:sp>
      <p:sp>
        <p:nvSpPr>
          <p:cNvPr id="10" name="Metin kutusu 9">
            <a:extLst>
              <a:ext uri="{FF2B5EF4-FFF2-40B4-BE49-F238E27FC236}">
                <a16:creationId xmlns:a16="http://schemas.microsoft.com/office/drawing/2014/main" xmlns="" id="{F09CD6B8-CFC2-45AD-B726-94D342E24021}"/>
              </a:ext>
            </a:extLst>
          </p:cNvPr>
          <p:cNvSpPr txBox="1"/>
          <p:nvPr/>
        </p:nvSpPr>
        <p:spPr>
          <a:xfrm>
            <a:off x="182480" y="3942536"/>
            <a:ext cx="8067172" cy="120032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dirty="0" err="1">
                <a:latin typeface="Century Gothic"/>
                <a:ea typeface="+mn-lt"/>
                <a:cs typeface="+mn-lt"/>
              </a:rPr>
              <a:t>This</a:t>
            </a:r>
            <a:r>
              <a:rPr lang="tr-TR" dirty="0">
                <a:latin typeface="Century Gothic"/>
                <a:ea typeface="+mn-lt"/>
                <a:cs typeface="+mn-lt"/>
              </a:rPr>
              <a:t> </a:t>
            </a:r>
            <a:r>
              <a:rPr lang="tr-TR" dirty="0" err="1">
                <a:latin typeface="Century Gothic"/>
                <a:ea typeface="+mn-lt"/>
                <a:cs typeface="+mn-lt"/>
              </a:rPr>
              <a:t>challenge</a:t>
            </a:r>
            <a:r>
              <a:rPr lang="tr-TR" dirty="0">
                <a:latin typeface="Century Gothic"/>
                <a:ea typeface="+mn-lt"/>
                <a:cs typeface="+mn-lt"/>
              </a:rPr>
              <a:t> </a:t>
            </a:r>
            <a:r>
              <a:rPr lang="tr-TR" dirty="0" err="1">
                <a:latin typeface="Century Gothic"/>
                <a:ea typeface="+mn-lt"/>
                <a:cs typeface="+mn-lt"/>
              </a:rPr>
              <a:t>was</a:t>
            </a:r>
            <a:r>
              <a:rPr lang="tr-TR" dirty="0">
                <a:latin typeface="Century Gothic"/>
                <a:ea typeface="+mn-lt"/>
                <a:cs typeface="+mn-lt"/>
              </a:rPr>
              <a:t> </a:t>
            </a:r>
            <a:r>
              <a:rPr lang="tr-TR" dirty="0" err="1">
                <a:latin typeface="Century Gothic"/>
                <a:ea typeface="+mn-lt"/>
                <a:cs typeface="+mn-lt"/>
              </a:rPr>
              <a:t>overcome</a:t>
            </a:r>
            <a:r>
              <a:rPr lang="tr-TR" dirty="0">
                <a:latin typeface="Century Gothic"/>
                <a:ea typeface="+mn-lt"/>
                <a:cs typeface="+mn-lt"/>
              </a:rPr>
              <a:t> </a:t>
            </a:r>
            <a:r>
              <a:rPr lang="tr-TR" dirty="0" err="1">
                <a:latin typeface="Century Gothic"/>
                <a:ea typeface="+mn-lt"/>
                <a:cs typeface="+mn-lt"/>
              </a:rPr>
              <a:t>by</a:t>
            </a:r>
            <a:r>
              <a:rPr lang="tr-TR" dirty="0">
                <a:latin typeface="Century Gothic"/>
                <a:ea typeface="+mn-lt"/>
                <a:cs typeface="+mn-lt"/>
              </a:rPr>
              <a:t> </a:t>
            </a:r>
            <a:r>
              <a:rPr lang="tr-TR" dirty="0" err="1">
                <a:latin typeface="Century Gothic"/>
                <a:ea typeface="+mn-lt"/>
                <a:cs typeface="+mn-lt"/>
              </a:rPr>
              <a:t>verifiers</a:t>
            </a:r>
            <a:r>
              <a:rPr lang="tr-TR" dirty="0">
                <a:latin typeface="Century Gothic"/>
                <a:ea typeface="+mn-lt"/>
                <a:cs typeface="+mn-lt"/>
              </a:rPr>
              <a:t> </a:t>
            </a:r>
            <a:r>
              <a:rPr lang="tr-TR" dirty="0" err="1">
                <a:latin typeface="Century Gothic"/>
                <a:ea typeface="+mn-lt"/>
                <a:cs typeface="+mn-lt"/>
              </a:rPr>
              <a:t>verifying</a:t>
            </a:r>
            <a:r>
              <a:rPr lang="tr-TR" dirty="0">
                <a:latin typeface="Century Gothic"/>
                <a:ea typeface="+mn-lt"/>
                <a:cs typeface="+mn-lt"/>
              </a:rPr>
              <a:t>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recipient's</a:t>
            </a:r>
            <a:r>
              <a:rPr lang="tr-TR" dirty="0">
                <a:latin typeface="Century Gothic"/>
                <a:ea typeface="+mn-lt"/>
                <a:cs typeface="+mn-lt"/>
              </a:rPr>
              <a:t> </a:t>
            </a:r>
            <a:r>
              <a:rPr lang="tr-TR" dirty="0" err="1">
                <a:latin typeface="Century Gothic"/>
                <a:ea typeface="+mn-lt"/>
                <a:cs typeface="+mn-lt"/>
              </a:rPr>
              <a:t>actions</a:t>
            </a:r>
            <a:r>
              <a:rPr lang="tr-TR" dirty="0">
                <a:latin typeface="Century Gothic"/>
                <a:ea typeface="+mn-lt"/>
                <a:cs typeface="+mn-lt"/>
              </a:rPr>
              <a:t> and </a:t>
            </a:r>
            <a:r>
              <a:rPr lang="tr-TR" dirty="0" err="1">
                <a:latin typeface="Century Gothic"/>
                <a:ea typeface="+mn-lt"/>
                <a:cs typeface="+mn-lt"/>
              </a:rPr>
              <a:t>report</a:t>
            </a:r>
            <a:r>
              <a:rPr lang="tr-TR" dirty="0">
                <a:latin typeface="Century Gothic"/>
                <a:ea typeface="+mn-lt"/>
                <a:cs typeface="+mn-lt"/>
              </a:rPr>
              <a:t> of </a:t>
            </a:r>
            <a:r>
              <a:rPr lang="tr-TR" dirty="0" err="1">
                <a:latin typeface="Century Gothic"/>
                <a:ea typeface="+mn-lt"/>
                <a:cs typeface="+mn-lt"/>
              </a:rPr>
              <a:t>payment</a:t>
            </a:r>
            <a:r>
              <a:rPr lang="tr-TR" dirty="0">
                <a:latin typeface="Century Gothic"/>
                <a:ea typeface="+mn-lt"/>
                <a:cs typeface="+mn-lt"/>
              </a:rPr>
              <a:t>. </a:t>
            </a:r>
            <a:r>
              <a:rPr lang="tr-TR" dirty="0" err="1">
                <a:latin typeface="Century Gothic"/>
                <a:ea typeface="+mn-lt"/>
                <a:cs typeface="+mn-lt"/>
              </a:rPr>
              <a:t>In</a:t>
            </a:r>
            <a:r>
              <a:rPr lang="tr-TR" dirty="0">
                <a:latin typeface="Century Gothic"/>
                <a:ea typeface="+mn-lt"/>
                <a:cs typeface="+mn-lt"/>
              </a:rPr>
              <a:t> </a:t>
            </a:r>
            <a:r>
              <a:rPr lang="tr-TR" dirty="0" err="1">
                <a:latin typeface="Century Gothic"/>
                <a:ea typeface="+mn-lt"/>
                <a:cs typeface="+mn-lt"/>
              </a:rPr>
              <a:t>this</a:t>
            </a:r>
            <a:r>
              <a:rPr lang="tr-TR" dirty="0">
                <a:latin typeface="Century Gothic"/>
                <a:ea typeface="+mn-lt"/>
                <a:cs typeface="+mn-lt"/>
              </a:rPr>
              <a:t> </a:t>
            </a:r>
            <a:r>
              <a:rPr lang="tr-TR" dirty="0" err="1">
                <a:latin typeface="Century Gothic"/>
                <a:ea typeface="+mn-lt"/>
                <a:cs typeface="+mn-lt"/>
              </a:rPr>
              <a:t>verification</a:t>
            </a:r>
            <a:r>
              <a:rPr lang="tr-TR" dirty="0">
                <a:latin typeface="Century Gothic"/>
                <a:ea typeface="+mn-lt"/>
                <a:cs typeface="+mn-lt"/>
              </a:rPr>
              <a:t> </a:t>
            </a:r>
            <a:r>
              <a:rPr lang="tr-TR" dirty="0" err="1">
                <a:latin typeface="Century Gothic"/>
                <a:ea typeface="+mn-lt"/>
                <a:cs typeface="+mn-lt"/>
              </a:rPr>
              <a:t>process</a:t>
            </a:r>
            <a:r>
              <a:rPr lang="tr-TR" dirty="0">
                <a:latin typeface="Century Gothic"/>
                <a:ea typeface="+mn-lt"/>
                <a:cs typeface="+mn-lt"/>
              </a:rPr>
              <a:t>,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verification</a:t>
            </a:r>
            <a:r>
              <a:rPr lang="tr-TR" dirty="0">
                <a:latin typeface="Century Gothic"/>
                <a:ea typeface="+mn-lt"/>
                <a:cs typeface="+mn-lt"/>
              </a:rPr>
              <a:t> of a </a:t>
            </a:r>
            <a:r>
              <a:rPr lang="tr-TR" dirty="0" err="1">
                <a:latin typeface="Century Gothic"/>
                <a:ea typeface="+mn-lt"/>
                <a:cs typeface="+mn-lt"/>
              </a:rPr>
              <a:t>single</a:t>
            </a:r>
            <a:r>
              <a:rPr lang="tr-TR" dirty="0">
                <a:latin typeface="Century Gothic"/>
                <a:ea typeface="+mn-lt"/>
                <a:cs typeface="+mn-lt"/>
              </a:rPr>
              <a:t> </a:t>
            </a:r>
            <a:r>
              <a:rPr lang="tr-TR" dirty="0" err="1">
                <a:latin typeface="Century Gothic"/>
                <a:ea typeface="+mn-lt"/>
                <a:cs typeface="+mn-lt"/>
              </a:rPr>
              <a:t>verifier</a:t>
            </a:r>
            <a:r>
              <a:rPr lang="tr-TR" dirty="0">
                <a:latin typeface="Century Gothic"/>
                <a:ea typeface="+mn-lt"/>
                <a:cs typeface="+mn-lt"/>
              </a:rPr>
              <a:t> is not </a:t>
            </a:r>
            <a:r>
              <a:rPr lang="tr-TR" dirty="0" err="1">
                <a:latin typeface="Century Gothic"/>
                <a:ea typeface="+mn-lt"/>
                <a:cs typeface="+mn-lt"/>
              </a:rPr>
              <a:t>sufficient</a:t>
            </a:r>
            <a:r>
              <a:rPr lang="tr-TR" dirty="0">
                <a:latin typeface="Century Gothic"/>
                <a:ea typeface="+mn-lt"/>
                <a:cs typeface="+mn-lt"/>
              </a:rPr>
              <a:t>. </a:t>
            </a:r>
            <a:r>
              <a:rPr lang="tr-TR" dirty="0" err="1">
                <a:latin typeface="Century Gothic"/>
                <a:ea typeface="+mn-lt"/>
                <a:cs typeface="+mn-lt"/>
              </a:rPr>
              <a:t>All</a:t>
            </a:r>
            <a:r>
              <a:rPr lang="tr-TR" dirty="0">
                <a:latin typeface="Century Gothic"/>
                <a:ea typeface="+mn-lt"/>
                <a:cs typeface="+mn-lt"/>
              </a:rPr>
              <a:t> </a:t>
            </a:r>
            <a:r>
              <a:rPr lang="tr-TR" dirty="0" err="1">
                <a:latin typeface="Century Gothic"/>
                <a:ea typeface="+mn-lt"/>
                <a:cs typeface="+mn-lt"/>
              </a:rPr>
              <a:t>verifiers</a:t>
            </a:r>
            <a:r>
              <a:rPr lang="tr-TR" dirty="0">
                <a:latin typeface="Century Gothic"/>
                <a:ea typeface="+mn-lt"/>
                <a:cs typeface="+mn-lt"/>
              </a:rPr>
              <a:t> </a:t>
            </a:r>
            <a:r>
              <a:rPr lang="tr-TR" dirty="0" err="1">
                <a:latin typeface="Century Gothic"/>
                <a:ea typeface="+mn-lt"/>
                <a:cs typeface="+mn-lt"/>
              </a:rPr>
              <a:t>are</a:t>
            </a:r>
            <a:r>
              <a:rPr lang="tr-TR" dirty="0">
                <a:latin typeface="Century Gothic"/>
                <a:ea typeface="+mn-lt"/>
                <a:cs typeface="+mn-lt"/>
              </a:rPr>
              <a:t> required to </a:t>
            </a:r>
            <a:r>
              <a:rPr lang="tr-TR" dirty="0" err="1">
                <a:latin typeface="Century Gothic"/>
                <a:ea typeface="+mn-lt"/>
                <a:cs typeface="+mn-lt"/>
              </a:rPr>
              <a:t>confirm</a:t>
            </a:r>
            <a:r>
              <a:rPr lang="tr-TR" dirty="0">
                <a:latin typeface="Century Gothic"/>
                <a:ea typeface="+mn-lt"/>
                <a:cs typeface="+mn-lt"/>
              </a:rPr>
              <a:t> </a:t>
            </a:r>
            <a:r>
              <a:rPr lang="tr-TR" dirty="0" err="1">
                <a:latin typeface="Century Gothic"/>
                <a:ea typeface="+mn-lt"/>
                <a:cs typeface="+mn-lt"/>
              </a:rPr>
              <a:t>that</a:t>
            </a:r>
            <a:r>
              <a:rPr lang="tr-TR" dirty="0">
                <a:latin typeface="Century Gothic"/>
                <a:ea typeface="+mn-lt"/>
                <a:cs typeface="+mn-lt"/>
              </a:rPr>
              <a:t>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recipient</a:t>
            </a:r>
            <a:r>
              <a:rPr lang="tr-TR" dirty="0">
                <a:latin typeface="Century Gothic"/>
                <a:ea typeface="+mn-lt"/>
                <a:cs typeface="+mn-lt"/>
              </a:rPr>
              <a:t> </a:t>
            </a:r>
            <a:r>
              <a:rPr lang="tr-TR" dirty="0" err="1">
                <a:latin typeface="Century Gothic"/>
                <a:ea typeface="+mn-lt"/>
                <a:cs typeface="+mn-lt"/>
              </a:rPr>
              <a:t>uses</a:t>
            </a:r>
            <a:r>
              <a:rPr lang="tr-TR" dirty="0">
                <a:latin typeface="Century Gothic"/>
                <a:ea typeface="+mn-lt"/>
                <a:cs typeface="+mn-lt"/>
              </a:rPr>
              <a:t>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money</a:t>
            </a:r>
            <a:r>
              <a:rPr lang="tr-TR" dirty="0">
                <a:latin typeface="Century Gothic"/>
                <a:ea typeface="+mn-lt"/>
                <a:cs typeface="+mn-lt"/>
              </a:rPr>
              <a:t> at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relevant</a:t>
            </a:r>
            <a:r>
              <a:rPr lang="tr-TR" dirty="0">
                <a:latin typeface="Century Gothic"/>
                <a:ea typeface="+mn-lt"/>
                <a:cs typeface="+mn-lt"/>
              </a:rPr>
              <a:t> </a:t>
            </a:r>
            <a:r>
              <a:rPr lang="tr-TR" dirty="0" err="1">
                <a:latin typeface="Century Gothic"/>
                <a:ea typeface="+mn-lt"/>
                <a:cs typeface="+mn-lt"/>
              </a:rPr>
              <a:t>location</a:t>
            </a:r>
            <a:r>
              <a:rPr lang="tr-TR" dirty="0">
                <a:latin typeface="Century Gothic"/>
                <a:ea typeface="+mn-lt"/>
                <a:cs typeface="+mn-lt"/>
              </a:rPr>
              <a:t>.</a:t>
            </a:r>
          </a:p>
        </p:txBody>
      </p:sp>
      <p:sp>
        <p:nvSpPr>
          <p:cNvPr id="9" name="8 Slayt Numarası Yer Tutucusu"/>
          <p:cNvSpPr>
            <a:spLocks noGrp="1"/>
          </p:cNvSpPr>
          <p:nvPr>
            <p:ph type="sldNum" sz="quarter" idx="12"/>
          </p:nvPr>
        </p:nvSpPr>
        <p:spPr/>
        <p:txBody>
          <a:bodyPr/>
          <a:lstStyle/>
          <a:p>
            <a:fld id="{D57F1E4F-1CFF-5643-939E-217C01CDF565}" type="slidenum">
              <a:rPr lang="en-US" smtClean="0"/>
              <a:pPr/>
              <a:t>24</a:t>
            </a:fld>
            <a:endParaRPr lang="en-US"/>
          </a:p>
        </p:txBody>
      </p:sp>
    </p:spTree>
    <p:extLst>
      <p:ext uri="{BB962C8B-B14F-4D97-AF65-F5344CB8AC3E}">
        <p14:creationId xmlns:p14="http://schemas.microsoft.com/office/powerpoint/2010/main" xmlns="" val="5466308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xmlns="" id="{2F44F7D6-1E65-4083-A3AB-908C1DD3A5DF}"/>
              </a:ext>
            </a:extLst>
          </p:cNvPr>
          <p:cNvSpPr txBox="1"/>
          <p:nvPr/>
        </p:nvSpPr>
        <p:spPr>
          <a:xfrm>
            <a:off x="692150" y="1853074"/>
            <a:ext cx="7172960" cy="120032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token</a:t>
            </a:r>
            <a:r>
              <a:rPr lang="tr-TR">
                <a:latin typeface="Century Gothic"/>
                <a:ea typeface="+mn-lt"/>
                <a:cs typeface="+mn-lt"/>
              </a:rPr>
              <a:t> </a:t>
            </a:r>
            <a:r>
              <a:rPr lang="tr-TR" err="1">
                <a:latin typeface="Century Gothic"/>
                <a:ea typeface="+mn-lt"/>
                <a:cs typeface="+mn-lt"/>
              </a:rPr>
              <a:t>which</a:t>
            </a:r>
            <a:r>
              <a:rPr lang="tr-TR">
                <a:latin typeface="Century Gothic"/>
                <a:ea typeface="+mn-lt"/>
                <a:cs typeface="+mn-lt"/>
              </a:rPr>
              <a:t> </a:t>
            </a:r>
            <a:r>
              <a:rPr lang="tr-TR" err="1">
                <a:latin typeface="Century Gothic"/>
                <a:ea typeface="+mn-lt"/>
                <a:cs typeface="+mn-lt"/>
              </a:rPr>
              <a:t>will</a:t>
            </a:r>
            <a:r>
              <a:rPr lang="tr-TR">
                <a:latin typeface="Century Gothic"/>
                <a:ea typeface="+mn-lt"/>
                <a:cs typeface="+mn-lt"/>
              </a:rPr>
              <a:t> be </a:t>
            </a:r>
            <a:r>
              <a:rPr lang="tr-TR" err="1">
                <a:latin typeface="Century Gothic"/>
                <a:ea typeface="+mn-lt"/>
                <a:cs typeface="+mn-lt"/>
              </a:rPr>
              <a:t>used</a:t>
            </a:r>
            <a:r>
              <a:rPr lang="tr-TR">
                <a:latin typeface="Century Gothic"/>
                <a:ea typeface="+mn-lt"/>
                <a:cs typeface="+mn-lt"/>
              </a:rPr>
              <a:t> </a:t>
            </a:r>
            <a:r>
              <a:rPr lang="tr-TR" err="1">
                <a:latin typeface="Century Gothic"/>
                <a:ea typeface="+mn-lt"/>
                <a:cs typeface="+mn-lt"/>
              </a:rPr>
              <a:t>for</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management</a:t>
            </a:r>
            <a:r>
              <a:rPr lang="tr-TR">
                <a:latin typeface="Century Gothic"/>
                <a:ea typeface="+mn-lt"/>
                <a:cs typeface="+mn-lt"/>
              </a:rPr>
              <a:t> of </a:t>
            </a:r>
            <a:r>
              <a:rPr lang="tr-TR" err="1">
                <a:latin typeface="Century Gothic"/>
                <a:ea typeface="+mn-lt"/>
                <a:cs typeface="+mn-lt"/>
              </a:rPr>
              <a:t>donations</a:t>
            </a:r>
            <a:r>
              <a:rPr lang="tr-TR">
                <a:latin typeface="Century Gothic"/>
                <a:ea typeface="+mn-lt"/>
                <a:cs typeface="+mn-lt"/>
              </a:rPr>
              <a:t> </a:t>
            </a:r>
            <a:r>
              <a:rPr lang="tr-TR" err="1">
                <a:latin typeface="Century Gothic"/>
                <a:ea typeface="+mn-lt"/>
                <a:cs typeface="+mn-lt"/>
              </a:rPr>
              <a:t>should</a:t>
            </a:r>
            <a:r>
              <a:rPr lang="tr-TR">
                <a:latin typeface="Century Gothic"/>
                <a:ea typeface="+mn-lt"/>
                <a:cs typeface="+mn-lt"/>
              </a:rPr>
              <a:t> be </a:t>
            </a:r>
            <a:r>
              <a:rPr lang="tr-TR" err="1">
                <a:latin typeface="Century Gothic"/>
                <a:ea typeface="+mn-lt"/>
                <a:cs typeface="+mn-lt"/>
              </a:rPr>
              <a:t>recognized</a:t>
            </a:r>
            <a:r>
              <a:rPr lang="tr-TR">
                <a:latin typeface="Century Gothic"/>
                <a:ea typeface="+mn-lt"/>
                <a:cs typeface="+mn-lt"/>
              </a:rPr>
              <a:t> </a:t>
            </a:r>
            <a:r>
              <a:rPr lang="tr-TR" err="1">
                <a:latin typeface="Century Gothic"/>
                <a:ea typeface="+mn-lt"/>
                <a:cs typeface="+mn-lt"/>
              </a:rPr>
              <a:t>and</a:t>
            </a:r>
            <a:r>
              <a:rPr lang="tr-TR">
                <a:latin typeface="Century Gothic"/>
                <a:ea typeface="+mn-lt"/>
                <a:cs typeface="+mn-lt"/>
              </a:rPr>
              <a:t> </a:t>
            </a:r>
            <a:r>
              <a:rPr lang="tr-TR" err="1">
                <a:latin typeface="Century Gothic"/>
                <a:ea typeface="+mn-lt"/>
                <a:cs typeface="+mn-lt"/>
              </a:rPr>
              <a:t>accepted</a:t>
            </a:r>
            <a:r>
              <a:rPr lang="tr-TR">
                <a:latin typeface="Century Gothic"/>
                <a:ea typeface="+mn-lt"/>
                <a:cs typeface="+mn-lt"/>
              </a:rPr>
              <a:t> as a </a:t>
            </a:r>
            <a:r>
              <a:rPr lang="tr-TR" err="1">
                <a:latin typeface="Century Gothic"/>
                <a:ea typeface="+mn-lt"/>
                <a:cs typeface="+mn-lt"/>
              </a:rPr>
              <a:t>fiat</a:t>
            </a:r>
            <a:r>
              <a:rPr lang="tr-TR">
                <a:latin typeface="Century Gothic"/>
                <a:ea typeface="+mn-lt"/>
                <a:cs typeface="+mn-lt"/>
              </a:rPr>
              <a:t> </a:t>
            </a:r>
            <a:r>
              <a:rPr lang="tr-TR" err="1">
                <a:latin typeface="Century Gothic"/>
                <a:ea typeface="+mn-lt"/>
                <a:cs typeface="+mn-lt"/>
              </a:rPr>
              <a:t>currency</a:t>
            </a:r>
            <a:r>
              <a:rPr lang="tr-TR">
                <a:latin typeface="Century Gothic"/>
                <a:ea typeface="+mn-lt"/>
                <a:cs typeface="+mn-lt"/>
              </a:rPr>
              <a:t> </a:t>
            </a:r>
            <a:r>
              <a:rPr lang="tr-TR" err="1">
                <a:latin typeface="Century Gothic"/>
                <a:ea typeface="+mn-lt"/>
                <a:cs typeface="+mn-lt"/>
              </a:rPr>
              <a:t>by</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government</a:t>
            </a:r>
            <a:r>
              <a:rPr lang="tr-TR">
                <a:latin typeface="Century Gothic"/>
                <a:ea typeface="+mn-lt"/>
                <a:cs typeface="+mn-lt"/>
              </a:rPr>
              <a:t> of </a:t>
            </a:r>
            <a:r>
              <a:rPr lang="tr-TR" err="1">
                <a:latin typeface="Century Gothic"/>
                <a:ea typeface="+mn-lt"/>
                <a:cs typeface="+mn-lt"/>
              </a:rPr>
              <a:t>Turkey</a:t>
            </a:r>
            <a:r>
              <a:rPr lang="tr-TR">
                <a:latin typeface="Century Gothic"/>
                <a:ea typeface="+mn-lt"/>
                <a:cs typeface="+mn-lt"/>
              </a:rPr>
              <a:t> </a:t>
            </a:r>
            <a:r>
              <a:rPr lang="tr-TR" err="1">
                <a:latin typeface="Century Gothic"/>
                <a:ea typeface="+mn-lt"/>
                <a:cs typeface="+mn-lt"/>
              </a:rPr>
              <a:t>and</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organizations</a:t>
            </a:r>
            <a:r>
              <a:rPr lang="tr-TR">
                <a:latin typeface="Century Gothic"/>
                <a:ea typeface="+mn-lt"/>
                <a:cs typeface="+mn-lt"/>
              </a:rPr>
              <a:t> inside </a:t>
            </a:r>
            <a:r>
              <a:rPr lang="tr-TR" err="1">
                <a:latin typeface="Century Gothic"/>
                <a:ea typeface="+mn-lt"/>
                <a:cs typeface="+mn-lt"/>
              </a:rPr>
              <a:t>Turkey</a:t>
            </a:r>
            <a:r>
              <a:rPr lang="tr-TR">
                <a:latin typeface="Century Gothic"/>
                <a:ea typeface="+mn-lt"/>
                <a:cs typeface="+mn-lt"/>
              </a:rPr>
              <a:t>. </a:t>
            </a:r>
            <a:endParaRPr lang="tr-TR">
              <a:latin typeface="Century Gothic"/>
              <a:cs typeface="Calibri"/>
            </a:endParaRPr>
          </a:p>
        </p:txBody>
      </p:sp>
      <p:sp>
        <p:nvSpPr>
          <p:cNvPr id="3" name="Metin kutusu 2">
            <a:extLst>
              <a:ext uri="{FF2B5EF4-FFF2-40B4-BE49-F238E27FC236}">
                <a16:creationId xmlns:a16="http://schemas.microsoft.com/office/drawing/2014/main" xmlns="" id="{323FB6BF-568C-47DA-8F12-7DBF45BB5CB4}"/>
              </a:ext>
            </a:extLst>
          </p:cNvPr>
          <p:cNvSpPr txBox="1"/>
          <p:nvPr/>
        </p:nvSpPr>
        <p:spPr>
          <a:xfrm>
            <a:off x="181155" y="3430439"/>
            <a:ext cx="3289539" cy="369332"/>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latin typeface="Century Gothic"/>
              </a:rPr>
              <a:t>SOLUTION</a:t>
            </a:r>
          </a:p>
        </p:txBody>
      </p:sp>
      <p:sp>
        <p:nvSpPr>
          <p:cNvPr id="10" name="Metin kutusu 9">
            <a:extLst>
              <a:ext uri="{FF2B5EF4-FFF2-40B4-BE49-F238E27FC236}">
                <a16:creationId xmlns:a16="http://schemas.microsoft.com/office/drawing/2014/main" xmlns="" id="{F09CD6B8-CFC2-45AD-B726-94D342E24021}"/>
              </a:ext>
            </a:extLst>
          </p:cNvPr>
          <p:cNvSpPr txBox="1"/>
          <p:nvPr/>
        </p:nvSpPr>
        <p:spPr>
          <a:xfrm>
            <a:off x="182480" y="3942536"/>
            <a:ext cx="8067172" cy="203132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biggest</a:t>
            </a:r>
            <a:r>
              <a:rPr lang="tr-TR" dirty="0">
                <a:latin typeface="Century Gothic"/>
                <a:ea typeface="+mn-lt"/>
                <a:cs typeface="+mn-lt"/>
              </a:rPr>
              <a:t> </a:t>
            </a:r>
            <a:r>
              <a:rPr lang="tr-TR" dirty="0" err="1">
                <a:latin typeface="Century Gothic"/>
                <a:ea typeface="+mn-lt"/>
                <a:cs typeface="+mn-lt"/>
              </a:rPr>
              <a:t>challenge</a:t>
            </a:r>
            <a:r>
              <a:rPr lang="tr-TR" dirty="0">
                <a:latin typeface="Century Gothic"/>
                <a:ea typeface="+mn-lt"/>
                <a:cs typeface="+mn-lt"/>
              </a:rPr>
              <a:t> </a:t>
            </a:r>
            <a:r>
              <a:rPr lang="tr-TR" dirty="0" err="1">
                <a:latin typeface="Century Gothic"/>
                <a:ea typeface="+mn-lt"/>
                <a:cs typeface="+mn-lt"/>
              </a:rPr>
              <a:t>we</a:t>
            </a:r>
            <a:r>
              <a:rPr lang="tr-TR" dirty="0">
                <a:latin typeface="Century Gothic"/>
                <a:ea typeface="+mn-lt"/>
                <a:cs typeface="+mn-lt"/>
              </a:rPr>
              <a:t> </a:t>
            </a:r>
            <a:r>
              <a:rPr lang="tr-TR" dirty="0" err="1">
                <a:latin typeface="Century Gothic"/>
                <a:ea typeface="+mn-lt"/>
                <a:cs typeface="+mn-lt"/>
              </a:rPr>
              <a:t>face</a:t>
            </a:r>
            <a:r>
              <a:rPr lang="tr-TR" dirty="0">
                <a:latin typeface="Century Gothic"/>
                <a:ea typeface="+mn-lt"/>
                <a:cs typeface="+mn-lt"/>
              </a:rPr>
              <a:t> in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solution</a:t>
            </a:r>
            <a:r>
              <a:rPr lang="tr-TR" dirty="0">
                <a:latin typeface="Century Gothic"/>
                <a:ea typeface="+mn-lt"/>
                <a:cs typeface="+mn-lt"/>
              </a:rPr>
              <a:t> </a:t>
            </a:r>
            <a:r>
              <a:rPr lang="tr-TR" dirty="0" err="1">
                <a:latin typeface="Century Gothic"/>
                <a:ea typeface="+mn-lt"/>
                <a:cs typeface="+mn-lt"/>
              </a:rPr>
              <a:t>process</a:t>
            </a:r>
            <a:r>
              <a:rPr lang="tr-TR" dirty="0">
                <a:latin typeface="Century Gothic"/>
                <a:ea typeface="+mn-lt"/>
                <a:cs typeface="+mn-lt"/>
              </a:rPr>
              <a:t> is </a:t>
            </a:r>
            <a:r>
              <a:rPr lang="tr-TR" dirty="0" err="1">
                <a:latin typeface="Century Gothic"/>
                <a:ea typeface="+mn-lt"/>
                <a:cs typeface="+mn-lt"/>
              </a:rPr>
              <a:t>that</a:t>
            </a:r>
            <a:r>
              <a:rPr lang="tr-TR" dirty="0">
                <a:latin typeface="Century Gothic"/>
                <a:ea typeface="+mn-lt"/>
                <a:cs typeface="+mn-lt"/>
              </a:rPr>
              <a:t>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generated</a:t>
            </a:r>
            <a:r>
              <a:rPr lang="tr-TR" dirty="0">
                <a:latin typeface="Century Gothic"/>
                <a:ea typeface="+mn-lt"/>
                <a:cs typeface="+mn-lt"/>
              </a:rPr>
              <a:t> </a:t>
            </a:r>
            <a:r>
              <a:rPr lang="tr-TR" dirty="0" err="1">
                <a:latin typeface="Century Gothic"/>
                <a:ea typeface="+mn-lt"/>
                <a:cs typeface="+mn-lt"/>
              </a:rPr>
              <a:t>tokens</a:t>
            </a:r>
            <a:r>
              <a:rPr lang="tr-TR" dirty="0">
                <a:latin typeface="Century Gothic"/>
                <a:ea typeface="+mn-lt"/>
                <a:cs typeface="+mn-lt"/>
              </a:rPr>
              <a:t> </a:t>
            </a:r>
            <a:r>
              <a:rPr lang="tr-TR" dirty="0" err="1">
                <a:latin typeface="Century Gothic"/>
                <a:ea typeface="+mn-lt"/>
                <a:cs typeface="+mn-lt"/>
              </a:rPr>
              <a:t>reach</a:t>
            </a:r>
            <a:r>
              <a:rPr lang="tr-TR" dirty="0">
                <a:latin typeface="Century Gothic"/>
                <a:ea typeface="+mn-lt"/>
                <a:cs typeface="+mn-lt"/>
              </a:rPr>
              <a:t> a </a:t>
            </a:r>
            <a:r>
              <a:rPr lang="tr-TR" dirty="0" err="1">
                <a:latin typeface="Century Gothic"/>
                <a:ea typeface="+mn-lt"/>
                <a:cs typeface="+mn-lt"/>
              </a:rPr>
              <a:t>fixed</a:t>
            </a:r>
            <a:r>
              <a:rPr lang="tr-TR" dirty="0">
                <a:latin typeface="Century Gothic"/>
                <a:ea typeface="+mn-lt"/>
                <a:cs typeface="+mn-lt"/>
              </a:rPr>
              <a:t> </a:t>
            </a:r>
            <a:r>
              <a:rPr lang="tr-TR" dirty="0" err="1">
                <a:latin typeface="Century Gothic"/>
                <a:ea typeface="+mn-lt"/>
                <a:cs typeface="+mn-lt"/>
              </a:rPr>
              <a:t>value</a:t>
            </a:r>
            <a:r>
              <a:rPr lang="tr-TR" dirty="0">
                <a:latin typeface="Century Gothic"/>
                <a:ea typeface="+mn-lt"/>
                <a:cs typeface="+mn-lt"/>
              </a:rPr>
              <a:t> </a:t>
            </a:r>
            <a:r>
              <a:rPr lang="tr-TR" dirty="0" err="1">
                <a:latin typeface="Century Gothic"/>
                <a:ea typeface="+mn-lt"/>
                <a:cs typeface="+mn-lt"/>
              </a:rPr>
              <a:t>against</a:t>
            </a:r>
            <a:r>
              <a:rPr lang="tr-TR" dirty="0">
                <a:latin typeface="Century Gothic"/>
                <a:ea typeface="+mn-lt"/>
                <a:cs typeface="+mn-lt"/>
              </a:rPr>
              <a:t>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Turkish</a:t>
            </a:r>
            <a:r>
              <a:rPr lang="tr-TR" dirty="0">
                <a:latin typeface="Century Gothic"/>
                <a:ea typeface="+mn-lt"/>
                <a:cs typeface="+mn-lt"/>
              </a:rPr>
              <a:t> lira. </a:t>
            </a:r>
            <a:r>
              <a:rPr lang="tr-TR" dirty="0" err="1">
                <a:latin typeface="Century Gothic"/>
                <a:ea typeface="+mn-lt"/>
                <a:cs typeface="+mn-lt"/>
              </a:rPr>
              <a:t>Although</a:t>
            </a:r>
            <a:r>
              <a:rPr lang="tr-TR" dirty="0">
                <a:latin typeface="Century Gothic"/>
                <a:ea typeface="+mn-lt"/>
                <a:cs typeface="+mn-lt"/>
              </a:rPr>
              <a:t> </a:t>
            </a:r>
            <a:r>
              <a:rPr lang="tr-TR" dirty="0" err="1">
                <a:latin typeface="Century Gothic"/>
                <a:ea typeface="+mn-lt"/>
                <a:cs typeface="+mn-lt"/>
              </a:rPr>
              <a:t>arrangements</a:t>
            </a:r>
            <a:r>
              <a:rPr lang="tr-TR" dirty="0">
                <a:latin typeface="Century Gothic"/>
                <a:ea typeface="+mn-lt"/>
                <a:cs typeface="+mn-lt"/>
              </a:rPr>
              <a:t> </a:t>
            </a:r>
            <a:r>
              <a:rPr lang="tr-TR" dirty="0" err="1">
                <a:latin typeface="Century Gothic"/>
                <a:ea typeface="+mn-lt"/>
                <a:cs typeface="+mn-lt"/>
              </a:rPr>
              <a:t>are</a:t>
            </a:r>
            <a:r>
              <a:rPr lang="tr-TR" dirty="0">
                <a:latin typeface="Century Gothic"/>
                <a:ea typeface="+mn-lt"/>
                <a:cs typeface="+mn-lt"/>
              </a:rPr>
              <a:t> </a:t>
            </a:r>
            <a:r>
              <a:rPr lang="tr-TR" dirty="0" err="1">
                <a:latin typeface="Century Gothic"/>
                <a:ea typeface="+mn-lt"/>
                <a:cs typeface="+mn-lt"/>
              </a:rPr>
              <a:t>made</a:t>
            </a:r>
            <a:r>
              <a:rPr lang="tr-TR" dirty="0">
                <a:latin typeface="Century Gothic"/>
                <a:ea typeface="+mn-lt"/>
                <a:cs typeface="+mn-lt"/>
              </a:rPr>
              <a:t> </a:t>
            </a:r>
            <a:r>
              <a:rPr lang="tr-TR" dirty="0" err="1">
                <a:latin typeface="Century Gothic"/>
                <a:ea typeface="+mn-lt"/>
                <a:cs typeface="+mn-lt"/>
              </a:rPr>
              <a:t>through</a:t>
            </a:r>
            <a:r>
              <a:rPr lang="tr-TR" dirty="0">
                <a:latin typeface="Century Gothic"/>
                <a:ea typeface="+mn-lt"/>
                <a:cs typeface="+mn-lt"/>
              </a:rPr>
              <a:t> </a:t>
            </a:r>
            <a:r>
              <a:rPr lang="tr-TR" dirty="0" err="1">
                <a:latin typeface="Century Gothic"/>
                <a:ea typeface="+mn-lt"/>
                <a:cs typeface="+mn-lt"/>
              </a:rPr>
              <a:t>various</a:t>
            </a:r>
            <a:r>
              <a:rPr lang="tr-TR" dirty="0">
                <a:latin typeface="Century Gothic"/>
                <a:ea typeface="+mn-lt"/>
                <a:cs typeface="+mn-lt"/>
              </a:rPr>
              <a:t> </a:t>
            </a:r>
            <a:r>
              <a:rPr lang="tr-TR" dirty="0" err="1">
                <a:latin typeface="Century Gothic"/>
                <a:ea typeface="+mn-lt"/>
                <a:cs typeface="+mn-lt"/>
              </a:rPr>
              <a:t>institutions</a:t>
            </a:r>
            <a:r>
              <a:rPr lang="tr-TR" dirty="0">
                <a:latin typeface="Century Gothic"/>
                <a:ea typeface="+mn-lt"/>
                <a:cs typeface="+mn-lt"/>
              </a:rPr>
              <a:t> to </a:t>
            </a:r>
            <a:r>
              <a:rPr lang="tr-TR" dirty="0" err="1">
                <a:latin typeface="Century Gothic"/>
                <a:ea typeface="+mn-lt"/>
                <a:cs typeface="+mn-lt"/>
              </a:rPr>
              <a:t>make</a:t>
            </a:r>
            <a:r>
              <a:rPr lang="tr-TR" dirty="0">
                <a:latin typeface="Century Gothic"/>
                <a:ea typeface="+mn-lt"/>
                <a:cs typeface="+mn-lt"/>
              </a:rPr>
              <a:t> </a:t>
            </a:r>
            <a:r>
              <a:rPr lang="tr-TR" dirty="0" err="1">
                <a:latin typeface="Century Gothic"/>
                <a:ea typeface="+mn-lt"/>
                <a:cs typeface="+mn-lt"/>
              </a:rPr>
              <a:t>donation</a:t>
            </a:r>
            <a:r>
              <a:rPr lang="tr-TR" dirty="0">
                <a:latin typeface="Century Gothic"/>
                <a:ea typeface="+mn-lt"/>
                <a:cs typeface="+mn-lt"/>
              </a:rPr>
              <a:t> </a:t>
            </a:r>
            <a:r>
              <a:rPr lang="tr-TR" dirty="0" err="1">
                <a:latin typeface="Century Gothic"/>
                <a:ea typeface="+mn-lt"/>
                <a:cs typeface="+mn-lt"/>
              </a:rPr>
              <a:t>organizations</a:t>
            </a:r>
            <a:r>
              <a:rPr lang="tr-TR" dirty="0">
                <a:latin typeface="Century Gothic"/>
                <a:ea typeface="+mn-lt"/>
                <a:cs typeface="+mn-lt"/>
              </a:rPr>
              <a:t> </a:t>
            </a:r>
            <a:r>
              <a:rPr lang="tr-TR" dirty="0" err="1">
                <a:latin typeface="Century Gothic"/>
                <a:ea typeface="+mn-lt"/>
                <a:cs typeface="+mn-lt"/>
              </a:rPr>
              <a:t>more</a:t>
            </a:r>
            <a:r>
              <a:rPr lang="tr-TR" dirty="0">
                <a:latin typeface="Century Gothic"/>
                <a:ea typeface="+mn-lt"/>
                <a:cs typeface="+mn-lt"/>
              </a:rPr>
              <a:t> </a:t>
            </a:r>
            <a:r>
              <a:rPr lang="tr-TR" dirty="0" err="1">
                <a:latin typeface="Century Gothic"/>
                <a:ea typeface="+mn-lt"/>
                <a:cs typeface="+mn-lt"/>
              </a:rPr>
              <a:t>effective</a:t>
            </a:r>
            <a:r>
              <a:rPr lang="tr-TR" dirty="0">
                <a:latin typeface="Century Gothic"/>
                <a:ea typeface="+mn-lt"/>
                <a:cs typeface="+mn-lt"/>
              </a:rPr>
              <a:t> in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country</a:t>
            </a:r>
            <a:r>
              <a:rPr lang="tr-TR" dirty="0">
                <a:latin typeface="Century Gothic"/>
                <a:ea typeface="+mn-lt"/>
                <a:cs typeface="+mn-lt"/>
              </a:rPr>
              <a:t>, it is not </a:t>
            </a:r>
            <a:r>
              <a:rPr lang="tr-TR" dirty="0" err="1">
                <a:latin typeface="Century Gothic"/>
                <a:ea typeface="+mn-lt"/>
                <a:cs typeface="+mn-lt"/>
              </a:rPr>
              <a:t>sufficient</a:t>
            </a:r>
            <a:r>
              <a:rPr lang="tr-TR" dirty="0">
                <a:latin typeface="Century Gothic"/>
                <a:ea typeface="+mn-lt"/>
                <a:cs typeface="+mn-lt"/>
              </a:rPr>
              <a:t>. </a:t>
            </a:r>
            <a:r>
              <a:rPr lang="tr-TR" dirty="0" err="1">
                <a:latin typeface="Century Gothic"/>
                <a:ea typeface="+mn-lt"/>
                <a:cs typeface="+mn-lt"/>
              </a:rPr>
              <a:t>Therefore</a:t>
            </a:r>
            <a:r>
              <a:rPr lang="tr-TR" dirty="0">
                <a:latin typeface="Century Gothic"/>
                <a:ea typeface="+mn-lt"/>
                <a:cs typeface="+mn-lt"/>
              </a:rPr>
              <a:t>, it is </a:t>
            </a:r>
            <a:r>
              <a:rPr lang="tr-TR" dirty="0" err="1">
                <a:latin typeface="Century Gothic"/>
                <a:ea typeface="+mn-lt"/>
                <a:cs typeface="+mn-lt"/>
              </a:rPr>
              <a:t>necessary</a:t>
            </a:r>
            <a:r>
              <a:rPr lang="tr-TR" dirty="0">
                <a:latin typeface="Century Gothic"/>
                <a:ea typeface="+mn-lt"/>
                <a:cs typeface="+mn-lt"/>
              </a:rPr>
              <a:t> to </a:t>
            </a:r>
            <a:r>
              <a:rPr lang="tr-TR" dirty="0" err="1">
                <a:latin typeface="Century Gothic"/>
                <a:ea typeface="+mn-lt"/>
                <a:cs typeface="+mn-lt"/>
              </a:rPr>
              <a:t>encourage</a:t>
            </a:r>
            <a:r>
              <a:rPr lang="tr-TR" dirty="0">
                <a:latin typeface="Century Gothic"/>
                <a:ea typeface="+mn-lt"/>
                <a:cs typeface="+mn-lt"/>
              </a:rPr>
              <a:t> </a:t>
            </a:r>
            <a:r>
              <a:rPr lang="tr-TR" dirty="0" err="1">
                <a:latin typeface="Century Gothic"/>
                <a:ea typeface="+mn-lt"/>
                <a:cs typeface="+mn-lt"/>
              </a:rPr>
              <a:t>people</a:t>
            </a:r>
            <a:r>
              <a:rPr lang="tr-TR" dirty="0">
                <a:latin typeface="Century Gothic"/>
                <a:ea typeface="+mn-lt"/>
                <a:cs typeface="+mn-lt"/>
              </a:rPr>
              <a:t> to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system</a:t>
            </a:r>
            <a:r>
              <a:rPr lang="tr-TR" dirty="0">
                <a:latin typeface="Century Gothic"/>
                <a:ea typeface="+mn-lt"/>
                <a:cs typeface="+mn-lt"/>
              </a:rPr>
              <a:t> </a:t>
            </a:r>
            <a:r>
              <a:rPr lang="tr-TR" dirty="0" err="1">
                <a:latin typeface="Century Gothic"/>
                <a:ea typeface="+mn-lt"/>
                <a:cs typeface="+mn-lt"/>
              </a:rPr>
              <a:t>by</a:t>
            </a:r>
            <a:r>
              <a:rPr lang="tr-TR" dirty="0">
                <a:latin typeface="Century Gothic"/>
                <a:ea typeface="+mn-lt"/>
                <a:cs typeface="+mn-lt"/>
              </a:rPr>
              <a:t> </a:t>
            </a:r>
            <a:r>
              <a:rPr lang="tr-TR" dirty="0" err="1">
                <a:latin typeface="Century Gothic"/>
                <a:ea typeface="+mn-lt"/>
                <a:cs typeface="+mn-lt"/>
              </a:rPr>
              <a:t>providing</a:t>
            </a:r>
            <a:r>
              <a:rPr lang="tr-TR" dirty="0">
                <a:latin typeface="Century Gothic"/>
                <a:ea typeface="+mn-lt"/>
                <a:cs typeface="+mn-lt"/>
              </a:rPr>
              <a:t>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necessary</a:t>
            </a:r>
            <a:r>
              <a:rPr lang="tr-TR" dirty="0">
                <a:latin typeface="Century Gothic"/>
                <a:ea typeface="+mn-lt"/>
                <a:cs typeface="+mn-lt"/>
              </a:rPr>
              <a:t> </a:t>
            </a:r>
            <a:r>
              <a:rPr lang="tr-TR" dirty="0" err="1">
                <a:latin typeface="Century Gothic"/>
                <a:ea typeface="+mn-lt"/>
                <a:cs typeface="+mn-lt"/>
              </a:rPr>
              <a:t>authorities</a:t>
            </a:r>
            <a:r>
              <a:rPr lang="tr-TR" dirty="0">
                <a:latin typeface="Century Gothic"/>
                <a:ea typeface="+mn-lt"/>
                <a:cs typeface="+mn-lt"/>
              </a:rPr>
              <a:t> with </a:t>
            </a:r>
            <a:r>
              <a:rPr lang="tr-TR" dirty="0" err="1">
                <a:latin typeface="Century Gothic"/>
                <a:ea typeface="+mn-lt"/>
                <a:cs typeface="+mn-lt"/>
              </a:rPr>
              <a:t>demonstrative</a:t>
            </a:r>
            <a:r>
              <a:rPr lang="tr-TR" dirty="0">
                <a:latin typeface="Century Gothic"/>
                <a:ea typeface="+mn-lt"/>
                <a:cs typeface="+mn-lt"/>
              </a:rPr>
              <a:t> </a:t>
            </a:r>
            <a:r>
              <a:rPr lang="tr-TR" dirty="0" err="1">
                <a:latin typeface="Century Gothic"/>
                <a:ea typeface="+mn-lt"/>
                <a:cs typeface="+mn-lt"/>
              </a:rPr>
              <a:t>demonstrations</a:t>
            </a:r>
            <a:r>
              <a:rPr lang="tr-TR" dirty="0">
                <a:latin typeface="Century Gothic"/>
                <a:ea typeface="+mn-lt"/>
                <a:cs typeface="+mn-lt"/>
              </a:rPr>
              <a:t> </a:t>
            </a:r>
            <a:r>
              <a:rPr lang="tr-TR" dirty="0" err="1">
                <a:latin typeface="Century Gothic"/>
                <a:ea typeface="+mn-lt"/>
                <a:cs typeface="+mn-lt"/>
              </a:rPr>
              <a:t>that</a:t>
            </a:r>
            <a:r>
              <a:rPr lang="tr-TR" dirty="0">
                <a:latin typeface="Century Gothic"/>
                <a:ea typeface="+mn-lt"/>
                <a:cs typeface="+mn-lt"/>
              </a:rPr>
              <a:t> </a:t>
            </a:r>
            <a:r>
              <a:rPr lang="tr-TR" dirty="0" err="1">
                <a:latin typeface="Century Gothic"/>
                <a:ea typeface="+mn-lt"/>
                <a:cs typeface="+mn-lt"/>
              </a:rPr>
              <a:t>blockchain</a:t>
            </a:r>
            <a:r>
              <a:rPr lang="tr-TR" dirty="0">
                <a:latin typeface="Century Gothic"/>
                <a:ea typeface="+mn-lt"/>
                <a:cs typeface="+mn-lt"/>
              </a:rPr>
              <a:t> </a:t>
            </a:r>
            <a:r>
              <a:rPr lang="tr-TR" dirty="0" err="1">
                <a:latin typeface="Century Gothic"/>
                <a:ea typeface="+mn-lt"/>
                <a:cs typeface="+mn-lt"/>
              </a:rPr>
              <a:t>technology</a:t>
            </a:r>
            <a:r>
              <a:rPr lang="tr-TR" dirty="0">
                <a:latin typeface="Century Gothic"/>
                <a:ea typeface="+mn-lt"/>
                <a:cs typeface="+mn-lt"/>
              </a:rPr>
              <a:t> </a:t>
            </a:r>
            <a:r>
              <a:rPr lang="tr-TR" dirty="0" err="1">
                <a:latin typeface="Century Gothic"/>
                <a:ea typeface="+mn-lt"/>
                <a:cs typeface="+mn-lt"/>
              </a:rPr>
              <a:t>facilitates</a:t>
            </a:r>
            <a:r>
              <a:rPr lang="tr-TR" dirty="0">
                <a:latin typeface="Century Gothic"/>
                <a:ea typeface="+mn-lt"/>
                <a:cs typeface="+mn-lt"/>
              </a:rPr>
              <a:t> </a:t>
            </a:r>
            <a:r>
              <a:rPr lang="tr-TR" dirty="0" err="1">
                <a:latin typeface="Century Gothic"/>
                <a:ea typeface="+mn-lt"/>
                <a:cs typeface="+mn-lt"/>
              </a:rPr>
              <a:t>these</a:t>
            </a:r>
            <a:r>
              <a:rPr lang="tr-TR" dirty="0">
                <a:latin typeface="Century Gothic"/>
                <a:ea typeface="+mn-lt"/>
                <a:cs typeface="+mn-lt"/>
              </a:rPr>
              <a:t> </a:t>
            </a:r>
            <a:r>
              <a:rPr lang="tr-TR" dirty="0" err="1">
                <a:latin typeface="Century Gothic"/>
                <a:ea typeface="+mn-lt"/>
                <a:cs typeface="+mn-lt"/>
              </a:rPr>
              <a:t>processes</a:t>
            </a:r>
            <a:r>
              <a:rPr lang="tr-TR" dirty="0">
                <a:latin typeface="Century Gothic"/>
                <a:ea typeface="+mn-lt"/>
                <a:cs typeface="+mn-lt"/>
              </a:rPr>
              <a:t>.</a:t>
            </a:r>
            <a:endParaRPr lang="tr-TR" dirty="0">
              <a:latin typeface="Century Gothic"/>
            </a:endParaRPr>
          </a:p>
        </p:txBody>
      </p:sp>
      <p:sp>
        <p:nvSpPr>
          <p:cNvPr id="9" name="8 Slayt Numarası Yer Tutucusu"/>
          <p:cNvSpPr>
            <a:spLocks noGrp="1"/>
          </p:cNvSpPr>
          <p:nvPr>
            <p:ph type="sldNum" sz="quarter" idx="12"/>
          </p:nvPr>
        </p:nvSpPr>
        <p:spPr/>
        <p:txBody>
          <a:bodyPr/>
          <a:lstStyle/>
          <a:p>
            <a:fld id="{D57F1E4F-1CFF-5643-939E-217C01CDF565}" type="slidenum">
              <a:rPr lang="en-US" smtClean="0"/>
              <a:pPr/>
              <a:t>25</a:t>
            </a:fld>
            <a:endParaRPr lang="en-US"/>
          </a:p>
        </p:txBody>
      </p:sp>
    </p:spTree>
    <p:extLst>
      <p:ext uri="{BB962C8B-B14F-4D97-AF65-F5344CB8AC3E}">
        <p14:creationId xmlns:p14="http://schemas.microsoft.com/office/powerpoint/2010/main" xmlns="" val="2875887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xmlns="" id="{2F44F7D6-1E65-4083-A3AB-908C1DD3A5DF}"/>
              </a:ext>
            </a:extLst>
          </p:cNvPr>
          <p:cNvSpPr txBox="1"/>
          <p:nvPr/>
        </p:nvSpPr>
        <p:spPr>
          <a:xfrm>
            <a:off x="692150" y="1853074"/>
            <a:ext cx="7172960" cy="6463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err="1">
                <a:latin typeface="Century Gothic"/>
                <a:ea typeface="+mn-lt"/>
                <a:cs typeface="+mn-lt"/>
              </a:rPr>
              <a:t>Preventing</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use</a:t>
            </a:r>
            <a:r>
              <a:rPr lang="tr-TR">
                <a:latin typeface="Century Gothic"/>
                <a:ea typeface="+mn-lt"/>
                <a:cs typeface="+mn-lt"/>
              </a:rPr>
              <a:t> of </a:t>
            </a:r>
            <a:r>
              <a:rPr lang="tr-TR" err="1">
                <a:latin typeface="Century Gothic"/>
                <a:ea typeface="+mn-lt"/>
                <a:cs typeface="+mn-lt"/>
              </a:rPr>
              <a:t>tokens</a:t>
            </a:r>
            <a:r>
              <a:rPr lang="tr-TR">
                <a:latin typeface="Century Gothic"/>
                <a:ea typeface="+mn-lt"/>
                <a:cs typeface="+mn-lt"/>
              </a:rPr>
              <a:t> </a:t>
            </a:r>
            <a:r>
              <a:rPr lang="tr-TR" err="1">
                <a:latin typeface="Century Gothic"/>
                <a:ea typeface="+mn-lt"/>
                <a:cs typeface="+mn-lt"/>
              </a:rPr>
              <a:t>for</a:t>
            </a:r>
            <a:r>
              <a:rPr lang="tr-TR">
                <a:latin typeface="Century Gothic"/>
                <a:ea typeface="+mn-lt"/>
                <a:cs typeface="+mn-lt"/>
              </a:rPr>
              <a:t> </a:t>
            </a:r>
            <a:r>
              <a:rPr lang="tr-TR" err="1">
                <a:latin typeface="Century Gothic"/>
                <a:ea typeface="+mn-lt"/>
                <a:cs typeface="+mn-lt"/>
              </a:rPr>
              <a:t>any</a:t>
            </a:r>
            <a:r>
              <a:rPr lang="tr-TR">
                <a:latin typeface="Century Gothic"/>
                <a:ea typeface="+mn-lt"/>
                <a:cs typeface="+mn-lt"/>
              </a:rPr>
              <a:t> </a:t>
            </a:r>
            <a:r>
              <a:rPr lang="tr-TR" err="1">
                <a:latin typeface="Century Gothic"/>
                <a:ea typeface="+mn-lt"/>
                <a:cs typeface="+mn-lt"/>
              </a:rPr>
              <a:t>other</a:t>
            </a:r>
            <a:r>
              <a:rPr lang="tr-TR">
                <a:latin typeface="Century Gothic"/>
                <a:ea typeface="+mn-lt"/>
                <a:cs typeface="+mn-lt"/>
              </a:rPr>
              <a:t> </a:t>
            </a:r>
            <a:r>
              <a:rPr lang="tr-TR" err="1">
                <a:latin typeface="Century Gothic"/>
                <a:ea typeface="+mn-lt"/>
                <a:cs typeface="+mn-lt"/>
              </a:rPr>
              <a:t>campaign</a:t>
            </a:r>
            <a:r>
              <a:rPr lang="tr-TR">
                <a:latin typeface="Century Gothic"/>
                <a:ea typeface="+mn-lt"/>
                <a:cs typeface="+mn-lt"/>
              </a:rPr>
              <a:t> </a:t>
            </a:r>
            <a:r>
              <a:rPr lang="tr-TR" err="1">
                <a:latin typeface="Century Gothic"/>
                <a:ea typeface="+mn-lt"/>
                <a:cs typeface="+mn-lt"/>
              </a:rPr>
              <a:t>or</a:t>
            </a:r>
            <a:r>
              <a:rPr lang="tr-TR">
                <a:latin typeface="Century Gothic"/>
                <a:ea typeface="+mn-lt"/>
                <a:cs typeface="+mn-lt"/>
              </a:rPr>
              <a:t> </a:t>
            </a:r>
            <a:r>
              <a:rPr lang="tr-TR" err="1">
                <a:latin typeface="Century Gothic"/>
                <a:ea typeface="+mn-lt"/>
                <a:cs typeface="+mn-lt"/>
              </a:rPr>
              <a:t>between</a:t>
            </a:r>
            <a:r>
              <a:rPr lang="tr-TR">
                <a:latin typeface="Century Gothic"/>
                <a:ea typeface="+mn-lt"/>
                <a:cs typeface="+mn-lt"/>
              </a:rPr>
              <a:t> </a:t>
            </a:r>
            <a:r>
              <a:rPr lang="tr-TR" err="1">
                <a:latin typeface="Century Gothic"/>
                <a:ea typeface="+mn-lt"/>
                <a:cs typeface="+mn-lt"/>
              </a:rPr>
              <a:t>donors</a:t>
            </a:r>
            <a:r>
              <a:rPr lang="tr-TR">
                <a:latin typeface="Century Gothic"/>
                <a:ea typeface="+mn-lt"/>
                <a:cs typeface="+mn-lt"/>
              </a:rPr>
              <a:t>.</a:t>
            </a:r>
            <a:endParaRPr lang="tr-TR" err="1">
              <a:latin typeface="Century Gothic"/>
            </a:endParaRPr>
          </a:p>
        </p:txBody>
      </p:sp>
      <p:sp>
        <p:nvSpPr>
          <p:cNvPr id="3" name="Metin kutusu 2">
            <a:extLst>
              <a:ext uri="{FF2B5EF4-FFF2-40B4-BE49-F238E27FC236}">
                <a16:creationId xmlns:a16="http://schemas.microsoft.com/office/drawing/2014/main" xmlns="" id="{323FB6BF-568C-47DA-8F12-7DBF45BB5CB4}"/>
              </a:ext>
            </a:extLst>
          </p:cNvPr>
          <p:cNvSpPr txBox="1"/>
          <p:nvPr/>
        </p:nvSpPr>
        <p:spPr>
          <a:xfrm>
            <a:off x="181155" y="3430439"/>
            <a:ext cx="3289539" cy="369332"/>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latin typeface="Century Gothic"/>
              </a:rPr>
              <a:t>SOLUTION</a:t>
            </a:r>
          </a:p>
        </p:txBody>
      </p:sp>
      <p:sp>
        <p:nvSpPr>
          <p:cNvPr id="10" name="Metin kutusu 9">
            <a:extLst>
              <a:ext uri="{FF2B5EF4-FFF2-40B4-BE49-F238E27FC236}">
                <a16:creationId xmlns:a16="http://schemas.microsoft.com/office/drawing/2014/main" xmlns="" id="{F09CD6B8-CFC2-45AD-B726-94D342E24021}"/>
              </a:ext>
            </a:extLst>
          </p:cNvPr>
          <p:cNvSpPr txBox="1"/>
          <p:nvPr/>
        </p:nvSpPr>
        <p:spPr>
          <a:xfrm>
            <a:off x="182480" y="3942536"/>
            <a:ext cx="8067172" cy="92333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dirty="0" err="1">
                <a:latin typeface="Century Gothic"/>
                <a:cs typeface="Calibri"/>
              </a:rPr>
              <a:t>There</a:t>
            </a:r>
            <a:r>
              <a:rPr lang="tr-TR" dirty="0">
                <a:latin typeface="Century Gothic"/>
                <a:cs typeface="Calibri"/>
              </a:rPr>
              <a:t> is a </a:t>
            </a:r>
            <a:r>
              <a:rPr lang="tr-TR" dirty="0" err="1">
                <a:latin typeface="Century Gothic"/>
                <a:cs typeface="Calibri"/>
              </a:rPr>
              <a:t>method</a:t>
            </a:r>
            <a:r>
              <a:rPr lang="tr-TR" dirty="0">
                <a:latin typeface="Century Gothic"/>
                <a:cs typeface="Calibri"/>
              </a:rPr>
              <a:t> </a:t>
            </a:r>
            <a:r>
              <a:rPr lang="tr-TR" dirty="0" err="1">
                <a:latin typeface="Century Gothic"/>
                <a:cs typeface="Calibri"/>
              </a:rPr>
              <a:t>called</a:t>
            </a:r>
            <a:r>
              <a:rPr lang="tr-TR" dirty="0">
                <a:latin typeface="Century Gothic"/>
                <a:cs typeface="Calibri"/>
              </a:rPr>
              <a:t> </a:t>
            </a:r>
            <a:r>
              <a:rPr lang="tr-TR" dirty="0" err="1">
                <a:latin typeface="Century Gothic"/>
                <a:cs typeface="Calibri"/>
              </a:rPr>
              <a:t>multisig</a:t>
            </a:r>
            <a:r>
              <a:rPr lang="tr-TR" dirty="0">
                <a:latin typeface="Century Gothic"/>
                <a:cs typeface="Calibri"/>
              </a:rPr>
              <a:t>. To </a:t>
            </a:r>
            <a:r>
              <a:rPr lang="tr-TR" dirty="0" err="1">
                <a:latin typeface="Century Gothic"/>
                <a:cs typeface="Calibri"/>
              </a:rPr>
              <a:t>overcome</a:t>
            </a:r>
            <a:r>
              <a:rPr lang="tr-TR" dirty="0">
                <a:latin typeface="Century Gothic"/>
                <a:cs typeface="Calibri"/>
              </a:rPr>
              <a:t> </a:t>
            </a:r>
            <a:r>
              <a:rPr lang="tr-TR" dirty="0" err="1">
                <a:latin typeface="Century Gothic"/>
                <a:cs typeface="Calibri"/>
              </a:rPr>
              <a:t>this</a:t>
            </a:r>
            <a:r>
              <a:rPr lang="tr-TR" dirty="0">
                <a:latin typeface="Century Gothic"/>
                <a:cs typeface="Calibri"/>
              </a:rPr>
              <a:t> </a:t>
            </a:r>
            <a:r>
              <a:rPr lang="tr-TR" dirty="0" err="1">
                <a:latin typeface="Century Gothic"/>
                <a:cs typeface="Calibri"/>
              </a:rPr>
              <a:t>challenge</a:t>
            </a:r>
            <a:r>
              <a:rPr lang="tr-TR" dirty="0">
                <a:latin typeface="Century Gothic"/>
                <a:cs typeface="Calibri"/>
              </a:rPr>
              <a:t> </a:t>
            </a:r>
            <a:r>
              <a:rPr lang="tr-TR" dirty="0" err="1">
                <a:latin typeface="Century Gothic"/>
                <a:cs typeface="Calibri"/>
              </a:rPr>
              <a:t>we</a:t>
            </a:r>
            <a:r>
              <a:rPr lang="tr-TR" dirty="0">
                <a:latin typeface="Century Gothic"/>
                <a:cs typeface="Calibri"/>
              </a:rPr>
              <a:t> </a:t>
            </a:r>
            <a:r>
              <a:rPr lang="tr-TR" dirty="0" err="1">
                <a:latin typeface="Century Gothic"/>
                <a:cs typeface="Calibri"/>
              </a:rPr>
              <a:t>will</a:t>
            </a:r>
            <a:r>
              <a:rPr lang="tr-TR" dirty="0">
                <a:latin typeface="Century Gothic"/>
                <a:cs typeface="Calibri"/>
              </a:rPr>
              <a:t> </a:t>
            </a:r>
            <a:r>
              <a:rPr lang="tr-TR" dirty="0" err="1">
                <a:latin typeface="Century Gothic"/>
                <a:cs typeface="Calibri"/>
              </a:rPr>
              <a:t>try</a:t>
            </a:r>
            <a:r>
              <a:rPr lang="tr-TR" dirty="0">
                <a:latin typeface="Century Gothic"/>
                <a:cs typeface="Calibri"/>
              </a:rPr>
              <a:t> to </a:t>
            </a:r>
            <a:r>
              <a:rPr lang="tr-TR" dirty="0" err="1">
                <a:latin typeface="Century Gothic"/>
                <a:cs typeface="Calibri"/>
              </a:rPr>
              <a:t>adapt</a:t>
            </a:r>
            <a:r>
              <a:rPr lang="tr-TR" dirty="0">
                <a:latin typeface="Century Gothic"/>
                <a:cs typeface="Calibri"/>
              </a:rPr>
              <a:t> </a:t>
            </a:r>
            <a:r>
              <a:rPr lang="tr-TR" dirty="0" err="1">
                <a:latin typeface="Century Gothic"/>
                <a:cs typeface="Calibri"/>
              </a:rPr>
              <a:t>this</a:t>
            </a:r>
            <a:r>
              <a:rPr lang="tr-TR" dirty="0">
                <a:latin typeface="Century Gothic"/>
                <a:cs typeface="Calibri"/>
              </a:rPr>
              <a:t> </a:t>
            </a:r>
            <a:r>
              <a:rPr lang="tr-TR" dirty="0" err="1">
                <a:latin typeface="Century Gothic"/>
                <a:cs typeface="Calibri"/>
              </a:rPr>
              <a:t>method</a:t>
            </a:r>
            <a:r>
              <a:rPr lang="tr-TR" dirty="0">
                <a:latin typeface="Century Gothic"/>
                <a:cs typeface="Calibri"/>
              </a:rPr>
              <a:t> to </a:t>
            </a:r>
            <a:r>
              <a:rPr lang="tr-TR" dirty="0" err="1">
                <a:latin typeface="Century Gothic"/>
                <a:cs typeface="Calibri"/>
              </a:rPr>
              <a:t>charity</a:t>
            </a:r>
            <a:r>
              <a:rPr lang="tr-TR" dirty="0">
                <a:latin typeface="Century Gothic"/>
                <a:cs typeface="Calibri"/>
              </a:rPr>
              <a:t> </a:t>
            </a:r>
            <a:r>
              <a:rPr lang="tr-TR" dirty="0" err="1">
                <a:latin typeface="Century Gothic"/>
                <a:cs typeface="Calibri"/>
              </a:rPr>
              <a:t>organizations</a:t>
            </a:r>
            <a:r>
              <a:rPr lang="tr-TR" dirty="0">
                <a:latin typeface="Century Gothic"/>
                <a:cs typeface="Calibri"/>
              </a:rPr>
              <a:t>. </a:t>
            </a:r>
            <a:r>
              <a:rPr lang="tr-TR" dirty="0" err="1">
                <a:latin typeface="Century Gothic"/>
                <a:cs typeface="Calibri"/>
              </a:rPr>
              <a:t>The</a:t>
            </a:r>
            <a:r>
              <a:rPr lang="tr-TR" dirty="0">
                <a:latin typeface="Century Gothic"/>
                <a:cs typeface="Calibri"/>
              </a:rPr>
              <a:t> service </a:t>
            </a:r>
            <a:r>
              <a:rPr lang="tr-TR" dirty="0" err="1">
                <a:latin typeface="Century Gothic"/>
                <a:cs typeface="Calibri"/>
              </a:rPr>
              <a:t>provider</a:t>
            </a:r>
            <a:r>
              <a:rPr lang="tr-TR" dirty="0">
                <a:latin typeface="Century Gothic"/>
                <a:cs typeface="Calibri"/>
              </a:rPr>
              <a:t> in </a:t>
            </a:r>
            <a:r>
              <a:rPr lang="tr-TR" dirty="0" err="1">
                <a:latin typeface="Century Gothic"/>
                <a:cs typeface="Calibri"/>
              </a:rPr>
              <a:t>this</a:t>
            </a:r>
            <a:r>
              <a:rPr lang="tr-TR" dirty="0">
                <a:latin typeface="Century Gothic"/>
                <a:cs typeface="Calibri"/>
              </a:rPr>
              <a:t> </a:t>
            </a:r>
            <a:r>
              <a:rPr lang="tr-TR" dirty="0" err="1">
                <a:latin typeface="Century Gothic"/>
                <a:cs typeface="Calibri"/>
              </a:rPr>
              <a:t>system</a:t>
            </a:r>
            <a:r>
              <a:rPr lang="tr-TR" dirty="0">
                <a:latin typeface="Century Gothic"/>
                <a:cs typeface="Calibri"/>
              </a:rPr>
              <a:t> </a:t>
            </a:r>
            <a:r>
              <a:rPr lang="tr-TR" dirty="0" err="1">
                <a:latin typeface="Century Gothic"/>
                <a:cs typeface="Calibri"/>
              </a:rPr>
              <a:t>will</a:t>
            </a:r>
            <a:r>
              <a:rPr lang="tr-TR" dirty="0">
                <a:latin typeface="Century Gothic"/>
                <a:cs typeface="Calibri"/>
              </a:rPr>
              <a:t> be </a:t>
            </a:r>
            <a:r>
              <a:rPr lang="tr-TR" dirty="0" err="1">
                <a:latin typeface="Century Gothic"/>
                <a:cs typeface="Calibri"/>
              </a:rPr>
              <a:t>Bitsy</a:t>
            </a:r>
            <a:r>
              <a:rPr lang="tr-TR" dirty="0">
                <a:latin typeface="Century Gothic"/>
                <a:cs typeface="Calibri"/>
              </a:rPr>
              <a:t>.</a:t>
            </a:r>
            <a:endParaRPr lang="tr-TR" dirty="0">
              <a:latin typeface="Calibri"/>
              <a:cs typeface="Calibri"/>
            </a:endParaRPr>
          </a:p>
        </p:txBody>
      </p:sp>
      <p:sp>
        <p:nvSpPr>
          <p:cNvPr id="9" name="8 Slayt Numarası Yer Tutucusu"/>
          <p:cNvSpPr>
            <a:spLocks noGrp="1"/>
          </p:cNvSpPr>
          <p:nvPr>
            <p:ph type="sldNum" sz="quarter" idx="12"/>
          </p:nvPr>
        </p:nvSpPr>
        <p:spPr/>
        <p:txBody>
          <a:bodyPr/>
          <a:lstStyle/>
          <a:p>
            <a:fld id="{D57F1E4F-1CFF-5643-939E-217C01CDF565}" type="slidenum">
              <a:rPr lang="en-US" smtClean="0"/>
              <a:pPr/>
              <a:t>26</a:t>
            </a:fld>
            <a:endParaRPr lang="en-US"/>
          </a:p>
        </p:txBody>
      </p:sp>
    </p:spTree>
    <p:extLst>
      <p:ext uri="{BB962C8B-B14F-4D97-AF65-F5344CB8AC3E}">
        <p14:creationId xmlns:p14="http://schemas.microsoft.com/office/powerpoint/2010/main" xmlns="" val="15092528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xmlns="" id="{2F44F7D6-1E65-4083-A3AB-908C1DD3A5DF}"/>
              </a:ext>
            </a:extLst>
          </p:cNvPr>
          <p:cNvSpPr txBox="1"/>
          <p:nvPr/>
        </p:nvSpPr>
        <p:spPr>
          <a:xfrm>
            <a:off x="692150" y="1853074"/>
            <a:ext cx="7172960" cy="92333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amount</a:t>
            </a:r>
            <a:r>
              <a:rPr lang="tr-TR">
                <a:latin typeface="Century Gothic"/>
                <a:ea typeface="+mn-lt"/>
                <a:cs typeface="+mn-lt"/>
              </a:rPr>
              <a:t> of </a:t>
            </a:r>
            <a:r>
              <a:rPr lang="tr-TR" err="1">
                <a:latin typeface="Century Gothic"/>
                <a:ea typeface="+mn-lt"/>
                <a:cs typeface="+mn-lt"/>
              </a:rPr>
              <a:t>money</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campaign</a:t>
            </a:r>
            <a:r>
              <a:rPr lang="tr-TR">
                <a:latin typeface="Century Gothic"/>
                <a:ea typeface="+mn-lt"/>
                <a:cs typeface="+mn-lt"/>
              </a:rPr>
              <a:t> </a:t>
            </a:r>
            <a:r>
              <a:rPr lang="tr-TR" err="1">
                <a:latin typeface="Century Gothic"/>
                <a:ea typeface="+mn-lt"/>
                <a:cs typeface="+mn-lt"/>
              </a:rPr>
              <a:t>needs</a:t>
            </a:r>
            <a:r>
              <a:rPr lang="tr-TR">
                <a:latin typeface="Century Gothic"/>
                <a:ea typeface="+mn-lt"/>
                <a:cs typeface="+mn-lt"/>
              </a:rPr>
              <a:t> </a:t>
            </a:r>
            <a:r>
              <a:rPr lang="tr-TR" err="1">
                <a:latin typeface="Century Gothic"/>
                <a:ea typeface="+mn-lt"/>
                <a:cs typeface="+mn-lt"/>
              </a:rPr>
              <a:t>should</a:t>
            </a:r>
            <a:r>
              <a:rPr lang="tr-TR">
                <a:latin typeface="Century Gothic"/>
                <a:ea typeface="+mn-lt"/>
                <a:cs typeface="+mn-lt"/>
              </a:rPr>
              <a:t> be </a:t>
            </a:r>
            <a:r>
              <a:rPr lang="tr-TR" err="1">
                <a:latin typeface="Century Gothic"/>
                <a:ea typeface="+mn-lt"/>
                <a:cs typeface="+mn-lt"/>
              </a:rPr>
              <a:t>determined</a:t>
            </a:r>
            <a:r>
              <a:rPr lang="tr-TR">
                <a:latin typeface="Century Gothic"/>
                <a:ea typeface="+mn-lt"/>
                <a:cs typeface="+mn-lt"/>
              </a:rPr>
              <a:t> </a:t>
            </a:r>
            <a:r>
              <a:rPr lang="tr-TR" err="1">
                <a:latin typeface="Century Gothic"/>
                <a:ea typeface="+mn-lt"/>
                <a:cs typeface="+mn-lt"/>
              </a:rPr>
              <a:t>and</a:t>
            </a:r>
            <a:r>
              <a:rPr lang="tr-TR">
                <a:latin typeface="Century Gothic"/>
                <a:ea typeface="+mn-lt"/>
                <a:cs typeface="+mn-lt"/>
              </a:rPr>
              <a:t> </a:t>
            </a:r>
            <a:r>
              <a:rPr lang="tr-TR" err="1">
                <a:latin typeface="Century Gothic"/>
                <a:ea typeface="+mn-lt"/>
                <a:cs typeface="+mn-lt"/>
              </a:rPr>
              <a:t>the</a:t>
            </a:r>
            <a:r>
              <a:rPr lang="tr-TR">
                <a:latin typeface="Century Gothic"/>
                <a:ea typeface="+mn-lt"/>
                <a:cs typeface="+mn-lt"/>
              </a:rPr>
              <a:t> </a:t>
            </a:r>
            <a:r>
              <a:rPr lang="tr-TR" err="1">
                <a:latin typeface="Century Gothic"/>
                <a:ea typeface="+mn-lt"/>
                <a:cs typeface="+mn-lt"/>
              </a:rPr>
              <a:t>amount</a:t>
            </a:r>
            <a:r>
              <a:rPr lang="tr-TR">
                <a:latin typeface="Century Gothic"/>
                <a:ea typeface="+mn-lt"/>
                <a:cs typeface="+mn-lt"/>
              </a:rPr>
              <a:t> of </a:t>
            </a:r>
            <a:r>
              <a:rPr lang="tr-TR" err="1">
                <a:latin typeface="Century Gothic"/>
                <a:ea typeface="+mn-lt"/>
                <a:cs typeface="+mn-lt"/>
              </a:rPr>
              <a:t>money</a:t>
            </a:r>
            <a:r>
              <a:rPr lang="tr-TR">
                <a:latin typeface="Century Gothic"/>
                <a:ea typeface="+mn-lt"/>
                <a:cs typeface="+mn-lt"/>
              </a:rPr>
              <a:t> </a:t>
            </a:r>
            <a:r>
              <a:rPr lang="tr-TR" err="1">
                <a:latin typeface="Century Gothic"/>
                <a:ea typeface="+mn-lt"/>
                <a:cs typeface="+mn-lt"/>
              </a:rPr>
              <a:t>to</a:t>
            </a:r>
            <a:r>
              <a:rPr lang="tr-TR">
                <a:latin typeface="Century Gothic"/>
                <a:ea typeface="+mn-lt"/>
                <a:cs typeface="+mn-lt"/>
              </a:rPr>
              <a:t> be </a:t>
            </a:r>
            <a:r>
              <a:rPr lang="tr-TR" err="1">
                <a:latin typeface="Century Gothic"/>
                <a:ea typeface="+mn-lt"/>
                <a:cs typeface="+mn-lt"/>
              </a:rPr>
              <a:t>collected</a:t>
            </a:r>
            <a:r>
              <a:rPr lang="tr-TR">
                <a:latin typeface="Century Gothic"/>
                <a:ea typeface="+mn-lt"/>
                <a:cs typeface="+mn-lt"/>
              </a:rPr>
              <a:t> </a:t>
            </a:r>
            <a:r>
              <a:rPr lang="tr-TR" err="1">
                <a:latin typeface="Century Gothic"/>
                <a:ea typeface="+mn-lt"/>
                <a:cs typeface="+mn-lt"/>
              </a:rPr>
              <a:t>should</a:t>
            </a:r>
            <a:r>
              <a:rPr lang="tr-TR">
                <a:latin typeface="Century Gothic"/>
                <a:ea typeface="+mn-lt"/>
                <a:cs typeface="+mn-lt"/>
              </a:rPr>
              <a:t> be </a:t>
            </a:r>
            <a:r>
              <a:rPr lang="tr-TR" err="1">
                <a:latin typeface="Century Gothic"/>
                <a:ea typeface="+mn-lt"/>
                <a:cs typeface="+mn-lt"/>
              </a:rPr>
              <a:t>limited</a:t>
            </a:r>
            <a:r>
              <a:rPr lang="tr-TR">
                <a:latin typeface="Century Gothic"/>
                <a:ea typeface="+mn-lt"/>
                <a:cs typeface="+mn-lt"/>
              </a:rPr>
              <a:t> </a:t>
            </a:r>
            <a:r>
              <a:rPr lang="tr-TR" err="1">
                <a:latin typeface="Century Gothic"/>
                <a:ea typeface="+mn-lt"/>
                <a:cs typeface="+mn-lt"/>
              </a:rPr>
              <a:t>accordingly</a:t>
            </a:r>
            <a:r>
              <a:rPr lang="tr-TR">
                <a:latin typeface="Century Gothic"/>
                <a:ea typeface="+mn-lt"/>
                <a:cs typeface="+mn-lt"/>
              </a:rPr>
              <a:t>.  </a:t>
            </a:r>
            <a:endParaRPr lang="tr-TR">
              <a:latin typeface="Century Gothic"/>
            </a:endParaRPr>
          </a:p>
        </p:txBody>
      </p:sp>
      <p:sp>
        <p:nvSpPr>
          <p:cNvPr id="3" name="Metin kutusu 2">
            <a:extLst>
              <a:ext uri="{FF2B5EF4-FFF2-40B4-BE49-F238E27FC236}">
                <a16:creationId xmlns:a16="http://schemas.microsoft.com/office/drawing/2014/main" xmlns="" id="{323FB6BF-568C-47DA-8F12-7DBF45BB5CB4}"/>
              </a:ext>
            </a:extLst>
          </p:cNvPr>
          <p:cNvSpPr txBox="1"/>
          <p:nvPr/>
        </p:nvSpPr>
        <p:spPr>
          <a:xfrm>
            <a:off x="181155" y="3430439"/>
            <a:ext cx="3289539" cy="369332"/>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latin typeface="Century Gothic"/>
              </a:rPr>
              <a:t>SOLUTION</a:t>
            </a:r>
          </a:p>
        </p:txBody>
      </p:sp>
      <p:sp>
        <p:nvSpPr>
          <p:cNvPr id="10" name="Metin kutusu 9">
            <a:extLst>
              <a:ext uri="{FF2B5EF4-FFF2-40B4-BE49-F238E27FC236}">
                <a16:creationId xmlns:a16="http://schemas.microsoft.com/office/drawing/2014/main" xmlns="" id="{F09CD6B8-CFC2-45AD-B726-94D342E24021}"/>
              </a:ext>
            </a:extLst>
          </p:cNvPr>
          <p:cNvSpPr txBox="1"/>
          <p:nvPr/>
        </p:nvSpPr>
        <p:spPr>
          <a:xfrm>
            <a:off x="182480" y="3942536"/>
            <a:ext cx="8067172" cy="120032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dirty="0" err="1">
                <a:latin typeface="Century Gothic"/>
                <a:ea typeface="+mn-lt"/>
                <a:cs typeface="+mn-lt"/>
              </a:rPr>
              <a:t>Verifiers</a:t>
            </a:r>
            <a:r>
              <a:rPr lang="tr-TR" dirty="0">
                <a:latin typeface="Century Gothic"/>
                <a:ea typeface="+mn-lt"/>
                <a:cs typeface="+mn-lt"/>
              </a:rPr>
              <a:t> </a:t>
            </a:r>
            <a:r>
              <a:rPr lang="tr-TR" dirty="0" err="1">
                <a:latin typeface="Century Gothic"/>
                <a:ea typeface="+mn-lt"/>
                <a:cs typeface="+mn-lt"/>
              </a:rPr>
              <a:t>examine</a:t>
            </a:r>
            <a:r>
              <a:rPr lang="tr-TR" dirty="0">
                <a:latin typeface="Century Gothic"/>
                <a:ea typeface="+mn-lt"/>
                <a:cs typeface="+mn-lt"/>
              </a:rPr>
              <a:t>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documents</a:t>
            </a:r>
            <a:r>
              <a:rPr lang="tr-TR" dirty="0">
                <a:latin typeface="Century Gothic"/>
                <a:ea typeface="+mn-lt"/>
                <a:cs typeface="+mn-lt"/>
              </a:rPr>
              <a:t> </a:t>
            </a:r>
            <a:r>
              <a:rPr lang="tr-TR" dirty="0" err="1">
                <a:latin typeface="Century Gothic"/>
                <a:ea typeface="+mn-lt"/>
                <a:cs typeface="+mn-lt"/>
              </a:rPr>
              <a:t>submitted</a:t>
            </a:r>
            <a:r>
              <a:rPr lang="tr-TR" dirty="0">
                <a:latin typeface="Century Gothic"/>
                <a:ea typeface="+mn-lt"/>
                <a:cs typeface="+mn-lt"/>
              </a:rPr>
              <a:t> </a:t>
            </a:r>
            <a:r>
              <a:rPr lang="tr-TR" dirty="0" err="1">
                <a:latin typeface="Century Gothic"/>
                <a:ea typeface="+mn-lt"/>
                <a:cs typeface="+mn-lt"/>
              </a:rPr>
              <a:t>by</a:t>
            </a:r>
            <a:r>
              <a:rPr lang="tr-TR" dirty="0">
                <a:latin typeface="Century Gothic"/>
                <a:ea typeface="+mn-lt"/>
                <a:cs typeface="+mn-lt"/>
              </a:rPr>
              <a:t>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person</a:t>
            </a:r>
            <a:r>
              <a:rPr lang="tr-TR" dirty="0">
                <a:latin typeface="Century Gothic"/>
                <a:ea typeface="+mn-lt"/>
                <a:cs typeface="+mn-lt"/>
              </a:rPr>
              <a:t> </a:t>
            </a:r>
            <a:r>
              <a:rPr lang="tr-TR" dirty="0" err="1">
                <a:latin typeface="Century Gothic"/>
                <a:ea typeface="+mn-lt"/>
                <a:cs typeface="+mn-lt"/>
              </a:rPr>
              <a:t>or</a:t>
            </a:r>
            <a:r>
              <a:rPr lang="tr-TR" dirty="0">
                <a:latin typeface="Century Gothic"/>
                <a:ea typeface="+mn-lt"/>
                <a:cs typeface="+mn-lt"/>
              </a:rPr>
              <a:t> </a:t>
            </a:r>
            <a:r>
              <a:rPr lang="tr-TR" dirty="0" err="1">
                <a:latin typeface="Century Gothic"/>
                <a:ea typeface="+mn-lt"/>
                <a:cs typeface="+mn-lt"/>
              </a:rPr>
              <a:t>organization</a:t>
            </a:r>
            <a:r>
              <a:rPr lang="tr-TR" dirty="0">
                <a:latin typeface="Century Gothic"/>
                <a:ea typeface="+mn-lt"/>
                <a:cs typeface="+mn-lt"/>
              </a:rPr>
              <a:t> </a:t>
            </a:r>
            <a:r>
              <a:rPr lang="tr-TR" dirty="0" err="1">
                <a:latin typeface="Century Gothic"/>
                <a:ea typeface="+mn-lt"/>
                <a:cs typeface="+mn-lt"/>
              </a:rPr>
              <a:t>collecting</a:t>
            </a:r>
            <a:r>
              <a:rPr lang="tr-TR" dirty="0">
                <a:latin typeface="Century Gothic"/>
                <a:ea typeface="+mn-lt"/>
                <a:cs typeface="+mn-lt"/>
              </a:rPr>
              <a:t>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donations</a:t>
            </a:r>
            <a:r>
              <a:rPr lang="tr-TR" dirty="0">
                <a:latin typeface="Century Gothic"/>
                <a:ea typeface="+mn-lt"/>
                <a:cs typeface="+mn-lt"/>
              </a:rPr>
              <a:t>. At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end</a:t>
            </a:r>
            <a:r>
              <a:rPr lang="tr-TR" dirty="0">
                <a:latin typeface="Century Gothic"/>
                <a:ea typeface="+mn-lt"/>
                <a:cs typeface="+mn-lt"/>
              </a:rPr>
              <a:t> of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necessary</a:t>
            </a:r>
            <a:r>
              <a:rPr lang="tr-TR" dirty="0">
                <a:latin typeface="Century Gothic"/>
                <a:ea typeface="+mn-lt"/>
                <a:cs typeface="+mn-lt"/>
              </a:rPr>
              <a:t> </a:t>
            </a:r>
            <a:r>
              <a:rPr lang="tr-TR" dirty="0" err="1">
                <a:latin typeface="Century Gothic"/>
                <a:ea typeface="+mn-lt"/>
                <a:cs typeface="+mn-lt"/>
              </a:rPr>
              <a:t>reviews</a:t>
            </a:r>
            <a:r>
              <a:rPr lang="tr-TR" dirty="0">
                <a:latin typeface="Century Gothic"/>
                <a:ea typeface="+mn-lt"/>
                <a:cs typeface="+mn-lt"/>
              </a:rPr>
              <a:t>, </a:t>
            </a:r>
            <a:r>
              <a:rPr lang="tr-TR" dirty="0" err="1">
                <a:latin typeface="Century Gothic"/>
                <a:ea typeface="+mn-lt"/>
                <a:cs typeface="+mn-lt"/>
              </a:rPr>
              <a:t>the</a:t>
            </a:r>
            <a:r>
              <a:rPr lang="tr-TR" dirty="0">
                <a:latin typeface="Century Gothic"/>
                <a:ea typeface="+mn-lt"/>
                <a:cs typeface="+mn-lt"/>
              </a:rPr>
              <a:t> total </a:t>
            </a:r>
            <a:r>
              <a:rPr lang="tr-TR" dirty="0" err="1">
                <a:latin typeface="Century Gothic"/>
                <a:ea typeface="+mn-lt"/>
                <a:cs typeface="+mn-lt"/>
              </a:rPr>
              <a:t>amount</a:t>
            </a:r>
            <a:r>
              <a:rPr lang="tr-TR" dirty="0">
                <a:latin typeface="Century Gothic"/>
                <a:ea typeface="+mn-lt"/>
                <a:cs typeface="+mn-lt"/>
              </a:rPr>
              <a:t> of </a:t>
            </a:r>
            <a:r>
              <a:rPr lang="tr-TR" dirty="0" err="1">
                <a:latin typeface="Century Gothic"/>
                <a:ea typeface="+mn-lt"/>
                <a:cs typeface="+mn-lt"/>
              </a:rPr>
              <a:t>needs</a:t>
            </a:r>
            <a:r>
              <a:rPr lang="tr-TR" dirty="0">
                <a:latin typeface="Century Gothic"/>
                <a:ea typeface="+mn-lt"/>
                <a:cs typeface="+mn-lt"/>
              </a:rPr>
              <a:t> </a:t>
            </a:r>
            <a:r>
              <a:rPr lang="tr-TR" dirty="0" err="1">
                <a:latin typeface="Century Gothic"/>
                <a:ea typeface="+mn-lt"/>
                <a:cs typeface="+mn-lt"/>
              </a:rPr>
              <a:t>offered</a:t>
            </a:r>
            <a:r>
              <a:rPr lang="tr-TR" dirty="0">
                <a:latin typeface="Century Gothic"/>
                <a:ea typeface="+mn-lt"/>
                <a:cs typeface="+mn-lt"/>
              </a:rPr>
              <a:t> is </a:t>
            </a:r>
            <a:r>
              <a:rPr lang="tr-TR" dirty="0" err="1">
                <a:latin typeface="Century Gothic"/>
                <a:ea typeface="+mn-lt"/>
                <a:cs typeface="+mn-lt"/>
              </a:rPr>
              <a:t>limited</a:t>
            </a:r>
            <a:r>
              <a:rPr lang="tr-TR" dirty="0">
                <a:latin typeface="Century Gothic"/>
                <a:ea typeface="+mn-lt"/>
                <a:cs typeface="+mn-lt"/>
              </a:rPr>
              <a:t> </a:t>
            </a:r>
            <a:r>
              <a:rPr lang="tr-TR" dirty="0" err="1">
                <a:latin typeface="Century Gothic"/>
                <a:ea typeface="+mn-lt"/>
                <a:cs typeface="+mn-lt"/>
              </a:rPr>
              <a:t>by</a:t>
            </a:r>
            <a:r>
              <a:rPr lang="tr-TR" dirty="0">
                <a:latin typeface="Century Gothic"/>
                <a:ea typeface="+mn-lt"/>
                <a:cs typeface="+mn-lt"/>
              </a:rPr>
              <a:t> </a:t>
            </a:r>
            <a:r>
              <a:rPr lang="tr-TR" dirty="0" err="1">
                <a:latin typeface="Century Gothic"/>
                <a:ea typeface="+mn-lt"/>
                <a:cs typeface="+mn-lt"/>
              </a:rPr>
              <a:t>Bitsy</a:t>
            </a:r>
            <a:r>
              <a:rPr lang="tr-TR" dirty="0">
                <a:latin typeface="Century Gothic"/>
                <a:ea typeface="+mn-lt"/>
                <a:cs typeface="+mn-lt"/>
              </a:rPr>
              <a:t> and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campaign's</a:t>
            </a:r>
            <a:r>
              <a:rPr lang="tr-TR" dirty="0">
                <a:latin typeface="Century Gothic"/>
                <a:ea typeface="+mn-lt"/>
                <a:cs typeface="+mn-lt"/>
              </a:rPr>
              <a:t> </a:t>
            </a:r>
            <a:r>
              <a:rPr lang="tr-TR" dirty="0" err="1">
                <a:latin typeface="Century Gothic"/>
                <a:ea typeface="+mn-lt"/>
                <a:cs typeface="+mn-lt"/>
              </a:rPr>
              <a:t>BitsyWallet</a:t>
            </a:r>
            <a:r>
              <a:rPr lang="tr-TR" dirty="0">
                <a:latin typeface="Century Gothic"/>
                <a:ea typeface="+mn-lt"/>
                <a:cs typeface="+mn-lt"/>
              </a:rPr>
              <a:t> </a:t>
            </a:r>
            <a:r>
              <a:rPr lang="tr-TR" dirty="0" err="1">
                <a:latin typeface="Century Gothic"/>
                <a:ea typeface="+mn-lt"/>
                <a:cs typeface="+mn-lt"/>
              </a:rPr>
              <a:t>cannot</a:t>
            </a:r>
            <a:r>
              <a:rPr lang="tr-TR" dirty="0">
                <a:latin typeface="Century Gothic"/>
                <a:ea typeface="+mn-lt"/>
                <a:cs typeface="+mn-lt"/>
              </a:rPr>
              <a:t> </a:t>
            </a:r>
            <a:r>
              <a:rPr lang="tr-TR" dirty="0" err="1">
                <a:latin typeface="Century Gothic"/>
                <a:ea typeface="+mn-lt"/>
                <a:cs typeface="+mn-lt"/>
              </a:rPr>
              <a:t>receive</a:t>
            </a:r>
            <a:r>
              <a:rPr lang="tr-TR" dirty="0">
                <a:latin typeface="Century Gothic"/>
                <a:ea typeface="+mn-lt"/>
                <a:cs typeface="+mn-lt"/>
              </a:rPr>
              <a:t> </a:t>
            </a:r>
            <a:r>
              <a:rPr lang="tr-TR" dirty="0" err="1">
                <a:latin typeface="Century Gothic"/>
                <a:ea typeface="+mn-lt"/>
                <a:cs typeface="+mn-lt"/>
              </a:rPr>
              <a:t>any</a:t>
            </a:r>
            <a:r>
              <a:rPr lang="tr-TR" dirty="0">
                <a:latin typeface="Century Gothic"/>
                <a:ea typeface="+mn-lt"/>
                <a:cs typeface="+mn-lt"/>
              </a:rPr>
              <a:t> </a:t>
            </a:r>
            <a:r>
              <a:rPr lang="tr-TR" dirty="0" err="1">
                <a:latin typeface="Century Gothic"/>
                <a:ea typeface="+mn-lt"/>
                <a:cs typeface="+mn-lt"/>
              </a:rPr>
              <a:t>more</a:t>
            </a:r>
            <a:r>
              <a:rPr lang="tr-TR" dirty="0">
                <a:latin typeface="Century Gothic"/>
                <a:ea typeface="+mn-lt"/>
                <a:cs typeface="+mn-lt"/>
              </a:rPr>
              <a:t> </a:t>
            </a:r>
            <a:r>
              <a:rPr lang="tr-TR" dirty="0" err="1">
                <a:latin typeface="Century Gothic"/>
                <a:ea typeface="+mn-lt"/>
                <a:cs typeface="+mn-lt"/>
              </a:rPr>
              <a:t>BitsyCoins</a:t>
            </a:r>
            <a:r>
              <a:rPr lang="tr-TR" dirty="0">
                <a:latin typeface="Century Gothic"/>
                <a:ea typeface="+mn-lt"/>
                <a:cs typeface="+mn-lt"/>
              </a:rPr>
              <a:t>.</a:t>
            </a:r>
            <a:endParaRPr lang="tr-TR" dirty="0">
              <a:latin typeface="Century Gothic"/>
            </a:endParaRPr>
          </a:p>
        </p:txBody>
      </p:sp>
      <p:sp>
        <p:nvSpPr>
          <p:cNvPr id="9" name="8 Slayt Numarası Yer Tutucusu"/>
          <p:cNvSpPr>
            <a:spLocks noGrp="1"/>
          </p:cNvSpPr>
          <p:nvPr>
            <p:ph type="sldNum" sz="quarter" idx="12"/>
          </p:nvPr>
        </p:nvSpPr>
        <p:spPr/>
        <p:txBody>
          <a:bodyPr/>
          <a:lstStyle/>
          <a:p>
            <a:fld id="{D57F1E4F-1CFF-5643-939E-217C01CDF565}" type="slidenum">
              <a:rPr lang="en-US" smtClean="0"/>
              <a:pPr/>
              <a:t>27</a:t>
            </a:fld>
            <a:endParaRPr lang="en-US"/>
          </a:p>
        </p:txBody>
      </p:sp>
    </p:spTree>
    <p:extLst>
      <p:ext uri="{BB962C8B-B14F-4D97-AF65-F5344CB8AC3E}">
        <p14:creationId xmlns:p14="http://schemas.microsoft.com/office/powerpoint/2010/main" xmlns="" val="5569041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xmlns="" id="{2F44F7D6-1E65-4083-A3AB-908C1DD3A5DF}"/>
              </a:ext>
            </a:extLst>
          </p:cNvPr>
          <p:cNvSpPr txBox="1"/>
          <p:nvPr/>
        </p:nvSpPr>
        <p:spPr>
          <a:xfrm>
            <a:off x="692150" y="1853074"/>
            <a:ext cx="7172960" cy="92333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verifiers</a:t>
            </a:r>
            <a:r>
              <a:rPr lang="tr-TR" dirty="0">
                <a:latin typeface="Century Gothic"/>
                <a:ea typeface="+mn-lt"/>
                <a:cs typeface="+mn-lt"/>
              </a:rPr>
              <a:t> on </a:t>
            </a:r>
            <a:r>
              <a:rPr lang="tr-TR" dirty="0" err="1">
                <a:latin typeface="Century Gothic"/>
                <a:ea typeface="+mn-lt"/>
                <a:cs typeface="+mn-lt"/>
              </a:rPr>
              <a:t>the</a:t>
            </a:r>
            <a:r>
              <a:rPr lang="tr-TR" dirty="0">
                <a:latin typeface="Century Gothic"/>
                <a:ea typeface="+mn-lt"/>
                <a:cs typeface="+mn-lt"/>
              </a:rPr>
              <a:t> board </a:t>
            </a:r>
            <a:r>
              <a:rPr lang="tr-TR" dirty="0" err="1">
                <a:latin typeface="Century Gothic"/>
                <a:ea typeface="+mn-lt"/>
                <a:cs typeface="+mn-lt"/>
              </a:rPr>
              <a:t>may</a:t>
            </a:r>
            <a:r>
              <a:rPr lang="tr-TR" dirty="0">
                <a:latin typeface="Century Gothic"/>
                <a:ea typeface="+mn-lt"/>
                <a:cs typeface="+mn-lt"/>
              </a:rPr>
              <a:t> </a:t>
            </a:r>
            <a:r>
              <a:rPr lang="tr-TR" dirty="0" err="1">
                <a:latin typeface="Century Gothic"/>
                <a:ea typeface="+mn-lt"/>
                <a:cs typeface="+mn-lt"/>
              </a:rPr>
              <a:t>exhibit</a:t>
            </a:r>
            <a:r>
              <a:rPr lang="tr-TR" dirty="0">
                <a:latin typeface="Century Gothic"/>
                <a:ea typeface="+mn-lt"/>
                <a:cs typeface="+mn-lt"/>
              </a:rPr>
              <a:t> </a:t>
            </a:r>
            <a:r>
              <a:rPr lang="tr-TR" dirty="0" err="1">
                <a:latin typeface="Century Gothic"/>
                <a:ea typeface="+mn-lt"/>
                <a:cs typeface="+mn-lt"/>
              </a:rPr>
              <a:t>malicious</a:t>
            </a:r>
            <a:r>
              <a:rPr lang="tr-TR" dirty="0">
                <a:latin typeface="Century Gothic"/>
                <a:ea typeface="+mn-lt"/>
                <a:cs typeface="+mn-lt"/>
              </a:rPr>
              <a:t> </a:t>
            </a:r>
            <a:r>
              <a:rPr lang="tr-TR" dirty="0" err="1">
                <a:latin typeface="Century Gothic"/>
                <a:ea typeface="+mn-lt"/>
                <a:cs typeface="+mn-lt"/>
              </a:rPr>
              <a:t>behavior</a:t>
            </a:r>
            <a:r>
              <a:rPr lang="tr-TR" dirty="0">
                <a:latin typeface="Century Gothic"/>
                <a:ea typeface="+mn-lt"/>
                <a:cs typeface="+mn-lt"/>
              </a:rPr>
              <a:t> </a:t>
            </a:r>
            <a:r>
              <a:rPr lang="tr-TR" dirty="0" err="1">
                <a:latin typeface="Century Gothic"/>
                <a:ea typeface="+mn-lt"/>
                <a:cs typeface="+mn-lt"/>
              </a:rPr>
              <a:t>through</a:t>
            </a:r>
            <a:r>
              <a:rPr lang="tr-TR" dirty="0">
                <a:latin typeface="Century Gothic"/>
                <a:ea typeface="+mn-lt"/>
                <a:cs typeface="+mn-lt"/>
              </a:rPr>
              <a:t> </a:t>
            </a:r>
            <a:r>
              <a:rPr lang="tr-TR" dirty="0" err="1">
                <a:latin typeface="Century Gothic"/>
                <a:ea typeface="+mn-lt"/>
                <a:cs typeface="+mn-lt"/>
              </a:rPr>
              <a:t>manipulations</a:t>
            </a:r>
            <a:r>
              <a:rPr lang="tr-TR" dirty="0">
                <a:latin typeface="Century Gothic"/>
                <a:ea typeface="+mn-lt"/>
                <a:cs typeface="+mn-lt"/>
              </a:rPr>
              <a:t> of </a:t>
            </a:r>
            <a:r>
              <a:rPr lang="tr-TR" dirty="0" err="1">
                <a:latin typeface="Century Gothic"/>
                <a:ea typeface="+mn-lt"/>
                <a:cs typeface="+mn-lt"/>
              </a:rPr>
              <a:t>donors</a:t>
            </a:r>
            <a:r>
              <a:rPr lang="tr-TR" dirty="0">
                <a:latin typeface="Century Gothic"/>
                <a:ea typeface="+mn-lt"/>
                <a:cs typeface="+mn-lt"/>
              </a:rPr>
              <a:t>, </a:t>
            </a:r>
            <a:r>
              <a:rPr lang="tr-TR" dirty="0" err="1">
                <a:latin typeface="Century Gothic"/>
                <a:ea typeface="+mn-lt"/>
                <a:cs typeface="+mn-lt"/>
              </a:rPr>
              <a:t>donee</a:t>
            </a:r>
            <a:r>
              <a:rPr lang="tr-TR" dirty="0">
                <a:latin typeface="Century Gothic"/>
                <a:ea typeface="+mn-lt"/>
                <a:cs typeface="+mn-lt"/>
              </a:rPr>
              <a:t>, </a:t>
            </a:r>
            <a:r>
              <a:rPr lang="tr-TR" dirty="0" err="1">
                <a:latin typeface="Century Gothic"/>
                <a:ea typeface="+mn-lt"/>
                <a:cs typeface="+mn-lt"/>
              </a:rPr>
              <a:t>or</a:t>
            </a:r>
            <a:r>
              <a:rPr lang="tr-TR" dirty="0">
                <a:latin typeface="Century Gothic"/>
                <a:ea typeface="+mn-lt"/>
                <a:cs typeface="+mn-lt"/>
              </a:rPr>
              <a:t> </a:t>
            </a:r>
            <a:r>
              <a:rPr lang="tr-TR" dirty="0" err="1">
                <a:latin typeface="Century Gothic"/>
                <a:ea typeface="+mn-lt"/>
                <a:cs typeface="+mn-lt"/>
              </a:rPr>
              <a:t>other</a:t>
            </a:r>
            <a:r>
              <a:rPr lang="tr-TR" dirty="0">
                <a:latin typeface="Century Gothic"/>
                <a:ea typeface="+mn-lt"/>
                <a:cs typeface="+mn-lt"/>
              </a:rPr>
              <a:t> </a:t>
            </a:r>
            <a:r>
              <a:rPr lang="tr-TR" dirty="0" err="1">
                <a:latin typeface="Century Gothic"/>
                <a:ea typeface="+mn-lt"/>
                <a:cs typeface="+mn-lt"/>
              </a:rPr>
              <a:t>verifiers</a:t>
            </a:r>
            <a:r>
              <a:rPr lang="tr-TR" dirty="0">
                <a:latin typeface="Century Gothic"/>
                <a:ea typeface="+mn-lt"/>
                <a:cs typeface="+mn-lt"/>
              </a:rPr>
              <a:t>. </a:t>
            </a:r>
            <a:r>
              <a:rPr lang="tr-TR" dirty="0" err="1">
                <a:latin typeface="Century Gothic"/>
                <a:ea typeface="+mn-lt"/>
                <a:cs typeface="+mn-lt"/>
              </a:rPr>
              <a:t>This</a:t>
            </a:r>
            <a:r>
              <a:rPr lang="tr-TR" dirty="0">
                <a:latin typeface="Century Gothic"/>
                <a:ea typeface="+mn-lt"/>
                <a:cs typeface="+mn-lt"/>
              </a:rPr>
              <a:t> </a:t>
            </a:r>
            <a:r>
              <a:rPr lang="tr-TR" dirty="0" err="1">
                <a:latin typeface="Century Gothic"/>
                <a:ea typeface="+mn-lt"/>
                <a:cs typeface="+mn-lt"/>
              </a:rPr>
              <a:t>number</a:t>
            </a:r>
            <a:r>
              <a:rPr lang="tr-TR" dirty="0">
                <a:latin typeface="Century Gothic"/>
                <a:ea typeface="+mn-lt"/>
                <a:cs typeface="+mn-lt"/>
              </a:rPr>
              <a:t> </a:t>
            </a:r>
            <a:r>
              <a:rPr lang="tr-TR" dirty="0" err="1">
                <a:latin typeface="Century Gothic"/>
                <a:ea typeface="+mn-lt"/>
                <a:cs typeface="+mn-lt"/>
              </a:rPr>
              <a:t>may</a:t>
            </a:r>
            <a:r>
              <a:rPr lang="tr-TR" dirty="0">
                <a:latin typeface="Century Gothic"/>
                <a:ea typeface="+mn-lt"/>
                <a:cs typeface="+mn-lt"/>
              </a:rPr>
              <a:t> be </a:t>
            </a:r>
            <a:r>
              <a:rPr lang="tr-TR" dirty="0" err="1">
                <a:latin typeface="Century Gothic"/>
                <a:ea typeface="+mn-lt"/>
                <a:cs typeface="+mn-lt"/>
              </a:rPr>
              <a:t>large</a:t>
            </a:r>
            <a:r>
              <a:rPr lang="tr-TR" dirty="0">
                <a:latin typeface="Century Gothic"/>
                <a:ea typeface="+mn-lt"/>
                <a:cs typeface="+mn-lt"/>
              </a:rPr>
              <a:t> </a:t>
            </a:r>
            <a:r>
              <a:rPr lang="tr-TR" dirty="0" err="1">
                <a:latin typeface="Century Gothic"/>
                <a:ea typeface="+mn-lt"/>
                <a:cs typeface="+mn-lt"/>
              </a:rPr>
              <a:t>enough</a:t>
            </a:r>
            <a:r>
              <a:rPr lang="tr-TR" dirty="0">
                <a:latin typeface="Century Gothic"/>
                <a:ea typeface="+mn-lt"/>
                <a:cs typeface="+mn-lt"/>
              </a:rPr>
              <a:t> to </a:t>
            </a:r>
            <a:r>
              <a:rPr lang="tr-TR" dirty="0" err="1">
                <a:latin typeface="Century Gothic"/>
                <a:ea typeface="+mn-lt"/>
                <a:cs typeface="+mn-lt"/>
              </a:rPr>
              <a:t>affect</a:t>
            </a:r>
            <a:r>
              <a:rPr lang="tr-TR" dirty="0">
                <a:latin typeface="Century Gothic"/>
                <a:ea typeface="+mn-lt"/>
                <a:cs typeface="+mn-lt"/>
              </a:rPr>
              <a:t>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voting</a:t>
            </a:r>
            <a:r>
              <a:rPr lang="tr-TR" dirty="0">
                <a:latin typeface="Century Gothic"/>
                <a:ea typeface="+mn-lt"/>
                <a:cs typeface="+mn-lt"/>
              </a:rPr>
              <a:t> </a:t>
            </a:r>
            <a:r>
              <a:rPr lang="tr-TR" dirty="0" err="1">
                <a:latin typeface="Century Gothic"/>
                <a:ea typeface="+mn-lt"/>
                <a:cs typeface="+mn-lt"/>
              </a:rPr>
              <a:t>system</a:t>
            </a:r>
            <a:r>
              <a:rPr lang="tr-TR" dirty="0">
                <a:latin typeface="Century Gothic"/>
                <a:ea typeface="+mn-lt"/>
                <a:cs typeface="+mn-lt"/>
              </a:rPr>
              <a:t>.</a:t>
            </a:r>
            <a:endParaRPr lang="tr-TR" dirty="0">
              <a:latin typeface="Century Gothic"/>
            </a:endParaRPr>
          </a:p>
        </p:txBody>
      </p:sp>
      <p:sp>
        <p:nvSpPr>
          <p:cNvPr id="2" name="Başlık 1">
            <a:extLst>
              <a:ext uri="{FF2B5EF4-FFF2-40B4-BE49-F238E27FC236}">
                <a16:creationId xmlns:a16="http://schemas.microsoft.com/office/drawing/2014/main" xmlns="" id="{2F6ABA1F-CDE7-4DA3-A1BC-29F5321FE133}"/>
              </a:ext>
            </a:extLst>
          </p:cNvPr>
          <p:cNvSpPr>
            <a:spLocks noGrp="1"/>
          </p:cNvSpPr>
          <p:nvPr>
            <p:ph type="title"/>
          </p:nvPr>
        </p:nvSpPr>
        <p:spPr>
          <a:xfrm>
            <a:off x="685801" y="500743"/>
            <a:ext cx="7402285" cy="1360714"/>
          </a:xfrm>
        </p:spPr>
        <p:txBody>
          <a:bodyPr>
            <a:normAutofit/>
          </a:bodyPr>
          <a:lstStyle/>
          <a:p>
            <a:pPr algn="ctr">
              <a:spcBef>
                <a:spcPts val="0"/>
              </a:spcBef>
            </a:pPr>
            <a:r>
              <a:rPr lang="tr-TR" dirty="0" err="1">
                <a:ea typeface="+mj-lt"/>
                <a:cs typeface="+mj-lt"/>
              </a:rPr>
              <a:t>Insurmountable</a:t>
            </a:r>
            <a:r>
              <a:rPr lang="tr-TR" dirty="0">
                <a:ea typeface="+mj-lt"/>
                <a:cs typeface="+mj-lt"/>
              </a:rPr>
              <a:t> </a:t>
            </a:r>
            <a:r>
              <a:rPr lang="tr-TR" dirty="0" err="1">
                <a:ea typeface="+mj-lt"/>
                <a:cs typeface="+mj-lt"/>
              </a:rPr>
              <a:t>challenges</a:t>
            </a:r>
            <a:endParaRPr lang="tr-TR" dirty="0" err="1"/>
          </a:p>
        </p:txBody>
      </p:sp>
      <p:sp>
        <p:nvSpPr>
          <p:cNvPr id="9" name="Metin kutusu 8">
            <a:extLst>
              <a:ext uri="{FF2B5EF4-FFF2-40B4-BE49-F238E27FC236}">
                <a16:creationId xmlns:a16="http://schemas.microsoft.com/office/drawing/2014/main" xmlns="" id="{D3394864-F94B-405F-950C-92AC77A50AC9}"/>
              </a:ext>
            </a:extLst>
          </p:cNvPr>
          <p:cNvSpPr txBox="1"/>
          <p:nvPr/>
        </p:nvSpPr>
        <p:spPr>
          <a:xfrm>
            <a:off x="692149" y="2974507"/>
            <a:ext cx="7172960" cy="147732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dirty="0" err="1">
                <a:latin typeface="Century Gothic"/>
                <a:ea typeface="+mn-lt"/>
                <a:cs typeface="+mn-lt"/>
              </a:rPr>
              <a:t>In</a:t>
            </a:r>
            <a:r>
              <a:rPr lang="tr-TR" dirty="0">
                <a:latin typeface="Century Gothic"/>
                <a:ea typeface="+mn-lt"/>
                <a:cs typeface="+mn-lt"/>
              </a:rPr>
              <a:t> </a:t>
            </a:r>
            <a:r>
              <a:rPr lang="tr-TR" dirty="0" err="1">
                <a:latin typeface="Century Gothic"/>
                <a:ea typeface="+mn-lt"/>
                <a:cs typeface="+mn-lt"/>
              </a:rPr>
              <a:t>accordance</a:t>
            </a:r>
            <a:r>
              <a:rPr lang="tr-TR" dirty="0">
                <a:latin typeface="Century Gothic"/>
                <a:ea typeface="+mn-lt"/>
                <a:cs typeface="+mn-lt"/>
              </a:rPr>
              <a:t> </a:t>
            </a:r>
            <a:r>
              <a:rPr lang="tr-TR" dirty="0" err="1">
                <a:latin typeface="Century Gothic"/>
                <a:ea typeface="+mn-lt"/>
                <a:cs typeface="+mn-lt"/>
              </a:rPr>
              <a:t>with</a:t>
            </a:r>
            <a:r>
              <a:rPr lang="tr-TR" dirty="0">
                <a:latin typeface="Century Gothic"/>
                <a:ea typeface="+mn-lt"/>
                <a:cs typeface="+mn-lt"/>
              </a:rPr>
              <a:t>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principle</a:t>
            </a:r>
            <a:r>
              <a:rPr lang="tr-TR" dirty="0">
                <a:latin typeface="Century Gothic"/>
                <a:ea typeface="+mn-lt"/>
                <a:cs typeface="+mn-lt"/>
              </a:rPr>
              <a:t> of </a:t>
            </a:r>
            <a:r>
              <a:rPr lang="tr-TR" dirty="0" err="1">
                <a:latin typeface="Century Gothic"/>
                <a:ea typeface="+mn-lt"/>
                <a:cs typeface="+mn-lt"/>
              </a:rPr>
              <a:t>voluntarism</a:t>
            </a:r>
            <a:r>
              <a:rPr lang="tr-TR" dirty="0">
                <a:latin typeface="Century Gothic"/>
                <a:ea typeface="+mn-lt"/>
                <a:cs typeface="+mn-lt"/>
              </a:rPr>
              <a:t>, </a:t>
            </a:r>
            <a:r>
              <a:rPr lang="tr-TR" dirty="0" err="1">
                <a:latin typeface="Century Gothic"/>
                <a:ea typeface="+mn-lt"/>
                <a:cs typeface="+mn-lt"/>
              </a:rPr>
              <a:t>no</a:t>
            </a:r>
            <a:r>
              <a:rPr lang="tr-TR" dirty="0">
                <a:latin typeface="Century Gothic"/>
                <a:ea typeface="+mn-lt"/>
                <a:cs typeface="+mn-lt"/>
              </a:rPr>
              <a:t> </a:t>
            </a:r>
            <a:r>
              <a:rPr lang="tr-TR" dirty="0" err="1">
                <a:latin typeface="Century Gothic"/>
                <a:ea typeface="+mn-lt"/>
                <a:cs typeface="+mn-lt"/>
              </a:rPr>
              <a:t>income</a:t>
            </a:r>
            <a:r>
              <a:rPr lang="tr-TR" dirty="0">
                <a:latin typeface="Century Gothic"/>
                <a:ea typeface="+mn-lt"/>
                <a:cs typeface="+mn-lt"/>
              </a:rPr>
              <a:t> </a:t>
            </a:r>
            <a:r>
              <a:rPr lang="tr-TR" dirty="0" err="1">
                <a:latin typeface="Century Gothic"/>
                <a:ea typeface="+mn-lt"/>
                <a:cs typeface="+mn-lt"/>
              </a:rPr>
              <a:t>should</a:t>
            </a:r>
            <a:r>
              <a:rPr lang="tr-TR" dirty="0">
                <a:latin typeface="Century Gothic"/>
                <a:ea typeface="+mn-lt"/>
                <a:cs typeface="+mn-lt"/>
              </a:rPr>
              <a:t> be </a:t>
            </a:r>
            <a:r>
              <a:rPr lang="tr-TR" dirty="0" err="1">
                <a:latin typeface="Century Gothic"/>
                <a:ea typeface="+mn-lt"/>
                <a:cs typeface="+mn-lt"/>
              </a:rPr>
              <a:t>generated</a:t>
            </a:r>
            <a:r>
              <a:rPr lang="tr-TR" dirty="0">
                <a:latin typeface="Century Gothic"/>
                <a:ea typeface="+mn-lt"/>
                <a:cs typeface="+mn-lt"/>
              </a:rPr>
              <a:t> </a:t>
            </a:r>
            <a:r>
              <a:rPr lang="tr-TR" dirty="0" err="1">
                <a:latin typeface="Century Gothic"/>
                <a:ea typeface="+mn-lt"/>
                <a:cs typeface="+mn-lt"/>
              </a:rPr>
              <a:t>other</a:t>
            </a:r>
            <a:r>
              <a:rPr lang="tr-TR" dirty="0">
                <a:latin typeface="Century Gothic"/>
                <a:ea typeface="+mn-lt"/>
                <a:cs typeface="+mn-lt"/>
              </a:rPr>
              <a:t> </a:t>
            </a:r>
            <a:r>
              <a:rPr lang="tr-TR" dirty="0" err="1">
                <a:latin typeface="Century Gothic"/>
                <a:ea typeface="+mn-lt"/>
                <a:cs typeface="+mn-lt"/>
              </a:rPr>
              <a:t>than</a:t>
            </a:r>
            <a:r>
              <a:rPr lang="tr-TR" dirty="0">
                <a:latin typeface="Century Gothic"/>
                <a:ea typeface="+mn-lt"/>
                <a:cs typeface="+mn-lt"/>
              </a:rPr>
              <a:t> </a:t>
            </a:r>
            <a:r>
              <a:rPr lang="tr-TR" dirty="0" err="1">
                <a:latin typeface="Century Gothic"/>
                <a:ea typeface="+mn-lt"/>
                <a:cs typeface="+mn-lt"/>
              </a:rPr>
              <a:t>those</a:t>
            </a:r>
            <a:r>
              <a:rPr lang="tr-TR" dirty="0">
                <a:latin typeface="Century Gothic"/>
                <a:ea typeface="+mn-lt"/>
                <a:cs typeface="+mn-lt"/>
              </a:rPr>
              <a:t> in </a:t>
            </a:r>
            <a:r>
              <a:rPr lang="tr-TR" dirty="0" err="1">
                <a:latin typeface="Century Gothic"/>
                <a:ea typeface="+mn-lt"/>
                <a:cs typeface="+mn-lt"/>
              </a:rPr>
              <a:t>need</a:t>
            </a:r>
            <a:r>
              <a:rPr lang="tr-TR" dirty="0">
                <a:latin typeface="Century Gothic"/>
                <a:ea typeface="+mn-lt"/>
                <a:cs typeface="+mn-lt"/>
              </a:rPr>
              <a:t> of </a:t>
            </a:r>
            <a:r>
              <a:rPr lang="tr-TR" dirty="0" err="1">
                <a:latin typeface="Century Gothic"/>
                <a:ea typeface="+mn-lt"/>
                <a:cs typeface="+mn-lt"/>
              </a:rPr>
              <a:t>assistance</a:t>
            </a:r>
            <a:r>
              <a:rPr lang="tr-TR" dirty="0">
                <a:latin typeface="Century Gothic"/>
                <a:ea typeface="+mn-lt"/>
                <a:cs typeface="+mn-lt"/>
              </a:rPr>
              <a:t> in </a:t>
            </a:r>
            <a:r>
              <a:rPr lang="tr-TR" dirty="0" err="1">
                <a:latin typeface="Century Gothic"/>
                <a:ea typeface="+mn-lt"/>
                <a:cs typeface="+mn-lt"/>
              </a:rPr>
              <a:t>any</a:t>
            </a:r>
            <a:r>
              <a:rPr lang="tr-TR" dirty="0">
                <a:latin typeface="Century Gothic"/>
                <a:ea typeface="+mn-lt"/>
                <a:cs typeface="+mn-lt"/>
              </a:rPr>
              <a:t> </a:t>
            </a:r>
            <a:r>
              <a:rPr lang="tr-TR" dirty="0" err="1">
                <a:latin typeface="Century Gothic"/>
                <a:ea typeface="+mn-lt"/>
                <a:cs typeface="+mn-lt"/>
              </a:rPr>
              <a:t>transaction</a:t>
            </a:r>
            <a:r>
              <a:rPr lang="tr-TR" dirty="0">
                <a:latin typeface="Century Gothic"/>
                <a:ea typeface="+mn-lt"/>
                <a:cs typeface="+mn-lt"/>
              </a:rPr>
              <a:t> </a:t>
            </a:r>
            <a:r>
              <a:rPr lang="tr-TR" dirty="0" err="1">
                <a:latin typeface="Century Gothic"/>
                <a:ea typeface="+mn-lt"/>
                <a:cs typeface="+mn-lt"/>
              </a:rPr>
              <a:t>within</a:t>
            </a:r>
            <a:r>
              <a:rPr lang="tr-TR" dirty="0">
                <a:latin typeface="Century Gothic"/>
                <a:ea typeface="+mn-lt"/>
                <a:cs typeface="+mn-lt"/>
              </a:rPr>
              <a:t>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system</a:t>
            </a:r>
            <a:r>
              <a:rPr lang="tr-TR" dirty="0">
                <a:latin typeface="Century Gothic"/>
                <a:ea typeface="+mn-lt"/>
                <a:cs typeface="+mn-lt"/>
              </a:rPr>
              <a:t>. </a:t>
            </a:r>
            <a:r>
              <a:rPr lang="tr-TR" dirty="0" err="1">
                <a:latin typeface="Century Gothic"/>
                <a:ea typeface="+mn-lt"/>
                <a:cs typeface="+mn-lt"/>
              </a:rPr>
              <a:t>However</a:t>
            </a:r>
            <a:r>
              <a:rPr lang="tr-TR" dirty="0">
                <a:latin typeface="Century Gothic"/>
                <a:ea typeface="+mn-lt"/>
                <a:cs typeface="+mn-lt"/>
              </a:rPr>
              <a:t>, </a:t>
            </a:r>
            <a:r>
              <a:rPr lang="tr-TR" dirty="0" err="1">
                <a:latin typeface="Century Gothic"/>
                <a:ea typeface="+mn-lt"/>
                <a:cs typeface="+mn-lt"/>
              </a:rPr>
              <a:t>players</a:t>
            </a:r>
            <a:r>
              <a:rPr lang="tr-TR" dirty="0">
                <a:latin typeface="Century Gothic"/>
                <a:ea typeface="+mn-lt"/>
                <a:cs typeface="+mn-lt"/>
              </a:rPr>
              <a:t> </a:t>
            </a:r>
            <a:r>
              <a:rPr lang="tr-TR" dirty="0" err="1">
                <a:latin typeface="Century Gothic"/>
                <a:ea typeface="+mn-lt"/>
                <a:cs typeface="+mn-lt"/>
              </a:rPr>
              <a:t>with</a:t>
            </a:r>
            <a:r>
              <a:rPr lang="tr-TR" dirty="0">
                <a:latin typeface="Century Gothic"/>
                <a:ea typeface="+mn-lt"/>
                <a:cs typeface="+mn-lt"/>
              </a:rPr>
              <a:t> </a:t>
            </a:r>
            <a:r>
              <a:rPr lang="tr-TR" dirty="0" err="1">
                <a:latin typeface="Century Gothic"/>
                <a:ea typeface="+mn-lt"/>
                <a:cs typeface="+mn-lt"/>
              </a:rPr>
              <a:t>major</a:t>
            </a:r>
            <a:r>
              <a:rPr lang="tr-TR" dirty="0">
                <a:latin typeface="Century Gothic"/>
                <a:ea typeface="+mn-lt"/>
                <a:cs typeface="+mn-lt"/>
              </a:rPr>
              <a:t> </a:t>
            </a:r>
            <a:r>
              <a:rPr lang="tr-TR" dirty="0" err="1">
                <a:latin typeface="Century Gothic"/>
                <a:ea typeface="+mn-lt"/>
                <a:cs typeface="+mn-lt"/>
              </a:rPr>
              <a:t>roles</a:t>
            </a:r>
            <a:r>
              <a:rPr lang="tr-TR" dirty="0">
                <a:latin typeface="Century Gothic"/>
                <a:ea typeface="+mn-lt"/>
                <a:cs typeface="+mn-lt"/>
              </a:rPr>
              <a:t> in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system</a:t>
            </a:r>
            <a:r>
              <a:rPr lang="tr-TR" dirty="0">
                <a:latin typeface="Century Gothic"/>
                <a:ea typeface="+mn-lt"/>
                <a:cs typeface="+mn-lt"/>
              </a:rPr>
              <a:t>, </a:t>
            </a:r>
            <a:r>
              <a:rPr lang="tr-TR" dirty="0" err="1">
                <a:latin typeface="Century Gothic"/>
                <a:ea typeface="+mn-lt"/>
                <a:cs typeface="+mn-lt"/>
              </a:rPr>
              <a:t>such</a:t>
            </a:r>
            <a:r>
              <a:rPr lang="tr-TR" dirty="0">
                <a:latin typeface="Century Gothic"/>
                <a:ea typeface="+mn-lt"/>
                <a:cs typeface="+mn-lt"/>
              </a:rPr>
              <a:t> as </a:t>
            </a:r>
            <a:r>
              <a:rPr lang="tr-TR" dirty="0" err="1">
                <a:latin typeface="Century Gothic"/>
                <a:ea typeface="+mn-lt"/>
                <a:cs typeface="+mn-lt"/>
              </a:rPr>
              <a:t>verifiers</a:t>
            </a:r>
            <a:r>
              <a:rPr lang="tr-TR" dirty="0">
                <a:latin typeface="Century Gothic"/>
                <a:ea typeface="+mn-lt"/>
                <a:cs typeface="+mn-lt"/>
              </a:rPr>
              <a:t>, </a:t>
            </a:r>
            <a:r>
              <a:rPr lang="tr-TR" dirty="0" err="1">
                <a:latin typeface="Century Gothic"/>
                <a:ea typeface="+mn-lt"/>
                <a:cs typeface="+mn-lt"/>
              </a:rPr>
              <a:t>must</a:t>
            </a:r>
            <a:r>
              <a:rPr lang="tr-TR" dirty="0">
                <a:latin typeface="Century Gothic"/>
                <a:ea typeface="+mn-lt"/>
                <a:cs typeface="+mn-lt"/>
              </a:rPr>
              <a:t> be </a:t>
            </a:r>
            <a:r>
              <a:rPr lang="tr-TR" dirty="0" err="1">
                <a:latin typeface="Century Gothic"/>
                <a:ea typeface="+mn-lt"/>
                <a:cs typeface="+mn-lt"/>
              </a:rPr>
              <a:t>kept</a:t>
            </a:r>
            <a:r>
              <a:rPr lang="tr-TR" dirty="0">
                <a:latin typeface="Century Gothic"/>
                <a:ea typeface="+mn-lt"/>
                <a:cs typeface="+mn-lt"/>
              </a:rPr>
              <a:t> </a:t>
            </a:r>
            <a:r>
              <a:rPr lang="tr-TR" dirty="0" err="1">
                <a:latin typeface="Century Gothic"/>
                <a:ea typeface="+mn-lt"/>
                <a:cs typeface="+mn-lt"/>
              </a:rPr>
              <a:t>active</a:t>
            </a:r>
            <a:r>
              <a:rPr lang="tr-TR" dirty="0">
                <a:latin typeface="Century Gothic"/>
                <a:ea typeface="+mn-lt"/>
                <a:cs typeface="+mn-lt"/>
              </a:rPr>
              <a:t> in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system</a:t>
            </a:r>
            <a:r>
              <a:rPr lang="tr-TR" dirty="0">
                <a:latin typeface="Century Gothic"/>
                <a:ea typeface="+mn-lt"/>
                <a:cs typeface="+mn-lt"/>
              </a:rPr>
              <a:t>.</a:t>
            </a:r>
          </a:p>
        </p:txBody>
      </p:sp>
      <p:sp>
        <p:nvSpPr>
          <p:cNvPr id="11" name="Metin kutusu 10">
            <a:extLst>
              <a:ext uri="{FF2B5EF4-FFF2-40B4-BE49-F238E27FC236}">
                <a16:creationId xmlns:a16="http://schemas.microsoft.com/office/drawing/2014/main" xmlns="" id="{07466069-AB0B-45CB-8F46-B1D9287F1BA6}"/>
              </a:ext>
            </a:extLst>
          </p:cNvPr>
          <p:cNvSpPr txBox="1"/>
          <p:nvPr/>
        </p:nvSpPr>
        <p:spPr>
          <a:xfrm>
            <a:off x="692148" y="4599148"/>
            <a:ext cx="7172960" cy="92333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dirty="0" err="1">
                <a:latin typeface="Century Gothic"/>
                <a:ea typeface="+mn-lt"/>
                <a:cs typeface="+mn-lt"/>
              </a:rPr>
              <a:t>For</a:t>
            </a:r>
            <a:r>
              <a:rPr lang="tr-TR" dirty="0">
                <a:latin typeface="Century Gothic"/>
                <a:ea typeface="+mn-lt"/>
                <a:cs typeface="+mn-lt"/>
              </a:rPr>
              <a:t> </a:t>
            </a:r>
            <a:r>
              <a:rPr lang="tr-TR" dirty="0" err="1">
                <a:latin typeface="Century Gothic"/>
                <a:ea typeface="+mn-lt"/>
                <a:cs typeface="+mn-lt"/>
              </a:rPr>
              <a:t>this</a:t>
            </a:r>
            <a:r>
              <a:rPr lang="tr-TR" dirty="0">
                <a:latin typeface="Century Gothic"/>
                <a:ea typeface="+mn-lt"/>
                <a:cs typeface="+mn-lt"/>
              </a:rPr>
              <a:t> </a:t>
            </a:r>
            <a:r>
              <a:rPr lang="tr-TR" dirty="0" err="1">
                <a:latin typeface="Century Gothic"/>
                <a:ea typeface="+mn-lt"/>
                <a:cs typeface="+mn-lt"/>
              </a:rPr>
              <a:t>reason</a:t>
            </a:r>
            <a:r>
              <a:rPr lang="tr-TR" dirty="0">
                <a:latin typeface="Century Gothic"/>
                <a:ea typeface="+mn-lt"/>
                <a:cs typeface="+mn-lt"/>
              </a:rPr>
              <a:t>, it is a </a:t>
            </a:r>
            <a:r>
              <a:rPr lang="tr-TR" dirty="0" err="1">
                <a:latin typeface="Century Gothic"/>
                <a:ea typeface="+mn-lt"/>
                <a:cs typeface="+mn-lt"/>
              </a:rPr>
              <a:t>challenge</a:t>
            </a:r>
            <a:r>
              <a:rPr lang="tr-TR" dirty="0">
                <a:latin typeface="Century Gothic"/>
                <a:ea typeface="+mn-lt"/>
                <a:cs typeface="+mn-lt"/>
              </a:rPr>
              <a:t> </a:t>
            </a:r>
            <a:r>
              <a:rPr lang="tr-TR" dirty="0" err="1">
                <a:latin typeface="Century Gothic"/>
                <a:ea typeface="+mn-lt"/>
                <a:cs typeface="+mn-lt"/>
              </a:rPr>
              <a:t>that</a:t>
            </a:r>
            <a:r>
              <a:rPr lang="tr-TR" dirty="0">
                <a:latin typeface="Century Gothic"/>
                <a:ea typeface="+mn-lt"/>
                <a:cs typeface="+mn-lt"/>
              </a:rPr>
              <a:t> </a:t>
            </a:r>
            <a:r>
              <a:rPr lang="tr-TR" dirty="0" err="1">
                <a:latin typeface="Century Gothic"/>
                <a:ea typeface="+mn-lt"/>
                <a:cs typeface="+mn-lt"/>
              </a:rPr>
              <a:t>we</a:t>
            </a:r>
            <a:r>
              <a:rPr lang="tr-TR" dirty="0">
                <a:latin typeface="Century Gothic"/>
                <a:ea typeface="+mn-lt"/>
                <a:cs typeface="+mn-lt"/>
              </a:rPr>
              <a:t> </a:t>
            </a:r>
            <a:r>
              <a:rPr lang="tr-TR" dirty="0" err="1">
                <a:latin typeface="Century Gothic"/>
                <a:ea typeface="+mn-lt"/>
                <a:cs typeface="+mn-lt"/>
              </a:rPr>
              <a:t>cannot</a:t>
            </a:r>
            <a:r>
              <a:rPr lang="tr-TR" dirty="0">
                <a:latin typeface="Century Gothic"/>
                <a:ea typeface="+mn-lt"/>
                <a:cs typeface="+mn-lt"/>
              </a:rPr>
              <a:t> </a:t>
            </a:r>
            <a:r>
              <a:rPr lang="tr-TR" dirty="0" err="1">
                <a:latin typeface="Century Gothic"/>
                <a:ea typeface="+mn-lt"/>
                <a:cs typeface="+mn-lt"/>
              </a:rPr>
              <a:t>solve</a:t>
            </a:r>
            <a:r>
              <a:rPr lang="tr-TR" dirty="0">
                <a:latin typeface="Century Gothic"/>
                <a:ea typeface="+mn-lt"/>
                <a:cs typeface="+mn-lt"/>
              </a:rPr>
              <a:t> </a:t>
            </a:r>
            <a:r>
              <a:rPr lang="tr-TR" dirty="0" err="1">
                <a:latin typeface="Century Gothic"/>
                <a:ea typeface="+mn-lt"/>
                <a:cs typeface="+mn-lt"/>
              </a:rPr>
              <a:t>to</a:t>
            </a:r>
            <a:r>
              <a:rPr lang="tr-TR" dirty="0">
                <a:latin typeface="Century Gothic"/>
                <a:ea typeface="+mn-lt"/>
                <a:cs typeface="+mn-lt"/>
              </a:rPr>
              <a:t> </a:t>
            </a:r>
            <a:r>
              <a:rPr lang="tr-TR" dirty="0" err="1">
                <a:latin typeface="Century Gothic"/>
                <a:ea typeface="+mn-lt"/>
                <a:cs typeface="+mn-lt"/>
              </a:rPr>
              <a:t>ensure</a:t>
            </a:r>
            <a:r>
              <a:rPr lang="tr-TR" dirty="0">
                <a:latin typeface="Century Gothic"/>
                <a:ea typeface="+mn-lt"/>
                <a:cs typeface="+mn-lt"/>
              </a:rPr>
              <a:t> </a:t>
            </a:r>
            <a:r>
              <a:rPr lang="tr-TR" dirty="0" err="1">
                <a:latin typeface="Century Gothic"/>
                <a:ea typeface="+mn-lt"/>
                <a:cs typeface="+mn-lt"/>
              </a:rPr>
              <a:t>that</a:t>
            </a:r>
            <a:r>
              <a:rPr lang="tr-TR" dirty="0">
                <a:latin typeface="Century Gothic"/>
                <a:ea typeface="+mn-lt"/>
                <a:cs typeface="+mn-lt"/>
              </a:rPr>
              <a:t>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verifier</a:t>
            </a:r>
            <a:r>
              <a:rPr lang="tr-TR" dirty="0">
                <a:latin typeface="Century Gothic"/>
                <a:ea typeface="+mn-lt"/>
                <a:cs typeface="+mn-lt"/>
              </a:rPr>
              <a:t> </a:t>
            </a:r>
            <a:r>
              <a:rPr lang="tr-TR" dirty="0" err="1">
                <a:latin typeface="Century Gothic"/>
                <a:ea typeface="+mn-lt"/>
                <a:cs typeface="+mn-lt"/>
              </a:rPr>
              <a:t>who</a:t>
            </a:r>
            <a:r>
              <a:rPr lang="tr-TR" dirty="0">
                <a:latin typeface="Century Gothic"/>
                <a:ea typeface="+mn-lt"/>
                <a:cs typeface="+mn-lt"/>
              </a:rPr>
              <a:t> </a:t>
            </a:r>
            <a:r>
              <a:rPr lang="tr-TR" dirty="0" err="1">
                <a:latin typeface="Century Gothic"/>
                <a:ea typeface="+mn-lt"/>
                <a:cs typeface="+mn-lt"/>
              </a:rPr>
              <a:t>creates</a:t>
            </a:r>
            <a:r>
              <a:rPr lang="tr-TR" dirty="0">
                <a:latin typeface="Century Gothic"/>
                <a:ea typeface="+mn-lt"/>
                <a:cs typeface="+mn-lt"/>
              </a:rPr>
              <a:t> </a:t>
            </a:r>
            <a:r>
              <a:rPr lang="tr-TR" dirty="0" err="1">
                <a:latin typeface="Century Gothic"/>
                <a:ea typeface="+mn-lt"/>
                <a:cs typeface="+mn-lt"/>
              </a:rPr>
              <a:t>transaction</a:t>
            </a:r>
            <a:r>
              <a:rPr lang="tr-TR" dirty="0">
                <a:latin typeface="Century Gothic"/>
                <a:ea typeface="+mn-lt"/>
                <a:cs typeface="+mn-lt"/>
              </a:rPr>
              <a:t> </a:t>
            </a:r>
            <a:r>
              <a:rPr lang="tr-TR" dirty="0" err="1">
                <a:latin typeface="Century Gothic"/>
                <a:ea typeface="+mn-lt"/>
                <a:cs typeface="+mn-lt"/>
              </a:rPr>
              <a:t>records</a:t>
            </a:r>
            <a:r>
              <a:rPr lang="tr-TR" dirty="0">
                <a:latin typeface="Century Gothic"/>
                <a:ea typeface="+mn-lt"/>
                <a:cs typeface="+mn-lt"/>
              </a:rPr>
              <a:t> is </a:t>
            </a:r>
            <a:r>
              <a:rPr lang="tr-TR" dirty="0" err="1">
                <a:latin typeface="Century Gothic"/>
                <a:ea typeface="+mn-lt"/>
                <a:cs typeface="+mn-lt"/>
              </a:rPr>
              <a:t>continuous</a:t>
            </a:r>
            <a:r>
              <a:rPr lang="tr-TR" dirty="0">
                <a:latin typeface="Century Gothic"/>
                <a:ea typeface="+mn-lt"/>
                <a:cs typeface="+mn-lt"/>
              </a:rPr>
              <a:t> in </a:t>
            </a:r>
            <a:r>
              <a:rPr lang="tr-TR" dirty="0" err="1">
                <a:latin typeface="Century Gothic"/>
                <a:ea typeface="+mn-lt"/>
                <a:cs typeface="+mn-lt"/>
              </a:rPr>
              <a:t>the</a:t>
            </a:r>
            <a:r>
              <a:rPr lang="tr-TR" dirty="0">
                <a:latin typeface="Century Gothic"/>
                <a:ea typeface="+mn-lt"/>
                <a:cs typeface="+mn-lt"/>
              </a:rPr>
              <a:t> </a:t>
            </a:r>
            <a:r>
              <a:rPr lang="tr-TR" dirty="0" err="1">
                <a:latin typeface="Century Gothic"/>
                <a:ea typeface="+mn-lt"/>
                <a:cs typeface="+mn-lt"/>
              </a:rPr>
              <a:t>system</a:t>
            </a:r>
            <a:r>
              <a:rPr lang="tr-TR" dirty="0">
                <a:latin typeface="Century Gothic"/>
                <a:ea typeface="+mn-lt"/>
                <a:cs typeface="+mn-lt"/>
              </a:rPr>
              <a:t> </a:t>
            </a:r>
            <a:r>
              <a:rPr lang="tr-TR" dirty="0" err="1">
                <a:latin typeface="Century Gothic"/>
                <a:ea typeface="+mn-lt"/>
                <a:cs typeface="+mn-lt"/>
              </a:rPr>
              <a:t>without</a:t>
            </a:r>
            <a:r>
              <a:rPr lang="tr-TR" dirty="0">
                <a:latin typeface="Century Gothic"/>
                <a:ea typeface="+mn-lt"/>
                <a:cs typeface="+mn-lt"/>
              </a:rPr>
              <a:t> </a:t>
            </a:r>
            <a:r>
              <a:rPr lang="tr-TR" dirty="0" err="1">
                <a:latin typeface="Century Gothic"/>
                <a:ea typeface="+mn-lt"/>
                <a:cs typeface="+mn-lt"/>
              </a:rPr>
              <a:t>profit</a:t>
            </a:r>
            <a:r>
              <a:rPr lang="tr-TR" dirty="0">
                <a:latin typeface="Century Gothic"/>
                <a:ea typeface="+mn-lt"/>
                <a:cs typeface="+mn-lt"/>
              </a:rPr>
              <a:t>.</a:t>
            </a:r>
            <a:endParaRPr lang="tr-TR" dirty="0">
              <a:latin typeface="Century Gothic"/>
            </a:endParaRPr>
          </a:p>
        </p:txBody>
      </p:sp>
      <p:sp>
        <p:nvSpPr>
          <p:cNvPr id="10" name="9 Slayt Numarası Yer Tutucusu"/>
          <p:cNvSpPr>
            <a:spLocks noGrp="1"/>
          </p:cNvSpPr>
          <p:nvPr>
            <p:ph type="sldNum" sz="quarter" idx="12"/>
          </p:nvPr>
        </p:nvSpPr>
        <p:spPr/>
        <p:txBody>
          <a:bodyPr/>
          <a:lstStyle/>
          <a:p>
            <a:fld id="{D57F1E4F-1CFF-5643-939E-217C01CDF565}" type="slidenum">
              <a:rPr lang="en-US" smtClean="0"/>
              <a:pPr/>
              <a:t>28</a:t>
            </a:fld>
            <a:endParaRPr lang="en-US"/>
          </a:p>
        </p:txBody>
      </p:sp>
    </p:spTree>
    <p:extLst>
      <p:ext uri="{BB962C8B-B14F-4D97-AF65-F5344CB8AC3E}">
        <p14:creationId xmlns:p14="http://schemas.microsoft.com/office/powerpoint/2010/main" xmlns="" val="40471484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D1E5586-8BB5-40F6-96C3-2E87DD7CE5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83CB5F2F-2E5D-4694-81F5-4DB0FED684E8}"/>
              </a:ext>
            </a:extLst>
          </p:cNvPr>
          <p:cNvSpPr>
            <a:spLocks noGrp="1"/>
          </p:cNvSpPr>
          <p:nvPr>
            <p:ph type="ctrTitle"/>
          </p:nvPr>
        </p:nvSpPr>
        <p:spPr>
          <a:xfrm>
            <a:off x="1993805" y="1354668"/>
            <a:ext cx="8204391" cy="2346475"/>
          </a:xfrm>
        </p:spPr>
        <p:txBody>
          <a:bodyPr>
            <a:normAutofit/>
          </a:bodyPr>
          <a:lstStyle/>
          <a:p>
            <a:pPr algn="ctr"/>
            <a:r>
              <a:rPr lang="tr-TR" sz="6000">
                <a:cs typeface="Calibri Light"/>
              </a:rPr>
              <a:t>MOTIVATION</a:t>
            </a:r>
            <a:endParaRPr lang="tr-TR"/>
          </a:p>
        </p:txBody>
      </p:sp>
      <p:cxnSp>
        <p:nvCxnSpPr>
          <p:cNvPr id="10" name="Straight Connector 9">
            <a:extLst>
              <a:ext uri="{FF2B5EF4-FFF2-40B4-BE49-F238E27FC236}">
                <a16:creationId xmlns:a16="http://schemas.microsoft.com/office/drawing/2014/main" xmlns="" id="{8A832D40-B9E2-4CE7-9E0A-B35591EA203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71581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xmlns="" id="{5E7C47EF-E64D-4588-AF42-CDCF7909975B}"/>
              </a:ext>
            </a:extLst>
          </p:cNvPr>
          <p:cNvSpPr/>
          <p:nvPr/>
        </p:nvSpPr>
        <p:spPr>
          <a:xfrm>
            <a:off x="434196" y="470139"/>
            <a:ext cx="2932980" cy="1567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err="1">
                <a:solidFill>
                  <a:schemeClr val="bg1"/>
                </a:solidFill>
                <a:latin typeface="Century Gothic"/>
              </a:rPr>
              <a:t>Where</a:t>
            </a:r>
            <a:r>
              <a:rPr lang="tr-TR" sz="2000">
                <a:solidFill>
                  <a:schemeClr val="bg1"/>
                </a:solidFill>
                <a:latin typeface="Century Gothic"/>
              </a:rPr>
              <a:t> </a:t>
            </a:r>
            <a:r>
              <a:rPr lang="tr-TR" sz="2000" err="1">
                <a:solidFill>
                  <a:schemeClr val="bg1"/>
                </a:solidFill>
                <a:latin typeface="Century Gothic"/>
              </a:rPr>
              <a:t>did</a:t>
            </a:r>
            <a:r>
              <a:rPr lang="tr-TR" sz="2000">
                <a:solidFill>
                  <a:schemeClr val="bg1"/>
                </a:solidFill>
                <a:latin typeface="Century Gothic"/>
              </a:rPr>
              <a:t> </a:t>
            </a:r>
            <a:r>
              <a:rPr lang="tr-TR" sz="2000" err="1">
                <a:solidFill>
                  <a:schemeClr val="bg1"/>
                </a:solidFill>
                <a:latin typeface="Century Gothic"/>
              </a:rPr>
              <a:t>the</a:t>
            </a:r>
            <a:r>
              <a:rPr lang="tr-TR" sz="2000">
                <a:solidFill>
                  <a:schemeClr val="bg1"/>
                </a:solidFill>
                <a:latin typeface="Century Gothic"/>
              </a:rPr>
              <a:t> </a:t>
            </a:r>
            <a:r>
              <a:rPr lang="tr-TR" sz="2000" err="1">
                <a:solidFill>
                  <a:schemeClr val="bg1"/>
                </a:solidFill>
                <a:latin typeface="Century Gothic"/>
              </a:rPr>
              <a:t>donations</a:t>
            </a:r>
            <a:r>
              <a:rPr lang="tr-TR" sz="2000">
                <a:solidFill>
                  <a:schemeClr val="bg1"/>
                </a:solidFill>
                <a:latin typeface="Century Gothic"/>
              </a:rPr>
              <a:t> </a:t>
            </a:r>
            <a:r>
              <a:rPr lang="tr-TR" sz="2000" err="1">
                <a:solidFill>
                  <a:schemeClr val="bg1"/>
                </a:solidFill>
                <a:latin typeface="Century Gothic"/>
              </a:rPr>
              <a:t>go</a:t>
            </a:r>
            <a:r>
              <a:rPr lang="tr-TR" sz="2000">
                <a:solidFill>
                  <a:schemeClr val="bg1"/>
                </a:solidFill>
                <a:latin typeface="Century Gothic"/>
              </a:rPr>
              <a:t>?</a:t>
            </a:r>
          </a:p>
        </p:txBody>
      </p:sp>
      <p:sp>
        <p:nvSpPr>
          <p:cNvPr id="15" name="Oval 14">
            <a:extLst>
              <a:ext uri="{FF2B5EF4-FFF2-40B4-BE49-F238E27FC236}">
                <a16:creationId xmlns:a16="http://schemas.microsoft.com/office/drawing/2014/main" xmlns="" id="{A9FBEA63-D4A9-4C70-BE2C-BED6209B5736}"/>
              </a:ext>
            </a:extLst>
          </p:cNvPr>
          <p:cNvSpPr/>
          <p:nvPr/>
        </p:nvSpPr>
        <p:spPr>
          <a:xfrm>
            <a:off x="4373592" y="470138"/>
            <a:ext cx="3220526" cy="1552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a:latin typeface="Century Gothic"/>
                <a:ea typeface="+mn-lt"/>
                <a:cs typeface="+mn-lt"/>
              </a:rPr>
              <a:t>Is </a:t>
            </a:r>
            <a:r>
              <a:rPr lang="tr-TR" sz="2000" err="1">
                <a:latin typeface="Century Gothic"/>
                <a:ea typeface="+mn-lt"/>
                <a:cs typeface="+mn-lt"/>
              </a:rPr>
              <a:t>the</a:t>
            </a:r>
            <a:r>
              <a:rPr lang="tr-TR" sz="2000">
                <a:latin typeface="Century Gothic"/>
                <a:ea typeface="+mn-lt"/>
                <a:cs typeface="+mn-lt"/>
              </a:rPr>
              <a:t> </a:t>
            </a:r>
            <a:r>
              <a:rPr lang="tr-TR" sz="2000" err="1">
                <a:latin typeface="Century Gothic"/>
                <a:ea typeface="+mn-lt"/>
                <a:cs typeface="+mn-lt"/>
              </a:rPr>
              <a:t>person</a:t>
            </a:r>
            <a:r>
              <a:rPr lang="tr-TR" sz="2000">
                <a:latin typeface="Century Gothic"/>
                <a:ea typeface="+mn-lt"/>
                <a:cs typeface="+mn-lt"/>
              </a:rPr>
              <a:t> </a:t>
            </a:r>
            <a:r>
              <a:rPr lang="tr-TR" sz="2000" err="1">
                <a:latin typeface="Century Gothic"/>
                <a:ea typeface="+mn-lt"/>
                <a:cs typeface="+mn-lt"/>
              </a:rPr>
              <a:t>or</a:t>
            </a:r>
            <a:r>
              <a:rPr lang="tr-TR" sz="2000">
                <a:latin typeface="Century Gothic"/>
                <a:ea typeface="+mn-lt"/>
                <a:cs typeface="+mn-lt"/>
              </a:rPr>
              <a:t> </a:t>
            </a:r>
            <a:r>
              <a:rPr lang="tr-TR" sz="2000" err="1">
                <a:latin typeface="Century Gothic"/>
                <a:ea typeface="+mn-lt"/>
                <a:cs typeface="+mn-lt"/>
              </a:rPr>
              <a:t>organization</a:t>
            </a:r>
            <a:r>
              <a:rPr lang="tr-TR" sz="2000">
                <a:latin typeface="Century Gothic"/>
                <a:ea typeface="+mn-lt"/>
                <a:cs typeface="+mn-lt"/>
              </a:rPr>
              <a:t> I </a:t>
            </a:r>
            <a:r>
              <a:rPr lang="tr-TR" sz="2000" err="1">
                <a:latin typeface="Century Gothic"/>
                <a:ea typeface="+mn-lt"/>
                <a:cs typeface="+mn-lt"/>
              </a:rPr>
              <a:t>donate</a:t>
            </a:r>
            <a:r>
              <a:rPr lang="tr-TR" sz="2000">
                <a:latin typeface="Century Gothic"/>
                <a:ea typeface="+mn-lt"/>
                <a:cs typeface="+mn-lt"/>
              </a:rPr>
              <a:t> </a:t>
            </a:r>
            <a:r>
              <a:rPr lang="tr-TR" sz="2000" err="1">
                <a:latin typeface="Century Gothic"/>
                <a:ea typeface="+mn-lt"/>
                <a:cs typeface="+mn-lt"/>
              </a:rPr>
              <a:t>reliable</a:t>
            </a:r>
            <a:r>
              <a:rPr lang="tr-TR" sz="2000">
                <a:latin typeface="Century Gothic"/>
                <a:ea typeface="+mn-lt"/>
                <a:cs typeface="+mn-lt"/>
              </a:rPr>
              <a:t>?</a:t>
            </a:r>
            <a:endParaRPr lang="tr-TR" sz="2000">
              <a:latin typeface="Century Gothic"/>
            </a:endParaRPr>
          </a:p>
        </p:txBody>
      </p:sp>
      <p:sp>
        <p:nvSpPr>
          <p:cNvPr id="16" name="Oval 15">
            <a:extLst>
              <a:ext uri="{FF2B5EF4-FFF2-40B4-BE49-F238E27FC236}">
                <a16:creationId xmlns:a16="http://schemas.microsoft.com/office/drawing/2014/main" xmlns="" id="{5E6B08AF-6693-4072-BB4E-5942C5B2BC11}"/>
              </a:ext>
            </a:extLst>
          </p:cNvPr>
          <p:cNvSpPr/>
          <p:nvPr/>
        </p:nvSpPr>
        <p:spPr>
          <a:xfrm>
            <a:off x="8384874" y="470137"/>
            <a:ext cx="3220526" cy="1552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err="1">
                <a:latin typeface="Century Gothic"/>
                <a:ea typeface="+mn-lt"/>
                <a:cs typeface="+mn-lt"/>
              </a:rPr>
              <a:t>When</a:t>
            </a:r>
            <a:r>
              <a:rPr lang="tr-TR" sz="2000">
                <a:latin typeface="Century Gothic"/>
                <a:ea typeface="+mn-lt"/>
                <a:cs typeface="+mn-lt"/>
              </a:rPr>
              <a:t> </a:t>
            </a:r>
            <a:r>
              <a:rPr lang="tr-TR" sz="2000" err="1">
                <a:latin typeface="Century Gothic"/>
                <a:ea typeface="+mn-lt"/>
                <a:cs typeface="+mn-lt"/>
              </a:rPr>
              <a:t>will</a:t>
            </a:r>
            <a:r>
              <a:rPr lang="tr-TR" sz="2000">
                <a:latin typeface="Century Gothic"/>
                <a:ea typeface="+mn-lt"/>
                <a:cs typeface="+mn-lt"/>
              </a:rPr>
              <a:t> </a:t>
            </a:r>
            <a:r>
              <a:rPr lang="tr-TR" sz="2000" err="1">
                <a:latin typeface="Century Gothic"/>
                <a:ea typeface="+mn-lt"/>
                <a:cs typeface="+mn-lt"/>
              </a:rPr>
              <a:t>my</a:t>
            </a:r>
            <a:r>
              <a:rPr lang="tr-TR" sz="2000">
                <a:latin typeface="Century Gothic"/>
                <a:ea typeface="+mn-lt"/>
                <a:cs typeface="+mn-lt"/>
              </a:rPr>
              <a:t> </a:t>
            </a:r>
            <a:r>
              <a:rPr lang="tr-TR" sz="2000" err="1">
                <a:latin typeface="Century Gothic"/>
                <a:ea typeface="+mn-lt"/>
                <a:cs typeface="+mn-lt"/>
              </a:rPr>
              <a:t>help</a:t>
            </a:r>
            <a:r>
              <a:rPr lang="tr-TR" sz="2000">
                <a:latin typeface="Century Gothic"/>
                <a:ea typeface="+mn-lt"/>
                <a:cs typeface="+mn-lt"/>
              </a:rPr>
              <a:t> </a:t>
            </a:r>
            <a:r>
              <a:rPr lang="tr-TR" sz="2000" err="1">
                <a:latin typeface="Century Gothic"/>
                <a:ea typeface="+mn-lt"/>
                <a:cs typeface="+mn-lt"/>
              </a:rPr>
              <a:t>reach</a:t>
            </a:r>
            <a:r>
              <a:rPr lang="tr-TR" sz="2000">
                <a:latin typeface="Century Gothic"/>
                <a:ea typeface="+mn-lt"/>
                <a:cs typeface="+mn-lt"/>
              </a:rPr>
              <a:t> </a:t>
            </a:r>
            <a:r>
              <a:rPr lang="tr-TR" sz="2000" err="1">
                <a:latin typeface="Century Gothic"/>
                <a:ea typeface="+mn-lt"/>
                <a:cs typeface="+mn-lt"/>
              </a:rPr>
              <a:t>the</a:t>
            </a:r>
            <a:r>
              <a:rPr lang="tr-TR" sz="2000">
                <a:latin typeface="Century Gothic"/>
                <a:ea typeface="+mn-lt"/>
                <a:cs typeface="+mn-lt"/>
              </a:rPr>
              <a:t> </a:t>
            </a:r>
            <a:r>
              <a:rPr lang="tr-TR" sz="2000" err="1">
                <a:latin typeface="Century Gothic"/>
                <a:ea typeface="+mn-lt"/>
                <a:cs typeface="+mn-lt"/>
              </a:rPr>
              <a:t>person</a:t>
            </a:r>
            <a:r>
              <a:rPr lang="tr-TR" sz="2000">
                <a:latin typeface="Century Gothic"/>
                <a:ea typeface="+mn-lt"/>
                <a:cs typeface="+mn-lt"/>
              </a:rPr>
              <a:t> in </a:t>
            </a:r>
            <a:r>
              <a:rPr lang="en-GB" sz="2000">
                <a:latin typeface="Century Gothic"/>
                <a:ea typeface="+mn-lt"/>
                <a:cs typeface="+mn-lt"/>
              </a:rPr>
              <a:t>need</a:t>
            </a:r>
            <a:r>
              <a:rPr lang="tr-TR" sz="2000">
                <a:latin typeface="Century Gothic"/>
                <a:ea typeface="+mn-lt"/>
                <a:cs typeface="+mn-lt"/>
              </a:rPr>
              <a:t>?</a:t>
            </a:r>
            <a:endParaRPr lang="tr-TR">
              <a:latin typeface="Century Gothic"/>
              <a:ea typeface="+mn-lt"/>
              <a:cs typeface="+mn-lt"/>
            </a:endParaRPr>
          </a:p>
        </p:txBody>
      </p:sp>
      <p:sp>
        <p:nvSpPr>
          <p:cNvPr id="17" name="Oval 16">
            <a:extLst>
              <a:ext uri="{FF2B5EF4-FFF2-40B4-BE49-F238E27FC236}">
                <a16:creationId xmlns:a16="http://schemas.microsoft.com/office/drawing/2014/main" xmlns="" id="{68844DF8-B913-493E-ABCC-F576AD146F9D}"/>
              </a:ext>
            </a:extLst>
          </p:cNvPr>
          <p:cNvSpPr/>
          <p:nvPr/>
        </p:nvSpPr>
        <p:spPr>
          <a:xfrm>
            <a:off x="8384873" y="2655494"/>
            <a:ext cx="3220526" cy="1552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err="1">
                <a:latin typeface="Century Gothic"/>
                <a:ea typeface="+mn-lt"/>
                <a:cs typeface="+mn-lt"/>
              </a:rPr>
              <a:t>Will</a:t>
            </a:r>
            <a:r>
              <a:rPr lang="tr-TR" sz="2000">
                <a:latin typeface="Century Gothic"/>
                <a:ea typeface="+mn-lt"/>
                <a:cs typeface="+mn-lt"/>
              </a:rPr>
              <a:t> </a:t>
            </a:r>
            <a:r>
              <a:rPr lang="tr-TR" sz="2000" err="1">
                <a:latin typeface="Century Gothic"/>
                <a:ea typeface="+mn-lt"/>
                <a:cs typeface="+mn-lt"/>
              </a:rPr>
              <a:t>the</a:t>
            </a:r>
            <a:r>
              <a:rPr lang="tr-TR" sz="2000">
                <a:latin typeface="Century Gothic"/>
                <a:ea typeface="+mn-lt"/>
                <a:cs typeface="+mn-lt"/>
              </a:rPr>
              <a:t> </a:t>
            </a:r>
            <a:r>
              <a:rPr lang="tr-TR" sz="2000" err="1">
                <a:latin typeface="Century Gothic"/>
                <a:ea typeface="+mn-lt"/>
                <a:cs typeface="+mn-lt"/>
              </a:rPr>
              <a:t>recipient</a:t>
            </a:r>
            <a:r>
              <a:rPr lang="tr-TR" sz="2000">
                <a:latin typeface="Century Gothic"/>
                <a:ea typeface="+mn-lt"/>
                <a:cs typeface="+mn-lt"/>
              </a:rPr>
              <a:t> </a:t>
            </a:r>
            <a:r>
              <a:rPr lang="tr-TR" sz="2000" err="1">
                <a:latin typeface="Century Gothic"/>
                <a:ea typeface="+mn-lt"/>
                <a:cs typeface="+mn-lt"/>
              </a:rPr>
              <a:t>use</a:t>
            </a:r>
            <a:r>
              <a:rPr lang="tr-TR" sz="2000">
                <a:latin typeface="Century Gothic"/>
                <a:ea typeface="+mn-lt"/>
                <a:cs typeface="+mn-lt"/>
              </a:rPr>
              <a:t> </a:t>
            </a:r>
            <a:r>
              <a:rPr lang="tr-TR" sz="2000" err="1">
                <a:latin typeface="Century Gothic"/>
                <a:ea typeface="+mn-lt"/>
                <a:cs typeface="+mn-lt"/>
              </a:rPr>
              <a:t>the</a:t>
            </a:r>
            <a:r>
              <a:rPr lang="tr-TR" sz="2000">
                <a:latin typeface="Century Gothic"/>
                <a:ea typeface="+mn-lt"/>
                <a:cs typeface="+mn-lt"/>
              </a:rPr>
              <a:t> </a:t>
            </a:r>
            <a:r>
              <a:rPr lang="tr-TR" sz="2000" err="1">
                <a:latin typeface="Century Gothic"/>
                <a:ea typeface="+mn-lt"/>
                <a:cs typeface="+mn-lt"/>
              </a:rPr>
              <a:t>money</a:t>
            </a:r>
            <a:r>
              <a:rPr lang="tr-TR" sz="2000">
                <a:latin typeface="Century Gothic"/>
                <a:ea typeface="+mn-lt"/>
                <a:cs typeface="+mn-lt"/>
              </a:rPr>
              <a:t> </a:t>
            </a:r>
            <a:r>
              <a:rPr lang="tr-TR" sz="2000" err="1">
                <a:latin typeface="Century Gothic"/>
                <a:ea typeface="+mn-lt"/>
                <a:cs typeface="+mn-lt"/>
              </a:rPr>
              <a:t>for</a:t>
            </a:r>
            <a:r>
              <a:rPr lang="tr-TR" sz="2000">
                <a:latin typeface="Century Gothic"/>
                <a:ea typeface="+mn-lt"/>
                <a:cs typeface="+mn-lt"/>
              </a:rPr>
              <a:t> </a:t>
            </a:r>
            <a:r>
              <a:rPr lang="tr-TR" sz="2000" err="1">
                <a:latin typeface="Century Gothic"/>
                <a:ea typeface="+mn-lt"/>
                <a:cs typeface="+mn-lt"/>
              </a:rPr>
              <a:t>its</a:t>
            </a:r>
            <a:r>
              <a:rPr lang="tr-TR" sz="2000">
                <a:latin typeface="Century Gothic"/>
                <a:ea typeface="+mn-lt"/>
                <a:cs typeface="+mn-lt"/>
              </a:rPr>
              <a:t> </a:t>
            </a:r>
            <a:r>
              <a:rPr lang="tr-TR" sz="2000" err="1">
                <a:latin typeface="Century Gothic"/>
                <a:ea typeface="+mn-lt"/>
                <a:cs typeface="+mn-lt"/>
              </a:rPr>
              <a:t>needs</a:t>
            </a:r>
            <a:r>
              <a:rPr lang="tr-TR" sz="2000">
                <a:latin typeface="Century Gothic"/>
                <a:ea typeface="+mn-lt"/>
                <a:cs typeface="+mn-lt"/>
              </a:rPr>
              <a:t>?</a:t>
            </a:r>
            <a:endParaRPr lang="tr-TR">
              <a:latin typeface="Century Gothic"/>
            </a:endParaRPr>
          </a:p>
        </p:txBody>
      </p:sp>
      <p:pic>
        <p:nvPicPr>
          <p:cNvPr id="18" name="Resim 18" descr="tahta, adam içeren bir resim&#10;&#10;Çok yüksek güvenilirlikle oluşturulmuş açıklama">
            <a:extLst>
              <a:ext uri="{FF2B5EF4-FFF2-40B4-BE49-F238E27FC236}">
                <a16:creationId xmlns:a16="http://schemas.microsoft.com/office/drawing/2014/main" xmlns="" id="{5414F807-B185-4253-B5EB-C120DB431AA8}"/>
              </a:ext>
            </a:extLst>
          </p:cNvPr>
          <p:cNvPicPr>
            <a:picLocks noChangeAspect="1"/>
          </p:cNvPicPr>
          <p:nvPr/>
        </p:nvPicPr>
        <p:blipFill>
          <a:blip r:embed="rId2"/>
          <a:stretch>
            <a:fillRect/>
          </a:stretch>
        </p:blipFill>
        <p:spPr>
          <a:xfrm>
            <a:off x="3574212" y="3934906"/>
            <a:ext cx="4827916" cy="2927585"/>
          </a:xfrm>
          <a:prstGeom prst="rect">
            <a:avLst/>
          </a:prstGeom>
        </p:spPr>
      </p:pic>
      <p:sp>
        <p:nvSpPr>
          <p:cNvPr id="20" name="Oval 19">
            <a:extLst>
              <a:ext uri="{FF2B5EF4-FFF2-40B4-BE49-F238E27FC236}">
                <a16:creationId xmlns:a16="http://schemas.microsoft.com/office/drawing/2014/main" xmlns="" id="{4988D7D2-EE53-4B10-99BB-6E1B960A21F8}"/>
              </a:ext>
            </a:extLst>
          </p:cNvPr>
          <p:cNvSpPr/>
          <p:nvPr/>
        </p:nvSpPr>
        <p:spPr>
          <a:xfrm>
            <a:off x="290420" y="2655493"/>
            <a:ext cx="3220526" cy="1552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a:latin typeface="Century Gothic"/>
                <a:ea typeface="+mn-lt"/>
                <a:cs typeface="+mn-lt"/>
              </a:rPr>
              <a:t>How can I </a:t>
            </a:r>
            <a:r>
              <a:rPr lang="tr-TR" sz="2000" err="1">
                <a:latin typeface="Century Gothic"/>
                <a:ea typeface="+mn-lt"/>
                <a:cs typeface="+mn-lt"/>
              </a:rPr>
              <a:t>let</a:t>
            </a:r>
            <a:r>
              <a:rPr lang="tr-TR" sz="2000">
                <a:latin typeface="Century Gothic"/>
                <a:ea typeface="+mn-lt"/>
                <a:cs typeface="+mn-lt"/>
              </a:rPr>
              <a:t> </a:t>
            </a:r>
            <a:r>
              <a:rPr lang="tr-TR" sz="2000" err="1">
                <a:latin typeface="Century Gothic"/>
                <a:ea typeface="+mn-lt"/>
                <a:cs typeface="+mn-lt"/>
              </a:rPr>
              <a:t>more</a:t>
            </a:r>
            <a:r>
              <a:rPr lang="tr-TR" sz="2000">
                <a:latin typeface="Century Gothic"/>
                <a:ea typeface="+mn-lt"/>
                <a:cs typeface="+mn-lt"/>
              </a:rPr>
              <a:t> </a:t>
            </a:r>
            <a:r>
              <a:rPr lang="tr-TR" sz="2000" err="1">
                <a:latin typeface="Century Gothic"/>
                <a:ea typeface="+mn-lt"/>
                <a:cs typeface="+mn-lt"/>
              </a:rPr>
              <a:t>people</a:t>
            </a:r>
            <a:r>
              <a:rPr lang="tr-TR" sz="2000">
                <a:latin typeface="Century Gothic"/>
                <a:ea typeface="+mn-lt"/>
                <a:cs typeface="+mn-lt"/>
              </a:rPr>
              <a:t> </a:t>
            </a:r>
            <a:r>
              <a:rPr lang="tr-TR" sz="2000" err="1">
                <a:latin typeface="Century Gothic"/>
                <a:ea typeface="+mn-lt"/>
                <a:cs typeface="+mn-lt"/>
              </a:rPr>
              <a:t>know</a:t>
            </a:r>
            <a:r>
              <a:rPr lang="tr-TR" sz="2000">
                <a:latin typeface="Century Gothic"/>
                <a:ea typeface="+mn-lt"/>
                <a:cs typeface="+mn-lt"/>
              </a:rPr>
              <a:t> </a:t>
            </a:r>
            <a:r>
              <a:rPr lang="tr-TR" sz="2000" err="1">
                <a:latin typeface="Century Gothic"/>
                <a:ea typeface="+mn-lt"/>
                <a:cs typeface="+mn-lt"/>
              </a:rPr>
              <a:t>that</a:t>
            </a:r>
            <a:r>
              <a:rPr lang="tr-TR" sz="2000">
                <a:latin typeface="Century Gothic"/>
                <a:ea typeface="+mn-lt"/>
                <a:cs typeface="+mn-lt"/>
              </a:rPr>
              <a:t> I </a:t>
            </a:r>
            <a:r>
              <a:rPr lang="tr-TR" sz="2000" err="1">
                <a:latin typeface="Century Gothic"/>
                <a:ea typeface="+mn-lt"/>
                <a:cs typeface="+mn-lt"/>
              </a:rPr>
              <a:t>need</a:t>
            </a:r>
            <a:r>
              <a:rPr lang="tr-TR" sz="2000">
                <a:latin typeface="Century Gothic"/>
                <a:ea typeface="+mn-lt"/>
                <a:cs typeface="+mn-lt"/>
              </a:rPr>
              <a:t> </a:t>
            </a:r>
            <a:r>
              <a:rPr lang="tr-TR" sz="2000" err="1">
                <a:latin typeface="Century Gothic"/>
                <a:ea typeface="+mn-lt"/>
                <a:cs typeface="+mn-lt"/>
              </a:rPr>
              <a:t>help</a:t>
            </a:r>
            <a:r>
              <a:rPr lang="tr-TR" sz="2000">
                <a:latin typeface="Century Gothic"/>
                <a:ea typeface="+mn-lt"/>
                <a:cs typeface="+mn-lt"/>
              </a:rPr>
              <a:t>?</a:t>
            </a:r>
            <a:endParaRPr lang="tr-TR">
              <a:latin typeface="Century Gothic"/>
              <a:ea typeface="+mn-lt"/>
              <a:cs typeface="+mn-lt"/>
            </a:endParaRPr>
          </a:p>
        </p:txBody>
      </p:sp>
      <p:sp>
        <p:nvSpPr>
          <p:cNvPr id="9" name="8 Slayt Numarası Yer Tutucusu"/>
          <p:cNvSpPr>
            <a:spLocks noGrp="1"/>
          </p:cNvSpPr>
          <p:nvPr>
            <p:ph type="sldNum" sz="quarter" idx="12"/>
          </p:nvPr>
        </p:nvSpPr>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xmlns="" val="10365344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xmlns="" id="{2F44F7D6-1E65-4083-A3AB-908C1DD3A5DF}"/>
              </a:ext>
            </a:extLst>
          </p:cNvPr>
          <p:cNvSpPr txBox="1"/>
          <p:nvPr/>
        </p:nvSpPr>
        <p:spPr>
          <a:xfrm>
            <a:off x="706527" y="2456923"/>
            <a:ext cx="7172960" cy="1938992"/>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2000" b="1" dirty="0" err="1">
                <a:latin typeface="Century Gothic"/>
                <a:ea typeface="+mn-lt"/>
                <a:cs typeface="+mn-lt"/>
              </a:rPr>
              <a:t>The</a:t>
            </a:r>
            <a:r>
              <a:rPr lang="tr-TR" sz="2000" b="1" dirty="0">
                <a:latin typeface="Century Gothic"/>
                <a:ea typeface="+mn-lt"/>
                <a:cs typeface="+mn-lt"/>
              </a:rPr>
              <a:t> </a:t>
            </a:r>
            <a:r>
              <a:rPr lang="tr-TR" sz="2000" b="1" dirty="0" err="1">
                <a:latin typeface="Century Gothic"/>
                <a:ea typeface="+mn-lt"/>
                <a:cs typeface="+mn-lt"/>
              </a:rPr>
              <a:t>motivation</a:t>
            </a:r>
            <a:r>
              <a:rPr lang="tr-TR" sz="2000" b="1" dirty="0">
                <a:latin typeface="Century Gothic"/>
                <a:ea typeface="+mn-lt"/>
                <a:cs typeface="+mn-lt"/>
              </a:rPr>
              <a:t> of </a:t>
            </a:r>
            <a:r>
              <a:rPr lang="tr-TR" sz="2000" b="1" dirty="0" err="1">
                <a:latin typeface="Century Gothic"/>
                <a:ea typeface="+mn-lt"/>
                <a:cs typeface="+mn-lt"/>
              </a:rPr>
              <a:t>the</a:t>
            </a:r>
            <a:r>
              <a:rPr lang="tr-TR" sz="2000" b="1" dirty="0">
                <a:latin typeface="Century Gothic"/>
                <a:ea typeface="+mn-lt"/>
                <a:cs typeface="+mn-lt"/>
              </a:rPr>
              <a:t> </a:t>
            </a:r>
            <a:r>
              <a:rPr lang="tr-TR" sz="2000" b="1" dirty="0" err="1">
                <a:latin typeface="Century Gothic"/>
                <a:ea typeface="+mn-lt"/>
                <a:cs typeface="+mn-lt"/>
              </a:rPr>
              <a:t>system</a:t>
            </a:r>
            <a:r>
              <a:rPr lang="tr-TR" sz="2000" b="1" dirty="0">
                <a:latin typeface="Century Gothic"/>
                <a:ea typeface="+mn-lt"/>
                <a:cs typeface="+mn-lt"/>
              </a:rPr>
              <a:t> is </a:t>
            </a:r>
            <a:r>
              <a:rPr lang="tr-TR" sz="2000" b="1" dirty="0" err="1">
                <a:latin typeface="Century Gothic"/>
                <a:ea typeface="+mn-lt"/>
                <a:cs typeface="+mn-lt"/>
              </a:rPr>
              <a:t>that</a:t>
            </a:r>
            <a:r>
              <a:rPr lang="tr-TR" sz="2000" b="1" dirty="0">
                <a:latin typeface="Century Gothic"/>
                <a:ea typeface="+mn-lt"/>
                <a:cs typeface="+mn-lt"/>
              </a:rPr>
              <a:t> </a:t>
            </a:r>
            <a:r>
              <a:rPr lang="tr-TR" sz="2000" b="1" dirty="0" err="1">
                <a:latin typeface="Century Gothic"/>
                <a:ea typeface="+mn-lt"/>
                <a:cs typeface="+mn-lt"/>
              </a:rPr>
              <a:t>the</a:t>
            </a:r>
            <a:r>
              <a:rPr lang="tr-TR" sz="2000" b="1" dirty="0">
                <a:latin typeface="Century Gothic"/>
                <a:ea typeface="+mn-lt"/>
                <a:cs typeface="+mn-lt"/>
              </a:rPr>
              <a:t> </a:t>
            </a:r>
            <a:r>
              <a:rPr lang="tr-TR" sz="2000" b="1" dirty="0" err="1">
                <a:latin typeface="Century Gothic"/>
                <a:ea typeface="+mn-lt"/>
                <a:cs typeface="+mn-lt"/>
              </a:rPr>
              <a:t>people</a:t>
            </a:r>
            <a:r>
              <a:rPr lang="tr-TR" sz="2000" b="1" dirty="0">
                <a:latin typeface="Century Gothic"/>
                <a:ea typeface="+mn-lt"/>
                <a:cs typeface="+mn-lt"/>
              </a:rPr>
              <a:t> in </a:t>
            </a:r>
            <a:r>
              <a:rPr lang="tr-TR" sz="2000" b="1" dirty="0" err="1">
                <a:latin typeface="Century Gothic"/>
                <a:ea typeface="+mn-lt"/>
                <a:cs typeface="+mn-lt"/>
              </a:rPr>
              <a:t>need</a:t>
            </a:r>
            <a:r>
              <a:rPr lang="tr-TR" sz="2000" b="1" dirty="0">
                <a:latin typeface="Century Gothic"/>
                <a:ea typeface="+mn-lt"/>
                <a:cs typeface="+mn-lt"/>
              </a:rPr>
              <a:t> </a:t>
            </a:r>
            <a:r>
              <a:rPr lang="tr-TR" sz="2000" b="1" dirty="0" err="1">
                <a:latin typeface="Century Gothic"/>
                <a:ea typeface="+mn-lt"/>
                <a:cs typeface="+mn-lt"/>
              </a:rPr>
              <a:t>reach</a:t>
            </a:r>
            <a:r>
              <a:rPr lang="tr-TR" sz="2000" b="1" dirty="0">
                <a:latin typeface="Century Gothic"/>
                <a:ea typeface="+mn-lt"/>
                <a:cs typeface="+mn-lt"/>
              </a:rPr>
              <a:t> </a:t>
            </a:r>
            <a:r>
              <a:rPr lang="tr-TR" sz="2000" b="1" dirty="0" err="1">
                <a:latin typeface="Century Gothic"/>
                <a:ea typeface="+mn-lt"/>
                <a:cs typeface="+mn-lt"/>
              </a:rPr>
              <a:t>too</a:t>
            </a:r>
            <a:r>
              <a:rPr lang="tr-TR" sz="2000" b="1" dirty="0">
                <a:latin typeface="Century Gothic"/>
                <a:ea typeface="+mn-lt"/>
                <a:cs typeface="+mn-lt"/>
              </a:rPr>
              <a:t> </a:t>
            </a:r>
            <a:r>
              <a:rPr lang="tr-TR" sz="2000" b="1" dirty="0" err="1">
                <a:latin typeface="Century Gothic"/>
                <a:ea typeface="+mn-lt"/>
                <a:cs typeface="+mn-lt"/>
              </a:rPr>
              <a:t>many</a:t>
            </a:r>
            <a:r>
              <a:rPr lang="tr-TR" sz="2000" b="1" dirty="0">
                <a:latin typeface="Century Gothic"/>
                <a:ea typeface="+mn-lt"/>
                <a:cs typeface="+mn-lt"/>
              </a:rPr>
              <a:t> </a:t>
            </a:r>
            <a:r>
              <a:rPr lang="tr-TR" sz="2000" b="1" dirty="0" err="1">
                <a:latin typeface="Century Gothic"/>
                <a:ea typeface="+mn-lt"/>
                <a:cs typeface="+mn-lt"/>
              </a:rPr>
              <a:t>users</a:t>
            </a:r>
            <a:r>
              <a:rPr lang="tr-TR" sz="2000" b="1" dirty="0">
                <a:latin typeface="Century Gothic"/>
                <a:ea typeface="+mn-lt"/>
                <a:cs typeface="+mn-lt"/>
              </a:rPr>
              <a:t>. </a:t>
            </a:r>
            <a:r>
              <a:rPr lang="tr-TR" sz="2000" b="1" dirty="0" err="1">
                <a:latin typeface="Century Gothic"/>
                <a:ea typeface="+mn-lt"/>
                <a:cs typeface="+mn-lt"/>
              </a:rPr>
              <a:t>The</a:t>
            </a:r>
            <a:r>
              <a:rPr lang="tr-TR" sz="2000" b="1" dirty="0">
                <a:latin typeface="Century Gothic"/>
                <a:ea typeface="+mn-lt"/>
                <a:cs typeface="+mn-lt"/>
              </a:rPr>
              <a:t> </a:t>
            </a:r>
            <a:r>
              <a:rPr lang="tr-TR" sz="2000" b="1" dirty="0" err="1">
                <a:latin typeface="Century Gothic"/>
                <a:ea typeface="+mn-lt"/>
                <a:cs typeface="+mn-lt"/>
              </a:rPr>
              <a:t>system</a:t>
            </a:r>
            <a:r>
              <a:rPr lang="tr-TR" sz="2000" b="1" dirty="0">
                <a:latin typeface="Century Gothic"/>
                <a:ea typeface="+mn-lt"/>
                <a:cs typeface="+mn-lt"/>
              </a:rPr>
              <a:t> </a:t>
            </a:r>
            <a:r>
              <a:rPr lang="tr-TR" sz="2000" b="1" dirty="0" err="1">
                <a:latin typeface="Century Gothic"/>
                <a:ea typeface="+mn-lt"/>
                <a:cs typeface="+mn-lt"/>
              </a:rPr>
              <a:t>also</a:t>
            </a:r>
            <a:r>
              <a:rPr lang="tr-TR" sz="2000" b="1" dirty="0">
                <a:latin typeface="Century Gothic"/>
                <a:ea typeface="+mn-lt"/>
                <a:cs typeface="+mn-lt"/>
              </a:rPr>
              <a:t> </a:t>
            </a:r>
            <a:r>
              <a:rPr lang="tr-TR" sz="2000" b="1" dirty="0" err="1">
                <a:latin typeface="Century Gothic"/>
                <a:ea typeface="+mn-lt"/>
                <a:cs typeface="+mn-lt"/>
              </a:rPr>
              <a:t>eliminates</a:t>
            </a:r>
            <a:r>
              <a:rPr lang="tr-TR" sz="2000" b="1" dirty="0">
                <a:latin typeface="Century Gothic"/>
                <a:ea typeface="+mn-lt"/>
                <a:cs typeface="+mn-lt"/>
              </a:rPr>
              <a:t> </a:t>
            </a:r>
            <a:r>
              <a:rPr lang="tr-TR" sz="2000" b="1" dirty="0" err="1">
                <a:latin typeface="Century Gothic"/>
                <a:ea typeface="+mn-lt"/>
                <a:cs typeface="+mn-lt"/>
              </a:rPr>
              <a:t>intercomers</a:t>
            </a:r>
            <a:r>
              <a:rPr lang="tr-TR" sz="2000" b="1" dirty="0">
                <a:latin typeface="Century Gothic"/>
                <a:ea typeface="+mn-lt"/>
                <a:cs typeface="+mn-lt"/>
              </a:rPr>
              <a:t> and </a:t>
            </a:r>
            <a:r>
              <a:rPr lang="tr-TR" sz="2000" b="1" dirty="0" err="1">
                <a:latin typeface="Century Gothic"/>
                <a:ea typeface="+mn-lt"/>
                <a:cs typeface="+mn-lt"/>
              </a:rPr>
              <a:t>increases</a:t>
            </a:r>
            <a:r>
              <a:rPr lang="tr-TR" sz="2000" b="1" dirty="0">
                <a:latin typeface="Century Gothic"/>
                <a:ea typeface="+mn-lt"/>
                <a:cs typeface="+mn-lt"/>
              </a:rPr>
              <a:t> </a:t>
            </a:r>
            <a:r>
              <a:rPr lang="tr-TR" sz="2000" b="1" dirty="0" err="1">
                <a:latin typeface="Century Gothic"/>
                <a:ea typeface="+mn-lt"/>
                <a:cs typeface="+mn-lt"/>
              </a:rPr>
              <a:t>the</a:t>
            </a:r>
            <a:r>
              <a:rPr lang="tr-TR" sz="2000" b="1" dirty="0">
                <a:latin typeface="Century Gothic"/>
                <a:ea typeface="+mn-lt"/>
                <a:cs typeface="+mn-lt"/>
              </a:rPr>
              <a:t> </a:t>
            </a:r>
            <a:r>
              <a:rPr lang="tr-TR" sz="2000" b="1" dirty="0" err="1">
                <a:latin typeface="Century Gothic"/>
                <a:ea typeface="+mn-lt"/>
                <a:cs typeface="+mn-lt"/>
              </a:rPr>
              <a:t>accuracy</a:t>
            </a:r>
            <a:r>
              <a:rPr lang="tr-TR" sz="2000" b="1" dirty="0">
                <a:latin typeface="Century Gothic"/>
                <a:ea typeface="+mn-lt"/>
                <a:cs typeface="+mn-lt"/>
              </a:rPr>
              <a:t> of </a:t>
            </a:r>
            <a:r>
              <a:rPr lang="tr-TR" sz="2000" b="1" dirty="0" err="1">
                <a:latin typeface="Century Gothic"/>
                <a:ea typeface="+mn-lt"/>
                <a:cs typeface="+mn-lt"/>
              </a:rPr>
              <a:t>the</a:t>
            </a:r>
            <a:r>
              <a:rPr lang="tr-TR" sz="2000" b="1" dirty="0">
                <a:latin typeface="Century Gothic"/>
                <a:ea typeface="+mn-lt"/>
                <a:cs typeface="+mn-lt"/>
              </a:rPr>
              <a:t> </a:t>
            </a:r>
            <a:r>
              <a:rPr lang="tr-TR" sz="2000" b="1" dirty="0" err="1">
                <a:latin typeface="Century Gothic"/>
                <a:ea typeface="+mn-lt"/>
                <a:cs typeface="+mn-lt"/>
              </a:rPr>
              <a:t>collected</a:t>
            </a:r>
            <a:r>
              <a:rPr lang="tr-TR" sz="2000" b="1" dirty="0">
                <a:latin typeface="Century Gothic"/>
                <a:ea typeface="+mn-lt"/>
                <a:cs typeface="+mn-lt"/>
              </a:rPr>
              <a:t> </a:t>
            </a:r>
            <a:r>
              <a:rPr lang="tr-TR" sz="2000" b="1" dirty="0" err="1">
                <a:latin typeface="Century Gothic"/>
                <a:ea typeface="+mn-lt"/>
                <a:cs typeface="+mn-lt"/>
              </a:rPr>
              <a:t>help</a:t>
            </a:r>
            <a:r>
              <a:rPr lang="tr-TR" sz="2000" b="1" dirty="0">
                <a:latin typeface="Century Gothic"/>
                <a:ea typeface="+mn-lt"/>
                <a:cs typeface="+mn-lt"/>
              </a:rPr>
              <a:t> </a:t>
            </a:r>
            <a:r>
              <a:rPr lang="tr-TR" sz="2000" b="1" dirty="0" err="1">
                <a:latin typeface="Century Gothic"/>
                <a:ea typeface="+mn-lt"/>
                <a:cs typeface="+mn-lt"/>
              </a:rPr>
              <a:t>reaching</a:t>
            </a:r>
            <a:r>
              <a:rPr lang="tr-TR" sz="2000" b="1" dirty="0">
                <a:latin typeface="Century Gothic"/>
                <a:ea typeface="+mn-lt"/>
                <a:cs typeface="+mn-lt"/>
              </a:rPr>
              <a:t> </a:t>
            </a:r>
            <a:r>
              <a:rPr lang="tr-TR" sz="2000" b="1" dirty="0" err="1">
                <a:latin typeface="Century Gothic"/>
                <a:ea typeface="+mn-lt"/>
                <a:cs typeface="+mn-lt"/>
              </a:rPr>
              <a:t>those</a:t>
            </a:r>
            <a:r>
              <a:rPr lang="tr-TR" sz="2000" b="1" dirty="0">
                <a:latin typeface="Century Gothic"/>
                <a:ea typeface="+mn-lt"/>
                <a:cs typeface="+mn-lt"/>
              </a:rPr>
              <a:t> </a:t>
            </a:r>
            <a:r>
              <a:rPr lang="tr-TR" sz="2000" b="1" dirty="0" err="1">
                <a:latin typeface="Century Gothic"/>
                <a:ea typeface="+mn-lt"/>
                <a:cs typeface="+mn-lt"/>
              </a:rPr>
              <a:t>who</a:t>
            </a:r>
            <a:r>
              <a:rPr lang="tr-TR" sz="2000" b="1" dirty="0">
                <a:latin typeface="Century Gothic"/>
                <a:ea typeface="+mn-lt"/>
                <a:cs typeface="+mn-lt"/>
              </a:rPr>
              <a:t> </a:t>
            </a:r>
            <a:r>
              <a:rPr lang="tr-TR" sz="2000" b="1" dirty="0" err="1">
                <a:latin typeface="Century Gothic"/>
                <a:ea typeface="+mn-lt"/>
                <a:cs typeface="+mn-lt"/>
              </a:rPr>
              <a:t>really</a:t>
            </a:r>
            <a:r>
              <a:rPr lang="tr-TR" sz="2000" b="1" dirty="0">
                <a:latin typeface="Century Gothic"/>
                <a:ea typeface="+mn-lt"/>
                <a:cs typeface="+mn-lt"/>
              </a:rPr>
              <a:t> </a:t>
            </a:r>
            <a:r>
              <a:rPr lang="tr-TR" sz="2000" b="1" dirty="0" err="1">
                <a:latin typeface="Century Gothic"/>
                <a:ea typeface="+mn-lt"/>
                <a:cs typeface="+mn-lt"/>
              </a:rPr>
              <a:t>need</a:t>
            </a:r>
            <a:r>
              <a:rPr lang="tr-TR" sz="2000" b="1" dirty="0">
                <a:latin typeface="Century Gothic"/>
                <a:ea typeface="+mn-lt"/>
                <a:cs typeface="+mn-lt"/>
              </a:rPr>
              <a:t> it. Since </a:t>
            </a:r>
            <a:r>
              <a:rPr lang="tr-TR" sz="2000" b="1" dirty="0" err="1">
                <a:latin typeface="Century Gothic"/>
                <a:ea typeface="+mn-lt"/>
                <a:cs typeface="+mn-lt"/>
              </a:rPr>
              <a:t>all</a:t>
            </a:r>
            <a:r>
              <a:rPr lang="tr-TR" sz="2000" b="1" dirty="0">
                <a:latin typeface="Century Gothic"/>
                <a:ea typeface="+mn-lt"/>
                <a:cs typeface="+mn-lt"/>
              </a:rPr>
              <a:t> </a:t>
            </a:r>
            <a:r>
              <a:rPr lang="tr-TR" sz="2000" b="1" dirty="0" err="1">
                <a:latin typeface="Century Gothic"/>
                <a:ea typeface="+mn-lt"/>
                <a:cs typeface="+mn-lt"/>
              </a:rPr>
              <a:t>users</a:t>
            </a:r>
            <a:r>
              <a:rPr lang="tr-TR" sz="2000" b="1" dirty="0">
                <a:latin typeface="Century Gothic"/>
                <a:ea typeface="+mn-lt"/>
                <a:cs typeface="+mn-lt"/>
              </a:rPr>
              <a:t> in </a:t>
            </a:r>
            <a:r>
              <a:rPr lang="tr-TR" sz="2000" b="1" dirty="0" err="1">
                <a:latin typeface="Century Gothic"/>
                <a:ea typeface="+mn-lt"/>
                <a:cs typeface="+mn-lt"/>
              </a:rPr>
              <a:t>the</a:t>
            </a:r>
            <a:r>
              <a:rPr lang="tr-TR" sz="2000" b="1" dirty="0">
                <a:latin typeface="Century Gothic"/>
                <a:ea typeface="+mn-lt"/>
                <a:cs typeface="+mn-lt"/>
              </a:rPr>
              <a:t> </a:t>
            </a:r>
            <a:r>
              <a:rPr lang="tr-TR" sz="2000" b="1" dirty="0" err="1">
                <a:latin typeface="Century Gothic"/>
                <a:ea typeface="+mn-lt"/>
                <a:cs typeface="+mn-lt"/>
              </a:rPr>
              <a:t>system</a:t>
            </a:r>
            <a:r>
              <a:rPr lang="tr-TR" sz="2000" b="1" dirty="0">
                <a:latin typeface="Century Gothic"/>
                <a:ea typeface="+mn-lt"/>
                <a:cs typeface="+mn-lt"/>
              </a:rPr>
              <a:t> </a:t>
            </a:r>
            <a:r>
              <a:rPr lang="tr-TR" sz="2000" b="1" dirty="0" err="1">
                <a:latin typeface="Century Gothic"/>
                <a:ea typeface="+mn-lt"/>
                <a:cs typeface="+mn-lt"/>
              </a:rPr>
              <a:t>adopt</a:t>
            </a:r>
            <a:r>
              <a:rPr lang="tr-TR" sz="2000" b="1" dirty="0">
                <a:latin typeface="Century Gothic"/>
                <a:ea typeface="+mn-lt"/>
                <a:cs typeface="+mn-lt"/>
              </a:rPr>
              <a:t> </a:t>
            </a:r>
            <a:r>
              <a:rPr lang="tr-TR" sz="2000" b="1" dirty="0" err="1">
                <a:latin typeface="Century Gothic"/>
                <a:ea typeface="+mn-lt"/>
                <a:cs typeface="+mn-lt"/>
              </a:rPr>
              <a:t>the</a:t>
            </a:r>
            <a:r>
              <a:rPr lang="tr-TR" sz="2000" b="1" dirty="0">
                <a:latin typeface="Century Gothic"/>
                <a:ea typeface="+mn-lt"/>
                <a:cs typeface="+mn-lt"/>
              </a:rPr>
              <a:t> </a:t>
            </a:r>
            <a:r>
              <a:rPr lang="tr-TR" sz="2000" b="1" dirty="0" err="1">
                <a:latin typeface="Century Gothic"/>
                <a:ea typeface="+mn-lt"/>
                <a:cs typeface="+mn-lt"/>
              </a:rPr>
              <a:t>principle</a:t>
            </a:r>
            <a:r>
              <a:rPr lang="tr-TR" sz="2000" b="1" dirty="0">
                <a:latin typeface="Century Gothic"/>
                <a:ea typeface="+mn-lt"/>
                <a:cs typeface="+mn-lt"/>
              </a:rPr>
              <a:t> of </a:t>
            </a:r>
            <a:r>
              <a:rPr lang="tr-TR" sz="2000" b="1" dirty="0" err="1">
                <a:latin typeface="Century Gothic"/>
                <a:ea typeface="+mn-lt"/>
                <a:cs typeface="+mn-lt"/>
              </a:rPr>
              <a:t>volunteering</a:t>
            </a:r>
            <a:r>
              <a:rPr lang="tr-TR" sz="2000" b="1" dirty="0">
                <a:latin typeface="Century Gothic"/>
                <a:ea typeface="+mn-lt"/>
                <a:cs typeface="+mn-lt"/>
              </a:rPr>
              <a:t>, </a:t>
            </a:r>
            <a:r>
              <a:rPr lang="tr-TR" sz="2000" b="1" dirty="0" err="1">
                <a:latin typeface="Century Gothic"/>
                <a:ea typeface="+mn-lt"/>
                <a:cs typeface="+mn-lt"/>
              </a:rPr>
              <a:t>there</a:t>
            </a:r>
            <a:r>
              <a:rPr lang="tr-TR" sz="2000" b="1" dirty="0">
                <a:latin typeface="Century Gothic"/>
                <a:ea typeface="+mn-lt"/>
                <a:cs typeface="+mn-lt"/>
              </a:rPr>
              <a:t> is no </a:t>
            </a:r>
            <a:r>
              <a:rPr lang="tr-TR" sz="2000" b="1" dirty="0" err="1">
                <a:latin typeface="Century Gothic"/>
                <a:ea typeface="+mn-lt"/>
                <a:cs typeface="+mn-lt"/>
              </a:rPr>
              <a:t>motivation</a:t>
            </a:r>
            <a:r>
              <a:rPr lang="tr-TR" sz="2000" b="1" dirty="0">
                <a:latin typeface="Century Gothic"/>
                <a:ea typeface="+mn-lt"/>
                <a:cs typeface="+mn-lt"/>
              </a:rPr>
              <a:t> for </a:t>
            </a:r>
            <a:r>
              <a:rPr lang="tr-TR" sz="2000" b="1" dirty="0" err="1">
                <a:latin typeface="Century Gothic"/>
                <a:ea typeface="+mn-lt"/>
                <a:cs typeface="+mn-lt"/>
              </a:rPr>
              <a:t>profit</a:t>
            </a:r>
            <a:r>
              <a:rPr lang="tr-TR" sz="2000" b="1" dirty="0">
                <a:latin typeface="Century Gothic"/>
                <a:ea typeface="+mn-lt"/>
                <a:cs typeface="+mn-lt"/>
              </a:rPr>
              <a:t>.</a:t>
            </a:r>
            <a:endParaRPr lang="tr-TR" sz="2000" b="1" dirty="0">
              <a:latin typeface="Century Gothic"/>
            </a:endParaRPr>
          </a:p>
        </p:txBody>
      </p:sp>
      <p:sp>
        <p:nvSpPr>
          <p:cNvPr id="5" name="4 Slayt Numarası Yer Tutucusu"/>
          <p:cNvSpPr>
            <a:spLocks noGrp="1"/>
          </p:cNvSpPr>
          <p:nvPr>
            <p:ph type="sldNum" sz="quarter" idx="12"/>
          </p:nvPr>
        </p:nvSpPr>
        <p:spPr/>
        <p:txBody>
          <a:bodyPr/>
          <a:lstStyle/>
          <a:p>
            <a:fld id="{D57F1E4F-1CFF-5643-939E-217C01CDF565}" type="slidenum">
              <a:rPr lang="en-US" smtClean="0"/>
              <a:pPr/>
              <a:t>30</a:t>
            </a:fld>
            <a:endParaRPr lang="en-US"/>
          </a:p>
        </p:txBody>
      </p:sp>
    </p:spTree>
    <p:extLst>
      <p:ext uri="{BB962C8B-B14F-4D97-AF65-F5344CB8AC3E}">
        <p14:creationId xmlns:p14="http://schemas.microsoft.com/office/powerpoint/2010/main" xmlns="" val="25417226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3 Metin kutusu"/>
          <p:cNvSpPr txBox="1"/>
          <p:nvPr/>
        </p:nvSpPr>
        <p:spPr>
          <a:xfrm>
            <a:off x="472440" y="1417320"/>
            <a:ext cx="7208520" cy="1323439"/>
          </a:xfrm>
          <a:prstGeom prst="rect">
            <a:avLst/>
          </a:prstGeom>
          <a:noFill/>
          <a:ln>
            <a:solidFill>
              <a:srgbClr val="FF0000"/>
            </a:solidFill>
          </a:ln>
        </p:spPr>
        <p:txBody>
          <a:bodyPr wrap="square" rtlCol="0">
            <a:spAutoFit/>
          </a:bodyPr>
          <a:lstStyle/>
          <a:p>
            <a:pPr algn="ctr"/>
            <a:r>
              <a:rPr lang="tr-TR" sz="2000" dirty="0" err="1" smtClean="0">
                <a:latin typeface="Century Gothic" pitchFamily="34" charset="0"/>
              </a:rPr>
              <a:t>According</a:t>
            </a:r>
            <a:r>
              <a:rPr lang="tr-TR" sz="2000" dirty="0" smtClean="0">
                <a:latin typeface="Century Gothic" pitchFamily="34" charset="0"/>
              </a:rPr>
              <a:t> to an </a:t>
            </a:r>
            <a:r>
              <a:rPr lang="tr-TR" sz="2000" dirty="0" err="1" smtClean="0">
                <a:latin typeface="Century Gothic" pitchFamily="34" charset="0"/>
              </a:rPr>
              <a:t>article</a:t>
            </a:r>
            <a:r>
              <a:rPr lang="tr-TR" sz="2000" dirty="0" smtClean="0">
                <a:latin typeface="Century Gothic" pitchFamily="34" charset="0"/>
              </a:rPr>
              <a:t> </a:t>
            </a:r>
            <a:r>
              <a:rPr lang="tr-TR" sz="2000" dirty="0" err="1" smtClean="0">
                <a:latin typeface="Century Gothic" pitchFamily="34" charset="0"/>
              </a:rPr>
              <a:t>written</a:t>
            </a:r>
            <a:r>
              <a:rPr lang="tr-TR" sz="2000" dirty="0" smtClean="0">
                <a:latin typeface="Century Gothic" pitchFamily="34" charset="0"/>
              </a:rPr>
              <a:t> </a:t>
            </a:r>
            <a:r>
              <a:rPr lang="tr-TR" sz="2000" dirty="0" err="1" smtClean="0">
                <a:latin typeface="Century Gothic" pitchFamily="34" charset="0"/>
              </a:rPr>
              <a:t>by</a:t>
            </a:r>
            <a:r>
              <a:rPr lang="tr-TR" sz="2000" dirty="0" smtClean="0">
                <a:latin typeface="Century Gothic" pitchFamily="34" charset="0"/>
              </a:rPr>
              <a:t> </a:t>
            </a:r>
            <a:r>
              <a:rPr lang="tr-TR" sz="2000" dirty="0" err="1" smtClean="0">
                <a:latin typeface="Century Gothic" pitchFamily="34" charset="0"/>
              </a:rPr>
              <a:t>Professor</a:t>
            </a:r>
            <a:r>
              <a:rPr lang="tr-TR" sz="2000" dirty="0" smtClean="0">
                <a:latin typeface="Century Gothic" pitchFamily="34" charset="0"/>
              </a:rPr>
              <a:t> Peter </a:t>
            </a:r>
            <a:r>
              <a:rPr lang="tr-TR" sz="2000" dirty="0" err="1" smtClean="0">
                <a:latin typeface="Century Gothic" pitchFamily="34" charset="0"/>
              </a:rPr>
              <a:t>Vogel</a:t>
            </a:r>
            <a:r>
              <a:rPr lang="tr-TR" sz="2000" dirty="0" smtClean="0">
                <a:latin typeface="Century Gothic" pitchFamily="34" charset="0"/>
              </a:rPr>
              <a:t> and </a:t>
            </a:r>
            <a:r>
              <a:rPr lang="tr-TR" sz="2000" dirty="0" err="1" smtClean="0">
                <a:latin typeface="Century Gothic" pitchFamily="34" charset="0"/>
              </a:rPr>
              <a:t>Malgorzata</a:t>
            </a:r>
            <a:r>
              <a:rPr lang="tr-TR" sz="2000" dirty="0" smtClean="0">
                <a:latin typeface="Century Gothic" pitchFamily="34" charset="0"/>
              </a:rPr>
              <a:t> Kurak, “</a:t>
            </a:r>
            <a:r>
              <a:rPr lang="en-US" sz="2000" dirty="0" smtClean="0">
                <a:latin typeface="Century Gothic" pitchFamily="34" charset="0"/>
              </a:rPr>
              <a:t>the key benefit of </a:t>
            </a:r>
            <a:r>
              <a:rPr lang="en-US" sz="2000" dirty="0" err="1" smtClean="0">
                <a:latin typeface="Century Gothic" pitchFamily="34" charset="0"/>
              </a:rPr>
              <a:t>blockchain</a:t>
            </a:r>
            <a:r>
              <a:rPr lang="en-US" sz="2000" dirty="0" smtClean="0">
                <a:latin typeface="Century Gothic" pitchFamily="34" charset="0"/>
              </a:rPr>
              <a:t> for philanthropy is that it enables more transparency and </a:t>
            </a:r>
            <a:r>
              <a:rPr lang="en-US" sz="2000" dirty="0" err="1" smtClean="0">
                <a:latin typeface="Century Gothic" pitchFamily="34" charset="0"/>
              </a:rPr>
              <a:t>accountabilit</a:t>
            </a:r>
            <a:r>
              <a:rPr lang="tr-TR" sz="2000" dirty="0" smtClean="0">
                <a:latin typeface="Century Gothic" pitchFamily="34" charset="0"/>
              </a:rPr>
              <a:t>y.</a:t>
            </a:r>
            <a:endParaRPr lang="tr-TR" sz="2000" dirty="0">
              <a:latin typeface="Century Gothic" pitchFamily="34" charset="0"/>
            </a:endParaRPr>
          </a:p>
        </p:txBody>
      </p:sp>
      <p:sp>
        <p:nvSpPr>
          <p:cNvPr id="5" name="4 Metin kutusu"/>
          <p:cNvSpPr txBox="1"/>
          <p:nvPr/>
        </p:nvSpPr>
        <p:spPr>
          <a:xfrm>
            <a:off x="487680" y="3733800"/>
            <a:ext cx="7208520" cy="1015663"/>
          </a:xfrm>
          <a:prstGeom prst="rect">
            <a:avLst/>
          </a:prstGeom>
          <a:noFill/>
          <a:ln>
            <a:solidFill>
              <a:srgbClr val="FF0000"/>
            </a:solidFill>
          </a:ln>
        </p:spPr>
        <p:txBody>
          <a:bodyPr wrap="square" rtlCol="0">
            <a:spAutoFit/>
          </a:bodyPr>
          <a:lstStyle/>
          <a:p>
            <a:pPr algn="ctr"/>
            <a:r>
              <a:rPr lang="en-US" sz="2000" dirty="0" smtClean="0">
                <a:latin typeface="Century Gothic" pitchFamily="34" charset="0"/>
              </a:rPr>
              <a:t>T</a:t>
            </a:r>
            <a:r>
              <a:rPr lang="tr-TR" sz="2000" dirty="0" smtClean="0">
                <a:latin typeface="Century Gothic" pitchFamily="34" charset="0"/>
              </a:rPr>
              <a:t>hey say, t</a:t>
            </a:r>
            <a:r>
              <a:rPr lang="en-US" sz="2000" dirty="0" smtClean="0">
                <a:latin typeface="Century Gothic" pitchFamily="34" charset="0"/>
              </a:rPr>
              <a:t>he application of </a:t>
            </a:r>
            <a:r>
              <a:rPr lang="en-US" sz="2000" dirty="0" err="1" smtClean="0">
                <a:latin typeface="Century Gothic" pitchFamily="34" charset="0"/>
              </a:rPr>
              <a:t>blockchain</a:t>
            </a:r>
            <a:r>
              <a:rPr lang="en-US" sz="2000" dirty="0" smtClean="0">
                <a:latin typeface="Century Gothic" pitchFamily="34" charset="0"/>
              </a:rPr>
              <a:t> technology to the</a:t>
            </a:r>
            <a:r>
              <a:rPr lang="tr-TR" sz="2000" dirty="0" smtClean="0">
                <a:latin typeface="Century Gothic" pitchFamily="34" charset="0"/>
              </a:rPr>
              <a:t> </a:t>
            </a:r>
            <a:r>
              <a:rPr lang="tr-TR" sz="2000" dirty="0" err="1" smtClean="0">
                <a:latin typeface="Century Gothic" pitchFamily="34" charset="0"/>
              </a:rPr>
              <a:t>philanthropy</a:t>
            </a:r>
            <a:r>
              <a:rPr lang="tr-TR" sz="2000" dirty="0" smtClean="0">
                <a:latin typeface="Century Gothic" pitchFamily="34" charset="0"/>
              </a:rPr>
              <a:t> s</a:t>
            </a:r>
            <a:r>
              <a:rPr lang="en-US" sz="2000" dirty="0" err="1" smtClean="0">
                <a:latin typeface="Century Gothic" pitchFamily="34" charset="0"/>
              </a:rPr>
              <a:t>ystem</a:t>
            </a:r>
            <a:r>
              <a:rPr lang="en-US" sz="2000" dirty="0" smtClean="0">
                <a:latin typeface="Century Gothic" pitchFamily="34" charset="0"/>
              </a:rPr>
              <a:t> has some benefits and drawbacks</a:t>
            </a:r>
            <a:r>
              <a:rPr lang="en-US" sz="2000" dirty="0" smtClean="0">
                <a:latin typeface="Century Gothic" pitchFamily="34" charset="0"/>
              </a:rPr>
              <a:t>.</a:t>
            </a:r>
            <a:endParaRPr lang="tr-TR" sz="2000" dirty="0">
              <a:latin typeface="Century Gothic" pitchFamily="34" charset="0"/>
            </a:endParaRPr>
          </a:p>
        </p:txBody>
      </p:sp>
      <p:sp>
        <p:nvSpPr>
          <p:cNvPr id="7" name="6 Slayt Numarası Yer Tutucusu"/>
          <p:cNvSpPr>
            <a:spLocks noGrp="1"/>
          </p:cNvSpPr>
          <p:nvPr>
            <p:ph type="sldNum" sz="quarter" idx="12"/>
          </p:nvPr>
        </p:nvSpPr>
        <p:spPr/>
        <p:txBody>
          <a:bodyPr/>
          <a:lstStyle/>
          <a:p>
            <a:fld id="{D57F1E4F-1CFF-5643-939E-217C01CDF565}" type="slidenum">
              <a:rPr lang="en-US" smtClean="0"/>
              <a:pPr/>
              <a:t>31</a:t>
            </a:fld>
            <a:endParaRPr lang="en-US"/>
          </a:p>
        </p:txBody>
      </p:sp>
    </p:spTree>
    <p:extLst>
      <p:ext uri="{BB962C8B-B14F-4D97-AF65-F5344CB8AC3E}">
        <p14:creationId xmlns:p14="http://schemas.microsoft.com/office/powerpoint/2010/main" xmlns="" val="25417226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7FD8B59-C02E-42BA-BCCC-1E1AD0B5BA2B}"/>
              </a:ext>
            </a:extLst>
          </p:cNvPr>
          <p:cNvSpPr>
            <a:spLocks noGrp="1"/>
          </p:cNvSpPr>
          <p:nvPr>
            <p:ph type="title"/>
          </p:nvPr>
        </p:nvSpPr>
        <p:spPr>
          <a:xfrm>
            <a:off x="685801" y="500743"/>
            <a:ext cx="7402285" cy="1360714"/>
          </a:xfrm>
        </p:spPr>
        <p:txBody>
          <a:bodyPr>
            <a:normAutofit/>
          </a:bodyPr>
          <a:lstStyle/>
          <a:p>
            <a:pPr algn="ctr">
              <a:spcBef>
                <a:spcPts val="0"/>
              </a:spcBef>
            </a:pPr>
            <a:r>
              <a:rPr lang="tr-TR" dirty="0" err="1" smtClean="0">
                <a:latin typeface="Century Gothic"/>
                <a:cs typeface="Calibri Light"/>
              </a:rPr>
              <a:t>Benefits</a:t>
            </a:r>
            <a:r>
              <a:rPr lang="tr-TR" dirty="0" smtClean="0">
                <a:latin typeface="Century Gothic"/>
                <a:cs typeface="Calibri Light"/>
              </a:rPr>
              <a:t> and </a:t>
            </a:r>
            <a:r>
              <a:rPr lang="tr-TR" dirty="0" err="1" smtClean="0">
                <a:latin typeface="Century Gothic"/>
                <a:cs typeface="Calibri Light"/>
              </a:rPr>
              <a:t>drawbacks</a:t>
            </a:r>
            <a:r>
              <a:rPr lang="tr-TR" dirty="0" smtClean="0">
                <a:latin typeface="Century Gothic"/>
                <a:cs typeface="Calibri Light"/>
              </a:rPr>
              <a:t> for </a:t>
            </a:r>
            <a:r>
              <a:rPr lang="tr-TR" dirty="0" err="1" smtClean="0">
                <a:latin typeface="Century Gothic"/>
                <a:cs typeface="Calibri Light"/>
              </a:rPr>
              <a:t>donors</a:t>
            </a:r>
            <a:endParaRPr lang="tr-TR" dirty="0">
              <a:latin typeface="Century Gothic"/>
              <a:cs typeface="Calibri Light"/>
            </a:endParaRPr>
          </a:p>
        </p:txBody>
      </p:sp>
      <p:sp>
        <p:nvSpPr>
          <p:cNvPr id="7" name="6 Metin kutusu"/>
          <p:cNvSpPr txBox="1"/>
          <p:nvPr/>
        </p:nvSpPr>
        <p:spPr>
          <a:xfrm>
            <a:off x="381000" y="2377440"/>
            <a:ext cx="7193280" cy="1754326"/>
          </a:xfrm>
          <a:prstGeom prst="rect">
            <a:avLst/>
          </a:prstGeom>
          <a:noFill/>
          <a:ln>
            <a:solidFill>
              <a:schemeClr val="accent1"/>
            </a:solidFill>
          </a:ln>
        </p:spPr>
        <p:txBody>
          <a:bodyPr wrap="square" rtlCol="0">
            <a:spAutoFit/>
          </a:bodyPr>
          <a:lstStyle/>
          <a:p>
            <a:pPr marL="342900" indent="-342900">
              <a:buAutoNum type="arabicPeriod"/>
            </a:pPr>
            <a:r>
              <a:rPr lang="en-US" b="1" dirty="0" smtClean="0">
                <a:latin typeface="Century Gothic" pitchFamily="34" charset="0"/>
              </a:rPr>
              <a:t>Transactions at a higher speed and lower cost</a:t>
            </a:r>
            <a:endParaRPr lang="tr-TR" b="1" dirty="0" smtClean="0">
              <a:latin typeface="Century Gothic" pitchFamily="34" charset="0"/>
            </a:endParaRPr>
          </a:p>
          <a:p>
            <a:pPr marL="800100" lvl="1" indent="-342900"/>
            <a:r>
              <a:rPr lang="tr-TR" dirty="0" smtClean="0"/>
              <a:t>	</a:t>
            </a:r>
            <a:r>
              <a:rPr lang="en-US" dirty="0" smtClean="0">
                <a:latin typeface="Century Gothic" pitchFamily="34" charset="0"/>
              </a:rPr>
              <a:t>Transactions performed on </a:t>
            </a:r>
            <a:r>
              <a:rPr lang="en-US" dirty="0" err="1" smtClean="0">
                <a:latin typeface="Century Gothic" pitchFamily="34" charset="0"/>
              </a:rPr>
              <a:t>blockchain</a:t>
            </a:r>
            <a:r>
              <a:rPr lang="en-US" dirty="0" smtClean="0">
                <a:latin typeface="Century Gothic" pitchFamily="34" charset="0"/>
              </a:rPr>
              <a:t> can reach recipients faster and at a lower cost because all</a:t>
            </a:r>
            <a:r>
              <a:rPr lang="tr-TR" dirty="0" smtClean="0">
                <a:latin typeface="Century Gothic" pitchFamily="34" charset="0"/>
              </a:rPr>
              <a:t> </a:t>
            </a:r>
            <a:r>
              <a:rPr lang="en-US" dirty="0" smtClean="0">
                <a:latin typeface="Century Gothic" pitchFamily="34" charset="0"/>
              </a:rPr>
              <a:t>transactions are posted immediately</a:t>
            </a:r>
            <a:r>
              <a:rPr lang="tr-TR" dirty="0" smtClean="0">
                <a:latin typeface="Century Gothic" pitchFamily="34" charset="0"/>
              </a:rPr>
              <a:t> and </a:t>
            </a:r>
            <a:r>
              <a:rPr lang="tr-TR" dirty="0" err="1" smtClean="0">
                <a:latin typeface="Century Gothic" pitchFamily="34" charset="0"/>
              </a:rPr>
              <a:t>are</a:t>
            </a:r>
            <a:r>
              <a:rPr lang="tr-TR" dirty="0" smtClean="0">
                <a:latin typeface="Century Gothic" pitchFamily="34" charset="0"/>
              </a:rPr>
              <a:t> </a:t>
            </a:r>
            <a:r>
              <a:rPr lang="tr-TR" dirty="0" err="1" smtClean="0">
                <a:latin typeface="Century Gothic" pitchFamily="34" charset="0"/>
              </a:rPr>
              <a:t>available</a:t>
            </a:r>
            <a:r>
              <a:rPr lang="tr-TR" dirty="0" smtClean="0">
                <a:latin typeface="Century Gothic" pitchFamily="34" charset="0"/>
              </a:rPr>
              <a:t> to </a:t>
            </a:r>
            <a:r>
              <a:rPr lang="tr-TR" dirty="0" err="1" smtClean="0">
                <a:latin typeface="Century Gothic" pitchFamily="34" charset="0"/>
              </a:rPr>
              <a:t>everyone</a:t>
            </a:r>
            <a:r>
              <a:rPr lang="en-US" dirty="0" smtClean="0">
                <a:latin typeface="Century Gothic" pitchFamily="34" charset="0"/>
              </a:rPr>
              <a:t>.</a:t>
            </a:r>
            <a:r>
              <a:rPr lang="tr-TR" dirty="0" smtClean="0">
                <a:latin typeface="Century Gothic" pitchFamily="34" charset="0"/>
              </a:rPr>
              <a:t> </a:t>
            </a:r>
            <a:r>
              <a:rPr lang="tr-TR" dirty="0" err="1" smtClean="0">
                <a:latin typeface="Century Gothic" pitchFamily="34" charset="0"/>
              </a:rPr>
              <a:t>This</a:t>
            </a:r>
            <a:r>
              <a:rPr lang="tr-TR" dirty="0" smtClean="0">
                <a:latin typeface="Century Gothic" pitchFamily="34" charset="0"/>
              </a:rPr>
              <a:t> </a:t>
            </a:r>
            <a:r>
              <a:rPr lang="tr-TR" dirty="0" err="1" smtClean="0">
                <a:latin typeface="Century Gothic" pitchFamily="34" charset="0"/>
              </a:rPr>
              <a:t>also</a:t>
            </a:r>
            <a:r>
              <a:rPr lang="tr-TR" dirty="0" smtClean="0">
                <a:latin typeface="Century Gothic" pitchFamily="34" charset="0"/>
              </a:rPr>
              <a:t> </a:t>
            </a:r>
            <a:r>
              <a:rPr lang="tr-TR" dirty="0" err="1" smtClean="0">
                <a:latin typeface="Century Gothic" pitchFamily="34" charset="0"/>
              </a:rPr>
              <a:t>helps</a:t>
            </a:r>
            <a:r>
              <a:rPr lang="tr-TR" dirty="0" smtClean="0">
                <a:latin typeface="Century Gothic" pitchFamily="34" charset="0"/>
              </a:rPr>
              <a:t> to </a:t>
            </a:r>
            <a:r>
              <a:rPr lang="tr-TR" dirty="0" err="1" smtClean="0">
                <a:latin typeface="Century Gothic" pitchFamily="34" charset="0"/>
              </a:rPr>
              <a:t>increase</a:t>
            </a:r>
            <a:r>
              <a:rPr lang="tr-TR" dirty="0" smtClean="0">
                <a:latin typeface="Century Gothic" pitchFamily="34" charset="0"/>
              </a:rPr>
              <a:t> </a:t>
            </a:r>
            <a:r>
              <a:rPr lang="tr-TR" dirty="0" err="1" smtClean="0">
                <a:latin typeface="Century Gothic" pitchFamily="34" charset="0"/>
              </a:rPr>
              <a:t>the</a:t>
            </a:r>
            <a:r>
              <a:rPr lang="tr-TR" dirty="0" smtClean="0">
                <a:latin typeface="Century Gothic" pitchFamily="34" charset="0"/>
              </a:rPr>
              <a:t> </a:t>
            </a:r>
            <a:r>
              <a:rPr lang="tr-TR" dirty="0" err="1" smtClean="0">
                <a:latin typeface="Century Gothic" pitchFamily="34" charset="0"/>
              </a:rPr>
              <a:t>transparency</a:t>
            </a:r>
            <a:r>
              <a:rPr lang="tr-TR" dirty="0" smtClean="0">
                <a:latin typeface="Century Gothic" pitchFamily="34" charset="0"/>
              </a:rPr>
              <a:t>.</a:t>
            </a:r>
            <a:endParaRPr lang="tr-TR" b="1" dirty="0" smtClean="0">
              <a:latin typeface="Century Gothic" pitchFamily="34" charset="0"/>
            </a:endParaRPr>
          </a:p>
        </p:txBody>
      </p:sp>
      <p:sp>
        <p:nvSpPr>
          <p:cNvPr id="9" name="Metin kutusu 2">
            <a:extLst>
              <a:ext uri="{FF2B5EF4-FFF2-40B4-BE49-F238E27FC236}">
                <a16:creationId xmlns:a16="http://schemas.microsoft.com/office/drawing/2014/main" xmlns="" id="{323FB6BF-568C-47DA-8F12-7DBF45BB5CB4}"/>
              </a:ext>
            </a:extLst>
          </p:cNvPr>
          <p:cNvSpPr txBox="1"/>
          <p:nvPr/>
        </p:nvSpPr>
        <p:spPr>
          <a:xfrm>
            <a:off x="455475" y="1845479"/>
            <a:ext cx="3289539" cy="369332"/>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smtClean="0">
                <a:latin typeface="Century Gothic"/>
              </a:rPr>
              <a:t>BENEFITS</a:t>
            </a:r>
            <a:endParaRPr lang="tr-TR" dirty="0">
              <a:latin typeface="Century Gothic"/>
            </a:endParaRPr>
          </a:p>
        </p:txBody>
      </p:sp>
      <p:sp>
        <p:nvSpPr>
          <p:cNvPr id="11" name="10 Metin kutusu"/>
          <p:cNvSpPr txBox="1"/>
          <p:nvPr/>
        </p:nvSpPr>
        <p:spPr>
          <a:xfrm>
            <a:off x="365760" y="4328160"/>
            <a:ext cx="7193280" cy="1477328"/>
          </a:xfrm>
          <a:prstGeom prst="rect">
            <a:avLst/>
          </a:prstGeom>
          <a:noFill/>
          <a:ln>
            <a:solidFill>
              <a:schemeClr val="accent1"/>
            </a:solidFill>
          </a:ln>
        </p:spPr>
        <p:txBody>
          <a:bodyPr wrap="square" rtlCol="0">
            <a:spAutoFit/>
          </a:bodyPr>
          <a:lstStyle/>
          <a:p>
            <a:pPr marL="342900" indent="-342900"/>
            <a:r>
              <a:rPr lang="tr-TR" b="1" dirty="0" smtClean="0">
                <a:latin typeface="Century Gothic" pitchFamily="34" charset="0"/>
              </a:rPr>
              <a:t>2.   </a:t>
            </a:r>
            <a:r>
              <a:rPr lang="en-US" b="1" dirty="0" smtClean="0">
                <a:latin typeface="Century Gothic" pitchFamily="34" charset="0"/>
              </a:rPr>
              <a:t>Highly visible and traceable transactions</a:t>
            </a:r>
            <a:endParaRPr lang="tr-TR" b="1" dirty="0" smtClean="0">
              <a:latin typeface="Century Gothic" pitchFamily="34" charset="0"/>
            </a:endParaRPr>
          </a:p>
          <a:p>
            <a:pPr marL="800100" lvl="1" indent="-342900"/>
            <a:r>
              <a:rPr lang="tr-TR" dirty="0" smtClean="0"/>
              <a:t>	</a:t>
            </a:r>
            <a:r>
              <a:rPr lang="tr-TR" dirty="0" smtClean="0">
                <a:latin typeface="Century Gothic" pitchFamily="34" charset="0"/>
              </a:rPr>
              <a:t>B</a:t>
            </a:r>
            <a:r>
              <a:rPr lang="en-US" dirty="0" err="1" smtClean="0">
                <a:latin typeface="Century Gothic" pitchFamily="34" charset="0"/>
              </a:rPr>
              <a:t>lockchain</a:t>
            </a:r>
            <a:r>
              <a:rPr lang="tr-TR" dirty="0" smtClean="0">
                <a:latin typeface="Century Gothic" pitchFamily="34" charset="0"/>
              </a:rPr>
              <a:t> </a:t>
            </a:r>
            <a:r>
              <a:rPr lang="tr-TR" dirty="0" err="1" smtClean="0">
                <a:latin typeface="Century Gothic" pitchFamily="34" charset="0"/>
              </a:rPr>
              <a:t>allows</a:t>
            </a:r>
            <a:r>
              <a:rPr lang="tr-TR" dirty="0" smtClean="0">
                <a:latin typeface="Century Gothic" pitchFamily="34" charset="0"/>
              </a:rPr>
              <a:t> </a:t>
            </a:r>
            <a:r>
              <a:rPr lang="en-US" dirty="0" smtClean="0">
                <a:latin typeface="Century Gothic" pitchFamily="34" charset="0"/>
              </a:rPr>
              <a:t>philanthropists</a:t>
            </a:r>
            <a:r>
              <a:rPr lang="tr-TR" dirty="0" smtClean="0">
                <a:latin typeface="Century Gothic" pitchFamily="34" charset="0"/>
              </a:rPr>
              <a:t> to </a:t>
            </a:r>
            <a:r>
              <a:rPr lang="en-US" dirty="0" smtClean="0">
                <a:latin typeface="Century Gothic" pitchFamily="34" charset="0"/>
              </a:rPr>
              <a:t>track all their transactions</a:t>
            </a:r>
            <a:r>
              <a:rPr lang="tr-TR" dirty="0" smtClean="0">
                <a:latin typeface="Century Gothic" pitchFamily="34" charset="0"/>
              </a:rPr>
              <a:t>. </a:t>
            </a:r>
            <a:r>
              <a:rPr lang="en-US" dirty="0" smtClean="0">
                <a:latin typeface="Century Gothic" pitchFamily="34" charset="0"/>
              </a:rPr>
              <a:t>By monitoring the entire sequence of transactions, </a:t>
            </a:r>
            <a:r>
              <a:rPr lang="tr-TR" dirty="0" err="1" smtClean="0">
                <a:latin typeface="Century Gothic" pitchFamily="34" charset="0"/>
              </a:rPr>
              <a:t>donors</a:t>
            </a:r>
            <a:r>
              <a:rPr lang="tr-TR" dirty="0" smtClean="0">
                <a:latin typeface="Century Gothic" pitchFamily="34" charset="0"/>
              </a:rPr>
              <a:t> </a:t>
            </a:r>
            <a:r>
              <a:rPr lang="en-US" dirty="0" smtClean="0">
                <a:latin typeface="Century Gothic" pitchFamily="34" charset="0"/>
              </a:rPr>
              <a:t>can easily find out whether their funds reached their intended target.</a:t>
            </a:r>
            <a:endParaRPr lang="tr-TR" b="1" dirty="0" smtClean="0">
              <a:latin typeface="Century Gothic" pitchFamily="34" charset="0"/>
            </a:endParaRPr>
          </a:p>
        </p:txBody>
      </p:sp>
      <p:sp>
        <p:nvSpPr>
          <p:cNvPr id="12" name="11 Slayt Numarası Yer Tutucusu"/>
          <p:cNvSpPr>
            <a:spLocks noGrp="1"/>
          </p:cNvSpPr>
          <p:nvPr>
            <p:ph type="sldNum" sz="quarter" idx="12"/>
          </p:nvPr>
        </p:nvSpPr>
        <p:spPr/>
        <p:txBody>
          <a:bodyPr/>
          <a:lstStyle/>
          <a:p>
            <a:fld id="{D57F1E4F-1CFF-5643-939E-217C01CDF565}" type="slidenum">
              <a:rPr lang="en-US" smtClean="0"/>
              <a:pPr/>
              <a:t>32</a:t>
            </a:fld>
            <a:endParaRPr lang="en-US"/>
          </a:p>
        </p:txBody>
      </p:sp>
    </p:spTree>
    <p:extLst>
      <p:ext uri="{BB962C8B-B14F-4D97-AF65-F5344CB8AC3E}">
        <p14:creationId xmlns:p14="http://schemas.microsoft.com/office/powerpoint/2010/main" xmlns="" val="8527987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7FD8B59-C02E-42BA-BCCC-1E1AD0B5BA2B}"/>
              </a:ext>
            </a:extLst>
          </p:cNvPr>
          <p:cNvSpPr>
            <a:spLocks noGrp="1"/>
          </p:cNvSpPr>
          <p:nvPr>
            <p:ph type="title"/>
          </p:nvPr>
        </p:nvSpPr>
        <p:spPr>
          <a:xfrm>
            <a:off x="685801" y="500743"/>
            <a:ext cx="7402285" cy="1360714"/>
          </a:xfrm>
        </p:spPr>
        <p:txBody>
          <a:bodyPr>
            <a:normAutofit/>
          </a:bodyPr>
          <a:lstStyle/>
          <a:p>
            <a:pPr algn="ctr">
              <a:spcBef>
                <a:spcPts val="0"/>
              </a:spcBef>
            </a:pPr>
            <a:r>
              <a:rPr lang="tr-TR" dirty="0" err="1" smtClean="0">
                <a:latin typeface="Century Gothic"/>
                <a:cs typeface="Calibri Light"/>
              </a:rPr>
              <a:t>Benefits</a:t>
            </a:r>
            <a:r>
              <a:rPr lang="tr-TR" dirty="0" smtClean="0">
                <a:latin typeface="Century Gothic"/>
                <a:cs typeface="Calibri Light"/>
              </a:rPr>
              <a:t> and </a:t>
            </a:r>
            <a:r>
              <a:rPr lang="tr-TR" dirty="0" err="1" smtClean="0">
                <a:latin typeface="Century Gothic"/>
                <a:cs typeface="Calibri Light"/>
              </a:rPr>
              <a:t>drawbacks</a:t>
            </a:r>
            <a:r>
              <a:rPr lang="tr-TR" dirty="0" smtClean="0">
                <a:latin typeface="Century Gothic"/>
                <a:cs typeface="Calibri Light"/>
              </a:rPr>
              <a:t> for </a:t>
            </a:r>
            <a:r>
              <a:rPr lang="tr-TR" dirty="0" err="1" smtClean="0">
                <a:latin typeface="Century Gothic"/>
                <a:cs typeface="Calibri Light"/>
              </a:rPr>
              <a:t>donors</a:t>
            </a:r>
            <a:endParaRPr lang="tr-TR" dirty="0">
              <a:latin typeface="Century Gothic"/>
              <a:cs typeface="Calibri Light"/>
            </a:endParaRPr>
          </a:p>
        </p:txBody>
      </p:sp>
      <p:sp>
        <p:nvSpPr>
          <p:cNvPr id="7" name="6 Metin kutusu"/>
          <p:cNvSpPr txBox="1"/>
          <p:nvPr/>
        </p:nvSpPr>
        <p:spPr>
          <a:xfrm>
            <a:off x="381000" y="2377440"/>
            <a:ext cx="7193280" cy="1200329"/>
          </a:xfrm>
          <a:prstGeom prst="rect">
            <a:avLst/>
          </a:prstGeom>
          <a:noFill/>
          <a:ln>
            <a:solidFill>
              <a:schemeClr val="accent1"/>
            </a:solidFill>
          </a:ln>
        </p:spPr>
        <p:txBody>
          <a:bodyPr wrap="square" rtlCol="0">
            <a:spAutoFit/>
          </a:bodyPr>
          <a:lstStyle/>
          <a:p>
            <a:pPr marL="342900" indent="-342900">
              <a:buAutoNum type="arabicPeriod"/>
            </a:pPr>
            <a:r>
              <a:rPr lang="en-US" b="1" dirty="0" smtClean="0">
                <a:latin typeface="Century Gothic" pitchFamily="34" charset="0"/>
              </a:rPr>
              <a:t>Overrated ability to provide trust</a:t>
            </a:r>
            <a:endParaRPr lang="tr-TR" b="1" dirty="0" smtClean="0">
              <a:latin typeface="Century Gothic" pitchFamily="34" charset="0"/>
            </a:endParaRPr>
          </a:p>
          <a:p>
            <a:pPr marL="800100" lvl="1" indent="-342900"/>
            <a:r>
              <a:rPr lang="tr-TR" dirty="0" smtClean="0"/>
              <a:t>	</a:t>
            </a:r>
            <a:r>
              <a:rPr lang="tr-TR" dirty="0" smtClean="0">
                <a:latin typeface="Century Gothic" pitchFamily="34" charset="0"/>
              </a:rPr>
              <a:t>B</a:t>
            </a:r>
            <a:r>
              <a:rPr lang="en-US" dirty="0" err="1" smtClean="0">
                <a:latin typeface="Century Gothic" pitchFamily="34" charset="0"/>
              </a:rPr>
              <a:t>lockchain</a:t>
            </a:r>
            <a:r>
              <a:rPr lang="en-US" dirty="0" smtClean="0">
                <a:latin typeface="Century Gothic" pitchFamily="34" charset="0"/>
              </a:rPr>
              <a:t> has no central governing body or auditor</a:t>
            </a:r>
            <a:r>
              <a:rPr lang="tr-TR" dirty="0" smtClean="0">
                <a:latin typeface="Century Gothic" pitchFamily="34" charset="0"/>
              </a:rPr>
              <a:t>. </a:t>
            </a:r>
            <a:r>
              <a:rPr lang="tr-TR" dirty="0" err="1" smtClean="0">
                <a:latin typeface="Century Gothic" pitchFamily="34" charset="0"/>
              </a:rPr>
              <a:t>This</a:t>
            </a:r>
            <a:r>
              <a:rPr lang="tr-TR" dirty="0" smtClean="0">
                <a:latin typeface="Century Gothic" pitchFamily="34" charset="0"/>
              </a:rPr>
              <a:t> </a:t>
            </a:r>
            <a:r>
              <a:rPr lang="tr-TR" dirty="0" err="1" smtClean="0">
                <a:latin typeface="Century Gothic" pitchFamily="34" charset="0"/>
              </a:rPr>
              <a:t>means</a:t>
            </a:r>
            <a:r>
              <a:rPr lang="tr-TR" dirty="0" smtClean="0">
                <a:latin typeface="Century Gothic" pitchFamily="34" charset="0"/>
              </a:rPr>
              <a:t> </a:t>
            </a:r>
            <a:r>
              <a:rPr lang="en-US" dirty="0" smtClean="0">
                <a:latin typeface="Century Gothic" pitchFamily="34" charset="0"/>
              </a:rPr>
              <a:t>that</a:t>
            </a:r>
            <a:r>
              <a:rPr lang="tr-TR" dirty="0" smtClean="0">
                <a:latin typeface="Century Gothic" pitchFamily="34" charset="0"/>
              </a:rPr>
              <a:t> </a:t>
            </a:r>
            <a:r>
              <a:rPr lang="tr-TR" dirty="0" err="1" smtClean="0">
                <a:latin typeface="Century Gothic" pitchFamily="34" charset="0"/>
              </a:rPr>
              <a:t>there</a:t>
            </a:r>
            <a:r>
              <a:rPr lang="tr-TR" dirty="0" smtClean="0">
                <a:latin typeface="Century Gothic" pitchFamily="34" charset="0"/>
              </a:rPr>
              <a:t> is no </a:t>
            </a:r>
            <a:r>
              <a:rPr lang="tr-TR" dirty="0" err="1" smtClean="0">
                <a:latin typeface="Century Gothic" pitchFamily="34" charset="0"/>
              </a:rPr>
              <a:t>one</a:t>
            </a:r>
            <a:r>
              <a:rPr lang="tr-TR" dirty="0" smtClean="0">
                <a:latin typeface="Century Gothic" pitchFamily="34" charset="0"/>
              </a:rPr>
              <a:t> to </a:t>
            </a:r>
            <a:r>
              <a:rPr lang="en-US" dirty="0" smtClean="0">
                <a:latin typeface="Century Gothic" pitchFamily="34" charset="0"/>
              </a:rPr>
              <a:t>take responsibility for </a:t>
            </a:r>
            <a:r>
              <a:rPr lang="tr-TR" dirty="0" err="1" smtClean="0">
                <a:latin typeface="Century Gothic" pitchFamily="34" charset="0"/>
              </a:rPr>
              <a:t>the</a:t>
            </a:r>
            <a:r>
              <a:rPr lang="tr-TR" dirty="0" smtClean="0">
                <a:latin typeface="Century Gothic" pitchFamily="34" charset="0"/>
              </a:rPr>
              <a:t> </a:t>
            </a:r>
            <a:r>
              <a:rPr lang="en-US" dirty="0" smtClean="0">
                <a:latin typeface="Century Gothic" pitchFamily="34" charset="0"/>
              </a:rPr>
              <a:t>failure</a:t>
            </a:r>
            <a:r>
              <a:rPr lang="tr-TR" dirty="0" smtClean="0">
                <a:latin typeface="Century Gothic" pitchFamily="34" charset="0"/>
              </a:rPr>
              <a:t> of </a:t>
            </a:r>
            <a:r>
              <a:rPr lang="tr-TR" dirty="0" err="1" smtClean="0">
                <a:latin typeface="Century Gothic" pitchFamily="34" charset="0"/>
              </a:rPr>
              <a:t>the</a:t>
            </a:r>
            <a:r>
              <a:rPr lang="tr-TR" dirty="0" smtClean="0">
                <a:latin typeface="Century Gothic" pitchFamily="34" charset="0"/>
              </a:rPr>
              <a:t> </a:t>
            </a:r>
            <a:r>
              <a:rPr lang="tr-TR" dirty="0" err="1" smtClean="0">
                <a:latin typeface="Century Gothic" pitchFamily="34" charset="0"/>
              </a:rPr>
              <a:t>system</a:t>
            </a:r>
            <a:r>
              <a:rPr lang="en-US" dirty="0" smtClean="0">
                <a:latin typeface="Century Gothic" pitchFamily="34" charset="0"/>
              </a:rPr>
              <a:t> if </a:t>
            </a:r>
            <a:r>
              <a:rPr lang="tr-TR" dirty="0" err="1" smtClean="0">
                <a:latin typeface="Century Gothic" pitchFamily="34" charset="0"/>
              </a:rPr>
              <a:t>neccessary</a:t>
            </a:r>
            <a:r>
              <a:rPr lang="en-US" dirty="0" smtClean="0">
                <a:latin typeface="Century Gothic" pitchFamily="34" charset="0"/>
              </a:rPr>
              <a:t>.</a:t>
            </a:r>
            <a:endParaRPr lang="tr-TR" b="1" dirty="0" smtClean="0">
              <a:latin typeface="Century Gothic" pitchFamily="34" charset="0"/>
            </a:endParaRPr>
          </a:p>
        </p:txBody>
      </p:sp>
      <p:sp>
        <p:nvSpPr>
          <p:cNvPr id="9" name="Metin kutusu 2">
            <a:extLst>
              <a:ext uri="{FF2B5EF4-FFF2-40B4-BE49-F238E27FC236}">
                <a16:creationId xmlns:a16="http://schemas.microsoft.com/office/drawing/2014/main" xmlns="" id="{323FB6BF-568C-47DA-8F12-7DBF45BB5CB4}"/>
              </a:ext>
            </a:extLst>
          </p:cNvPr>
          <p:cNvSpPr txBox="1"/>
          <p:nvPr/>
        </p:nvSpPr>
        <p:spPr>
          <a:xfrm>
            <a:off x="455475" y="1845479"/>
            <a:ext cx="3289539" cy="369332"/>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smtClean="0">
                <a:latin typeface="Century Gothic"/>
              </a:rPr>
              <a:t>DRAWBACKS</a:t>
            </a:r>
            <a:endParaRPr lang="tr-TR" dirty="0">
              <a:latin typeface="Century Gothic"/>
            </a:endParaRPr>
          </a:p>
        </p:txBody>
      </p:sp>
      <p:sp>
        <p:nvSpPr>
          <p:cNvPr id="11" name="10 Metin kutusu"/>
          <p:cNvSpPr txBox="1"/>
          <p:nvPr/>
        </p:nvSpPr>
        <p:spPr>
          <a:xfrm>
            <a:off x="365760" y="3700199"/>
            <a:ext cx="7193280" cy="1477328"/>
          </a:xfrm>
          <a:prstGeom prst="rect">
            <a:avLst/>
          </a:prstGeom>
          <a:noFill/>
          <a:ln>
            <a:solidFill>
              <a:schemeClr val="accent1"/>
            </a:solidFill>
          </a:ln>
        </p:spPr>
        <p:txBody>
          <a:bodyPr wrap="square" rtlCol="0">
            <a:spAutoFit/>
          </a:bodyPr>
          <a:lstStyle/>
          <a:p>
            <a:pPr marL="342900" indent="-342900"/>
            <a:r>
              <a:rPr lang="tr-TR" b="1" dirty="0" smtClean="0">
                <a:latin typeface="Century Gothic" pitchFamily="34" charset="0"/>
              </a:rPr>
              <a:t>2.   </a:t>
            </a:r>
            <a:r>
              <a:rPr lang="en-US" b="1" dirty="0" smtClean="0">
                <a:latin typeface="Century Gothic" pitchFamily="34" charset="0"/>
              </a:rPr>
              <a:t>High energy </a:t>
            </a:r>
            <a:r>
              <a:rPr lang="en-US" b="1" dirty="0" smtClean="0">
                <a:latin typeface="Century Gothic" pitchFamily="34" charset="0"/>
              </a:rPr>
              <a:t>consumption</a:t>
            </a:r>
            <a:endParaRPr lang="tr-TR" b="1" dirty="0" smtClean="0">
              <a:latin typeface="Century Gothic" pitchFamily="34" charset="0"/>
            </a:endParaRPr>
          </a:p>
          <a:p>
            <a:pPr marL="800100" lvl="1" indent="-342900"/>
            <a:r>
              <a:rPr lang="tr-TR" dirty="0" smtClean="0"/>
              <a:t>	</a:t>
            </a:r>
            <a:r>
              <a:rPr lang="en-US" dirty="0" smtClean="0">
                <a:latin typeface="Century Gothic" pitchFamily="34" charset="0"/>
              </a:rPr>
              <a:t>Because </a:t>
            </a:r>
            <a:r>
              <a:rPr lang="en-US" dirty="0" err="1" smtClean="0">
                <a:latin typeface="Century Gothic" pitchFamily="34" charset="0"/>
              </a:rPr>
              <a:t>cryptocurrencies</a:t>
            </a:r>
            <a:r>
              <a:rPr lang="en-US" dirty="0" smtClean="0">
                <a:latin typeface="Century Gothic" pitchFamily="34" charset="0"/>
              </a:rPr>
              <a:t> store every transaction, this technology can help </a:t>
            </a:r>
            <a:r>
              <a:rPr lang="tr-TR" dirty="0" err="1" smtClean="0">
                <a:latin typeface="Century Gothic" pitchFamily="34" charset="0"/>
              </a:rPr>
              <a:t>donors</a:t>
            </a:r>
            <a:r>
              <a:rPr lang="tr-TR" dirty="0" smtClean="0">
                <a:latin typeface="Century Gothic" pitchFamily="34" charset="0"/>
              </a:rPr>
              <a:t> </a:t>
            </a:r>
            <a:r>
              <a:rPr lang="en-US" dirty="0" smtClean="0">
                <a:latin typeface="Century Gothic" pitchFamily="34" charset="0"/>
              </a:rPr>
              <a:t>verify whether their funds were spent in line with their intentions.</a:t>
            </a:r>
            <a:r>
              <a:rPr lang="tr-TR" dirty="0" smtClean="0">
                <a:latin typeface="Century Gothic" pitchFamily="34" charset="0"/>
              </a:rPr>
              <a:t> But </a:t>
            </a:r>
            <a:r>
              <a:rPr lang="tr-TR" dirty="0" err="1" smtClean="0">
                <a:latin typeface="Century Gothic" pitchFamily="34" charset="0"/>
              </a:rPr>
              <a:t>this</a:t>
            </a:r>
            <a:r>
              <a:rPr lang="tr-TR" dirty="0" smtClean="0">
                <a:latin typeface="Century Gothic" pitchFamily="34" charset="0"/>
              </a:rPr>
              <a:t> </a:t>
            </a:r>
            <a:r>
              <a:rPr lang="en-US" dirty="0" smtClean="0">
                <a:latin typeface="Century Gothic" pitchFamily="34" charset="0"/>
              </a:rPr>
              <a:t>crypto-mining process is a massive consumer of energy.</a:t>
            </a:r>
            <a:endParaRPr lang="tr-TR" b="1" dirty="0" smtClean="0">
              <a:latin typeface="Century Gothic" pitchFamily="34" charset="0"/>
            </a:endParaRPr>
          </a:p>
        </p:txBody>
      </p:sp>
      <p:sp>
        <p:nvSpPr>
          <p:cNvPr id="12" name="11 Slayt Numarası Yer Tutucusu"/>
          <p:cNvSpPr>
            <a:spLocks noGrp="1"/>
          </p:cNvSpPr>
          <p:nvPr>
            <p:ph type="sldNum" sz="quarter" idx="12"/>
          </p:nvPr>
        </p:nvSpPr>
        <p:spPr/>
        <p:txBody>
          <a:bodyPr/>
          <a:lstStyle/>
          <a:p>
            <a:fld id="{D57F1E4F-1CFF-5643-939E-217C01CDF565}" type="slidenum">
              <a:rPr lang="en-US" smtClean="0"/>
              <a:pPr/>
              <a:t>33</a:t>
            </a:fld>
            <a:endParaRPr lang="en-US"/>
          </a:p>
        </p:txBody>
      </p:sp>
    </p:spTree>
    <p:extLst>
      <p:ext uri="{BB962C8B-B14F-4D97-AF65-F5344CB8AC3E}">
        <p14:creationId xmlns:p14="http://schemas.microsoft.com/office/powerpoint/2010/main" xmlns="" val="8527987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7FD8B59-C02E-42BA-BCCC-1E1AD0B5BA2B}"/>
              </a:ext>
            </a:extLst>
          </p:cNvPr>
          <p:cNvSpPr>
            <a:spLocks noGrp="1"/>
          </p:cNvSpPr>
          <p:nvPr>
            <p:ph type="title"/>
          </p:nvPr>
        </p:nvSpPr>
        <p:spPr>
          <a:xfrm>
            <a:off x="685801" y="500743"/>
            <a:ext cx="7402285" cy="1360714"/>
          </a:xfrm>
        </p:spPr>
        <p:txBody>
          <a:bodyPr>
            <a:normAutofit/>
          </a:bodyPr>
          <a:lstStyle/>
          <a:p>
            <a:pPr algn="ctr">
              <a:spcBef>
                <a:spcPts val="0"/>
              </a:spcBef>
            </a:pPr>
            <a:r>
              <a:rPr lang="tr-TR" dirty="0" err="1" smtClean="0">
                <a:latin typeface="Century Gothic"/>
                <a:cs typeface="Calibri Light"/>
              </a:rPr>
              <a:t>Benefits</a:t>
            </a:r>
            <a:r>
              <a:rPr lang="tr-TR" dirty="0" smtClean="0">
                <a:latin typeface="Century Gothic"/>
                <a:cs typeface="Calibri Light"/>
              </a:rPr>
              <a:t> and </a:t>
            </a:r>
            <a:r>
              <a:rPr lang="tr-TR" dirty="0" err="1" smtClean="0">
                <a:latin typeface="Century Gothic"/>
                <a:cs typeface="Calibri Light"/>
              </a:rPr>
              <a:t>drawbacks</a:t>
            </a:r>
            <a:r>
              <a:rPr lang="tr-TR" dirty="0" smtClean="0">
                <a:latin typeface="Century Gothic"/>
                <a:cs typeface="Calibri Light"/>
              </a:rPr>
              <a:t> for </a:t>
            </a:r>
            <a:r>
              <a:rPr lang="tr-TR" dirty="0" err="1" smtClean="0">
                <a:latin typeface="Century Gothic"/>
                <a:cs typeface="Calibri Light"/>
              </a:rPr>
              <a:t>recipients</a:t>
            </a:r>
            <a:endParaRPr lang="tr-TR" dirty="0">
              <a:latin typeface="Century Gothic"/>
              <a:cs typeface="Calibri Light"/>
            </a:endParaRPr>
          </a:p>
        </p:txBody>
      </p:sp>
      <p:sp>
        <p:nvSpPr>
          <p:cNvPr id="7" name="6 Metin kutusu"/>
          <p:cNvSpPr txBox="1"/>
          <p:nvPr/>
        </p:nvSpPr>
        <p:spPr>
          <a:xfrm>
            <a:off x="336932" y="3038452"/>
            <a:ext cx="7193280" cy="1754326"/>
          </a:xfrm>
          <a:prstGeom prst="rect">
            <a:avLst/>
          </a:prstGeom>
          <a:noFill/>
          <a:ln>
            <a:solidFill>
              <a:schemeClr val="accent1"/>
            </a:solidFill>
          </a:ln>
        </p:spPr>
        <p:txBody>
          <a:bodyPr wrap="square" rtlCol="0">
            <a:spAutoFit/>
          </a:bodyPr>
          <a:lstStyle/>
          <a:p>
            <a:pPr marL="342900" indent="-342900">
              <a:buAutoNum type="arabicPeriod"/>
            </a:pPr>
            <a:r>
              <a:rPr lang="en-US" b="1" dirty="0" smtClean="0">
                <a:latin typeface="Century Gothic" pitchFamily="34" charset="0"/>
              </a:rPr>
              <a:t>More money, faster and increased security</a:t>
            </a:r>
            <a:endParaRPr lang="tr-TR" b="1" dirty="0" smtClean="0">
              <a:latin typeface="Century Gothic" pitchFamily="34" charset="0"/>
            </a:endParaRPr>
          </a:p>
          <a:p>
            <a:pPr marL="342900" indent="-342900"/>
            <a:r>
              <a:rPr lang="tr-TR" b="1" dirty="0" smtClean="0">
                <a:latin typeface="Century Gothic" pitchFamily="34" charset="0"/>
              </a:rPr>
              <a:t>	</a:t>
            </a:r>
            <a:r>
              <a:rPr lang="en-US" dirty="0" smtClean="0">
                <a:latin typeface="Century Gothic" pitchFamily="34" charset="0"/>
              </a:rPr>
              <a:t> </a:t>
            </a:r>
            <a:r>
              <a:rPr lang="tr-TR" dirty="0" err="1" smtClean="0">
                <a:latin typeface="Century Gothic" pitchFamily="34" charset="0"/>
              </a:rPr>
              <a:t>B</a:t>
            </a:r>
            <a:r>
              <a:rPr lang="en-US" dirty="0" err="1" smtClean="0">
                <a:latin typeface="Century Gothic" pitchFamily="34" charset="0"/>
              </a:rPr>
              <a:t>lockchain</a:t>
            </a:r>
            <a:r>
              <a:rPr lang="en-US" dirty="0" smtClean="0">
                <a:latin typeface="Century Gothic" pitchFamily="34" charset="0"/>
              </a:rPr>
              <a:t> </a:t>
            </a:r>
            <a:r>
              <a:rPr lang="tr-TR" dirty="0" err="1" smtClean="0">
                <a:latin typeface="Century Gothic" pitchFamily="34" charset="0"/>
              </a:rPr>
              <a:t>allows</a:t>
            </a:r>
            <a:r>
              <a:rPr lang="tr-TR" dirty="0" smtClean="0">
                <a:latin typeface="Century Gothic" pitchFamily="34" charset="0"/>
              </a:rPr>
              <a:t> </a:t>
            </a:r>
            <a:r>
              <a:rPr lang="en-US" dirty="0" smtClean="0">
                <a:latin typeface="Century Gothic" pitchFamily="34" charset="0"/>
              </a:rPr>
              <a:t>recipients </a:t>
            </a:r>
            <a:r>
              <a:rPr lang="tr-TR" dirty="0" smtClean="0">
                <a:latin typeface="Century Gothic" pitchFamily="34" charset="0"/>
              </a:rPr>
              <a:t>to </a:t>
            </a:r>
            <a:r>
              <a:rPr lang="en-US" dirty="0" smtClean="0">
                <a:latin typeface="Century Gothic" pitchFamily="34" charset="0"/>
              </a:rPr>
              <a:t>receive more money than they would have.</a:t>
            </a:r>
            <a:r>
              <a:rPr lang="tr-TR" dirty="0" smtClean="0">
                <a:latin typeface="Century Gothic" pitchFamily="34" charset="0"/>
              </a:rPr>
              <a:t> </a:t>
            </a:r>
            <a:r>
              <a:rPr lang="en-US" dirty="0" smtClean="0">
                <a:latin typeface="Century Gothic" pitchFamily="34" charset="0"/>
              </a:rPr>
              <a:t>Because expensive transfer mechanisms are bypassed, donors send more money directly to the recipients</a:t>
            </a:r>
            <a:r>
              <a:rPr lang="tr-TR" dirty="0" smtClean="0">
                <a:latin typeface="Century Gothic" pitchFamily="34" charset="0"/>
              </a:rPr>
              <a:t> and </a:t>
            </a:r>
            <a:r>
              <a:rPr lang="en-US" dirty="0" smtClean="0">
                <a:latin typeface="Century Gothic" pitchFamily="34" charset="0"/>
              </a:rPr>
              <a:t>fraudulent </a:t>
            </a:r>
            <a:r>
              <a:rPr lang="tr-TR" dirty="0" err="1" smtClean="0">
                <a:latin typeface="Century Gothic" pitchFamily="34" charset="0"/>
              </a:rPr>
              <a:t>intermediaries</a:t>
            </a:r>
            <a:r>
              <a:rPr lang="tr-TR" dirty="0" smtClean="0">
                <a:latin typeface="Century Gothic" pitchFamily="34" charset="0"/>
              </a:rPr>
              <a:t> </a:t>
            </a:r>
            <a:r>
              <a:rPr lang="en-US" dirty="0" smtClean="0">
                <a:latin typeface="Century Gothic" pitchFamily="34" charset="0"/>
              </a:rPr>
              <a:t>are prevented from pocketing </a:t>
            </a:r>
            <a:r>
              <a:rPr lang="tr-TR" dirty="0" err="1" smtClean="0">
                <a:latin typeface="Century Gothic" pitchFamily="34" charset="0"/>
              </a:rPr>
              <a:t>the</a:t>
            </a:r>
            <a:r>
              <a:rPr lang="tr-TR" dirty="0" smtClean="0">
                <a:latin typeface="Century Gothic" pitchFamily="34" charset="0"/>
              </a:rPr>
              <a:t> </a:t>
            </a:r>
            <a:r>
              <a:rPr lang="en-US" dirty="0" smtClean="0">
                <a:latin typeface="Century Gothic" pitchFamily="34" charset="0"/>
              </a:rPr>
              <a:t>money</a:t>
            </a:r>
            <a:r>
              <a:rPr lang="tr-TR" dirty="0" smtClean="0">
                <a:latin typeface="Century Gothic" pitchFamily="34" charset="0"/>
              </a:rPr>
              <a:t>.	</a:t>
            </a:r>
            <a:endParaRPr lang="tr-TR" b="1" dirty="0" smtClean="0">
              <a:latin typeface="Century Gothic" pitchFamily="34" charset="0"/>
            </a:endParaRPr>
          </a:p>
        </p:txBody>
      </p:sp>
      <p:sp>
        <p:nvSpPr>
          <p:cNvPr id="9" name="Metin kutusu 2">
            <a:extLst>
              <a:ext uri="{FF2B5EF4-FFF2-40B4-BE49-F238E27FC236}">
                <a16:creationId xmlns:a16="http://schemas.microsoft.com/office/drawing/2014/main" xmlns="" id="{323FB6BF-568C-47DA-8F12-7DBF45BB5CB4}"/>
              </a:ext>
            </a:extLst>
          </p:cNvPr>
          <p:cNvSpPr txBox="1"/>
          <p:nvPr/>
        </p:nvSpPr>
        <p:spPr>
          <a:xfrm>
            <a:off x="411407" y="2506491"/>
            <a:ext cx="3289539" cy="369332"/>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smtClean="0">
                <a:latin typeface="Century Gothic"/>
              </a:rPr>
              <a:t>BENEFITS</a:t>
            </a:r>
            <a:endParaRPr lang="tr-TR" dirty="0">
              <a:latin typeface="Century Gothic"/>
            </a:endParaRPr>
          </a:p>
        </p:txBody>
      </p:sp>
      <p:sp>
        <p:nvSpPr>
          <p:cNvPr id="10" name="9 Slayt Numarası Yer Tutucusu"/>
          <p:cNvSpPr>
            <a:spLocks noGrp="1"/>
          </p:cNvSpPr>
          <p:nvPr>
            <p:ph type="sldNum" sz="quarter" idx="12"/>
          </p:nvPr>
        </p:nvSpPr>
        <p:spPr/>
        <p:txBody>
          <a:bodyPr/>
          <a:lstStyle/>
          <a:p>
            <a:fld id="{D57F1E4F-1CFF-5643-939E-217C01CDF565}" type="slidenum">
              <a:rPr lang="en-US" smtClean="0"/>
              <a:pPr/>
              <a:t>34</a:t>
            </a:fld>
            <a:endParaRPr lang="en-US"/>
          </a:p>
        </p:txBody>
      </p:sp>
    </p:spTree>
    <p:extLst>
      <p:ext uri="{BB962C8B-B14F-4D97-AF65-F5344CB8AC3E}">
        <p14:creationId xmlns:p14="http://schemas.microsoft.com/office/powerpoint/2010/main" xmlns="" val="8527987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7FD8B59-C02E-42BA-BCCC-1E1AD0B5BA2B}"/>
              </a:ext>
            </a:extLst>
          </p:cNvPr>
          <p:cNvSpPr>
            <a:spLocks noGrp="1"/>
          </p:cNvSpPr>
          <p:nvPr>
            <p:ph type="title"/>
          </p:nvPr>
        </p:nvSpPr>
        <p:spPr>
          <a:xfrm>
            <a:off x="685801" y="500743"/>
            <a:ext cx="7402285" cy="1360714"/>
          </a:xfrm>
        </p:spPr>
        <p:txBody>
          <a:bodyPr>
            <a:normAutofit/>
          </a:bodyPr>
          <a:lstStyle/>
          <a:p>
            <a:pPr algn="ctr">
              <a:spcBef>
                <a:spcPts val="0"/>
              </a:spcBef>
            </a:pPr>
            <a:r>
              <a:rPr lang="tr-TR" dirty="0" err="1" smtClean="0">
                <a:latin typeface="Century Gothic"/>
                <a:cs typeface="Calibri Light"/>
              </a:rPr>
              <a:t>Benefits</a:t>
            </a:r>
            <a:r>
              <a:rPr lang="tr-TR" dirty="0" smtClean="0">
                <a:latin typeface="Century Gothic"/>
                <a:cs typeface="Calibri Light"/>
              </a:rPr>
              <a:t> and </a:t>
            </a:r>
            <a:r>
              <a:rPr lang="tr-TR" dirty="0" err="1" smtClean="0">
                <a:latin typeface="Century Gothic"/>
                <a:cs typeface="Calibri Light"/>
              </a:rPr>
              <a:t>drawbacks</a:t>
            </a:r>
            <a:r>
              <a:rPr lang="tr-TR" dirty="0" smtClean="0">
                <a:latin typeface="Century Gothic"/>
                <a:cs typeface="Calibri Light"/>
              </a:rPr>
              <a:t> for </a:t>
            </a:r>
            <a:r>
              <a:rPr lang="tr-TR" dirty="0" err="1" smtClean="0">
                <a:latin typeface="Century Gothic"/>
                <a:cs typeface="Calibri Light"/>
              </a:rPr>
              <a:t>recipients</a:t>
            </a:r>
            <a:endParaRPr lang="tr-TR" dirty="0">
              <a:latin typeface="Century Gothic"/>
              <a:cs typeface="Calibri Light"/>
            </a:endParaRPr>
          </a:p>
        </p:txBody>
      </p:sp>
      <p:sp>
        <p:nvSpPr>
          <p:cNvPr id="11" name="10 Metin kutusu"/>
          <p:cNvSpPr txBox="1"/>
          <p:nvPr/>
        </p:nvSpPr>
        <p:spPr>
          <a:xfrm>
            <a:off x="398810" y="3138338"/>
            <a:ext cx="7193280" cy="1754326"/>
          </a:xfrm>
          <a:prstGeom prst="rect">
            <a:avLst/>
          </a:prstGeom>
          <a:noFill/>
          <a:ln>
            <a:solidFill>
              <a:schemeClr val="accent1"/>
            </a:solidFill>
          </a:ln>
        </p:spPr>
        <p:txBody>
          <a:bodyPr wrap="square" rtlCol="0">
            <a:spAutoFit/>
          </a:bodyPr>
          <a:lstStyle/>
          <a:p>
            <a:pPr marL="342900" indent="-342900"/>
            <a:r>
              <a:rPr lang="tr-TR" b="1" dirty="0" smtClean="0">
                <a:latin typeface="Century Gothic" pitchFamily="34" charset="0"/>
              </a:rPr>
              <a:t>1.  </a:t>
            </a:r>
            <a:r>
              <a:rPr lang="tr-TR" b="1" dirty="0" err="1" smtClean="0">
                <a:latin typeface="Century Gothic" pitchFamily="34" charset="0"/>
              </a:rPr>
              <a:t>Uncertainty</a:t>
            </a:r>
            <a:r>
              <a:rPr lang="tr-TR" b="1" dirty="0" smtClean="0">
                <a:latin typeface="Century Gothic" pitchFamily="34" charset="0"/>
              </a:rPr>
              <a:t> and </a:t>
            </a:r>
            <a:r>
              <a:rPr lang="tr-TR" b="1" dirty="0" err="1" smtClean="0">
                <a:latin typeface="Century Gothic" pitchFamily="34" charset="0"/>
              </a:rPr>
              <a:t>cyber</a:t>
            </a:r>
            <a:r>
              <a:rPr lang="tr-TR" b="1" dirty="0" smtClean="0">
                <a:latin typeface="Century Gothic" pitchFamily="34" charset="0"/>
              </a:rPr>
              <a:t>-</a:t>
            </a:r>
            <a:r>
              <a:rPr lang="tr-TR" b="1" dirty="0" err="1" smtClean="0">
                <a:latin typeface="Century Gothic" pitchFamily="34" charset="0"/>
              </a:rPr>
              <a:t>crime</a:t>
            </a:r>
            <a:endParaRPr lang="tr-TR" b="1" dirty="0" smtClean="0">
              <a:latin typeface="Century Gothic" pitchFamily="34" charset="0"/>
            </a:endParaRPr>
          </a:p>
          <a:p>
            <a:pPr marL="342900" indent="-342900"/>
            <a:r>
              <a:rPr lang="tr-TR" b="1" dirty="0" smtClean="0">
                <a:latin typeface="Century Gothic" pitchFamily="34" charset="0"/>
              </a:rPr>
              <a:t>	</a:t>
            </a:r>
            <a:r>
              <a:rPr lang="en-US" dirty="0" smtClean="0">
                <a:latin typeface="Century Gothic" pitchFamily="34" charset="0"/>
              </a:rPr>
              <a:t>With increasing volumes of transactions, tracing where the money is going will become harder. This can make </a:t>
            </a:r>
            <a:r>
              <a:rPr lang="en-US" dirty="0" err="1" smtClean="0">
                <a:latin typeface="Century Gothic" pitchFamily="34" charset="0"/>
              </a:rPr>
              <a:t>cryptocurrencies</a:t>
            </a:r>
            <a:r>
              <a:rPr lang="en-US" dirty="0" smtClean="0">
                <a:latin typeface="Century Gothic" pitchFamily="34" charset="0"/>
              </a:rPr>
              <a:t> attractive to</a:t>
            </a:r>
            <a:r>
              <a:rPr lang="tr-TR" dirty="0" smtClean="0">
                <a:latin typeface="Century Gothic" pitchFamily="34" charset="0"/>
              </a:rPr>
              <a:t> </a:t>
            </a:r>
            <a:r>
              <a:rPr lang="en-US" dirty="0" smtClean="0">
                <a:latin typeface="Century Gothic" pitchFamily="34" charset="0"/>
              </a:rPr>
              <a:t>criminals</a:t>
            </a:r>
            <a:r>
              <a:rPr lang="tr-TR" dirty="0" smtClean="0">
                <a:latin typeface="Century Gothic" pitchFamily="34" charset="0"/>
              </a:rPr>
              <a:t>. </a:t>
            </a:r>
            <a:r>
              <a:rPr lang="tr-TR" dirty="0" err="1" smtClean="0">
                <a:latin typeface="Century Gothic" pitchFamily="34" charset="0"/>
              </a:rPr>
              <a:t>Although</a:t>
            </a:r>
            <a:r>
              <a:rPr lang="en-US" dirty="0" smtClean="0">
                <a:latin typeface="Century Gothic" pitchFamily="34" charset="0"/>
              </a:rPr>
              <a:t>,</a:t>
            </a:r>
            <a:r>
              <a:rPr lang="tr-TR" dirty="0" smtClean="0">
                <a:latin typeface="Century Gothic" pitchFamily="34" charset="0"/>
              </a:rPr>
              <a:t> </a:t>
            </a:r>
            <a:r>
              <a:rPr lang="en-US" dirty="0" smtClean="0">
                <a:latin typeface="Century Gothic" pitchFamily="34" charset="0"/>
              </a:rPr>
              <a:t>it is becoming </a:t>
            </a:r>
            <a:r>
              <a:rPr lang="tr-TR" dirty="0" err="1" smtClean="0">
                <a:latin typeface="Century Gothic" pitchFamily="34" charset="0"/>
              </a:rPr>
              <a:t>harder</a:t>
            </a:r>
            <a:r>
              <a:rPr lang="tr-TR" dirty="0" smtClean="0">
                <a:latin typeface="Century Gothic" pitchFamily="34" charset="0"/>
              </a:rPr>
              <a:t> </a:t>
            </a:r>
            <a:r>
              <a:rPr lang="en-US" dirty="0" smtClean="0">
                <a:latin typeface="Century Gothic" pitchFamily="34" charset="0"/>
              </a:rPr>
              <a:t>to participate in the major</a:t>
            </a:r>
            <a:r>
              <a:rPr lang="tr-TR" dirty="0" smtClean="0">
                <a:latin typeface="Century Gothic" pitchFamily="34" charset="0"/>
              </a:rPr>
              <a:t> </a:t>
            </a:r>
            <a:r>
              <a:rPr lang="en-US" dirty="0" err="1" smtClean="0">
                <a:latin typeface="Century Gothic" pitchFamily="34" charset="0"/>
              </a:rPr>
              <a:t>blockchains</a:t>
            </a:r>
            <a:r>
              <a:rPr lang="tr-TR" dirty="0" smtClean="0">
                <a:latin typeface="Century Gothic" pitchFamily="34" charset="0"/>
              </a:rPr>
              <a:t> it is </a:t>
            </a:r>
            <a:r>
              <a:rPr lang="tr-TR" dirty="0" err="1" smtClean="0">
                <a:latin typeface="Century Gothic" pitchFamily="34" charset="0"/>
              </a:rPr>
              <a:t>still</a:t>
            </a:r>
            <a:r>
              <a:rPr lang="tr-TR" dirty="0" smtClean="0">
                <a:latin typeface="Century Gothic" pitchFamily="34" charset="0"/>
              </a:rPr>
              <a:t> </a:t>
            </a:r>
            <a:r>
              <a:rPr lang="tr-TR" dirty="0" err="1" smtClean="0">
                <a:latin typeface="Century Gothic" pitchFamily="34" charset="0"/>
              </a:rPr>
              <a:t>problematic</a:t>
            </a:r>
            <a:r>
              <a:rPr lang="tr-TR" dirty="0" smtClean="0">
                <a:latin typeface="Century Gothic" pitchFamily="34" charset="0"/>
              </a:rPr>
              <a:t> to </a:t>
            </a:r>
            <a:r>
              <a:rPr lang="tr-TR" dirty="0" err="1" smtClean="0">
                <a:latin typeface="Century Gothic" pitchFamily="34" charset="0"/>
              </a:rPr>
              <a:t>resolve</a:t>
            </a:r>
            <a:r>
              <a:rPr lang="tr-TR" dirty="0" smtClean="0">
                <a:latin typeface="Century Gothic" pitchFamily="34" charset="0"/>
              </a:rPr>
              <a:t> </a:t>
            </a:r>
            <a:r>
              <a:rPr lang="tr-TR" dirty="0" err="1" smtClean="0">
                <a:latin typeface="Century Gothic" pitchFamily="34" charset="0"/>
              </a:rPr>
              <a:t>this</a:t>
            </a:r>
            <a:r>
              <a:rPr lang="tr-TR" dirty="0" smtClean="0">
                <a:latin typeface="Century Gothic" pitchFamily="34" charset="0"/>
              </a:rPr>
              <a:t> </a:t>
            </a:r>
            <a:r>
              <a:rPr lang="tr-TR" dirty="0" err="1" smtClean="0">
                <a:latin typeface="Century Gothic" pitchFamily="34" charset="0"/>
              </a:rPr>
              <a:t>issue</a:t>
            </a:r>
            <a:r>
              <a:rPr lang="tr-TR" dirty="0" smtClean="0">
                <a:latin typeface="Century Gothic" pitchFamily="34" charset="0"/>
              </a:rPr>
              <a:t>.</a:t>
            </a:r>
            <a:endParaRPr lang="tr-TR" b="1" dirty="0" smtClean="0">
              <a:latin typeface="Century Gothic" pitchFamily="34" charset="0"/>
            </a:endParaRPr>
          </a:p>
        </p:txBody>
      </p:sp>
      <p:sp>
        <p:nvSpPr>
          <p:cNvPr id="10" name="Metin kutusu 2">
            <a:extLst>
              <a:ext uri="{FF2B5EF4-FFF2-40B4-BE49-F238E27FC236}">
                <a16:creationId xmlns:a16="http://schemas.microsoft.com/office/drawing/2014/main" xmlns="" id="{323FB6BF-568C-47DA-8F12-7DBF45BB5CB4}"/>
              </a:ext>
            </a:extLst>
          </p:cNvPr>
          <p:cNvSpPr txBox="1"/>
          <p:nvPr/>
        </p:nvSpPr>
        <p:spPr>
          <a:xfrm>
            <a:off x="585842" y="2515671"/>
            <a:ext cx="3289539" cy="369332"/>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smtClean="0">
                <a:latin typeface="Century Gothic"/>
              </a:rPr>
              <a:t>DRAWBACKS</a:t>
            </a:r>
            <a:endParaRPr lang="tr-TR" dirty="0">
              <a:latin typeface="Century Gothic"/>
            </a:endParaRPr>
          </a:p>
        </p:txBody>
      </p:sp>
      <p:sp>
        <p:nvSpPr>
          <p:cNvPr id="7" name="6 Slayt Numarası Yer Tutucusu"/>
          <p:cNvSpPr>
            <a:spLocks noGrp="1"/>
          </p:cNvSpPr>
          <p:nvPr>
            <p:ph type="sldNum" sz="quarter" idx="12"/>
          </p:nvPr>
        </p:nvSpPr>
        <p:spPr/>
        <p:txBody>
          <a:bodyPr/>
          <a:lstStyle/>
          <a:p>
            <a:fld id="{D57F1E4F-1CFF-5643-939E-217C01CDF565}" type="slidenum">
              <a:rPr lang="en-US" smtClean="0"/>
              <a:pPr/>
              <a:t>35</a:t>
            </a:fld>
            <a:endParaRPr lang="en-US"/>
          </a:p>
        </p:txBody>
      </p:sp>
    </p:spTree>
    <p:extLst>
      <p:ext uri="{BB962C8B-B14F-4D97-AF65-F5344CB8AC3E}">
        <p14:creationId xmlns:p14="http://schemas.microsoft.com/office/powerpoint/2010/main" xmlns="" val="8527987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D1E5586-8BB5-40F6-96C3-2E87DD7CE5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83CB5F2F-2E5D-4694-81F5-4DB0FED684E8}"/>
              </a:ext>
            </a:extLst>
          </p:cNvPr>
          <p:cNvSpPr>
            <a:spLocks noGrp="1"/>
          </p:cNvSpPr>
          <p:nvPr>
            <p:ph type="ctrTitle"/>
          </p:nvPr>
        </p:nvSpPr>
        <p:spPr>
          <a:xfrm>
            <a:off x="1993805" y="1354668"/>
            <a:ext cx="8204391" cy="2346475"/>
          </a:xfrm>
        </p:spPr>
        <p:txBody>
          <a:bodyPr>
            <a:normAutofit/>
          </a:bodyPr>
          <a:lstStyle/>
          <a:p>
            <a:pPr algn="ctr"/>
            <a:r>
              <a:rPr lang="tr-TR" dirty="0" smtClean="0"/>
              <a:t>CONCLUSION</a:t>
            </a:r>
            <a:endParaRPr lang="tr-TR" dirty="0"/>
          </a:p>
        </p:txBody>
      </p:sp>
      <p:cxnSp>
        <p:nvCxnSpPr>
          <p:cNvPr id="10" name="Straight Connector 9">
            <a:extLst>
              <a:ext uri="{FF2B5EF4-FFF2-40B4-BE49-F238E27FC236}">
                <a16:creationId xmlns:a16="http://schemas.microsoft.com/office/drawing/2014/main" xmlns="" id="{8A832D40-B9E2-4CE7-9E0A-B35591EA203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71581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9" name="Rectangle 6">
            <a:extLst>
              <a:ext uri="{FF2B5EF4-FFF2-40B4-BE49-F238E27FC236}">
                <a16:creationId xmlns:a16="http://schemas.microsoft.com/office/drawing/2014/main" xmlns="" id="{3D1E5586-8BB5-40F6-96C3-2E87DD7CE5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569598AE-6409-444A-B5E7-26C5DFAA03D5}"/>
              </a:ext>
            </a:extLst>
          </p:cNvPr>
          <p:cNvSpPr>
            <a:spLocks noGrp="1"/>
          </p:cNvSpPr>
          <p:nvPr>
            <p:ph type="ctrTitle"/>
          </p:nvPr>
        </p:nvSpPr>
        <p:spPr>
          <a:xfrm>
            <a:off x="1231805" y="2619875"/>
            <a:ext cx="9728391" cy="2375229"/>
          </a:xfrm>
        </p:spPr>
        <p:txBody>
          <a:bodyPr vert="horz" lIns="91440" tIns="45720" rIns="91440" bIns="45720" rtlCol="0">
            <a:normAutofit fontScale="90000"/>
          </a:bodyPr>
          <a:lstStyle/>
          <a:p>
            <a:pPr algn="ctr"/>
            <a:r>
              <a:rPr lang="tr-TR" sz="2800" err="1">
                <a:latin typeface="Century Gothic"/>
                <a:cs typeface="Calibri Light"/>
              </a:rPr>
              <a:t>SolutIon</a:t>
            </a:r>
            <a:r>
              <a:rPr lang="tr-TR" sz="2800">
                <a:latin typeface="Century Gothic"/>
                <a:cs typeface="Calibri Light"/>
              </a:rPr>
              <a:t>:</a:t>
            </a:r>
            <a:br>
              <a:rPr lang="tr-TR" sz="2800">
                <a:latin typeface="Century Gothic"/>
                <a:cs typeface="Calibri Light"/>
              </a:rPr>
            </a:br>
            <a:r>
              <a:rPr lang="tr-TR" sz="4000" b="1">
                <a:ea typeface="+mj-lt"/>
                <a:cs typeface="+mj-lt"/>
              </a:rPr>
              <a:t>DOMESTIC PHILANTHROPY ORGANIZATION SYSTEM </a:t>
            </a:r>
            <a:r>
              <a:rPr lang="tr-TR" sz="2800">
                <a:ea typeface="+mj-lt"/>
                <a:cs typeface="+mj-lt"/>
              </a:rPr>
              <a:t/>
            </a:r>
            <a:br>
              <a:rPr lang="tr-TR" sz="2800">
                <a:ea typeface="+mj-lt"/>
                <a:cs typeface="+mj-lt"/>
              </a:rPr>
            </a:br>
            <a:r>
              <a:rPr lang="tr-TR" sz="2800" err="1">
                <a:ea typeface="+mj-lt"/>
                <a:cs typeface="+mj-lt"/>
              </a:rPr>
              <a:t>UsIng</a:t>
            </a:r>
            <a:r>
              <a:rPr lang="tr-TR" sz="8800" b="1">
                <a:latin typeface="Century Gothic"/>
                <a:cs typeface="Calibri Light"/>
              </a:rPr>
              <a:t/>
            </a:r>
            <a:br>
              <a:rPr lang="tr-TR" sz="8800" b="1">
                <a:latin typeface="Century Gothic"/>
                <a:cs typeface="Calibri Light"/>
              </a:rPr>
            </a:br>
            <a:endParaRPr lang="tr-TR" sz="8800" b="1">
              <a:latin typeface="Century Gothic"/>
              <a:cs typeface="Calibri Light"/>
            </a:endParaRPr>
          </a:p>
        </p:txBody>
      </p:sp>
      <p:cxnSp>
        <p:nvCxnSpPr>
          <p:cNvPr id="20" name="Straight Connector 8">
            <a:extLst>
              <a:ext uri="{FF2B5EF4-FFF2-40B4-BE49-F238E27FC236}">
                <a16:creationId xmlns:a16="http://schemas.microsoft.com/office/drawing/2014/main" xmlns="" id="{8A832D40-B9E2-4CE7-9E0A-B35591EA203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4 Dikdörtgen"/>
          <p:cNvSpPr/>
          <p:nvPr/>
        </p:nvSpPr>
        <p:spPr>
          <a:xfrm>
            <a:off x="1127760" y="3992880"/>
            <a:ext cx="9936480" cy="1200329"/>
          </a:xfrm>
          <a:prstGeom prst="rect">
            <a:avLst/>
          </a:prstGeom>
        </p:spPr>
        <p:txBody>
          <a:bodyPr wrap="square">
            <a:spAutoFit/>
          </a:bodyPr>
          <a:lstStyle/>
          <a:p>
            <a:pPr algn="ctr"/>
            <a:r>
              <a:rPr lang="tr-TR" sz="7200" b="1">
                <a:latin typeface="Century Gothic"/>
                <a:cs typeface="Calibri Light"/>
              </a:rPr>
              <a:t>BLOCKCHAIN</a:t>
            </a:r>
            <a:endParaRPr lang="tr-TR" sz="7200"/>
          </a:p>
        </p:txBody>
      </p:sp>
    </p:spTree>
    <p:extLst>
      <p:ext uri="{BB962C8B-B14F-4D97-AF65-F5344CB8AC3E}">
        <p14:creationId xmlns:p14="http://schemas.microsoft.com/office/powerpoint/2010/main" xmlns="" val="71712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727578EB-3E57-4676-9AE8-35BDBE9F9C04}"/>
              </a:ext>
            </a:extLst>
          </p:cNvPr>
          <p:cNvSpPr>
            <a:spLocks noGrp="1"/>
          </p:cNvSpPr>
          <p:nvPr>
            <p:ph idx="1"/>
          </p:nvPr>
        </p:nvSpPr>
        <p:spPr>
          <a:xfrm>
            <a:off x="620143" y="2328973"/>
            <a:ext cx="7808140" cy="3649133"/>
          </a:xfrm>
        </p:spPr>
        <p:txBody>
          <a:bodyPr anchor="t">
            <a:normAutofit/>
          </a:bodyPr>
          <a:lstStyle/>
          <a:p>
            <a:pPr marL="0" indent="0">
              <a:buNone/>
            </a:pPr>
            <a:endParaRPr lang="tr-TR">
              <a:cs typeface="Calibri"/>
            </a:endParaRPr>
          </a:p>
          <a:p>
            <a:pPr marL="0" indent="0">
              <a:buNone/>
            </a:pPr>
            <a:endParaRPr lang="tr-TR">
              <a:cs typeface="Calibri"/>
            </a:endParaRPr>
          </a:p>
        </p:txBody>
      </p:sp>
      <p:sp>
        <p:nvSpPr>
          <p:cNvPr id="18" name="Oval 17">
            <a:extLst>
              <a:ext uri="{FF2B5EF4-FFF2-40B4-BE49-F238E27FC236}">
                <a16:creationId xmlns:a16="http://schemas.microsoft.com/office/drawing/2014/main" xmlns="" id="{CBD9B2A1-6E5A-4666-992E-BA67024E9D5A}"/>
              </a:ext>
            </a:extLst>
          </p:cNvPr>
          <p:cNvSpPr/>
          <p:nvPr/>
        </p:nvSpPr>
        <p:spPr>
          <a:xfrm>
            <a:off x="4501263" y="2935186"/>
            <a:ext cx="2240950" cy="140783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tr-TR" sz="2800">
                <a:solidFill>
                  <a:schemeClr val="bg1"/>
                </a:solidFill>
                <a:cs typeface="Calibri"/>
              </a:rPr>
              <a:t>ROLES</a:t>
            </a:r>
            <a:endParaRPr lang="tr-TR" sz="2800">
              <a:solidFill>
                <a:schemeClr val="bg1"/>
              </a:solidFill>
            </a:endParaRPr>
          </a:p>
        </p:txBody>
      </p:sp>
      <p:sp>
        <p:nvSpPr>
          <p:cNvPr id="19" name="Ok: Sağ 18">
            <a:extLst>
              <a:ext uri="{FF2B5EF4-FFF2-40B4-BE49-F238E27FC236}">
                <a16:creationId xmlns:a16="http://schemas.microsoft.com/office/drawing/2014/main" xmlns="" id="{E6B52BF1-7FE8-4D50-BCA8-1863DCCAA696}"/>
              </a:ext>
            </a:extLst>
          </p:cNvPr>
          <p:cNvSpPr/>
          <p:nvPr/>
        </p:nvSpPr>
        <p:spPr>
          <a:xfrm rot="16260000">
            <a:off x="5141089" y="1739100"/>
            <a:ext cx="975360" cy="48768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tr-TR"/>
          </a:p>
        </p:txBody>
      </p:sp>
      <p:sp>
        <p:nvSpPr>
          <p:cNvPr id="20" name="Ok: Sağ 19">
            <a:extLst>
              <a:ext uri="{FF2B5EF4-FFF2-40B4-BE49-F238E27FC236}">
                <a16:creationId xmlns:a16="http://schemas.microsoft.com/office/drawing/2014/main" xmlns="" id="{DA16C928-3116-4466-A134-5CF636C21D5B}"/>
              </a:ext>
            </a:extLst>
          </p:cNvPr>
          <p:cNvSpPr/>
          <p:nvPr/>
        </p:nvSpPr>
        <p:spPr>
          <a:xfrm rot="19560000">
            <a:off x="6959728" y="2460459"/>
            <a:ext cx="975360" cy="48768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tr-TR"/>
          </a:p>
        </p:txBody>
      </p:sp>
      <p:sp>
        <p:nvSpPr>
          <p:cNvPr id="21" name="Ok: Sağ 20">
            <a:extLst>
              <a:ext uri="{FF2B5EF4-FFF2-40B4-BE49-F238E27FC236}">
                <a16:creationId xmlns:a16="http://schemas.microsoft.com/office/drawing/2014/main" xmlns="" id="{D2B1DC64-6B72-41DB-9531-B757821DE3DF}"/>
              </a:ext>
            </a:extLst>
          </p:cNvPr>
          <p:cNvSpPr/>
          <p:nvPr/>
        </p:nvSpPr>
        <p:spPr>
          <a:xfrm rot="12780000">
            <a:off x="3210687" y="2460458"/>
            <a:ext cx="975360" cy="48768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tr-TR"/>
          </a:p>
        </p:txBody>
      </p:sp>
      <p:sp>
        <p:nvSpPr>
          <p:cNvPr id="22" name="Ok: Sağ 21">
            <a:extLst>
              <a:ext uri="{FF2B5EF4-FFF2-40B4-BE49-F238E27FC236}">
                <a16:creationId xmlns:a16="http://schemas.microsoft.com/office/drawing/2014/main" xmlns="" id="{BB8FDCCB-0488-4512-BDF8-849C820144EC}"/>
              </a:ext>
            </a:extLst>
          </p:cNvPr>
          <p:cNvSpPr/>
          <p:nvPr/>
        </p:nvSpPr>
        <p:spPr>
          <a:xfrm rot="2520000">
            <a:off x="6776273" y="4515271"/>
            <a:ext cx="975360" cy="48768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tr-TR"/>
          </a:p>
        </p:txBody>
      </p:sp>
      <p:sp>
        <p:nvSpPr>
          <p:cNvPr id="23" name="Ok: Sağ 22">
            <a:extLst>
              <a:ext uri="{FF2B5EF4-FFF2-40B4-BE49-F238E27FC236}">
                <a16:creationId xmlns:a16="http://schemas.microsoft.com/office/drawing/2014/main" xmlns="" id="{AAC2E700-6278-484D-840C-5A44686CD1BD}"/>
              </a:ext>
            </a:extLst>
          </p:cNvPr>
          <p:cNvSpPr/>
          <p:nvPr/>
        </p:nvSpPr>
        <p:spPr>
          <a:xfrm rot="8040000">
            <a:off x="3399318" y="4532906"/>
            <a:ext cx="975360" cy="48768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tr-TR"/>
          </a:p>
        </p:txBody>
      </p:sp>
      <p:sp>
        <p:nvSpPr>
          <p:cNvPr id="24" name="Dikdörtgen: Köşeleri Yuvarlatılmış 23">
            <a:extLst>
              <a:ext uri="{FF2B5EF4-FFF2-40B4-BE49-F238E27FC236}">
                <a16:creationId xmlns:a16="http://schemas.microsoft.com/office/drawing/2014/main" xmlns="" id="{6F5453B0-92CD-4562-90F1-ECADE07B99B4}"/>
              </a:ext>
            </a:extLst>
          </p:cNvPr>
          <p:cNvSpPr/>
          <p:nvPr/>
        </p:nvSpPr>
        <p:spPr>
          <a:xfrm>
            <a:off x="1546608" y="1575651"/>
            <a:ext cx="1422400" cy="9652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tr-TR">
                <a:solidFill>
                  <a:schemeClr val="bg1"/>
                </a:solidFill>
                <a:cs typeface="Calibri"/>
              </a:rPr>
              <a:t>VERIFIER</a:t>
            </a:r>
            <a:endParaRPr lang="tr-TR">
              <a:solidFill>
                <a:schemeClr val="bg1"/>
              </a:solidFill>
            </a:endParaRPr>
          </a:p>
        </p:txBody>
      </p:sp>
      <p:sp>
        <p:nvSpPr>
          <p:cNvPr id="25" name="Dikdörtgen: Köşeleri Yuvarlatılmış 24">
            <a:extLst>
              <a:ext uri="{FF2B5EF4-FFF2-40B4-BE49-F238E27FC236}">
                <a16:creationId xmlns:a16="http://schemas.microsoft.com/office/drawing/2014/main" xmlns="" id="{6583AF7C-5C5C-4B77-8632-0D01F757349B}"/>
              </a:ext>
            </a:extLst>
          </p:cNvPr>
          <p:cNvSpPr/>
          <p:nvPr/>
        </p:nvSpPr>
        <p:spPr>
          <a:xfrm>
            <a:off x="4910770" y="386931"/>
            <a:ext cx="1412240" cy="97536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tr-TR">
                <a:solidFill>
                  <a:schemeClr val="bg1"/>
                </a:solidFill>
                <a:cs typeface="Calibri"/>
              </a:rPr>
              <a:t>DONOR</a:t>
            </a:r>
          </a:p>
        </p:txBody>
      </p:sp>
      <p:sp>
        <p:nvSpPr>
          <p:cNvPr id="26" name="Dikdörtgen: Köşeleri Yuvarlatılmış 25">
            <a:extLst>
              <a:ext uri="{FF2B5EF4-FFF2-40B4-BE49-F238E27FC236}">
                <a16:creationId xmlns:a16="http://schemas.microsoft.com/office/drawing/2014/main" xmlns="" id="{359D344B-F4BC-45CB-960E-606ECBB804DB}"/>
              </a:ext>
            </a:extLst>
          </p:cNvPr>
          <p:cNvSpPr/>
          <p:nvPr/>
        </p:nvSpPr>
        <p:spPr>
          <a:xfrm>
            <a:off x="1723352" y="5172291"/>
            <a:ext cx="1656080" cy="10668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tr-TR">
                <a:solidFill>
                  <a:schemeClr val="bg1"/>
                </a:solidFill>
                <a:cs typeface="Calibri"/>
              </a:rPr>
              <a:t>REGISTRATION AUTHORITY</a:t>
            </a:r>
            <a:endParaRPr lang="tr-TR">
              <a:solidFill>
                <a:schemeClr val="bg1"/>
              </a:solidFill>
            </a:endParaRPr>
          </a:p>
        </p:txBody>
      </p:sp>
      <p:sp>
        <p:nvSpPr>
          <p:cNvPr id="27" name="Dikdörtgen: Köşeleri Yuvarlatılmış 26">
            <a:extLst>
              <a:ext uri="{FF2B5EF4-FFF2-40B4-BE49-F238E27FC236}">
                <a16:creationId xmlns:a16="http://schemas.microsoft.com/office/drawing/2014/main" xmlns="" id="{886EFCB8-43F3-42AB-A5D9-9B41F150DD40}"/>
              </a:ext>
            </a:extLst>
          </p:cNvPr>
          <p:cNvSpPr/>
          <p:nvPr/>
        </p:nvSpPr>
        <p:spPr>
          <a:xfrm>
            <a:off x="7786762" y="5167307"/>
            <a:ext cx="1584960" cy="102616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tr-TR">
                <a:solidFill>
                  <a:schemeClr val="bg1"/>
                </a:solidFill>
                <a:cs typeface="Calibri"/>
              </a:rPr>
              <a:t>PLATFORM</a:t>
            </a:r>
            <a:endParaRPr lang="tr-TR">
              <a:solidFill>
                <a:schemeClr val="bg1"/>
              </a:solidFill>
            </a:endParaRPr>
          </a:p>
        </p:txBody>
      </p:sp>
      <p:sp>
        <p:nvSpPr>
          <p:cNvPr id="28" name="Dikdörtgen: Köşeleri Yuvarlatılmış 27">
            <a:extLst>
              <a:ext uri="{FF2B5EF4-FFF2-40B4-BE49-F238E27FC236}">
                <a16:creationId xmlns:a16="http://schemas.microsoft.com/office/drawing/2014/main" xmlns="" id="{11D95539-99F7-4013-A83A-BC041E376E7D}"/>
              </a:ext>
            </a:extLst>
          </p:cNvPr>
          <p:cNvSpPr/>
          <p:nvPr/>
        </p:nvSpPr>
        <p:spPr>
          <a:xfrm>
            <a:off x="8120125" y="1768691"/>
            <a:ext cx="1503680" cy="11176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tr-TR">
                <a:solidFill>
                  <a:schemeClr val="bg1"/>
                </a:solidFill>
                <a:cs typeface="Calibri"/>
              </a:rPr>
              <a:t> RECIPIENT</a:t>
            </a:r>
          </a:p>
          <a:p>
            <a:pPr algn="ctr"/>
            <a:r>
              <a:rPr lang="tr-TR">
                <a:solidFill>
                  <a:schemeClr val="bg1"/>
                </a:solidFill>
                <a:cs typeface="Calibri"/>
              </a:rPr>
              <a:t>(</a:t>
            </a:r>
            <a:r>
              <a:rPr lang="tr-TR">
                <a:solidFill>
                  <a:schemeClr val="bg1"/>
                </a:solidFill>
                <a:ea typeface="+mn-lt"/>
                <a:cs typeface="+mn-lt"/>
              </a:rPr>
              <a:t>DONEE</a:t>
            </a:r>
            <a:r>
              <a:rPr lang="tr-TR">
                <a:solidFill>
                  <a:schemeClr val="bg1"/>
                </a:solidFill>
                <a:cs typeface="Calibri"/>
              </a:rPr>
              <a:t>)</a:t>
            </a:r>
          </a:p>
        </p:txBody>
      </p:sp>
      <p:sp>
        <p:nvSpPr>
          <p:cNvPr id="15" name="14 Slayt Numarası Yer Tutucusu"/>
          <p:cNvSpPr>
            <a:spLocks noGrp="1"/>
          </p:cNvSpPr>
          <p:nvPr>
            <p:ph type="sldNum" sz="quarter" idx="12"/>
          </p:nvPr>
        </p:nvSpPr>
        <p:spPr/>
        <p:txBody>
          <a:bodyPr/>
          <a:lstStyle/>
          <a:p>
            <a:fld id="{D57F1E4F-1CFF-5643-939E-217C01CDF565}" type="slidenum">
              <a:rPr lang="en-US" smtClean="0"/>
              <a:pPr/>
              <a:t>5</a:t>
            </a:fld>
            <a:endParaRPr lang="en-US"/>
          </a:p>
        </p:txBody>
      </p:sp>
    </p:spTree>
    <p:extLst>
      <p:ext uri="{BB962C8B-B14F-4D97-AF65-F5344CB8AC3E}">
        <p14:creationId xmlns:p14="http://schemas.microsoft.com/office/powerpoint/2010/main" xmlns="" val="204600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5"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ikdörtgen: Köşeleri Yuvarlatılmış 3">
            <a:extLst>
              <a:ext uri="{FF2B5EF4-FFF2-40B4-BE49-F238E27FC236}">
                <a16:creationId xmlns:a16="http://schemas.microsoft.com/office/drawing/2014/main" xmlns="" id="{E58B32C8-8192-4833-AEC0-92DBAF1CD0BB}"/>
              </a:ext>
            </a:extLst>
          </p:cNvPr>
          <p:cNvSpPr/>
          <p:nvPr/>
        </p:nvSpPr>
        <p:spPr>
          <a:xfrm>
            <a:off x="256494" y="1841738"/>
            <a:ext cx="8117836" cy="100526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a:solidFill>
                  <a:srgbClr val="000000"/>
                </a:solidFill>
                <a:latin typeface="Century Gothic"/>
                <a:cs typeface="Calibri"/>
              </a:rPr>
              <a:t>RECIPIENT (DONEE)</a:t>
            </a:r>
          </a:p>
          <a:p>
            <a:pPr algn="ctr">
              <a:spcAft>
                <a:spcPts val="1000"/>
              </a:spcAft>
            </a:pPr>
            <a:r>
              <a:rPr lang="tr-TR" err="1">
                <a:solidFill>
                  <a:srgbClr val="000000"/>
                </a:solidFill>
                <a:latin typeface="Century Gothic"/>
                <a:cs typeface="Calibri"/>
              </a:rPr>
              <a:t>Receives</a:t>
            </a:r>
            <a:r>
              <a:rPr lang="tr-TR">
                <a:solidFill>
                  <a:srgbClr val="000000"/>
                </a:solidFill>
                <a:latin typeface="Century Gothic"/>
                <a:cs typeface="Calibri"/>
              </a:rPr>
              <a:t> </a:t>
            </a:r>
            <a:r>
              <a:rPr lang="tr-TR" err="1">
                <a:solidFill>
                  <a:srgbClr val="000000"/>
                </a:solidFill>
                <a:latin typeface="Century Gothic"/>
                <a:cs typeface="Calibri"/>
              </a:rPr>
              <a:t>the</a:t>
            </a:r>
            <a:r>
              <a:rPr lang="tr-TR">
                <a:solidFill>
                  <a:srgbClr val="000000"/>
                </a:solidFill>
                <a:latin typeface="Century Gothic"/>
                <a:cs typeface="Calibri"/>
              </a:rPr>
              <a:t> </a:t>
            </a:r>
            <a:r>
              <a:rPr lang="tr-TR" err="1">
                <a:solidFill>
                  <a:srgbClr val="000000"/>
                </a:solidFill>
                <a:latin typeface="Century Gothic"/>
                <a:cs typeface="Calibri"/>
              </a:rPr>
              <a:t>money</a:t>
            </a:r>
            <a:r>
              <a:rPr lang="tr-TR">
                <a:solidFill>
                  <a:srgbClr val="000000"/>
                </a:solidFill>
                <a:latin typeface="Century Gothic"/>
                <a:cs typeface="Calibri"/>
              </a:rPr>
              <a:t> </a:t>
            </a:r>
            <a:r>
              <a:rPr lang="tr-TR" err="1">
                <a:solidFill>
                  <a:srgbClr val="000000"/>
                </a:solidFill>
                <a:latin typeface="Century Gothic"/>
                <a:cs typeface="Calibri"/>
              </a:rPr>
              <a:t>and</a:t>
            </a:r>
            <a:r>
              <a:rPr lang="tr-TR">
                <a:solidFill>
                  <a:srgbClr val="000000"/>
                </a:solidFill>
                <a:latin typeface="Century Gothic"/>
                <a:cs typeface="Calibri"/>
              </a:rPr>
              <a:t> </a:t>
            </a:r>
            <a:r>
              <a:rPr lang="tr-TR" err="1">
                <a:solidFill>
                  <a:srgbClr val="000000"/>
                </a:solidFill>
                <a:latin typeface="Century Gothic"/>
                <a:cs typeface="Calibri"/>
              </a:rPr>
              <a:t>uses</a:t>
            </a:r>
            <a:r>
              <a:rPr lang="tr-TR">
                <a:solidFill>
                  <a:srgbClr val="000000"/>
                </a:solidFill>
                <a:latin typeface="Century Gothic"/>
                <a:cs typeface="Calibri"/>
              </a:rPr>
              <a:t> it </a:t>
            </a:r>
            <a:r>
              <a:rPr lang="tr-TR" err="1">
                <a:solidFill>
                  <a:srgbClr val="000000"/>
                </a:solidFill>
                <a:latin typeface="Century Gothic"/>
                <a:cs typeface="Calibri"/>
              </a:rPr>
              <a:t>accordingly</a:t>
            </a:r>
            <a:r>
              <a:rPr lang="tr-TR">
                <a:solidFill>
                  <a:srgbClr val="000000"/>
                </a:solidFill>
                <a:latin typeface="Century Gothic"/>
                <a:cs typeface="Calibri"/>
              </a:rPr>
              <a:t>. </a:t>
            </a:r>
          </a:p>
        </p:txBody>
      </p:sp>
      <p:sp>
        <p:nvSpPr>
          <p:cNvPr id="9" name="Dikdörtgen: Köşeleri Yuvarlatılmış 8">
            <a:extLst>
              <a:ext uri="{FF2B5EF4-FFF2-40B4-BE49-F238E27FC236}">
                <a16:creationId xmlns:a16="http://schemas.microsoft.com/office/drawing/2014/main" xmlns="" id="{52C3677F-9F8B-4E3B-A00D-FBE1A80A7EA0}"/>
              </a:ext>
            </a:extLst>
          </p:cNvPr>
          <p:cNvSpPr/>
          <p:nvPr/>
        </p:nvSpPr>
        <p:spPr>
          <a:xfrm>
            <a:off x="256493" y="2931733"/>
            <a:ext cx="8117836" cy="107715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a:solidFill>
                  <a:srgbClr val="000000"/>
                </a:solidFill>
                <a:latin typeface="Century Gothic"/>
                <a:cs typeface="Calibri"/>
              </a:rPr>
              <a:t>PLATFORM</a:t>
            </a:r>
          </a:p>
          <a:p>
            <a:pPr algn="ctr"/>
            <a:r>
              <a:rPr lang="tr-TR" err="1">
                <a:solidFill>
                  <a:srgbClr val="000000"/>
                </a:solidFill>
                <a:latin typeface="Century Gothic"/>
                <a:ea typeface="+mn-lt"/>
                <a:cs typeface="+mn-lt"/>
              </a:rPr>
              <a:t>Monitors</a:t>
            </a:r>
            <a:r>
              <a:rPr lang="tr-TR">
                <a:solidFill>
                  <a:srgbClr val="000000"/>
                </a:solidFill>
                <a:latin typeface="Century Gothic"/>
                <a:ea typeface="+mn-lt"/>
                <a:cs typeface="+mn-lt"/>
              </a:rPr>
              <a:t> </a:t>
            </a:r>
            <a:r>
              <a:rPr lang="tr-TR" err="1">
                <a:solidFill>
                  <a:srgbClr val="000000"/>
                </a:solidFill>
                <a:latin typeface="Century Gothic"/>
                <a:ea typeface="+mn-lt"/>
                <a:cs typeface="+mn-lt"/>
              </a:rPr>
              <a:t>both</a:t>
            </a:r>
            <a:r>
              <a:rPr lang="tr-TR">
                <a:solidFill>
                  <a:srgbClr val="000000"/>
                </a:solidFill>
                <a:latin typeface="Century Gothic"/>
                <a:ea typeface="+mn-lt"/>
                <a:cs typeface="+mn-lt"/>
              </a:rPr>
              <a:t> </a:t>
            </a:r>
            <a:r>
              <a:rPr lang="tr-TR" err="1">
                <a:solidFill>
                  <a:srgbClr val="000000"/>
                </a:solidFill>
                <a:latin typeface="Century Gothic"/>
                <a:ea typeface="+mn-lt"/>
                <a:cs typeface="+mn-lt"/>
              </a:rPr>
              <a:t>the</a:t>
            </a:r>
            <a:r>
              <a:rPr lang="tr-TR">
                <a:solidFill>
                  <a:srgbClr val="000000"/>
                </a:solidFill>
                <a:latin typeface="Century Gothic"/>
                <a:ea typeface="+mn-lt"/>
                <a:cs typeface="+mn-lt"/>
              </a:rPr>
              <a:t> </a:t>
            </a:r>
            <a:r>
              <a:rPr lang="tr-TR" err="1">
                <a:solidFill>
                  <a:srgbClr val="000000"/>
                </a:solidFill>
                <a:latin typeface="Century Gothic"/>
                <a:ea typeface="+mn-lt"/>
                <a:cs typeface="+mn-lt"/>
              </a:rPr>
              <a:t>declarations</a:t>
            </a:r>
            <a:r>
              <a:rPr lang="tr-TR">
                <a:solidFill>
                  <a:srgbClr val="000000"/>
                </a:solidFill>
                <a:latin typeface="Century Gothic"/>
                <a:ea typeface="+mn-lt"/>
                <a:cs typeface="+mn-lt"/>
              </a:rPr>
              <a:t> of </a:t>
            </a:r>
            <a:r>
              <a:rPr lang="tr-TR" err="1">
                <a:solidFill>
                  <a:srgbClr val="000000"/>
                </a:solidFill>
                <a:latin typeface="Century Gothic"/>
                <a:ea typeface="+mn-lt"/>
                <a:cs typeface="+mn-lt"/>
              </a:rPr>
              <a:t>the</a:t>
            </a:r>
            <a:r>
              <a:rPr lang="tr-TR">
                <a:solidFill>
                  <a:srgbClr val="000000"/>
                </a:solidFill>
                <a:latin typeface="Century Gothic"/>
                <a:ea typeface="+mn-lt"/>
                <a:cs typeface="+mn-lt"/>
              </a:rPr>
              <a:t> </a:t>
            </a:r>
            <a:r>
              <a:rPr lang="tr-TR" err="1">
                <a:solidFill>
                  <a:srgbClr val="000000"/>
                </a:solidFill>
                <a:latin typeface="Century Gothic"/>
                <a:ea typeface="+mn-lt"/>
                <a:cs typeface="+mn-lt"/>
              </a:rPr>
              <a:t>donor</a:t>
            </a:r>
            <a:r>
              <a:rPr lang="tr-TR">
                <a:solidFill>
                  <a:srgbClr val="000000"/>
                </a:solidFill>
                <a:latin typeface="Century Gothic"/>
                <a:ea typeface="+mn-lt"/>
                <a:cs typeface="+mn-lt"/>
              </a:rPr>
              <a:t> </a:t>
            </a:r>
            <a:r>
              <a:rPr lang="tr-TR" err="1">
                <a:solidFill>
                  <a:srgbClr val="000000"/>
                </a:solidFill>
                <a:latin typeface="Century Gothic"/>
                <a:ea typeface="+mn-lt"/>
                <a:cs typeface="+mn-lt"/>
              </a:rPr>
              <a:t>and</a:t>
            </a:r>
            <a:r>
              <a:rPr lang="tr-TR">
                <a:solidFill>
                  <a:srgbClr val="000000"/>
                </a:solidFill>
                <a:latin typeface="Century Gothic"/>
                <a:ea typeface="+mn-lt"/>
                <a:cs typeface="+mn-lt"/>
              </a:rPr>
              <a:t> </a:t>
            </a:r>
            <a:r>
              <a:rPr lang="tr-TR" err="1">
                <a:solidFill>
                  <a:srgbClr val="000000"/>
                </a:solidFill>
                <a:latin typeface="Century Gothic"/>
                <a:ea typeface="+mn-lt"/>
                <a:cs typeface="+mn-lt"/>
              </a:rPr>
              <a:t>the</a:t>
            </a:r>
            <a:r>
              <a:rPr lang="tr-TR">
                <a:solidFill>
                  <a:srgbClr val="000000"/>
                </a:solidFill>
                <a:latin typeface="Century Gothic"/>
                <a:ea typeface="+mn-lt"/>
                <a:cs typeface="+mn-lt"/>
              </a:rPr>
              <a:t> </a:t>
            </a:r>
            <a:r>
              <a:rPr lang="tr-TR" err="1">
                <a:solidFill>
                  <a:srgbClr val="000000"/>
                </a:solidFill>
                <a:latin typeface="Century Gothic"/>
                <a:ea typeface="+mn-lt"/>
                <a:cs typeface="+mn-lt"/>
              </a:rPr>
              <a:t>donee</a:t>
            </a:r>
            <a:r>
              <a:rPr lang="tr-TR">
                <a:solidFill>
                  <a:srgbClr val="000000"/>
                </a:solidFill>
                <a:latin typeface="Century Gothic"/>
                <a:ea typeface="+mn-lt"/>
                <a:cs typeface="+mn-lt"/>
              </a:rPr>
              <a:t> </a:t>
            </a:r>
            <a:r>
              <a:rPr lang="tr-TR" err="1">
                <a:solidFill>
                  <a:srgbClr val="000000"/>
                </a:solidFill>
                <a:latin typeface="Century Gothic"/>
                <a:ea typeface="+mn-lt"/>
                <a:cs typeface="+mn-lt"/>
              </a:rPr>
              <a:t>and</a:t>
            </a:r>
            <a:r>
              <a:rPr lang="tr-TR">
                <a:solidFill>
                  <a:srgbClr val="000000"/>
                </a:solidFill>
                <a:latin typeface="Century Gothic"/>
                <a:ea typeface="+mn-lt"/>
                <a:cs typeface="+mn-lt"/>
              </a:rPr>
              <a:t> </a:t>
            </a:r>
            <a:r>
              <a:rPr lang="tr-TR" err="1">
                <a:solidFill>
                  <a:srgbClr val="000000"/>
                </a:solidFill>
                <a:latin typeface="Century Gothic"/>
                <a:ea typeface="+mn-lt"/>
                <a:cs typeface="+mn-lt"/>
              </a:rPr>
              <a:t>submits</a:t>
            </a:r>
            <a:r>
              <a:rPr lang="tr-TR">
                <a:solidFill>
                  <a:srgbClr val="000000"/>
                </a:solidFill>
                <a:latin typeface="Century Gothic"/>
                <a:ea typeface="+mn-lt"/>
                <a:cs typeface="+mn-lt"/>
              </a:rPr>
              <a:t> </a:t>
            </a:r>
            <a:r>
              <a:rPr lang="tr-TR" err="1">
                <a:solidFill>
                  <a:srgbClr val="000000"/>
                </a:solidFill>
                <a:latin typeface="Century Gothic"/>
                <a:ea typeface="+mn-lt"/>
                <a:cs typeface="+mn-lt"/>
              </a:rPr>
              <a:t>various</a:t>
            </a:r>
            <a:r>
              <a:rPr lang="tr-TR">
                <a:solidFill>
                  <a:srgbClr val="000000"/>
                </a:solidFill>
                <a:latin typeface="Century Gothic"/>
                <a:ea typeface="+mn-lt"/>
                <a:cs typeface="+mn-lt"/>
              </a:rPr>
              <a:t> </a:t>
            </a:r>
            <a:r>
              <a:rPr lang="tr-TR" err="1">
                <a:solidFill>
                  <a:srgbClr val="000000"/>
                </a:solidFill>
                <a:latin typeface="Century Gothic"/>
                <a:ea typeface="+mn-lt"/>
                <a:cs typeface="+mn-lt"/>
              </a:rPr>
              <a:t>reports</a:t>
            </a:r>
            <a:r>
              <a:rPr lang="tr-TR">
                <a:solidFill>
                  <a:srgbClr val="000000"/>
                </a:solidFill>
                <a:latin typeface="Century Gothic"/>
                <a:ea typeface="+mn-lt"/>
                <a:cs typeface="+mn-lt"/>
              </a:rPr>
              <a:t>.</a:t>
            </a:r>
            <a:endParaRPr lang="tr-TR" err="1">
              <a:solidFill>
                <a:srgbClr val="000000"/>
              </a:solidFill>
              <a:latin typeface="Century Gothic"/>
              <a:cs typeface="Calibri"/>
            </a:endParaRPr>
          </a:p>
        </p:txBody>
      </p:sp>
      <p:sp>
        <p:nvSpPr>
          <p:cNvPr id="11" name="Dikdörtgen: Köşeleri Yuvarlatılmış 10">
            <a:extLst>
              <a:ext uri="{FF2B5EF4-FFF2-40B4-BE49-F238E27FC236}">
                <a16:creationId xmlns:a16="http://schemas.microsoft.com/office/drawing/2014/main" xmlns="" id="{3FC61457-B649-4B80-8A5F-2226E5C61CEA}"/>
              </a:ext>
            </a:extLst>
          </p:cNvPr>
          <p:cNvSpPr/>
          <p:nvPr/>
        </p:nvSpPr>
        <p:spPr>
          <a:xfrm>
            <a:off x="256492" y="700367"/>
            <a:ext cx="8117836" cy="106277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rgbClr val="000000"/>
                </a:solidFill>
                <a:latin typeface="Century Gothic"/>
                <a:cs typeface="Calibri"/>
              </a:rPr>
              <a:t>DONOR</a:t>
            </a:r>
            <a:endParaRPr lang="tr-TR" dirty="0">
              <a:solidFill>
                <a:srgbClr val="000000"/>
              </a:solidFill>
              <a:latin typeface="Century Gothic"/>
              <a:cs typeface="Calibri"/>
            </a:endParaRPr>
          </a:p>
          <a:p>
            <a:pPr algn="ctr"/>
            <a:r>
              <a:rPr lang="tr-TR" dirty="0" err="1">
                <a:solidFill>
                  <a:srgbClr val="000000"/>
                </a:solidFill>
                <a:latin typeface="Century Gothic"/>
                <a:cs typeface="Calibri"/>
              </a:rPr>
              <a:t>Makes</a:t>
            </a:r>
            <a:r>
              <a:rPr lang="tr-TR" dirty="0">
                <a:solidFill>
                  <a:srgbClr val="000000"/>
                </a:solidFill>
                <a:latin typeface="Century Gothic"/>
                <a:cs typeface="Calibri"/>
              </a:rPr>
              <a:t> a </a:t>
            </a:r>
            <a:r>
              <a:rPr lang="tr-TR" dirty="0" err="1">
                <a:solidFill>
                  <a:srgbClr val="000000"/>
                </a:solidFill>
                <a:latin typeface="Century Gothic"/>
                <a:cs typeface="Calibri"/>
              </a:rPr>
              <a:t>donation</a:t>
            </a:r>
            <a:r>
              <a:rPr lang="tr-TR" dirty="0">
                <a:solidFill>
                  <a:srgbClr val="000000"/>
                </a:solidFill>
                <a:latin typeface="Century Gothic"/>
                <a:cs typeface="Calibri"/>
              </a:rPr>
              <a:t> </a:t>
            </a:r>
            <a:r>
              <a:rPr lang="tr-TR" dirty="0" err="1">
                <a:solidFill>
                  <a:srgbClr val="000000"/>
                </a:solidFill>
                <a:latin typeface="Century Gothic"/>
                <a:cs typeface="Calibri"/>
              </a:rPr>
              <a:t>by</a:t>
            </a:r>
            <a:r>
              <a:rPr lang="tr-TR" dirty="0">
                <a:solidFill>
                  <a:srgbClr val="000000"/>
                </a:solidFill>
                <a:latin typeface="Century Gothic"/>
                <a:cs typeface="Calibri"/>
              </a:rPr>
              <a:t> </a:t>
            </a:r>
            <a:r>
              <a:rPr lang="tr-TR" dirty="0" err="1">
                <a:solidFill>
                  <a:srgbClr val="000000"/>
                </a:solidFill>
                <a:latin typeface="Century Gothic"/>
                <a:cs typeface="Calibri"/>
              </a:rPr>
              <a:t>transferring</a:t>
            </a:r>
            <a:r>
              <a:rPr lang="tr-TR" dirty="0">
                <a:solidFill>
                  <a:srgbClr val="000000"/>
                </a:solidFill>
                <a:latin typeface="Century Gothic"/>
                <a:cs typeface="Calibri"/>
              </a:rPr>
              <a:t> </a:t>
            </a:r>
            <a:r>
              <a:rPr lang="tr-TR" dirty="0" err="1">
                <a:solidFill>
                  <a:srgbClr val="000000"/>
                </a:solidFill>
                <a:latin typeface="Century Gothic"/>
                <a:cs typeface="Calibri"/>
              </a:rPr>
              <a:t>money</a:t>
            </a:r>
            <a:r>
              <a:rPr lang="tr-TR" dirty="0">
                <a:solidFill>
                  <a:srgbClr val="000000"/>
                </a:solidFill>
                <a:latin typeface="Century Gothic"/>
                <a:cs typeface="Calibri"/>
              </a:rPr>
              <a:t> to </a:t>
            </a:r>
            <a:r>
              <a:rPr lang="tr-TR" dirty="0" err="1">
                <a:solidFill>
                  <a:srgbClr val="000000"/>
                </a:solidFill>
                <a:latin typeface="Century Gothic"/>
                <a:cs typeface="Calibri"/>
              </a:rPr>
              <a:t>the</a:t>
            </a:r>
            <a:r>
              <a:rPr lang="tr-TR" dirty="0">
                <a:solidFill>
                  <a:srgbClr val="000000"/>
                </a:solidFill>
                <a:latin typeface="Century Gothic"/>
                <a:cs typeface="Calibri"/>
              </a:rPr>
              <a:t> </a:t>
            </a:r>
            <a:r>
              <a:rPr lang="tr-TR" dirty="0" err="1">
                <a:solidFill>
                  <a:srgbClr val="000000"/>
                </a:solidFill>
                <a:latin typeface="Century Gothic"/>
                <a:cs typeface="Calibri"/>
              </a:rPr>
              <a:t>relevant</a:t>
            </a:r>
            <a:r>
              <a:rPr lang="tr-TR" dirty="0">
                <a:solidFill>
                  <a:srgbClr val="000000"/>
                </a:solidFill>
                <a:latin typeface="Century Gothic"/>
                <a:cs typeface="Calibri"/>
              </a:rPr>
              <a:t> </a:t>
            </a:r>
            <a:r>
              <a:rPr lang="tr-TR" dirty="0" err="1">
                <a:solidFill>
                  <a:srgbClr val="000000"/>
                </a:solidFill>
                <a:latin typeface="Century Gothic"/>
                <a:cs typeface="Calibri"/>
              </a:rPr>
              <a:t>campaign</a:t>
            </a:r>
            <a:r>
              <a:rPr lang="tr-TR" dirty="0">
                <a:solidFill>
                  <a:srgbClr val="000000"/>
                </a:solidFill>
                <a:latin typeface="Century Gothic"/>
                <a:cs typeface="Calibri"/>
              </a:rPr>
              <a:t>.</a:t>
            </a:r>
          </a:p>
        </p:txBody>
      </p:sp>
      <p:sp>
        <p:nvSpPr>
          <p:cNvPr id="12" name="Dikdörtgen: Köşeleri Yuvarlatılmış 11">
            <a:extLst>
              <a:ext uri="{FF2B5EF4-FFF2-40B4-BE49-F238E27FC236}">
                <a16:creationId xmlns:a16="http://schemas.microsoft.com/office/drawing/2014/main" xmlns="" id="{CB60CB91-3F83-4A74-AA4B-58300E2565D5}"/>
              </a:ext>
            </a:extLst>
          </p:cNvPr>
          <p:cNvSpPr/>
          <p:nvPr/>
        </p:nvSpPr>
        <p:spPr>
          <a:xfrm>
            <a:off x="251317" y="4085563"/>
            <a:ext cx="8103459" cy="10526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a:solidFill>
                  <a:srgbClr val="000000"/>
                </a:solidFill>
                <a:latin typeface="Century Gothic"/>
              </a:rPr>
              <a:t>REGISTRATION AUTHORITY</a:t>
            </a:r>
          </a:p>
          <a:p>
            <a:pPr algn="ctr"/>
            <a:r>
              <a:rPr lang="tr-TR" err="1">
                <a:solidFill>
                  <a:srgbClr val="000000"/>
                </a:solidFill>
                <a:latin typeface="Century Gothic"/>
                <a:ea typeface="+mn-lt"/>
                <a:cs typeface="+mn-lt"/>
              </a:rPr>
              <a:t>Manages</a:t>
            </a:r>
            <a:r>
              <a:rPr lang="tr-TR">
                <a:solidFill>
                  <a:srgbClr val="000000"/>
                </a:solidFill>
                <a:latin typeface="Century Gothic"/>
                <a:ea typeface="+mn-lt"/>
                <a:cs typeface="+mn-lt"/>
              </a:rPr>
              <a:t> </a:t>
            </a:r>
            <a:r>
              <a:rPr lang="tr-TR" err="1">
                <a:solidFill>
                  <a:srgbClr val="000000"/>
                </a:solidFill>
                <a:latin typeface="Century Gothic"/>
                <a:ea typeface="+mn-lt"/>
                <a:cs typeface="+mn-lt"/>
              </a:rPr>
              <a:t>the</a:t>
            </a:r>
            <a:r>
              <a:rPr lang="tr-TR">
                <a:solidFill>
                  <a:srgbClr val="000000"/>
                </a:solidFill>
                <a:latin typeface="Century Gothic"/>
                <a:ea typeface="+mn-lt"/>
                <a:cs typeface="+mn-lt"/>
              </a:rPr>
              <a:t> </a:t>
            </a:r>
            <a:r>
              <a:rPr lang="tr-TR" err="1">
                <a:solidFill>
                  <a:srgbClr val="000000"/>
                </a:solidFill>
                <a:latin typeface="Century Gothic"/>
                <a:ea typeface="+mn-lt"/>
                <a:cs typeface="+mn-lt"/>
              </a:rPr>
              <a:t>registration</a:t>
            </a:r>
            <a:r>
              <a:rPr lang="tr-TR">
                <a:solidFill>
                  <a:srgbClr val="000000"/>
                </a:solidFill>
                <a:latin typeface="Century Gothic"/>
                <a:ea typeface="+mn-lt"/>
                <a:cs typeface="+mn-lt"/>
              </a:rPr>
              <a:t> </a:t>
            </a:r>
            <a:r>
              <a:rPr lang="tr-TR" err="1">
                <a:solidFill>
                  <a:srgbClr val="000000"/>
                </a:solidFill>
                <a:latin typeface="Century Gothic"/>
                <a:ea typeface="+mn-lt"/>
                <a:cs typeface="+mn-lt"/>
              </a:rPr>
              <a:t>process</a:t>
            </a:r>
            <a:r>
              <a:rPr lang="tr-TR">
                <a:solidFill>
                  <a:srgbClr val="000000"/>
                </a:solidFill>
                <a:latin typeface="Century Gothic"/>
                <a:ea typeface="+mn-lt"/>
                <a:cs typeface="+mn-lt"/>
              </a:rPr>
              <a:t> of </a:t>
            </a:r>
            <a:r>
              <a:rPr lang="tr-TR" err="1">
                <a:solidFill>
                  <a:srgbClr val="000000"/>
                </a:solidFill>
                <a:latin typeface="Century Gothic"/>
                <a:ea typeface="+mn-lt"/>
                <a:cs typeface="+mn-lt"/>
              </a:rPr>
              <a:t>donors</a:t>
            </a:r>
            <a:r>
              <a:rPr lang="tr-TR">
                <a:solidFill>
                  <a:srgbClr val="000000"/>
                </a:solidFill>
                <a:latin typeface="Century Gothic"/>
                <a:ea typeface="+mn-lt"/>
                <a:cs typeface="+mn-lt"/>
              </a:rPr>
              <a:t> </a:t>
            </a:r>
            <a:r>
              <a:rPr lang="tr-TR" err="1">
                <a:solidFill>
                  <a:srgbClr val="000000"/>
                </a:solidFill>
                <a:latin typeface="Century Gothic"/>
                <a:ea typeface="+mn-lt"/>
                <a:cs typeface="+mn-lt"/>
              </a:rPr>
              <a:t>and</a:t>
            </a:r>
            <a:r>
              <a:rPr lang="tr-TR">
                <a:solidFill>
                  <a:srgbClr val="000000"/>
                </a:solidFill>
                <a:latin typeface="Century Gothic"/>
                <a:ea typeface="+mn-lt"/>
                <a:cs typeface="+mn-lt"/>
              </a:rPr>
              <a:t> </a:t>
            </a:r>
            <a:r>
              <a:rPr lang="tr-TR" err="1">
                <a:solidFill>
                  <a:srgbClr val="000000"/>
                </a:solidFill>
                <a:latin typeface="Century Gothic"/>
                <a:ea typeface="+mn-lt"/>
                <a:cs typeface="+mn-lt"/>
              </a:rPr>
              <a:t>donees</a:t>
            </a:r>
            <a:r>
              <a:rPr lang="tr-TR">
                <a:solidFill>
                  <a:srgbClr val="000000"/>
                </a:solidFill>
                <a:latin typeface="Century Gothic"/>
                <a:ea typeface="+mn-lt"/>
                <a:cs typeface="+mn-lt"/>
              </a:rPr>
              <a:t>.</a:t>
            </a:r>
            <a:endParaRPr lang="tr-TR" sz="2000">
              <a:solidFill>
                <a:srgbClr val="000000"/>
              </a:solidFill>
              <a:latin typeface="Century Gothic"/>
            </a:endParaRPr>
          </a:p>
        </p:txBody>
      </p:sp>
      <p:sp>
        <p:nvSpPr>
          <p:cNvPr id="13" name="Dikdörtgen: Köşeleri Yuvarlatılmış 12">
            <a:extLst>
              <a:ext uri="{FF2B5EF4-FFF2-40B4-BE49-F238E27FC236}">
                <a16:creationId xmlns:a16="http://schemas.microsoft.com/office/drawing/2014/main" xmlns="" id="{9D7455E7-0908-41B0-AC0E-294C96A46FE7}"/>
              </a:ext>
            </a:extLst>
          </p:cNvPr>
          <p:cNvSpPr/>
          <p:nvPr/>
        </p:nvSpPr>
        <p:spPr>
          <a:xfrm>
            <a:off x="256491" y="5216199"/>
            <a:ext cx="8132214" cy="96213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b="1">
                <a:solidFill>
                  <a:srgbClr val="000000"/>
                </a:solidFill>
                <a:latin typeface="Century Gothic"/>
                <a:cs typeface="Calibri"/>
              </a:rPr>
              <a:t>VERIFIER</a:t>
            </a:r>
          </a:p>
          <a:p>
            <a:pPr algn="ctr"/>
            <a:r>
              <a:rPr lang="tr-TR">
                <a:solidFill>
                  <a:srgbClr val="000000"/>
                </a:solidFill>
                <a:latin typeface="Century Gothic"/>
                <a:ea typeface="+mn-lt"/>
                <a:cs typeface="+mn-lt"/>
              </a:rPr>
              <a:t> </a:t>
            </a:r>
            <a:r>
              <a:rPr lang="tr-TR" err="1">
                <a:solidFill>
                  <a:srgbClr val="000000"/>
                </a:solidFill>
                <a:latin typeface="Century Gothic"/>
                <a:ea typeface="+mn-lt"/>
                <a:cs typeface="+mn-lt"/>
              </a:rPr>
              <a:t>Ensures</a:t>
            </a:r>
            <a:r>
              <a:rPr lang="tr-TR">
                <a:solidFill>
                  <a:srgbClr val="000000"/>
                </a:solidFill>
                <a:latin typeface="Century Gothic"/>
                <a:ea typeface="+mn-lt"/>
                <a:cs typeface="+mn-lt"/>
              </a:rPr>
              <a:t> </a:t>
            </a:r>
            <a:r>
              <a:rPr lang="tr-TR" err="1">
                <a:solidFill>
                  <a:srgbClr val="000000"/>
                </a:solidFill>
                <a:latin typeface="Century Gothic"/>
                <a:ea typeface="+mn-lt"/>
                <a:cs typeface="+mn-lt"/>
              </a:rPr>
              <a:t>that</a:t>
            </a:r>
            <a:r>
              <a:rPr lang="tr-TR">
                <a:solidFill>
                  <a:srgbClr val="000000"/>
                </a:solidFill>
                <a:latin typeface="Century Gothic"/>
                <a:ea typeface="+mn-lt"/>
                <a:cs typeface="+mn-lt"/>
              </a:rPr>
              <a:t> </a:t>
            </a:r>
            <a:r>
              <a:rPr lang="tr-TR" err="1">
                <a:solidFill>
                  <a:srgbClr val="000000"/>
                </a:solidFill>
                <a:latin typeface="Century Gothic"/>
                <a:ea typeface="+mn-lt"/>
                <a:cs typeface="+mn-lt"/>
              </a:rPr>
              <a:t>the</a:t>
            </a:r>
            <a:r>
              <a:rPr lang="tr-TR">
                <a:solidFill>
                  <a:srgbClr val="000000"/>
                </a:solidFill>
                <a:latin typeface="Century Gothic"/>
                <a:ea typeface="+mn-lt"/>
                <a:cs typeface="+mn-lt"/>
              </a:rPr>
              <a:t> </a:t>
            </a:r>
            <a:r>
              <a:rPr lang="tr-TR" err="1">
                <a:solidFill>
                  <a:srgbClr val="000000"/>
                </a:solidFill>
                <a:latin typeface="Century Gothic"/>
                <a:ea typeface="+mn-lt"/>
                <a:cs typeface="+mn-lt"/>
              </a:rPr>
              <a:t>gathered</a:t>
            </a:r>
            <a:r>
              <a:rPr lang="tr-TR">
                <a:solidFill>
                  <a:srgbClr val="000000"/>
                </a:solidFill>
                <a:latin typeface="Century Gothic"/>
                <a:ea typeface="+mn-lt"/>
                <a:cs typeface="+mn-lt"/>
              </a:rPr>
              <a:t> </a:t>
            </a:r>
            <a:r>
              <a:rPr lang="tr-TR" err="1">
                <a:solidFill>
                  <a:srgbClr val="000000"/>
                </a:solidFill>
                <a:latin typeface="Century Gothic"/>
                <a:ea typeface="+mn-lt"/>
                <a:cs typeface="+mn-lt"/>
              </a:rPr>
              <a:t>money</a:t>
            </a:r>
            <a:r>
              <a:rPr lang="tr-TR">
                <a:solidFill>
                  <a:srgbClr val="000000"/>
                </a:solidFill>
                <a:latin typeface="Century Gothic"/>
                <a:ea typeface="+mn-lt"/>
                <a:cs typeface="+mn-lt"/>
              </a:rPr>
              <a:t> is </a:t>
            </a:r>
            <a:r>
              <a:rPr lang="tr-TR" err="1">
                <a:solidFill>
                  <a:srgbClr val="000000"/>
                </a:solidFill>
                <a:latin typeface="Century Gothic"/>
                <a:ea typeface="+mn-lt"/>
                <a:cs typeface="+mn-lt"/>
              </a:rPr>
              <a:t>used</a:t>
            </a:r>
            <a:r>
              <a:rPr lang="tr-TR">
                <a:solidFill>
                  <a:srgbClr val="000000"/>
                </a:solidFill>
                <a:latin typeface="Century Gothic"/>
                <a:ea typeface="+mn-lt"/>
                <a:cs typeface="+mn-lt"/>
              </a:rPr>
              <a:t> </a:t>
            </a:r>
            <a:r>
              <a:rPr lang="tr-TR" err="1">
                <a:solidFill>
                  <a:srgbClr val="000000"/>
                </a:solidFill>
                <a:latin typeface="Century Gothic"/>
                <a:ea typeface="+mn-lt"/>
                <a:cs typeface="+mn-lt"/>
              </a:rPr>
              <a:t>accordingly</a:t>
            </a:r>
            <a:r>
              <a:rPr lang="tr-TR">
                <a:solidFill>
                  <a:srgbClr val="000000"/>
                </a:solidFill>
                <a:latin typeface="Century Gothic"/>
                <a:ea typeface="+mn-lt"/>
                <a:cs typeface="+mn-lt"/>
              </a:rPr>
              <a:t>.</a:t>
            </a:r>
            <a:endParaRPr lang="tr-TR" err="1">
              <a:solidFill>
                <a:srgbClr val="000000"/>
              </a:solidFill>
              <a:latin typeface="Century Gothic"/>
            </a:endParaRPr>
          </a:p>
        </p:txBody>
      </p:sp>
      <p:sp>
        <p:nvSpPr>
          <p:cNvPr id="10" name="9 Slayt Numarası Yer Tutucusu"/>
          <p:cNvSpPr>
            <a:spLocks noGrp="1"/>
          </p:cNvSpPr>
          <p:nvPr>
            <p:ph type="sldNum" sz="quarter" idx="12"/>
          </p:nvPr>
        </p:nvSpPr>
        <p:spPr/>
        <p:txBody>
          <a:bodyPr/>
          <a:lstStyle/>
          <a:p>
            <a:fld id="{D57F1E4F-1CFF-5643-939E-217C01CDF565}" type="slidenum">
              <a:rPr lang="en-US" smtClean="0"/>
              <a:pPr/>
              <a:t>6</a:t>
            </a:fld>
            <a:endParaRPr lang="en-US"/>
          </a:p>
        </p:txBody>
      </p:sp>
    </p:spTree>
    <p:extLst>
      <p:ext uri="{BB962C8B-B14F-4D97-AF65-F5344CB8AC3E}">
        <p14:creationId xmlns:p14="http://schemas.microsoft.com/office/powerpoint/2010/main" xmlns="" val="40743828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D1E5586-8BB5-40F6-96C3-2E87DD7CE5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03CFAFD5-C36E-4269-9D1A-169C00DF1B59}"/>
              </a:ext>
            </a:extLst>
          </p:cNvPr>
          <p:cNvSpPr>
            <a:spLocks noGrp="1"/>
          </p:cNvSpPr>
          <p:nvPr>
            <p:ph type="ctrTitle"/>
          </p:nvPr>
        </p:nvSpPr>
        <p:spPr>
          <a:xfrm>
            <a:off x="1993805" y="1354668"/>
            <a:ext cx="8204391" cy="2346475"/>
          </a:xfrm>
        </p:spPr>
        <p:txBody>
          <a:bodyPr>
            <a:normAutofit/>
          </a:bodyPr>
          <a:lstStyle/>
          <a:p>
            <a:pPr algn="ctr"/>
            <a:r>
              <a:rPr lang="tr-TR" sz="5600" b="1">
                <a:cs typeface="Calibri Light"/>
              </a:rPr>
              <a:t>SOLUTION</a:t>
            </a:r>
            <a:endParaRPr lang="tr-TR" sz="5600" b="1"/>
          </a:p>
        </p:txBody>
      </p:sp>
      <p:cxnSp>
        <p:nvCxnSpPr>
          <p:cNvPr id="10" name="Straight Connector 9">
            <a:extLst>
              <a:ext uri="{FF2B5EF4-FFF2-40B4-BE49-F238E27FC236}">
                <a16:creationId xmlns:a16="http://schemas.microsoft.com/office/drawing/2014/main" xmlns="" id="{8A832D40-B9E2-4CE7-9E0A-B35591EA203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37830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7FD8B59-C02E-42BA-BCCC-1E1AD0B5BA2B}"/>
              </a:ext>
            </a:extLst>
          </p:cNvPr>
          <p:cNvSpPr>
            <a:spLocks noGrp="1"/>
          </p:cNvSpPr>
          <p:nvPr>
            <p:ph type="title"/>
          </p:nvPr>
        </p:nvSpPr>
        <p:spPr>
          <a:xfrm>
            <a:off x="685801" y="563880"/>
            <a:ext cx="7402285" cy="1188720"/>
          </a:xfrm>
        </p:spPr>
        <p:txBody>
          <a:bodyPr>
            <a:normAutofit/>
          </a:bodyPr>
          <a:lstStyle/>
          <a:p>
            <a:pPr algn="ctr">
              <a:spcBef>
                <a:spcPts val="0"/>
              </a:spcBef>
            </a:pPr>
            <a:r>
              <a:rPr lang="tr-TR">
                <a:latin typeface="Century Gothic"/>
                <a:ea typeface="+mj-lt"/>
                <a:cs typeface="+mj-lt"/>
              </a:rPr>
              <a:t>OVERVIEW</a:t>
            </a:r>
            <a:endParaRPr lang="tr-TR"/>
          </a:p>
        </p:txBody>
      </p:sp>
      <p:sp>
        <p:nvSpPr>
          <p:cNvPr id="4" name="Metin kutusu 3">
            <a:extLst>
              <a:ext uri="{FF2B5EF4-FFF2-40B4-BE49-F238E27FC236}">
                <a16:creationId xmlns:a16="http://schemas.microsoft.com/office/drawing/2014/main" xmlns="" id="{26B17AFA-C375-4D68-AB04-772B1A61093E}"/>
              </a:ext>
            </a:extLst>
          </p:cNvPr>
          <p:cNvSpPr txBox="1"/>
          <p:nvPr/>
        </p:nvSpPr>
        <p:spPr>
          <a:xfrm>
            <a:off x="243840" y="2444416"/>
            <a:ext cx="8067172" cy="92333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entury Gothic"/>
              </a:rPr>
              <a:t>All users of the system must verify their ID. For this, the verification system used by btcturk.com is used. Each user can </a:t>
            </a:r>
            <a:r>
              <a:rPr lang="tr-TR" err="1">
                <a:latin typeface="Century Gothic"/>
              </a:rPr>
              <a:t>take</a:t>
            </a:r>
            <a:r>
              <a:rPr lang="tr-TR">
                <a:latin typeface="Century Gothic"/>
              </a:rPr>
              <a:t> </a:t>
            </a:r>
            <a:r>
              <a:rPr lang="en-US">
                <a:latin typeface="Century Gothic"/>
              </a:rPr>
              <a:t>any role described previously, but some requirements must be met.</a:t>
            </a:r>
            <a:endParaRPr lang="tr-TR">
              <a:latin typeface="Century Gothic"/>
            </a:endParaRPr>
          </a:p>
        </p:txBody>
      </p:sp>
      <p:sp>
        <p:nvSpPr>
          <p:cNvPr id="11" name="Metin kutusu 3">
            <a:extLst>
              <a:ext uri="{FF2B5EF4-FFF2-40B4-BE49-F238E27FC236}">
                <a16:creationId xmlns:a16="http://schemas.microsoft.com/office/drawing/2014/main" xmlns="" id="{26B17AFA-C375-4D68-AB04-772B1A61093E}"/>
              </a:ext>
            </a:extLst>
          </p:cNvPr>
          <p:cNvSpPr txBox="1"/>
          <p:nvPr/>
        </p:nvSpPr>
        <p:spPr>
          <a:xfrm>
            <a:off x="228600" y="4806616"/>
            <a:ext cx="8067172" cy="147732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entury Gothic"/>
              </a:rPr>
              <a:t>Bitsy Coin is signed exclusively for the transactions of each charity campaign. A campaign coin cannot be used for another charity campaign, and the funds that can be collected for each campaign are limited at the start of the campaign. The campaign is terminated if the amount required by the </a:t>
            </a:r>
            <a:r>
              <a:rPr lang="tr-TR">
                <a:latin typeface="Century Gothic"/>
              </a:rPr>
              <a:t>Recipient </a:t>
            </a:r>
            <a:r>
              <a:rPr lang="en-US">
                <a:latin typeface="Century Gothic"/>
              </a:rPr>
              <a:t>is collected.</a:t>
            </a:r>
            <a:endParaRPr lang="tr-TR">
              <a:latin typeface="Century Gothic"/>
            </a:endParaRPr>
          </a:p>
        </p:txBody>
      </p:sp>
      <p:sp>
        <p:nvSpPr>
          <p:cNvPr id="13" name="Metin kutusu 6">
            <a:extLst>
              <a:ext uri="{FF2B5EF4-FFF2-40B4-BE49-F238E27FC236}">
                <a16:creationId xmlns:a16="http://schemas.microsoft.com/office/drawing/2014/main" xmlns="" id="{C002D2DF-B6D8-4739-942B-296ED91FF924}"/>
              </a:ext>
            </a:extLst>
          </p:cNvPr>
          <p:cNvSpPr txBox="1"/>
          <p:nvPr/>
        </p:nvSpPr>
        <p:spPr>
          <a:xfrm>
            <a:off x="242115" y="4238159"/>
            <a:ext cx="3289539" cy="369332"/>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latin typeface="Century Gothic"/>
              </a:rPr>
              <a:t>BITSY COIN &amp; TRANSACTION</a:t>
            </a:r>
          </a:p>
        </p:txBody>
      </p:sp>
      <p:sp>
        <p:nvSpPr>
          <p:cNvPr id="14" name="Metin kutusu 6">
            <a:extLst>
              <a:ext uri="{FF2B5EF4-FFF2-40B4-BE49-F238E27FC236}">
                <a16:creationId xmlns:a16="http://schemas.microsoft.com/office/drawing/2014/main" xmlns="" id="{C002D2DF-B6D8-4739-942B-296ED91FF924}"/>
              </a:ext>
            </a:extLst>
          </p:cNvPr>
          <p:cNvSpPr txBox="1"/>
          <p:nvPr/>
        </p:nvSpPr>
        <p:spPr>
          <a:xfrm>
            <a:off x="257355" y="1875959"/>
            <a:ext cx="3842205" cy="369332"/>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latin typeface="Century Gothic"/>
              </a:rPr>
              <a:t>REGISTRATION &amp; RULES OF ROLES</a:t>
            </a:r>
          </a:p>
        </p:txBody>
      </p:sp>
      <p:sp>
        <p:nvSpPr>
          <p:cNvPr id="10" name="9 Slayt Numarası Yer Tutucusu"/>
          <p:cNvSpPr>
            <a:spLocks noGrp="1"/>
          </p:cNvSpPr>
          <p:nvPr>
            <p:ph type="sldNum" sz="quarter" idx="12"/>
          </p:nvPr>
        </p:nvSpPr>
        <p:spPr/>
        <p:txBody>
          <a:bodyPr/>
          <a:lstStyle/>
          <a:p>
            <a:fld id="{D57F1E4F-1CFF-5643-939E-217C01CDF565}" type="slidenum">
              <a:rPr lang="en-US" smtClean="0"/>
              <a:pPr/>
              <a:t>8</a:t>
            </a:fld>
            <a:endParaRPr lang="en-US"/>
          </a:p>
        </p:txBody>
      </p:sp>
    </p:spTree>
    <p:extLst>
      <p:ext uri="{BB962C8B-B14F-4D97-AF65-F5344CB8AC3E}">
        <p14:creationId xmlns:p14="http://schemas.microsoft.com/office/powerpoint/2010/main" xmlns="" val="22791473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54309F57-B331-41A7-9154-15EC2AF45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etin kutusu 3">
            <a:extLst>
              <a:ext uri="{FF2B5EF4-FFF2-40B4-BE49-F238E27FC236}">
                <a16:creationId xmlns:a16="http://schemas.microsoft.com/office/drawing/2014/main" xmlns="" id="{26B17AFA-C375-4D68-AB04-772B1A61093E}"/>
              </a:ext>
            </a:extLst>
          </p:cNvPr>
          <p:cNvSpPr txBox="1"/>
          <p:nvPr/>
        </p:nvSpPr>
        <p:spPr>
          <a:xfrm>
            <a:off x="243840" y="2413936"/>
            <a:ext cx="8067172" cy="147732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entury Gothic"/>
              </a:rPr>
              <a:t>Before the campaign starts, the </a:t>
            </a:r>
            <a:r>
              <a:rPr lang="tr-TR">
                <a:latin typeface="Century Gothic"/>
              </a:rPr>
              <a:t>V</a:t>
            </a:r>
            <a:r>
              <a:rPr lang="en-US" err="1">
                <a:latin typeface="Century Gothic"/>
              </a:rPr>
              <a:t>erifier</a:t>
            </a:r>
            <a:r>
              <a:rPr lang="en-US">
                <a:latin typeface="Century Gothic"/>
              </a:rPr>
              <a:t> checks if the recipient really needs this help and checks if the money is actually used for the purpose at the end of the campaign. In case an inappropriate situation is encountered, it initiates the punishment</a:t>
            </a:r>
            <a:r>
              <a:rPr lang="tr-TR">
                <a:latin typeface="Century Gothic"/>
              </a:rPr>
              <a:t> </a:t>
            </a:r>
            <a:r>
              <a:rPr lang="tr-TR" err="1">
                <a:latin typeface="Century Gothic"/>
              </a:rPr>
              <a:t>procedure</a:t>
            </a:r>
            <a:r>
              <a:rPr lang="en-US">
                <a:latin typeface="Century Gothic"/>
              </a:rPr>
              <a:t> of the </a:t>
            </a:r>
            <a:r>
              <a:rPr lang="tr-TR">
                <a:latin typeface="Century Gothic"/>
              </a:rPr>
              <a:t>R</a:t>
            </a:r>
            <a:r>
              <a:rPr lang="en-US" err="1">
                <a:latin typeface="Century Gothic"/>
              </a:rPr>
              <a:t>ecipient</a:t>
            </a:r>
            <a:r>
              <a:rPr lang="en-US">
                <a:latin typeface="Century Gothic"/>
              </a:rPr>
              <a:t>.</a:t>
            </a:r>
            <a:endParaRPr lang="tr-TR">
              <a:latin typeface="Century Gothic"/>
            </a:endParaRPr>
          </a:p>
        </p:txBody>
      </p:sp>
      <p:sp>
        <p:nvSpPr>
          <p:cNvPr id="9" name="Başlık 1">
            <a:extLst>
              <a:ext uri="{FF2B5EF4-FFF2-40B4-BE49-F238E27FC236}">
                <a16:creationId xmlns:a16="http://schemas.microsoft.com/office/drawing/2014/main" xmlns="" id="{97FD8B59-C02E-42BA-BCCC-1E1AD0B5BA2B}"/>
              </a:ext>
            </a:extLst>
          </p:cNvPr>
          <p:cNvSpPr>
            <a:spLocks noGrp="1"/>
          </p:cNvSpPr>
          <p:nvPr>
            <p:ph type="title"/>
          </p:nvPr>
        </p:nvSpPr>
        <p:spPr>
          <a:xfrm>
            <a:off x="685801" y="563880"/>
            <a:ext cx="7402285" cy="1188720"/>
          </a:xfrm>
        </p:spPr>
        <p:txBody>
          <a:bodyPr>
            <a:normAutofit/>
          </a:bodyPr>
          <a:lstStyle/>
          <a:p>
            <a:pPr algn="ctr">
              <a:spcBef>
                <a:spcPts val="0"/>
              </a:spcBef>
            </a:pPr>
            <a:r>
              <a:rPr lang="tr-TR">
                <a:latin typeface="Century Gothic"/>
                <a:ea typeface="+mj-lt"/>
                <a:cs typeface="+mj-lt"/>
              </a:rPr>
              <a:t>OVERVIEW</a:t>
            </a:r>
            <a:endParaRPr lang="tr-TR"/>
          </a:p>
        </p:txBody>
      </p:sp>
      <p:sp>
        <p:nvSpPr>
          <p:cNvPr id="10" name="Metin kutusu 3">
            <a:extLst>
              <a:ext uri="{FF2B5EF4-FFF2-40B4-BE49-F238E27FC236}">
                <a16:creationId xmlns:a16="http://schemas.microsoft.com/office/drawing/2014/main" xmlns="" id="{26B17AFA-C375-4D68-AB04-772B1A61093E}"/>
              </a:ext>
            </a:extLst>
          </p:cNvPr>
          <p:cNvSpPr txBox="1"/>
          <p:nvPr/>
        </p:nvSpPr>
        <p:spPr>
          <a:xfrm>
            <a:off x="228600" y="4852336"/>
            <a:ext cx="8067172" cy="92333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entury Gothic"/>
              </a:rPr>
              <a:t>The </a:t>
            </a:r>
            <a:r>
              <a:rPr lang="tr-TR">
                <a:latin typeface="Century Gothic"/>
              </a:rPr>
              <a:t>R</a:t>
            </a:r>
            <a:r>
              <a:rPr lang="en-US" err="1">
                <a:latin typeface="Century Gothic"/>
              </a:rPr>
              <a:t>egistration</a:t>
            </a:r>
            <a:r>
              <a:rPr lang="en-US">
                <a:latin typeface="Century Gothic"/>
              </a:rPr>
              <a:t> </a:t>
            </a:r>
            <a:r>
              <a:rPr lang="tr-TR">
                <a:latin typeface="Century Gothic"/>
              </a:rPr>
              <a:t>A</a:t>
            </a:r>
            <a:r>
              <a:rPr lang="en-US" err="1">
                <a:latin typeface="Century Gothic"/>
              </a:rPr>
              <a:t>uthority</a:t>
            </a:r>
            <a:r>
              <a:rPr lang="en-US">
                <a:latin typeface="Century Gothic"/>
              </a:rPr>
              <a:t>, on the other hand, ensures that all players act ethically within the system while conducting the punishment process.</a:t>
            </a:r>
            <a:endParaRPr lang="tr-TR">
              <a:latin typeface="Century Gothic"/>
            </a:endParaRPr>
          </a:p>
        </p:txBody>
      </p:sp>
      <p:sp>
        <p:nvSpPr>
          <p:cNvPr id="13" name="Metin kutusu 6">
            <a:extLst>
              <a:ext uri="{FF2B5EF4-FFF2-40B4-BE49-F238E27FC236}">
                <a16:creationId xmlns:a16="http://schemas.microsoft.com/office/drawing/2014/main" xmlns="" id="{C002D2DF-B6D8-4739-942B-296ED91FF924}"/>
              </a:ext>
            </a:extLst>
          </p:cNvPr>
          <p:cNvSpPr txBox="1"/>
          <p:nvPr/>
        </p:nvSpPr>
        <p:spPr>
          <a:xfrm>
            <a:off x="242115" y="4238159"/>
            <a:ext cx="4360365" cy="369332"/>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latin typeface="Century Gothic"/>
              </a:rPr>
              <a:t>ETHICAL BEHAVIOUR  MANAGEMENT</a:t>
            </a:r>
          </a:p>
        </p:txBody>
      </p:sp>
      <p:sp>
        <p:nvSpPr>
          <p:cNvPr id="14" name="Metin kutusu 6">
            <a:extLst>
              <a:ext uri="{FF2B5EF4-FFF2-40B4-BE49-F238E27FC236}">
                <a16:creationId xmlns:a16="http://schemas.microsoft.com/office/drawing/2014/main" xmlns="" id="{C002D2DF-B6D8-4739-942B-296ED91FF924}"/>
              </a:ext>
            </a:extLst>
          </p:cNvPr>
          <p:cNvSpPr txBox="1"/>
          <p:nvPr/>
        </p:nvSpPr>
        <p:spPr>
          <a:xfrm>
            <a:off x="257355" y="1875959"/>
            <a:ext cx="3842205" cy="369332"/>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latin typeface="Century Gothic"/>
              </a:rPr>
              <a:t>INTEGRITY CONTROL</a:t>
            </a:r>
          </a:p>
        </p:txBody>
      </p:sp>
      <p:sp>
        <p:nvSpPr>
          <p:cNvPr id="15" name="14 Slayt Numarası Yer Tutucusu"/>
          <p:cNvSpPr>
            <a:spLocks noGrp="1"/>
          </p:cNvSpPr>
          <p:nvPr>
            <p:ph type="sldNum" sz="quarter" idx="12"/>
          </p:nvPr>
        </p:nvSpPr>
        <p:spPr/>
        <p:txBody>
          <a:bodyPr/>
          <a:lstStyle/>
          <a:p>
            <a:fld id="{D57F1E4F-1CFF-5643-939E-217C01CDF565}" type="slidenum">
              <a:rPr lang="en-US" smtClean="0"/>
              <a:pPr/>
              <a:t>9</a:t>
            </a:fld>
            <a:endParaRPr lang="en-US"/>
          </a:p>
        </p:txBody>
      </p:sp>
    </p:spTree>
    <p:extLst>
      <p:ext uri="{BB962C8B-B14F-4D97-AF65-F5344CB8AC3E}">
        <p14:creationId xmlns:p14="http://schemas.microsoft.com/office/powerpoint/2010/main" xmlns="" val="22791473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3" grpId="0" animBg="1"/>
      <p:bldP spid="1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61DDDE80-2DFA-4F2A-B66F-72059846BDAA}"/>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TC103457485[[fn=Ağ]]</Template>
  <TotalTime>251</TotalTime>
  <Words>1456</Words>
  <Application>Microsoft Office PowerPoint</Application>
  <PresentationFormat>Özel</PresentationFormat>
  <Paragraphs>168</Paragraphs>
  <Slides>36</Slides>
  <Notes>5</Notes>
  <HiddenSlides>0</HiddenSlides>
  <MMClips>0</MMClips>
  <ScaleCrop>false</ScaleCrop>
  <HeadingPairs>
    <vt:vector size="4" baseType="variant">
      <vt:variant>
        <vt:lpstr>Tema</vt:lpstr>
      </vt:variant>
      <vt:variant>
        <vt:i4>1</vt:i4>
      </vt:variant>
      <vt:variant>
        <vt:lpstr>Slayt Başlıkları</vt:lpstr>
      </vt:variant>
      <vt:variant>
        <vt:i4>36</vt:i4>
      </vt:variant>
    </vt:vector>
  </HeadingPairs>
  <TitlesOfParts>
    <vt:vector size="37" baseType="lpstr">
      <vt:lpstr>Celestial</vt:lpstr>
      <vt:lpstr>BITSY COIN </vt:lpstr>
      <vt:lpstr>Slayt 2</vt:lpstr>
      <vt:lpstr>Slayt 3</vt:lpstr>
      <vt:lpstr>SolutIon: DOMESTIC PHILANTHROPY ORGANIZATION SYSTEM  UsIng </vt:lpstr>
      <vt:lpstr>Slayt 5</vt:lpstr>
      <vt:lpstr>Slayt 6</vt:lpstr>
      <vt:lpstr>SOLUTION</vt:lpstr>
      <vt:lpstr>OVERVIEW</vt:lpstr>
      <vt:lpstr>OVERVIEW</vt:lpstr>
      <vt:lpstr>REGISTRATION</vt:lpstr>
      <vt:lpstr>REGISTRATION</vt:lpstr>
      <vt:lpstr>RULES OF ROLES</vt:lpstr>
      <vt:lpstr>RULES OF ROLES</vt:lpstr>
      <vt:lpstr>BITSY COIN</vt:lpstr>
      <vt:lpstr>BITSY COIN</vt:lpstr>
      <vt:lpstr>TRANSACTION</vt:lpstr>
      <vt:lpstr>INTEGRITY CONTROL</vt:lpstr>
      <vt:lpstr>SECURITY ISSUES </vt:lpstr>
      <vt:lpstr>SECURITY AGAINST A MALICIOUS DONEE </vt:lpstr>
      <vt:lpstr>SecurIty AgaInst a MalIcIous DONOR</vt:lpstr>
      <vt:lpstr>SECURITY AGAINST A MALICIOUS VERIFIER</vt:lpstr>
      <vt:lpstr>SECURITY AGAINST A MALICIOUS VERIFIER</vt:lpstr>
      <vt:lpstr>CHALLENGES</vt:lpstr>
      <vt:lpstr>Slayt 24</vt:lpstr>
      <vt:lpstr>Slayt 25</vt:lpstr>
      <vt:lpstr>Slayt 26</vt:lpstr>
      <vt:lpstr>Slayt 27</vt:lpstr>
      <vt:lpstr>Insurmountable challenges</vt:lpstr>
      <vt:lpstr>MOTIVATION</vt:lpstr>
      <vt:lpstr>Slayt 30</vt:lpstr>
      <vt:lpstr>Slayt 31</vt:lpstr>
      <vt:lpstr>Benefits and drawbacks for donors</vt:lpstr>
      <vt:lpstr>Benefits and drawbacks for donors</vt:lpstr>
      <vt:lpstr>Benefits and drawbacks for recipients</vt:lpstr>
      <vt:lpstr>Benefits and drawbacks for recipients</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Petr Barborik</dc:creator>
  <cp:lastModifiedBy>user</cp:lastModifiedBy>
  <cp:revision>36</cp:revision>
  <dcterms:created xsi:type="dcterms:W3CDTF">2013-08-01T11:22:49Z</dcterms:created>
  <dcterms:modified xsi:type="dcterms:W3CDTF">2019-12-02T10:13:05Z</dcterms:modified>
</cp:coreProperties>
</file>