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8" r:id="rId5"/>
    <p:sldId id="278" r:id="rId6"/>
    <p:sldId id="279" r:id="rId7"/>
    <p:sldId id="280" r:id="rId8"/>
    <p:sldId id="281" r:id="rId9"/>
    <p:sldId id="271" r:id="rId10"/>
    <p:sldId id="27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52" autoAdjust="0"/>
  </p:normalViewPr>
  <p:slideViewPr>
    <p:cSldViewPr snapToGrid="0">
      <p:cViewPr varScale="1">
        <p:scale>
          <a:sx n="86" d="100"/>
          <a:sy n="86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958" y="2716272"/>
            <a:ext cx="8336714" cy="2421464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project-</a:t>
            </a:r>
            <a:br>
              <a:rPr lang="en-US" dirty="0"/>
            </a:br>
            <a:r>
              <a:rPr lang="en-US" dirty="0"/>
              <a:t>Piano with metronome and 2.5 octave scales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106062119 </a:t>
            </a:r>
            <a:r>
              <a:rPr lang="zh-TW" altLang="en-US" dirty="0"/>
              <a:t>王元廷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D30D-9221-4C21-9226-E7938A34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721A7503-0F10-4A82-81EE-8ABBFB19A99D}"/>
              </a:ext>
            </a:extLst>
          </p:cNvPr>
          <p:cNvSpPr/>
          <p:nvPr/>
        </p:nvSpPr>
        <p:spPr>
          <a:xfrm>
            <a:off x="5793127" y="3429000"/>
            <a:ext cx="794104" cy="992821"/>
          </a:xfrm>
          <a:prstGeom prst="mathPlu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ãpianoãçåçæå°çµæ">
            <a:extLst>
              <a:ext uri="{FF2B5EF4-FFF2-40B4-BE49-F238E27FC236}">
                <a16:creationId xmlns:a16="http://schemas.microsoft.com/office/drawing/2014/main" id="{BCCC2D40-834F-49C8-96C7-ED19D1AB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32" y="2200922"/>
            <a:ext cx="3254406" cy="325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54629-5A42-447F-BAC2-1FDFD2E5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20" y="2137410"/>
            <a:ext cx="3254406" cy="32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5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5C3D-123D-4959-A1BB-E3C24107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</a:t>
            </a:r>
          </a:p>
        </p:txBody>
      </p:sp>
      <p:pic>
        <p:nvPicPr>
          <p:cNvPr id="5" name="Content Placeholder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F848744D-DAC2-4CF5-B6DF-7E8AF07C9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05" y="3633186"/>
            <a:ext cx="6633727" cy="298517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E752DB-9280-4DBB-A2B1-F6C1CC552053}"/>
              </a:ext>
            </a:extLst>
          </p:cNvPr>
          <p:cNvSpPr/>
          <p:nvPr/>
        </p:nvSpPr>
        <p:spPr>
          <a:xfrm>
            <a:off x="750902" y="1621784"/>
            <a:ext cx="105858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keys highlighted in red and black represent an octave.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Change the pitch of the octave using the arrow keys.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left and right arrows change the octave of the black keys.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up and down arrows modify the red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Audio amplifier plays the corresponding sound pressed by keyboard.</a:t>
            </a:r>
          </a:p>
        </p:txBody>
      </p:sp>
    </p:spTree>
    <p:extLst>
      <p:ext uri="{BB962C8B-B14F-4D97-AF65-F5344CB8AC3E}">
        <p14:creationId xmlns:p14="http://schemas.microsoft.com/office/powerpoint/2010/main" val="175976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E974-1253-4AF0-AB42-77632839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A4A4-362F-4439-8B60-E0BF75D7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00"/>
            <a:ext cx="5768265" cy="462885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LED serves as a metronome </a:t>
            </a:r>
            <a:br>
              <a:rPr lang="en-US" sz="2400" dirty="0"/>
            </a:br>
            <a:r>
              <a:rPr lang="en-US" sz="2400" dirty="0"/>
              <a:t>which shifts from left to right or </a:t>
            </a:r>
            <a:br>
              <a:rPr lang="en-US" sz="2400" dirty="0"/>
            </a:br>
            <a:r>
              <a:rPr lang="en-US" sz="2400" dirty="0"/>
              <a:t>from right to left at a cycle </a:t>
            </a:r>
            <a:br>
              <a:rPr lang="en-US" sz="2400" dirty="0"/>
            </a:br>
            <a:r>
              <a:rPr lang="en-US" sz="2400" dirty="0"/>
              <a:t>based on the BPM value. </a:t>
            </a:r>
          </a:p>
          <a:p>
            <a:r>
              <a:rPr lang="en-US" sz="2400" dirty="0"/>
              <a:t>The BPM value will be displayed on </a:t>
            </a:r>
            <a:br>
              <a:rPr lang="en-US" sz="2400" dirty="0"/>
            </a:br>
            <a:r>
              <a:rPr lang="en-US" sz="2400" dirty="0"/>
              <a:t>the three rightmost 7-segment displays and can be modified </a:t>
            </a:r>
            <a:br>
              <a:rPr lang="en-US" sz="2400" dirty="0"/>
            </a:br>
            <a:r>
              <a:rPr lang="en-US" sz="2400" dirty="0"/>
              <a:t>using BTNU and BTND.</a:t>
            </a:r>
          </a:p>
          <a:p>
            <a:r>
              <a:rPr lang="en-US" sz="2400" dirty="0"/>
              <a:t>A sound of 880Hz will be played when LED is on at both sides.</a:t>
            </a:r>
          </a:p>
          <a:p>
            <a:r>
              <a:rPr lang="en-US" sz="2400" dirty="0"/>
              <a:t>The sound of metronome could be mute using the leftmost switch.</a:t>
            </a:r>
          </a:p>
        </p:txBody>
      </p:sp>
      <p:pic>
        <p:nvPicPr>
          <p:cNvPr id="2050" name="Picture 2" descr="ãfpga led shiftãçåçæå°çµæ">
            <a:extLst>
              <a:ext uri="{FF2B5EF4-FFF2-40B4-BE49-F238E27FC236}">
                <a16:creationId xmlns:a16="http://schemas.microsoft.com/office/drawing/2014/main" id="{91A85CEB-7267-4DB6-9D69-EDF529D3F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/>
          <a:stretch/>
        </p:blipFill>
        <p:spPr bwMode="auto">
          <a:xfrm>
            <a:off x="6933460" y="726517"/>
            <a:ext cx="4447713" cy="228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led shiftingãçåçæå°çµæ">
            <a:extLst>
              <a:ext uri="{FF2B5EF4-FFF2-40B4-BE49-F238E27FC236}">
                <a16:creationId xmlns:a16="http://schemas.microsoft.com/office/drawing/2014/main" id="{187EEAFD-AD4D-4BAD-BDE1-7430BF26B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3" b="4856"/>
          <a:stretch/>
        </p:blipFill>
        <p:spPr bwMode="auto">
          <a:xfrm>
            <a:off x="6933460" y="3428999"/>
            <a:ext cx="4451858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1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DEMOãçåçæå°çµæ">
            <a:extLst>
              <a:ext uri="{FF2B5EF4-FFF2-40B4-BE49-F238E27FC236}">
                <a16:creationId xmlns:a16="http://schemas.microsoft.com/office/drawing/2014/main" id="{F00FA5C1-C31B-4C6A-B9D9-F2CC7AB7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717">
            <a:off x="2745143" y="1765982"/>
            <a:ext cx="5972729" cy="30647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3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0" y="870426"/>
            <a:ext cx="742950" cy="7429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08471"/>
          </a:xfrm>
        </p:spPr>
        <p:txBody>
          <a:bodyPr/>
          <a:lstStyle/>
          <a:p>
            <a:r>
              <a:rPr lang="en-US" dirty="0"/>
              <a:t>https://github.com/ytwang3579/FPGA_Final_Project-Piano-with-Metronome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765993"/>
            <a:ext cx="131005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ZA" sz="2000" dirty="0"/>
              <a:t>12/02</a:t>
            </a:r>
          </a:p>
          <a:p>
            <a:pPr>
              <a:spcAft>
                <a:spcPts val="0"/>
              </a:spcAft>
            </a:pPr>
            <a:r>
              <a:rPr lang="en-ZA" sz="2000" dirty="0"/>
              <a:t>Proposal</a:t>
            </a:r>
          </a:p>
          <a:p>
            <a:pPr>
              <a:spcAft>
                <a:spcPts val="0"/>
              </a:spcAft>
            </a:pPr>
            <a:r>
              <a:rPr lang="en-ZA" sz="2000" dirty="0"/>
              <a:t>submitted</a:t>
            </a:r>
            <a:endParaRPr lang="en-US" sz="2000" dirty="0"/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25588" y="3891993"/>
            <a:ext cx="1548383" cy="959003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prstClr val="white"/>
              </a:buClr>
            </a:pPr>
            <a:r>
              <a:rPr lang="en-ZA" sz="2000" dirty="0">
                <a:solidFill>
                  <a:prstClr val="white"/>
                </a:solidFill>
              </a:rPr>
              <a:t>12/28</a:t>
            </a:r>
          </a:p>
          <a:p>
            <a:pPr lvl="0">
              <a:spcAft>
                <a:spcPts val="0"/>
              </a:spcAft>
              <a:buClr>
                <a:prstClr val="white"/>
              </a:buClr>
            </a:pPr>
            <a:r>
              <a:rPr lang="en-US" sz="2000" dirty="0">
                <a:solidFill>
                  <a:prstClr val="white"/>
                </a:solidFill>
              </a:rPr>
              <a:t>Piano</a:t>
            </a: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3" name="Oval 11" descr="decorative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AB054-A6E1-41FD-94E8-5043CB7D2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95351" y="3954993"/>
            <a:ext cx="1520396" cy="959003"/>
          </a:xfrm>
        </p:spPr>
        <p:txBody>
          <a:bodyPr/>
          <a:lstStyle/>
          <a:p>
            <a:pPr lvl="0">
              <a:spcAft>
                <a:spcPts val="0"/>
              </a:spcAft>
              <a:buClr>
                <a:prstClr val="white"/>
              </a:buClr>
            </a:pPr>
            <a:r>
              <a:rPr lang="en-ZA" sz="2000" dirty="0">
                <a:solidFill>
                  <a:prstClr val="white"/>
                </a:solidFill>
              </a:rPr>
              <a:t>12/21</a:t>
            </a:r>
          </a:p>
          <a:p>
            <a:pPr lvl="0">
              <a:spcAft>
                <a:spcPts val="0"/>
              </a:spcAft>
              <a:buClr>
                <a:prstClr val="white"/>
              </a:buClr>
            </a:pPr>
            <a:r>
              <a:rPr lang="en-US" sz="2000" dirty="0">
                <a:solidFill>
                  <a:prstClr val="white"/>
                </a:solidFill>
              </a:rPr>
              <a:t>Metronome</a:t>
            </a:r>
          </a:p>
          <a:p>
            <a:endParaRPr lang="en-US" dirty="0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0FA3E253-92AB-48C1-AA3D-750139A19AE0}"/>
              </a:ext>
            </a:extLst>
          </p:cNvPr>
          <p:cNvSpPr txBox="1">
            <a:spLocks/>
          </p:cNvSpPr>
          <p:nvPr/>
        </p:nvSpPr>
        <p:spPr bwMode="white">
          <a:xfrm>
            <a:off x="7205019" y="3753865"/>
            <a:ext cx="1819443" cy="959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prstClr val="white"/>
              </a:buClr>
            </a:pPr>
            <a:r>
              <a:rPr lang="en-ZA" sz="2000" dirty="0">
                <a:solidFill>
                  <a:prstClr val="white"/>
                </a:solidFill>
              </a:rPr>
              <a:t>01/08</a:t>
            </a:r>
          </a:p>
          <a:p>
            <a:pPr>
              <a:spcAft>
                <a:spcPts val="0"/>
              </a:spcAft>
              <a:buClr>
                <a:prstClr val="white"/>
              </a:buClr>
            </a:pPr>
            <a:r>
              <a:rPr lang="en-US" sz="2000" dirty="0">
                <a:solidFill>
                  <a:prstClr val="white"/>
                </a:solidFill>
              </a:rPr>
              <a:t>Test Feature &amp;</a:t>
            </a:r>
          </a:p>
          <a:p>
            <a:pPr>
              <a:spcAft>
                <a:spcPts val="0"/>
              </a:spcAft>
              <a:buClr>
                <a:prstClr val="white"/>
              </a:buClr>
            </a:pPr>
            <a:r>
              <a:rPr lang="en-US" sz="2000" dirty="0">
                <a:solidFill>
                  <a:prstClr val="white"/>
                </a:solidFill>
              </a:rPr>
              <a:t>Bug fix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F49BE25A-16AA-440A-8BE8-68E66A6263B1}"/>
              </a:ext>
            </a:extLst>
          </p:cNvPr>
          <p:cNvSpPr txBox="1">
            <a:spLocks/>
          </p:cNvSpPr>
          <p:nvPr/>
        </p:nvSpPr>
        <p:spPr bwMode="white">
          <a:xfrm>
            <a:off x="9429257" y="3886231"/>
            <a:ext cx="1548383" cy="959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prstClr val="white"/>
              </a:buClr>
            </a:pPr>
            <a:r>
              <a:rPr lang="en-ZA" sz="2000" dirty="0">
                <a:solidFill>
                  <a:prstClr val="white"/>
                </a:solidFill>
              </a:rPr>
              <a:t>01/10</a:t>
            </a:r>
          </a:p>
          <a:p>
            <a:pPr>
              <a:spcAft>
                <a:spcPts val="0"/>
              </a:spcAft>
              <a:buClr>
                <a:prstClr val="white"/>
              </a:buClr>
            </a:pPr>
            <a:r>
              <a:rPr lang="en-US" sz="2000" dirty="0">
                <a:solidFill>
                  <a:prstClr val="white"/>
                </a:solidFill>
              </a:rPr>
              <a:t>Slides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4F7611D-534A-4A8D-82E2-B9AFF6AF03C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 feature &amp; bug fixing</a:t>
            </a:r>
            <a:endParaRPr lang="en-US" dirty="0"/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0024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prstClr val="white"/>
              </a:buClr>
            </a:pPr>
            <a:r>
              <a:rPr lang="en-US" sz="2400" dirty="0">
                <a:solidFill>
                  <a:prstClr val="white"/>
                </a:solidFill>
              </a:rPr>
              <a:t>Sound mixing in a single audio track</a:t>
            </a:r>
          </a:p>
          <a:p>
            <a:pPr lvl="0">
              <a:buClr>
                <a:prstClr val="white"/>
              </a:buClr>
            </a:pPr>
            <a:r>
              <a:rPr lang="en-US" sz="2400" dirty="0">
                <a:solidFill>
                  <a:prstClr val="white"/>
                </a:solidFill>
              </a:rPr>
              <a:t>7-segment displaying octaves</a:t>
            </a:r>
          </a:p>
          <a:p>
            <a:pPr lvl="0">
              <a:buClr>
                <a:prstClr val="white"/>
              </a:buClr>
            </a:pPr>
            <a:r>
              <a:rPr lang="en-US" sz="2400" dirty="0">
                <a:solidFill>
                  <a:prstClr val="white"/>
                </a:solidFill>
              </a:rPr>
              <a:t>Metronome LED strange bugs</a:t>
            </a:r>
          </a:p>
        </p:txBody>
      </p:sp>
      <p:pic>
        <p:nvPicPr>
          <p:cNvPr id="8" name="Content Placeholder 7" descr="A black sign with white text&#10;&#10;Description automatically generated">
            <a:extLst>
              <a:ext uri="{FF2B5EF4-FFF2-40B4-BE49-F238E27FC236}">
                <a16:creationId xmlns:a16="http://schemas.microsoft.com/office/drawing/2014/main" id="{9993FDF1-EFFA-47A5-9617-9D2D9A5D1F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7706" y="1870075"/>
            <a:ext cx="3921125" cy="3921125"/>
          </a:xfrm>
        </p:spPr>
      </p:pic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amous Event in History1_SL - v5" id="{284944C2-C2AF-4667-AB2E-4D3637ED9281}" vid="{988B80DA-62E6-4C7D-AEDD-09303455421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118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Celestial</vt:lpstr>
      <vt:lpstr>Final project- Piano with metronome and 2.5 octave scales </vt:lpstr>
      <vt:lpstr>concept</vt:lpstr>
      <vt:lpstr>piano</vt:lpstr>
      <vt:lpstr>metronome</vt:lpstr>
      <vt:lpstr>PowerPoint Presentation</vt:lpstr>
      <vt:lpstr>schedule</vt:lpstr>
      <vt:lpstr>Test feature &amp; bug fixing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2019-01-10T17:01:51Z</dcterms:created>
  <dcterms:modified xsi:type="dcterms:W3CDTF">2019-01-10T18:19:19Z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