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5"/>
  </p:notesMasterIdLst>
  <p:sldIdLst>
    <p:sldId id="635" r:id="rId3"/>
    <p:sldId id="434" r:id="rId4"/>
    <p:sldId id="463" r:id="rId5"/>
    <p:sldId id="564" r:id="rId6"/>
    <p:sldId id="631" r:id="rId7"/>
    <p:sldId id="630" r:id="rId8"/>
    <p:sldId id="633" r:id="rId9"/>
    <p:sldId id="636" r:id="rId10"/>
    <p:sldId id="637" r:id="rId11"/>
    <p:sldId id="634" r:id="rId12"/>
    <p:sldId id="632" r:id="rId13"/>
    <p:sldId id="5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2">
          <p15:clr>
            <a:srgbClr val="A4A3A4"/>
          </p15:clr>
        </p15:guide>
        <p15:guide id="2" pos="40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25" clrIdx="0"/>
  <p:cmAuthor id="2" name="andy" initials="a" lastIdx="1" clrIdx="1"/>
  <p:cmAuthor id="3" name="Windows User" initials="W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158"/>
    <a:srgbClr val="565961"/>
    <a:srgbClr val="646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96" y="184"/>
      </p:cViewPr>
      <p:guideLst>
        <p:guide orient="horz" pos="2272"/>
        <p:guide pos="40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038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2pPr>
              <a:defRPr sz="3200">
                <a:latin typeface="+mn-lt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NUL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6985"/>
            <a:ext cx="4819650" cy="6876000"/>
          </a:xfrm>
          <a:prstGeom prst="rect">
            <a:avLst/>
          </a:prstGeom>
          <a:solidFill>
            <a:srgbClr val="565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 descr="CrisisGo Logo - Demo PP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1697970" y="6365240"/>
            <a:ext cx="488950" cy="488950"/>
          </a:xfrm>
          <a:prstGeom prst="rect">
            <a:avLst/>
          </a:prstGeom>
          <a:noFill/>
          <a:ln w="1270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4605" y="-6985"/>
            <a:ext cx="12205970" cy="1243965"/>
          </a:xfrm>
          <a:prstGeom prst="rect">
            <a:avLst/>
          </a:prstGeom>
          <a:solidFill>
            <a:srgbClr val="64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risisGo Logo - Demo PP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815330" y="6314440"/>
            <a:ext cx="561975" cy="561975"/>
          </a:xfrm>
          <a:prstGeom prst="rect">
            <a:avLst/>
          </a:prstGeom>
          <a:noFill/>
          <a:ln w="1270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openglnewbee/article/details/44807191" TargetMode="External"/><Relationship Id="rId4" Type="http://schemas.openxmlformats.org/officeDocument/2006/relationships/hyperlink" Target="https://125.69.90.110:1010/svn/crisisgo_ios_refactor/documents/iOS&#21518;&#21488;&#24120;&#39547;&#20998;&#26512;/" TargetMode="External"/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www.jianshu.com/p/d3e279de2e3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blog.csdn.net/missautumn/article/details/171020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50"/>
            <a:ext cx="11719560" cy="687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1" descr="First Scr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50"/>
            <a:ext cx="12219940" cy="68738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1" name="Rectangle 2"/>
          <p:cNvSpPr/>
          <p:nvPr/>
        </p:nvSpPr>
        <p:spPr>
          <a:xfrm>
            <a:off x="0" y="6350"/>
            <a:ext cx="4295140" cy="6873240"/>
          </a:xfrm>
          <a:prstGeom prst="rect">
            <a:avLst/>
          </a:prstGeom>
          <a:solidFill>
            <a:srgbClr val="53585F">
              <a:alpha val="90195"/>
            </a:srgbClr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eaLnBrk="1"/>
            <a:endParaRPr sz="3200" dirty="0">
              <a:solidFill>
                <a:srgbClr val="FFFFFF"/>
              </a:solidFill>
              <a:ea typeface="MS PGothic" panose="020B0600070205080204" pitchFamily="34" charset="-128"/>
              <a:sym typeface="Helvetica Light" charset="0"/>
            </a:endParaRPr>
          </a:p>
        </p:txBody>
      </p:sp>
      <p:pic>
        <p:nvPicPr>
          <p:cNvPr id="7173" name="Picture 4" descr="imag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3810" y="2054860"/>
            <a:ext cx="1747520" cy="174561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2" name="Rectangle 3"/>
          <p:cNvSpPr/>
          <p:nvPr/>
        </p:nvSpPr>
        <p:spPr>
          <a:xfrm>
            <a:off x="0" y="4525209"/>
            <a:ext cx="4295140" cy="964366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/>
            <a:r>
              <a:rPr lang="en-US" altLang="zh-CN" sz="2800" dirty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iOS</a:t>
            </a:r>
            <a:r>
              <a:rPr lang="zh-CN" altLang="en-US" sz="2800" dirty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后台常驻分析</a:t>
            </a:r>
          </a:p>
          <a:p>
            <a:pPr lvl="0" algn="ctr"/>
            <a:r>
              <a:rPr lang="zh-CN" altLang="en-US" sz="2800" dirty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杨旭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关于远程推送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721" y="1381370"/>
            <a:ext cx="11141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清理通知栏直接</a:t>
            </a:r>
            <a:r>
              <a:rPr lang="en-US" altLang="zh-CN" dirty="0"/>
              <a:t>badge</a:t>
            </a:r>
            <a:r>
              <a:rPr lang="zh-CN" altLang="en-US" dirty="0"/>
              <a:t>设置为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zh-CN" altLang="en-US" dirty="0" smtClean="0"/>
              <a:t>可；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如果一直发</a:t>
            </a:r>
            <a:r>
              <a:rPr lang="en-US" altLang="zh-CN" dirty="0" smtClean="0"/>
              <a:t>0</a:t>
            </a:r>
            <a:r>
              <a:rPr lang="zh-CN" altLang="en-US" dirty="0"/>
              <a:t>，</a:t>
            </a:r>
            <a:r>
              <a:rPr lang="zh-CN" altLang="en-US" dirty="0" smtClean="0"/>
              <a:t>那么</a:t>
            </a:r>
            <a:r>
              <a:rPr lang="zh-CN" altLang="en-US" dirty="0"/>
              <a:t>通知又会累计起来</a:t>
            </a:r>
            <a:r>
              <a:rPr lang="en-US" altLang="zh-CN" dirty="0"/>
              <a:t>, </a:t>
            </a:r>
            <a:r>
              <a:rPr lang="zh-CN" altLang="en-US" dirty="0"/>
              <a:t>直到又从非</a:t>
            </a:r>
            <a:r>
              <a:rPr lang="en-US" altLang="zh-CN" dirty="0"/>
              <a:t>0</a:t>
            </a:r>
            <a:r>
              <a:rPr lang="zh-CN" altLang="en-US" dirty="0"/>
              <a:t>变成了</a:t>
            </a:r>
            <a:r>
              <a:rPr lang="en-US" altLang="zh-CN" dirty="0"/>
              <a:t>0</a:t>
            </a:r>
            <a:r>
              <a:rPr lang="zh-CN" altLang="en-US" dirty="0"/>
              <a:t>才会继续</a:t>
            </a:r>
            <a:r>
              <a:rPr lang="zh-CN" altLang="en-US" dirty="0" smtClean="0"/>
              <a:t>清空；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如果不想要角标 </a:t>
            </a:r>
            <a:r>
              <a:rPr lang="zh-CN" altLang="en-US" dirty="0" smtClean="0"/>
              <a:t>，直接把</a:t>
            </a:r>
            <a:r>
              <a:rPr lang="en-US" altLang="zh-CN" dirty="0" smtClean="0"/>
              <a:t>badge</a:t>
            </a:r>
            <a:r>
              <a:rPr lang="zh-CN" altLang="en-US" dirty="0"/>
              <a:t>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；如果</a:t>
            </a:r>
            <a:r>
              <a:rPr lang="en-US" altLang="zh-CN" dirty="0"/>
              <a:t>badge</a:t>
            </a:r>
            <a:r>
              <a:rPr lang="zh-CN" altLang="en-US" dirty="0"/>
              <a:t>的值小于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，那么</a:t>
            </a:r>
            <a:r>
              <a:rPr lang="en-US" altLang="zh-CN" dirty="0"/>
              <a:t>App</a:t>
            </a:r>
            <a:r>
              <a:rPr lang="zh-CN" altLang="en-US" dirty="0"/>
              <a:t>上面</a:t>
            </a:r>
            <a:r>
              <a:rPr lang="zh-CN" altLang="en-US" dirty="0" smtClean="0"/>
              <a:t>的原有</a:t>
            </a:r>
            <a:r>
              <a:rPr lang="en-US" altLang="zh-CN" dirty="0" smtClean="0"/>
              <a:t>badge</a:t>
            </a:r>
            <a:r>
              <a:rPr lang="zh-CN" altLang="en-US" dirty="0"/>
              <a:t>保持不</a:t>
            </a:r>
            <a:r>
              <a:rPr lang="zh-CN" altLang="en-US" dirty="0" smtClean="0"/>
              <a:t>变；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可配合使用</a:t>
            </a:r>
            <a:r>
              <a:rPr lang="en-US" altLang="zh-CN" dirty="0"/>
              <a:t>. </a:t>
            </a:r>
            <a:r>
              <a:rPr lang="zh-CN" altLang="en-US" dirty="0"/>
              <a:t>比如只传</a:t>
            </a:r>
            <a:r>
              <a:rPr lang="en-US" altLang="zh-CN" dirty="0" smtClean="0"/>
              <a:t>alert</a:t>
            </a:r>
            <a:r>
              <a:rPr lang="zh-CN" altLang="en-US" dirty="0"/>
              <a:t>，</a:t>
            </a:r>
            <a:r>
              <a:rPr lang="zh-CN" altLang="en-US" dirty="0" smtClean="0"/>
              <a:t>那么</a:t>
            </a:r>
            <a:r>
              <a:rPr lang="zh-CN" altLang="en-US" dirty="0"/>
              <a:t>客户端就只有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，只</a:t>
            </a:r>
            <a:r>
              <a:rPr lang="zh-CN" altLang="en-US" dirty="0"/>
              <a:t>传</a:t>
            </a:r>
            <a:r>
              <a:rPr lang="en-US" altLang="zh-CN" dirty="0"/>
              <a:t>badge</a:t>
            </a:r>
            <a:r>
              <a:rPr lang="zh-CN" altLang="en-US" dirty="0"/>
              <a:t>客户端就只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badge</a:t>
            </a:r>
            <a:r>
              <a:rPr lang="zh-CN" altLang="en-US" dirty="0" smtClean="0"/>
              <a:t>；只传</a:t>
            </a:r>
            <a:r>
              <a:rPr lang="en-US" altLang="zh-CN" dirty="0" smtClean="0"/>
              <a:t>sound</a:t>
            </a:r>
            <a:r>
              <a:rPr lang="zh-CN" altLang="en-US" dirty="0" smtClean="0"/>
              <a:t>，那么客户端无任何变化，只会有莫名的一个提示声音；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alert</a:t>
            </a:r>
            <a:r>
              <a:rPr lang="zh-CN" altLang="en-US" dirty="0"/>
              <a:t>和</a:t>
            </a:r>
            <a:r>
              <a:rPr lang="en-US" altLang="zh-CN" dirty="0"/>
              <a:t>sound</a:t>
            </a:r>
            <a:r>
              <a:rPr lang="zh-CN" altLang="en-US" dirty="0"/>
              <a:t>为空并且</a:t>
            </a:r>
            <a:r>
              <a:rPr lang="en-US" altLang="zh-CN" dirty="0" smtClean="0"/>
              <a:t>badge</a:t>
            </a:r>
            <a:r>
              <a:rPr lang="zh-CN" altLang="en-US" dirty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App</a:t>
            </a:r>
            <a:r>
              <a:rPr lang="zh-CN" altLang="en-US" dirty="0"/>
              <a:t>表现为无</a:t>
            </a:r>
            <a:r>
              <a:rPr lang="zh-CN" altLang="en-US" dirty="0" smtClean="0"/>
              <a:t>反应，但是</a:t>
            </a:r>
            <a:r>
              <a:rPr lang="zh-CN" altLang="en-US" dirty="0"/>
              <a:t>其实已经收到</a:t>
            </a:r>
            <a:r>
              <a:rPr lang="zh-CN" altLang="en-US" dirty="0" smtClean="0"/>
              <a:t>通知；</a:t>
            </a: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9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其他后台测试（非常驻）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1564640"/>
            <a:ext cx="10776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4572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2000" dirty="0"/>
              <a:t>Newsstand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downloads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iOS9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之前的系统，此类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App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汇统一收藏在系统的内置应用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报刊杂志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中，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iOS9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之后以单独的图标的形式展示在手机中；</a:t>
            </a:r>
            <a:endParaRPr lang="en-US" altLang="zh-CN" sz="2000" kern="0" dirty="0" smtClean="0">
              <a:ea typeface="宋体" panose="02010600030101010101" pitchFamily="2" charset="-122"/>
              <a:sym typeface="+mn-ea"/>
            </a:endParaRP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下载的过程中，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App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可能会被挂起或退出，而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iOS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会在</a:t>
            </a:r>
            <a:r>
              <a:rPr lang="en-US" altLang="zh-CN" sz="2000" kern="0" dirty="0" err="1" smtClean="0">
                <a:ea typeface="宋体" panose="02010600030101010101" pitchFamily="2" charset="-122"/>
                <a:sym typeface="+mn-ea"/>
              </a:rPr>
              <a:t>Wifi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下面继续下载；当下载完成之后会唤醒对应的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App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，如果</a:t>
            </a:r>
            <a:r>
              <a:rPr lang="en-US" altLang="zh-CN" sz="2000" kern="0" dirty="0" smtClean="0">
                <a:ea typeface="宋体" panose="02010600030101010101" pitchFamily="2" charset="-122"/>
                <a:sym typeface="+mn-ea"/>
              </a:rPr>
              <a:t>App</a:t>
            </a:r>
            <a:r>
              <a:rPr lang="zh-CN" altLang="en-US" sz="2000" kern="0" dirty="0" smtClean="0">
                <a:ea typeface="宋体" panose="02010600030101010101" pitchFamily="2" charset="-122"/>
                <a:sym typeface="+mn-ea"/>
              </a:rPr>
              <a:t>已经退出，则会启动应用；</a:t>
            </a:r>
            <a:endParaRPr lang="en-US" altLang="zh-CN" sz="2000" kern="0" dirty="0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621" y="3741821"/>
            <a:ext cx="45945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/>
              <a:t>Background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fetch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iOS7</a:t>
            </a:r>
            <a:r>
              <a:rPr lang="zh-CN" altLang="en-US" sz="2000" dirty="0" smtClean="0"/>
              <a:t>之后使用，最多可执行</a:t>
            </a:r>
            <a:r>
              <a:rPr lang="en-US" altLang="zh-CN" sz="2000" dirty="0" smtClean="0"/>
              <a:t>30s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000" dirty="0" smtClean="0"/>
              <a:t>调用时间不确定，由系统调度；</a:t>
            </a:r>
            <a:endParaRPr lang="en-US" altLang="zh-CN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000" dirty="0" smtClean="0"/>
              <a:t>用户可手动控制是否开启此项；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91126" y="5354053"/>
            <a:ext cx="8760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普通应用后台测试：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应用进入后台后有</a:t>
            </a:r>
            <a:r>
              <a:rPr lang="en-US" altLang="zh-CN" dirty="0" smtClean="0"/>
              <a:t>600s</a:t>
            </a:r>
            <a:r>
              <a:rPr lang="zh-CN" altLang="en-US" dirty="0" smtClean="0"/>
              <a:t>的挂起时间；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进入后台</a:t>
            </a:r>
            <a:r>
              <a:rPr lang="en-US" altLang="zh-CN" dirty="0" smtClean="0"/>
              <a:t>180s</a:t>
            </a:r>
            <a:r>
              <a:rPr lang="zh-CN" altLang="en-US" dirty="0" smtClean="0"/>
              <a:t>后可获取执行，并且继续申请后台执行，最大时间不超过</a:t>
            </a:r>
            <a:r>
              <a:rPr lang="en-US" altLang="zh-CN" dirty="0" smtClean="0"/>
              <a:t>600s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73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分析结论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037" y="1423856"/>
            <a:ext cx="111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后台定位涉及隐私，并与用户移动、定位精度相关，不确定性比较多，耗电也不好控制，用户可杀掉，不建议直接使用。</a:t>
            </a:r>
            <a:endParaRPr kumimoji="1" lang="zh-CN" alt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333037" y="2136138"/>
            <a:ext cx="111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后台音乐相对耗电适中，并且一般用户无法察觉，用户可手动杀掉，可适度使用。</a:t>
            </a:r>
            <a:endParaRPr kumimoji="1"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3037" y="2571421"/>
            <a:ext cx="11164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iOS8</a:t>
            </a:r>
            <a:r>
              <a:rPr lang="zh-CN" altLang="en-US" dirty="0" smtClean="0"/>
              <a:t>以后的 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原则上来讲根本不是后台，但是它拥有后台特性。借助</a:t>
            </a:r>
            <a:r>
              <a:rPr lang="en-US" altLang="zh-CN" dirty="0" err="1" smtClean="0"/>
              <a:t>PushKit</a:t>
            </a:r>
            <a:r>
              <a:rPr lang="zh-CN" altLang="en-US" dirty="0" smtClean="0"/>
              <a:t>使用实现后台启动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并执行</a:t>
            </a:r>
            <a:r>
              <a:rPr lang="en-US" altLang="zh-CN" dirty="0" smtClean="0"/>
              <a:t>30s</a:t>
            </a:r>
            <a:r>
              <a:rPr lang="zh-CN" altLang="en-US" dirty="0" smtClean="0"/>
              <a:t>（越狱可查看到进程已开启），手机没有任何的显示。由于可以运行代码，所有借助它可实现对用户有无网络的检测、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的重连、甚至核心业务等，可以配合后台音乐，</a:t>
            </a:r>
            <a:r>
              <a:rPr lang="zh-CN" altLang="en-US" dirty="0" smtClean="0"/>
              <a:t>一旦用</a:t>
            </a:r>
            <a:r>
              <a:rPr lang="zh-CN" altLang="en-US" dirty="0" smtClean="0"/>
              <a:t>户点开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，使用</a:t>
            </a:r>
            <a:r>
              <a:rPr lang="zh-CN" altLang="en-US" dirty="0" smtClean="0"/>
              <a:t>音乐的方式保证后台持续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iOS7</a:t>
            </a:r>
            <a:r>
              <a:rPr lang="zh-CN" altLang="en-US" dirty="0" smtClean="0"/>
              <a:t>以及之前的系统</a:t>
            </a:r>
            <a:r>
              <a:rPr lang="en-US" altLang="zh-CN" dirty="0" smtClean="0"/>
              <a:t>,</a:t>
            </a:r>
            <a:r>
              <a:rPr lang="zh-CN" altLang="en-US" dirty="0" smtClean="0"/>
              <a:t> 可在系统中注册</a:t>
            </a:r>
            <a:r>
              <a:rPr lang="en-US" altLang="zh-CN" dirty="0" smtClean="0"/>
              <a:t>VoIP,</a:t>
            </a:r>
            <a:r>
              <a:rPr lang="zh-CN" altLang="en-US" dirty="0" smtClean="0"/>
              <a:t> 然后系统帮我们挂起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 重启后也会自动连接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一旦用户杀掉进程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 系统就不在挂起</a:t>
            </a:r>
            <a:r>
              <a:rPr lang="en-US" altLang="zh-CN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037" y="5360863"/>
            <a:ext cx="763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参考链接：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hlinkClick r:id="rId2"/>
              </a:rPr>
              <a:t>iOS</a:t>
            </a:r>
            <a:r>
              <a:rPr lang="zh-CN" altLang="en-US" dirty="0" smtClean="0">
                <a:hlinkClick r:id="rId2"/>
              </a:rPr>
              <a:t>后台运行实现</a:t>
            </a:r>
            <a:r>
              <a:rPr lang="zh-CN" altLang="en-US" dirty="0" smtClean="0"/>
              <a:t>（</a:t>
            </a:r>
            <a:r>
              <a:rPr lang="en-US" altLang="zh-CN" dirty="0">
                <a:hlinkClick r:id="rId2"/>
              </a:rPr>
              <a:t>http://www.jianshu.com/p/d3e279de2e32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hlinkClick r:id="rId3"/>
              </a:rPr>
              <a:t>iOS8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err="1" smtClean="0">
                <a:hlinkClick r:id="rId3"/>
              </a:rPr>
              <a:t>PushKit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/>
              <a:t>(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blog.csdn.net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openglnewbee</a:t>
            </a:r>
            <a:r>
              <a:rPr lang="en-US" dirty="0">
                <a:hlinkClick r:id="rId3"/>
              </a:rPr>
              <a:t>/article/details/44807191</a:t>
            </a:r>
            <a:r>
              <a:rPr lang="en-US" altLang="zh-CN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037" y="6288598"/>
            <a:ext cx="1031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地址（</a:t>
            </a:r>
            <a:r>
              <a:rPr lang="en-US" altLang="zh-CN" dirty="0" smtClean="0"/>
              <a:t>SVN</a:t>
            </a:r>
            <a:r>
              <a:rPr lang="zh-CN" altLang="en-US" dirty="0" smtClean="0"/>
              <a:t>）：</a:t>
            </a:r>
            <a:r>
              <a:rPr lang="en-US" altLang="zh-CN" dirty="0">
                <a:hlinkClick r:id="rId4"/>
              </a:rPr>
              <a:t>https://125.69.90.110:1010/</a:t>
            </a:r>
            <a:r>
              <a:rPr lang="en-US" altLang="zh-CN" dirty="0" err="1">
                <a:hlinkClick r:id="rId4"/>
              </a:rPr>
              <a:t>svn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crisisgo_ios_refactor</a:t>
            </a:r>
            <a:r>
              <a:rPr lang="en-US" altLang="zh-CN" dirty="0">
                <a:hlinkClick r:id="rId4"/>
              </a:rPr>
              <a:t>/documents/iOS</a:t>
            </a:r>
            <a:r>
              <a:rPr lang="zh-CN" altLang="en-US" dirty="0">
                <a:hlinkClick r:id="rId4"/>
              </a:rPr>
              <a:t>后台常驻分析</a:t>
            </a:r>
            <a:r>
              <a:rPr lang="en-US" altLang="zh-CN" dirty="0">
                <a:hlinkClick r:id="rId4"/>
              </a:rPr>
              <a:t>/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3037" y="4534272"/>
            <a:ext cx="1091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除了</a:t>
            </a:r>
            <a:r>
              <a:rPr kumimoji="1" lang="en-US" altLang="zh-CN" dirty="0" err="1" smtClean="0"/>
              <a:t>PushKit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其他的后台方案都受限于用户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一旦杀掉都无法保活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PushKit</a:t>
            </a:r>
            <a:r>
              <a:rPr kumimoji="1" lang="zh-CN" altLang="en-US" dirty="0" smtClean="0"/>
              <a:t>则可以实现无任何征兆的启动</a:t>
            </a:r>
            <a:r>
              <a:rPr kumimoji="1" lang="en-US" altLang="zh-CN" dirty="0" smtClean="0"/>
              <a:t>App,</a:t>
            </a:r>
            <a:r>
              <a:rPr kumimoji="1" lang="zh-CN" altLang="en-US" dirty="0" smtClean="0"/>
              <a:t> 由于有</a:t>
            </a:r>
            <a:r>
              <a:rPr kumimoji="1" lang="en-US" altLang="zh-CN" dirty="0" smtClean="0"/>
              <a:t>30s</a:t>
            </a:r>
            <a:r>
              <a:rPr kumimoji="1" lang="zh-CN" altLang="en-US" dirty="0" smtClean="0"/>
              <a:t>的执行时间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可制定规则多加利用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iOS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后台</a:t>
            </a:r>
            <a:r>
              <a:rPr lang="en-US" altLang="zh-CN" sz="2800" b="1" dirty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-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基本概念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8406" y="1466850"/>
            <a:ext cx="1106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iOS</a:t>
            </a:r>
            <a:r>
              <a:rPr lang="zh-CN" altLang="en-US" dirty="0" smtClean="0"/>
              <a:t>为了</a:t>
            </a:r>
            <a:r>
              <a:rPr lang="zh-CN" altLang="en-US" dirty="0"/>
              <a:t>让设备尽量省电，减少不必要的开销，保持系统流畅，因而对后台机制采用墓碑式的“假后台”。除了系统官方极少数程序可以真后台，一般开发者开发出来的应用程序后台受到以下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:</a:t>
            </a:r>
            <a:endParaRPr lang="en-US" altLang="zh-CN" noProof="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1895" y="2454442"/>
            <a:ext cx="10880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用户按</a:t>
            </a:r>
            <a:r>
              <a:rPr lang="en-US" altLang="zh-CN" dirty="0"/>
              <a:t>Home</a:t>
            </a:r>
            <a:r>
              <a:rPr lang="zh-CN" altLang="en-US" dirty="0"/>
              <a:t>之后，</a:t>
            </a:r>
            <a:r>
              <a:rPr lang="en-US" altLang="zh-CN" dirty="0"/>
              <a:t>App</a:t>
            </a:r>
            <a:r>
              <a:rPr lang="zh-CN" altLang="en-US" dirty="0"/>
              <a:t>转入后台进行运行，此时拥有</a:t>
            </a:r>
            <a:r>
              <a:rPr lang="en-US" altLang="zh-CN" dirty="0"/>
              <a:t>180s</a:t>
            </a:r>
            <a:r>
              <a:rPr lang="zh-CN" altLang="en-US" dirty="0"/>
              <a:t>后台时间（</a:t>
            </a:r>
            <a:r>
              <a:rPr lang="en-US" altLang="zh-CN" dirty="0"/>
              <a:t>iOS7</a:t>
            </a:r>
            <a:r>
              <a:rPr lang="zh-CN" altLang="en-US" dirty="0"/>
              <a:t>）或者</a:t>
            </a:r>
            <a:r>
              <a:rPr lang="en-US" altLang="zh-CN" dirty="0"/>
              <a:t>600s</a:t>
            </a:r>
            <a:r>
              <a:rPr lang="zh-CN" altLang="en-US" dirty="0"/>
              <a:t>（</a:t>
            </a:r>
            <a:r>
              <a:rPr lang="en-US" altLang="zh-CN" dirty="0"/>
              <a:t>iOS6</a:t>
            </a:r>
            <a:r>
              <a:rPr lang="zh-CN" altLang="en-US" dirty="0" smtClean="0"/>
              <a:t>）后可以</a:t>
            </a:r>
            <a:r>
              <a:rPr lang="zh-CN" altLang="en-US" dirty="0"/>
              <a:t>处理</a:t>
            </a:r>
            <a:r>
              <a:rPr lang="zh-CN" altLang="en-US" dirty="0" smtClean="0"/>
              <a:t>后台操作；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en-US" altLang="zh-CN" dirty="0" smtClean="0"/>
              <a:t>180s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600s</a:t>
            </a:r>
            <a:r>
              <a:rPr lang="zh-CN" altLang="en-US" dirty="0" smtClean="0"/>
              <a:t>时间</a:t>
            </a:r>
            <a:r>
              <a:rPr lang="zh-CN" altLang="en-US" dirty="0"/>
              <a:t>过去之后，可以告知系统未完成任务，需要申请继续完成，系统批准申请之后，可以继续运行，但总时间不会超过</a:t>
            </a:r>
            <a:r>
              <a:rPr lang="en-US" altLang="zh-CN" dirty="0"/>
              <a:t>10</a:t>
            </a:r>
            <a:r>
              <a:rPr lang="zh-CN" altLang="en-US" dirty="0" smtClean="0"/>
              <a:t>分钟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en-US" altLang="zh-CN" dirty="0"/>
              <a:t>10</a:t>
            </a:r>
            <a:r>
              <a:rPr lang="zh-CN" altLang="en-US" dirty="0"/>
              <a:t>分钟时间到之后，无论怎么向系统申请继续后台，系统会强制挂起</a:t>
            </a:r>
            <a:r>
              <a:rPr lang="en-US" altLang="zh-CN" dirty="0"/>
              <a:t>App</a:t>
            </a:r>
            <a:r>
              <a:rPr lang="zh-CN" altLang="en-US" dirty="0"/>
              <a:t>，挂起所有后台操作、线程，直到用户再次点击</a:t>
            </a:r>
            <a:r>
              <a:rPr lang="en-US" altLang="zh-CN" dirty="0"/>
              <a:t>App</a:t>
            </a:r>
            <a:r>
              <a:rPr lang="zh-CN" altLang="en-US" dirty="0"/>
              <a:t>之后才会继续</a:t>
            </a:r>
            <a:r>
              <a:rPr lang="zh-CN" altLang="en-US" dirty="0" smtClean="0"/>
              <a:t>运行；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当应用违反</a:t>
            </a:r>
            <a:r>
              <a:rPr lang="en-US" altLang="zh-CN" dirty="0"/>
              <a:t>iOS</a:t>
            </a:r>
            <a:r>
              <a:rPr lang="zh-CN" altLang="en-US" dirty="0"/>
              <a:t>规则包括在启动、恢复、挂起、退出时</a:t>
            </a:r>
            <a:r>
              <a:rPr lang="en-US" altLang="zh-CN" dirty="0"/>
              <a:t>watchdog</a:t>
            </a:r>
            <a:r>
              <a:rPr lang="zh-CN" altLang="en-US" dirty="0"/>
              <a:t>超时、用户强制退出和低</a:t>
            </a:r>
            <a:r>
              <a:rPr lang="zh-CN" altLang="en-US" dirty="0" smtClean="0"/>
              <a:t>内存时，应用会被强制终止并产生一个崩溃日志。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iOS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真后台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047" y="1445924"/>
            <a:ext cx="11043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虽然“假后台”的方案满足了大部分产品的研发需求并达到节能的效果，但针对一些真正需要后台的应用，这种体验反而是鸡肋，毕竟谁都想听着喜欢的音乐同时，还能够看看新闻。所有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iOS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也提供了几种可选方案，让我们的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App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可以继续持续后台运行：</a:t>
            </a:r>
            <a:endParaRPr kumimoji="1" lang="en-US" altLang="zh-CN" sz="200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048" y="2755232"/>
            <a:ext cx="107198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Audio, </a:t>
            </a:r>
            <a:r>
              <a:rPr lang="en-US" sz="2000" b="1" dirty="0" err="1"/>
              <a:t>AirPlay</a:t>
            </a:r>
            <a:r>
              <a:rPr lang="en-US" sz="2000" b="1" dirty="0"/>
              <a:t> and Picture in </a:t>
            </a:r>
            <a:r>
              <a:rPr lang="en-US" sz="2000" b="1" dirty="0" smtClean="0"/>
              <a:t>Picture</a:t>
            </a:r>
            <a:r>
              <a:rPr lang="zh-CN" altLang="en-US" sz="2000" dirty="0" smtClean="0"/>
              <a:t>：音频的播放、录制、</a:t>
            </a:r>
            <a:r>
              <a:rPr lang="en-US" altLang="zh-CN" sz="2000" dirty="0" err="1" smtClean="0"/>
              <a:t>AirPlay</a:t>
            </a:r>
            <a:r>
              <a:rPr lang="zh-CN" altLang="en-US" sz="2000" dirty="0" smtClean="0"/>
              <a:t>以及</a:t>
            </a:r>
            <a:r>
              <a:rPr lang="en-US" altLang="zh-CN" sz="2000" dirty="0" smtClean="0"/>
              <a:t>iOS9</a:t>
            </a:r>
            <a:r>
              <a:rPr lang="zh-CN" altLang="en-US" sz="2000" dirty="0" smtClean="0"/>
              <a:t>的画中画功能，目前画中画模式仅</a:t>
            </a:r>
            <a:r>
              <a:rPr lang="en-US" altLang="zh-CN" sz="2000" dirty="0" smtClean="0"/>
              <a:t>iPad</a:t>
            </a:r>
            <a:r>
              <a:rPr lang="zh-CN" altLang="en-US" sz="2000" dirty="0" smtClean="0"/>
              <a:t>可实现；</a:t>
            </a:r>
            <a:endParaRPr lang="en-US" altLang="zh-CN" sz="2000" dirty="0" smtClean="0"/>
          </a:p>
          <a:p>
            <a:endParaRPr lang="en-US" b="1" dirty="0" smtClean="0"/>
          </a:p>
          <a:p>
            <a:r>
              <a:rPr lang="en-US" altLang="zh-CN" b="1" dirty="0" smtClean="0"/>
              <a:t>Location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updates</a:t>
            </a:r>
            <a:r>
              <a:rPr lang="zh-CN" altLang="en-US" dirty="0" smtClean="0"/>
              <a:t>：后台实时定位，如高德、百度的地图产品，导航时可以后台持续定位了；</a:t>
            </a:r>
            <a:endParaRPr lang="en-US" altLang="zh-CN" dirty="0" smtClean="0"/>
          </a:p>
          <a:p>
            <a:endParaRPr lang="en-US" b="1" dirty="0"/>
          </a:p>
          <a:p>
            <a:r>
              <a:rPr lang="en-US" altLang="zh-CN" b="1" dirty="0" smtClean="0"/>
              <a:t>Voice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over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IP</a:t>
            </a:r>
            <a:r>
              <a:rPr lang="zh-CN" altLang="en-US" dirty="0" smtClean="0"/>
              <a:t>：网络电话类应用，如</a:t>
            </a:r>
            <a:r>
              <a:rPr lang="en-US" altLang="zh-CN" dirty="0" smtClean="0"/>
              <a:t>Skype</a:t>
            </a:r>
            <a:r>
              <a:rPr lang="zh-CN" altLang="en-US" dirty="0" smtClean="0"/>
              <a:t>；</a:t>
            </a:r>
            <a:endParaRPr lang="en-US" b="1" dirty="0" smtClean="0"/>
          </a:p>
          <a:p>
            <a:endParaRPr lang="en-US" b="1" dirty="0"/>
          </a:p>
          <a:p>
            <a:r>
              <a:rPr lang="en-US" altLang="zh-CN" b="1" dirty="0" smtClean="0"/>
              <a:t>Newsstand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downloads</a:t>
            </a:r>
            <a:r>
              <a:rPr lang="zh-CN" altLang="en-US" dirty="0" smtClean="0"/>
              <a:t>：对于报刊类应用的内容更新；</a:t>
            </a:r>
            <a:endParaRPr lang="en-US" altLang="zh-CN" dirty="0" smtClean="0"/>
          </a:p>
          <a:p>
            <a:endParaRPr lang="en-US" b="1" dirty="0" smtClean="0"/>
          </a:p>
          <a:p>
            <a:r>
              <a:rPr lang="en-US" altLang="zh-CN" b="1" dirty="0" smtClean="0"/>
              <a:t>Background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fetch</a:t>
            </a:r>
            <a:r>
              <a:rPr lang="zh-CN" altLang="en-US" dirty="0" smtClean="0"/>
              <a:t>：后台更新数据，如天气预报类应用，</a:t>
            </a:r>
            <a:r>
              <a:rPr lang="en-US" altLang="zh-CN" dirty="0" smtClean="0"/>
              <a:t>iOS7</a:t>
            </a:r>
            <a:r>
              <a:rPr lang="zh-CN" altLang="en-US" dirty="0" smtClean="0"/>
              <a:t>之后可使用；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音频后台常驻分析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1705" y="1564640"/>
            <a:ext cx="107765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auto">
              <a:spcBef>
                <a:spcPts val="600"/>
              </a:spcBef>
              <a:spcAft>
                <a:spcPts val="600"/>
              </a:spcAft>
            </a:pPr>
            <a:endParaRPr lang="en-US" altLang="zh-CN" sz="2400" kern="0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lvl="1" indent="-457200" fontAlgn="auto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zh-CN" altLang="en-US" sz="2400" kern="0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588168"/>
            <a:ext cx="10647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无限循环播放无声音乐，音乐音量可以完全关闭，不受系统调节的影响；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不受其他音乐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影响，播放其他音乐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时，不会中断播放；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欺骗用户，播放时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上面看不到任何有关音乐操作；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iPhone5</a:t>
            </a:r>
            <a:r>
              <a:rPr lang="zh-CN" altLang="en-US" dirty="0" smtClean="0"/>
              <a:t> </a:t>
            </a:r>
            <a:r>
              <a:rPr lang="en-US" altLang="zh-CN" dirty="0" smtClean="0"/>
              <a:t>iOS10.2</a:t>
            </a:r>
            <a:r>
              <a:rPr lang="zh-CN" altLang="en-US" dirty="0" smtClean="0"/>
              <a:t>首次打开时测试应用（当前没有任何音乐播放），上划控制器中会测试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播放的显示，但是无法上一曲、下一曲、暂停等，如果上划控制器中已有播放音乐显示之后，不管怎么打开测试应用都没有显示；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iPad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Air2</a:t>
            </a:r>
            <a:r>
              <a:rPr lang="zh-CN" altLang="en-US" dirty="0" smtClean="0"/>
              <a:t> </a:t>
            </a:r>
            <a:r>
              <a:rPr lang="en-US" altLang="zh-CN" dirty="0" smtClean="0"/>
              <a:t>iOS</a:t>
            </a:r>
            <a:r>
              <a:rPr lang="zh-CN" altLang="en-US" dirty="0" smtClean="0"/>
              <a:t> </a:t>
            </a:r>
            <a:r>
              <a:rPr lang="en-US" altLang="zh-CN" dirty="0" smtClean="0"/>
              <a:t>8.3</a:t>
            </a:r>
            <a:r>
              <a:rPr lang="zh-CN" altLang="en-US" dirty="0"/>
              <a:t>、</a:t>
            </a:r>
            <a:r>
              <a:rPr lang="en-US" altLang="zh-CN" dirty="0" smtClean="0"/>
              <a:t>iPhone4</a:t>
            </a:r>
            <a:r>
              <a:rPr lang="zh-CN" altLang="en-US" dirty="0" smtClean="0"/>
              <a:t> </a:t>
            </a:r>
            <a:r>
              <a:rPr lang="en-US" altLang="zh-CN" dirty="0" smtClean="0"/>
              <a:t>iOS7.1.2</a:t>
            </a:r>
            <a:r>
              <a:rPr lang="zh-CN" altLang="en-US" dirty="0" smtClean="0"/>
              <a:t> 不管怎么打开都没有任何显示。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1830" y="3970422"/>
            <a:ext cx="1066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耗电：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iPhone4</a:t>
            </a:r>
            <a:r>
              <a:rPr lang="zh-CN" altLang="en-US" dirty="0" smtClean="0"/>
              <a:t> </a:t>
            </a:r>
            <a:r>
              <a:rPr lang="en-US" altLang="zh-CN" dirty="0" smtClean="0"/>
              <a:t>iOS</a:t>
            </a:r>
            <a:r>
              <a:rPr lang="zh-CN" altLang="en-US" dirty="0" smtClean="0"/>
              <a:t> </a:t>
            </a:r>
            <a:r>
              <a:rPr lang="en-US" altLang="zh-CN" dirty="0" smtClean="0"/>
              <a:t>7.1.2</a:t>
            </a:r>
            <a:r>
              <a:rPr lang="zh-CN" altLang="en-US" dirty="0" smtClean="0"/>
              <a:t> 应用正常使用中，没有刻意杀掉任何</a:t>
            </a:r>
            <a:r>
              <a:rPr lang="en-US" altLang="zh-CN" dirty="0" smtClean="0"/>
              <a:t>App:</a:t>
            </a:r>
            <a:r>
              <a:rPr lang="zh-CN" altLang="en-US" dirty="0" smtClean="0"/>
              <a:t>  </a:t>
            </a:r>
            <a:r>
              <a:rPr lang="en-US" altLang="zh-CN" dirty="0" smtClean="0"/>
              <a:t>15</a:t>
            </a:r>
            <a:r>
              <a:rPr lang="zh-CN" altLang="en-US" dirty="0" smtClean="0"/>
              <a:t>小时 耗电 </a:t>
            </a:r>
            <a:r>
              <a:rPr lang="en-US" altLang="zh-CN" dirty="0" smtClean="0"/>
              <a:t>37%</a:t>
            </a:r>
            <a:r>
              <a:rPr lang="zh-CN" altLang="en-US" dirty="0" smtClean="0"/>
              <a:t> 开了很小声音；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iPhone5</a:t>
            </a:r>
            <a:r>
              <a:rPr lang="zh-CN" altLang="en-US" dirty="0" smtClean="0"/>
              <a:t> </a:t>
            </a:r>
            <a:r>
              <a:rPr lang="en-US" altLang="zh-CN" dirty="0" smtClean="0"/>
              <a:t>iOS</a:t>
            </a:r>
            <a:r>
              <a:rPr lang="zh-CN" altLang="en-US" dirty="0" smtClean="0"/>
              <a:t> </a:t>
            </a:r>
            <a:r>
              <a:rPr lang="en-US" altLang="zh-CN" dirty="0" smtClean="0"/>
              <a:t>10.2</a:t>
            </a:r>
            <a:r>
              <a:rPr lang="zh-CN" altLang="en-US" dirty="0" smtClean="0"/>
              <a:t> 应用正常使用中，没有刻意杀掉任何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14.5</a:t>
            </a:r>
            <a:r>
              <a:rPr lang="zh-CN" altLang="en-US" dirty="0" smtClean="0"/>
              <a:t>小时 耗电</a:t>
            </a:r>
            <a:r>
              <a:rPr lang="en-US" altLang="zh-CN" dirty="0" smtClean="0"/>
              <a:t>37%</a:t>
            </a:r>
            <a:r>
              <a:rPr lang="zh-CN" altLang="en-US" dirty="0" smtClean="0"/>
              <a:t> 声音比</a:t>
            </a:r>
            <a:r>
              <a:rPr lang="en-US" altLang="zh-CN" dirty="0" smtClean="0"/>
              <a:t>iPhone4</a:t>
            </a:r>
            <a:r>
              <a:rPr lang="zh-CN" altLang="en-US" dirty="0" smtClean="0"/>
              <a:t>大点；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应用全关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 测试</a:t>
            </a:r>
            <a:r>
              <a:rPr lang="en-US" altLang="zh-CN" dirty="0" smtClean="0"/>
              <a:t>60</a:t>
            </a:r>
            <a:r>
              <a:rPr lang="zh-CN" altLang="en-US" dirty="0" smtClean="0"/>
              <a:t>小时后已关机</a:t>
            </a:r>
            <a:r>
              <a:rPr lang="en-US" altLang="zh-CN" dirty="0" smtClean="0"/>
              <a:t>,</a:t>
            </a:r>
            <a:r>
              <a:rPr lang="zh-CN" altLang="en-US" dirty="0" smtClean="0"/>
              <a:t> 无法排查关机时间</a:t>
            </a:r>
            <a:r>
              <a:rPr lang="en-US" altLang="zh-CN" smtClean="0"/>
              <a:t>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705" y="5414211"/>
            <a:ext cx="1021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手机无发热现象、无卡顿现象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定位后台常驻分析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368" y="1540042"/>
            <a:ext cx="10647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如果用户开了手机状态栏定位显示，则会在状态栏一直显示定位图标（状态栏显示手机默认为关闭）；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点击系统设置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隐私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定位，可看到应用名称旁边有紫色定位图标一直显示（持续定位该位置会显示定位图标，会让用户意识到个人隐私问题）；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后台定位都是由系统发起，受限于用户位置移动；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耗电测试：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iPhone5</a:t>
            </a:r>
            <a:r>
              <a:rPr lang="zh-CN" altLang="en-US" dirty="0" smtClean="0"/>
              <a:t> </a:t>
            </a:r>
            <a:r>
              <a:rPr lang="en-US" altLang="zh-CN" dirty="0" smtClean="0"/>
              <a:t>iOS10.2</a:t>
            </a:r>
            <a:r>
              <a:rPr lang="zh-CN" altLang="en-US" dirty="0" smtClean="0"/>
              <a:t>关闭所有应用，</a:t>
            </a:r>
            <a:r>
              <a:rPr lang="en-US" altLang="zh-CN" dirty="0" smtClean="0"/>
              <a:t>22</a:t>
            </a:r>
            <a:r>
              <a:rPr lang="zh-CN" altLang="en-US" dirty="0" smtClean="0"/>
              <a:t>小时， 耗电</a:t>
            </a:r>
            <a:r>
              <a:rPr lang="en-US" altLang="zh-CN" dirty="0" smtClean="0"/>
              <a:t>35%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iPhone4</a:t>
            </a:r>
            <a:r>
              <a:rPr lang="zh-CN" altLang="en-US" dirty="0" smtClean="0"/>
              <a:t> </a:t>
            </a:r>
            <a:r>
              <a:rPr lang="en-US" altLang="zh-CN" dirty="0" smtClean="0"/>
              <a:t>iOS7.1.2</a:t>
            </a:r>
            <a:r>
              <a:rPr lang="zh-CN" altLang="en-US" dirty="0"/>
              <a:t>关闭所有应用，</a:t>
            </a:r>
            <a:r>
              <a:rPr lang="en-US" altLang="zh-CN" dirty="0"/>
              <a:t>22</a:t>
            </a:r>
            <a:r>
              <a:rPr lang="zh-CN" altLang="en-US" dirty="0"/>
              <a:t>小时， 耗电</a:t>
            </a:r>
            <a:r>
              <a:rPr lang="en-US" altLang="zh-CN" dirty="0" smtClean="0"/>
              <a:t>37%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71830" y="3774019"/>
            <a:ext cx="987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耗电测试为任何移动并以最大的精度测试，但是手机基本没动过位置，所以数据参考价值不大；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VoIP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 </a:t>
            </a:r>
            <a:r>
              <a:rPr lang="en-US" altLang="zh-CN" sz="2800" b="1" dirty="0" err="1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PushKit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后台常驻分析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188" y="1427007"/>
            <a:ext cx="111072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iOS8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之前：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当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挂起之后，长连接由系统接管，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当有服务端传来任何数据，只有最多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10s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时间执行；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非用户手动关闭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，系统会为你恢复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socket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连接，如果用户经常杀掉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App,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只能使用不稳定的远程通知提醒。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361721" y="3058223"/>
            <a:ext cx="111072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iOS8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以后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sym typeface="Wingdings"/>
              </a:rPr>
              <a:t>（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sym typeface="Wingdings"/>
              </a:rPr>
              <a:t>PushKit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sym typeface="Wingdings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sym typeface="Wingdings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只能借助远程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VoIP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通知，受限于网络（经测试，网络不好的时候有延迟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1-3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分钟）；不同于一般推送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该通知所有操作都可以通过代码操作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如发起本地提醒通知用户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 或者重连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742950" lvl="1" indent="-285750">
              <a:buFont typeface="Arial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如果用户一直持续没有网络，那么当用户再次上线的时候，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可收到最后一条远程通知（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iPad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Air2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iOS8.2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18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个小时后开启网络收到）。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收到通知后，不管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有没有运行，都可以后台静默执行代码（时间测试为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30s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内），可在此过程发起本地通知提醒用户，并发起远程连接；或者通过此条件判断用户有没有网络，然后选择其他提醒方式；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该方式启动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后，无任何显示（上拉控制栏、多任务管理器中都没有），并可以执行很多操作，真正做到后台启动，并且用户无法杀掉。（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iPad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测试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UI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需手动刷新，猜测为系统版本原因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；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无法在未打开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时播放音乐，如果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已经挂起，这时可播放音乐）。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4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VoIP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Push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 测试分析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697" y="1383632"/>
            <a:ext cx="59556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a typeface="Al Bayan Plain" charset="-78"/>
                <a:cs typeface="Al Bayan Plain" charset="-78"/>
              </a:rPr>
              <a:t>条件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: </a:t>
            </a:r>
            <a:r>
              <a:rPr lang="zh-CN" altLang="en-US" sz="1400" dirty="0" smtClean="0">
                <a:ea typeface="Al Bayan Plain" charset="-78"/>
                <a:cs typeface="Al Bayan Plain" charset="-78"/>
              </a:rPr>
              <a:t>同一</a:t>
            </a:r>
            <a:r>
              <a:rPr lang="en-US" altLang="zh-CN" sz="1400" dirty="0" err="1" smtClean="0">
                <a:ea typeface="Al Bayan Plain" charset="-78"/>
                <a:cs typeface="Al Bayan Plain" charset="-78"/>
              </a:rPr>
              <a:t>WiFi</a:t>
            </a:r>
            <a:r>
              <a:rPr lang="en-US" altLang="zh-CN" sz="1400" dirty="0" smtClean="0">
                <a:ea typeface="Al Bayan Plain" charset="-78"/>
                <a:cs typeface="Al Bayan Plain" charset="-78"/>
              </a:rPr>
              <a:t>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发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60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次推送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发送间隔为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1s,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都在应用内</a:t>
            </a:r>
          </a:p>
          <a:p>
            <a:endParaRPr lang="zh-CN" altLang="en-US" sz="1400" dirty="0">
              <a:ea typeface="Al Bayan Plain" charset="-78"/>
              <a:cs typeface="Al Bayan Plain" charset="-78"/>
            </a:endParaRPr>
          </a:p>
          <a:p>
            <a:r>
              <a:rPr lang="zh-CN" altLang="en-US" sz="1400" dirty="0">
                <a:ea typeface="Al Bayan Plain" charset="-78"/>
                <a:cs typeface="Al Bayan Plain" charset="-78"/>
              </a:rPr>
              <a:t>第一次</a:t>
            </a:r>
          </a:p>
          <a:p>
            <a:r>
              <a:rPr lang="en-US" altLang="zh-CN" sz="1400" dirty="0">
                <a:ea typeface="Al Bayan Plain" charset="-78"/>
                <a:cs typeface="Al Bayan Plain" charset="-78"/>
              </a:rPr>
              <a:t>iPad Air2: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接收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60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次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收发平均间隔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2.3s,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收发最大间隔为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6s,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前后推送接收最大间隔为</a:t>
            </a:r>
            <a:r>
              <a:rPr lang="en-US" altLang="zh-CN" sz="1400" dirty="0" smtClean="0">
                <a:ea typeface="Al Bayan Plain" charset="-78"/>
                <a:cs typeface="Al Bayan Plain" charset="-78"/>
              </a:rPr>
              <a:t>6s</a:t>
            </a:r>
            <a:endParaRPr lang="en-US" altLang="zh-CN" sz="1400" dirty="0">
              <a:ea typeface="Al Bayan Plain" charset="-78"/>
              <a:cs typeface="Al Bayan Plain" charset="-78"/>
            </a:endParaRPr>
          </a:p>
          <a:p>
            <a:endParaRPr lang="en-US" sz="1400" dirty="0">
              <a:ea typeface="Al Bayan Plain" charset="-78"/>
              <a:cs typeface="Al Bayan Plain" charset="-78"/>
            </a:endParaRPr>
          </a:p>
          <a:p>
            <a:r>
              <a:rPr lang="en-US" altLang="zh-CN" sz="1400" dirty="0">
                <a:ea typeface="Al Bayan Plain" charset="-78"/>
                <a:cs typeface="Al Bayan Plain" charset="-78"/>
              </a:rPr>
              <a:t>iPhone5: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接收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60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次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收发平均间隔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1.6s,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收发最大间隔为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5s,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前后推送接收最大间隔为</a:t>
            </a:r>
            <a:r>
              <a:rPr lang="en-US" altLang="zh-CN" sz="1400" dirty="0" smtClean="0">
                <a:ea typeface="Al Bayan Plain" charset="-78"/>
                <a:cs typeface="Al Bayan Plain" charset="-78"/>
              </a:rPr>
              <a:t>5s</a:t>
            </a:r>
            <a:endParaRPr lang="en-US" altLang="zh-CN" sz="1400" dirty="0">
              <a:ea typeface="Al Bayan Plain" charset="-78"/>
              <a:cs typeface="Al Bayan Plain" charset="-78"/>
            </a:endParaRPr>
          </a:p>
          <a:p>
            <a:endParaRPr lang="en-US" sz="1400" dirty="0">
              <a:ea typeface="Al Bayan Plain" charset="-78"/>
              <a:cs typeface="Al Bayan Plain" charset="-78"/>
            </a:endParaRPr>
          </a:p>
          <a:p>
            <a:r>
              <a:rPr lang="ja-JP" altLang="en-US" sz="1400" dirty="0">
                <a:ea typeface="Al Bayan Plain" charset="-78"/>
                <a:cs typeface="Al Bayan Plain" charset="-78"/>
              </a:rPr>
              <a:t>第二次</a:t>
            </a:r>
          </a:p>
          <a:p>
            <a:r>
              <a:rPr lang="en-US" altLang="ja-JP" sz="1400" dirty="0">
                <a:ea typeface="Al Bayan Plain" charset="-78"/>
                <a:cs typeface="Al Bayan Plain" charset="-78"/>
              </a:rPr>
              <a:t>iPad Air2: </a:t>
            </a:r>
            <a:r>
              <a:rPr lang="ja-JP" altLang="en-US" sz="1400" dirty="0">
                <a:ea typeface="Al Bayan Plain" charset="-78"/>
                <a:cs typeface="Al Bayan Plain" charset="-78"/>
              </a:rPr>
              <a:t>接收</a:t>
            </a:r>
            <a:r>
              <a:rPr lang="en-US" altLang="ja-JP" sz="1400" dirty="0">
                <a:ea typeface="Al Bayan Plain" charset="-78"/>
                <a:cs typeface="Al Bayan Plain" charset="-78"/>
              </a:rPr>
              <a:t>60</a:t>
            </a:r>
            <a:r>
              <a:rPr lang="ja-JP" altLang="en-US" sz="1400" dirty="0">
                <a:ea typeface="Al Bayan Plain" charset="-78"/>
                <a:cs typeface="Al Bayan Plain" charset="-78"/>
              </a:rPr>
              <a:t>次</a:t>
            </a:r>
            <a:r>
              <a:rPr lang="en-US" altLang="ja-JP" sz="1400" dirty="0">
                <a:ea typeface="Al Bayan Plain" charset="-78"/>
                <a:cs typeface="Al Bayan Plain" charset="-78"/>
              </a:rPr>
              <a:t>, </a:t>
            </a:r>
            <a:r>
              <a:rPr lang="ja-JP" altLang="en-US" sz="1400" dirty="0">
                <a:ea typeface="Al Bayan Plain" charset="-78"/>
                <a:cs typeface="Al Bayan Plain" charset="-78"/>
              </a:rPr>
              <a:t>收发平均间隔</a:t>
            </a:r>
            <a:r>
              <a:rPr lang="en-US" altLang="ja-JP" sz="1400" dirty="0">
                <a:ea typeface="Al Bayan Plain" charset="-78"/>
                <a:cs typeface="Al Bayan Plain" charset="-78"/>
              </a:rPr>
              <a:t>2.85s, </a:t>
            </a:r>
            <a:r>
              <a:rPr lang="ja-JP" altLang="en-US" sz="1400" dirty="0">
                <a:ea typeface="Al Bayan Plain" charset="-78"/>
                <a:cs typeface="Al Bayan Plain" charset="-78"/>
              </a:rPr>
              <a:t>收发最大间隔为</a:t>
            </a:r>
            <a:r>
              <a:rPr lang="en-US" altLang="ja-JP" sz="1400" dirty="0">
                <a:ea typeface="Al Bayan Plain" charset="-78"/>
                <a:cs typeface="Al Bayan Plain" charset="-78"/>
              </a:rPr>
              <a:t>9s, </a:t>
            </a:r>
            <a:r>
              <a:rPr lang="ja-JP" altLang="en-US" sz="1400" dirty="0">
                <a:ea typeface="Al Bayan Plain" charset="-78"/>
                <a:cs typeface="Al Bayan Plain" charset="-78"/>
              </a:rPr>
              <a:t>前后推送接收最大间隔为</a:t>
            </a:r>
            <a:r>
              <a:rPr lang="en-US" altLang="ja-JP" sz="1400" dirty="0">
                <a:ea typeface="Al Bayan Plain" charset="-78"/>
                <a:cs typeface="Al Bayan Plain" charset="-78"/>
              </a:rPr>
              <a:t>9s</a:t>
            </a:r>
          </a:p>
          <a:p>
            <a:endParaRPr lang="en-US" sz="1400" dirty="0">
              <a:ea typeface="Al Bayan Plain" charset="-78"/>
              <a:cs typeface="Al Bayan Plain" charset="-78"/>
            </a:endParaRPr>
          </a:p>
          <a:p>
            <a:r>
              <a:rPr lang="en-US" altLang="zh-CN" sz="1400" dirty="0">
                <a:ea typeface="Al Bayan Plain" charset="-78"/>
                <a:cs typeface="Al Bayan Plain" charset="-78"/>
              </a:rPr>
              <a:t>iPhone5: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接收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60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次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收发平均间隔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2.36s,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收发最大间隔为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8s, </a:t>
            </a:r>
            <a:r>
              <a:rPr lang="zh-CN" altLang="en-US" sz="1400" dirty="0">
                <a:ea typeface="Al Bayan Plain" charset="-78"/>
                <a:cs typeface="Al Bayan Plain" charset="-78"/>
              </a:rPr>
              <a:t>前后推送接收最大间隔为</a:t>
            </a:r>
            <a:r>
              <a:rPr lang="en-US" altLang="zh-CN" sz="1400" dirty="0">
                <a:ea typeface="Al Bayan Plain" charset="-78"/>
                <a:cs typeface="Al Bayan Plain" charset="-78"/>
              </a:rPr>
              <a:t>8s</a:t>
            </a:r>
            <a:endParaRPr lang="en-US" sz="1400" dirty="0">
              <a:ea typeface="Al Bayan Plain" charset="-78"/>
              <a:cs typeface="Al Bayan Plain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0327" y="1383631"/>
            <a:ext cx="59556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条件</a:t>
            </a:r>
            <a:r>
              <a:rPr lang="en-US" altLang="zh-CN" sz="1400" dirty="0"/>
              <a:t>: </a:t>
            </a:r>
            <a:r>
              <a:rPr lang="zh-CN" altLang="en-US" sz="1400" dirty="0" smtClean="0"/>
              <a:t>同一</a:t>
            </a:r>
            <a:r>
              <a:rPr lang="en-US" altLang="zh-CN" sz="1400" dirty="0" err="1" smtClean="0"/>
              <a:t>WiFi</a:t>
            </a:r>
            <a:r>
              <a:rPr lang="en-US" altLang="zh-CN" sz="1400" dirty="0" smtClean="0"/>
              <a:t>, </a:t>
            </a:r>
            <a:r>
              <a:rPr lang="zh-CN" altLang="en-US" sz="1400" dirty="0"/>
              <a:t>发</a:t>
            </a:r>
            <a:r>
              <a:rPr lang="en-US" altLang="zh-CN" sz="1400" dirty="0"/>
              <a:t>60</a:t>
            </a:r>
            <a:r>
              <a:rPr lang="zh-CN" altLang="en-US" sz="1400" dirty="0"/>
              <a:t>次推送</a:t>
            </a:r>
            <a:r>
              <a:rPr lang="en-US" altLang="zh-CN" sz="1400" dirty="0"/>
              <a:t>, </a:t>
            </a:r>
            <a:r>
              <a:rPr lang="zh-CN" altLang="en-US" sz="1400" dirty="0"/>
              <a:t>发送间隔为</a:t>
            </a:r>
            <a:r>
              <a:rPr lang="en-US" altLang="zh-CN" sz="1400" dirty="0"/>
              <a:t>1s, </a:t>
            </a:r>
            <a:r>
              <a:rPr lang="zh-CN" altLang="en-US" sz="1400" dirty="0"/>
              <a:t>都在应用外</a:t>
            </a:r>
            <a:r>
              <a:rPr lang="en-US" altLang="zh-CN" sz="1400" dirty="0"/>
              <a:t>(</a:t>
            </a:r>
            <a:r>
              <a:rPr lang="zh-CN" altLang="en-US" sz="1400" dirty="0"/>
              <a:t>未打开</a:t>
            </a:r>
            <a:r>
              <a:rPr lang="en-US" altLang="zh-CN" sz="1400" dirty="0"/>
              <a:t>App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>
                <a:ea typeface="Abadi MT Condensed Light" charset="0"/>
                <a:cs typeface="Abadi MT Condensed Light" charset="0"/>
              </a:rPr>
              <a:t>第一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次</a:t>
            </a:r>
          </a:p>
          <a:p>
            <a:r>
              <a:rPr lang="en-US" altLang="zh-CN" sz="1400" dirty="0">
                <a:ea typeface="Abadi MT Condensed Light" charset="0"/>
                <a:cs typeface="Abadi MT Condensed Light" charset="0"/>
              </a:rPr>
              <a:t>iPad Air2: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接收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60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次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,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收发平均间隔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2.35s,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收发最大间隔为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6s,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前后推送接收最大间隔为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4s</a:t>
            </a:r>
          </a:p>
          <a:p>
            <a:endParaRPr lang="en-US" sz="1400" dirty="0">
              <a:ea typeface="Abadi MT Condensed Light" charset="0"/>
              <a:cs typeface="Abadi MT Condensed Light" charset="0"/>
            </a:endParaRPr>
          </a:p>
          <a:p>
            <a:r>
              <a:rPr lang="en-US" altLang="zh-CN" sz="1400" dirty="0">
                <a:ea typeface="Abadi MT Condensed Light" charset="0"/>
                <a:cs typeface="Abadi MT Condensed Light" charset="0"/>
              </a:rPr>
              <a:t>iPhone5: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接收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60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次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,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收发平均间隔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1.75s,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收发最大间隔为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6s,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前后推送接收最大间隔为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6s</a:t>
            </a:r>
          </a:p>
          <a:p>
            <a:endParaRPr lang="en-US" sz="1400" dirty="0">
              <a:ea typeface="Abadi MT Condensed Light" charset="0"/>
              <a:cs typeface="Abadi MT Condensed Light" charset="0"/>
            </a:endParaRPr>
          </a:p>
          <a:p>
            <a:r>
              <a:rPr lang="ja-JP" altLang="en-US" sz="1400" dirty="0">
                <a:ea typeface="Abadi MT Condensed Light" charset="0"/>
                <a:cs typeface="Abadi MT Condensed Light" charset="0"/>
              </a:rPr>
              <a:t>第二次</a:t>
            </a:r>
          </a:p>
          <a:p>
            <a:r>
              <a:rPr lang="en-US" altLang="ja-JP" sz="1400" dirty="0">
                <a:ea typeface="Abadi MT Condensed Light" charset="0"/>
                <a:cs typeface="Abadi MT Condensed Light" charset="0"/>
              </a:rPr>
              <a:t>iPad Air2: </a:t>
            </a:r>
            <a:r>
              <a:rPr lang="ja-JP" altLang="en-US" sz="1400" dirty="0">
                <a:ea typeface="Abadi MT Condensed Light" charset="0"/>
                <a:cs typeface="Abadi MT Condensed Light" charset="0"/>
              </a:rPr>
              <a:t>接收</a:t>
            </a:r>
            <a:r>
              <a:rPr lang="en-US" altLang="ja-JP" sz="1400" dirty="0">
                <a:ea typeface="Abadi MT Condensed Light" charset="0"/>
                <a:cs typeface="Abadi MT Condensed Light" charset="0"/>
              </a:rPr>
              <a:t>60</a:t>
            </a:r>
            <a:r>
              <a:rPr lang="ja-JP" altLang="en-US" sz="1400" dirty="0">
                <a:ea typeface="Abadi MT Condensed Light" charset="0"/>
                <a:cs typeface="Abadi MT Condensed Light" charset="0"/>
              </a:rPr>
              <a:t>次</a:t>
            </a:r>
            <a:r>
              <a:rPr lang="en-US" altLang="ja-JP" sz="1400" dirty="0">
                <a:ea typeface="Abadi MT Condensed Light" charset="0"/>
                <a:cs typeface="Abadi MT Condensed Light" charset="0"/>
              </a:rPr>
              <a:t>, </a:t>
            </a:r>
            <a:r>
              <a:rPr lang="ja-JP" altLang="en-US" sz="1400" dirty="0">
                <a:ea typeface="Abadi MT Condensed Light" charset="0"/>
                <a:cs typeface="Abadi MT Condensed Light" charset="0"/>
              </a:rPr>
              <a:t>收发平均间隔</a:t>
            </a:r>
            <a:r>
              <a:rPr lang="en-US" altLang="ja-JP" sz="1400" dirty="0">
                <a:ea typeface="Abadi MT Condensed Light" charset="0"/>
                <a:cs typeface="Abadi MT Condensed Light" charset="0"/>
              </a:rPr>
              <a:t>6s, </a:t>
            </a:r>
            <a:r>
              <a:rPr lang="ja-JP" altLang="en-US" sz="1400" dirty="0">
                <a:ea typeface="Abadi MT Condensed Light" charset="0"/>
                <a:cs typeface="Abadi MT Condensed Light" charset="0"/>
              </a:rPr>
              <a:t>收发最大间隔为</a:t>
            </a:r>
            <a:r>
              <a:rPr lang="en-US" altLang="ja-JP" sz="1400" dirty="0">
                <a:ea typeface="Abadi MT Condensed Light" charset="0"/>
                <a:cs typeface="Abadi MT Condensed Light" charset="0"/>
              </a:rPr>
              <a:t>18s, </a:t>
            </a:r>
            <a:r>
              <a:rPr lang="ja-JP" altLang="en-US" sz="1400" dirty="0">
                <a:ea typeface="Abadi MT Condensed Light" charset="0"/>
                <a:cs typeface="Abadi MT Condensed Light" charset="0"/>
              </a:rPr>
              <a:t>前后推送接收最大间隔为</a:t>
            </a:r>
            <a:r>
              <a:rPr lang="en-US" altLang="ja-JP" sz="1400" dirty="0">
                <a:ea typeface="Abadi MT Condensed Light" charset="0"/>
                <a:cs typeface="Abadi MT Condensed Light" charset="0"/>
              </a:rPr>
              <a:t>16s</a:t>
            </a:r>
          </a:p>
          <a:p>
            <a:endParaRPr lang="en-US" sz="1400" dirty="0">
              <a:ea typeface="Abadi MT Condensed Light" charset="0"/>
              <a:cs typeface="Abadi MT Condensed Light" charset="0"/>
            </a:endParaRPr>
          </a:p>
          <a:p>
            <a:r>
              <a:rPr lang="en-US" altLang="zh-CN" sz="1400" dirty="0">
                <a:ea typeface="Abadi MT Condensed Light" charset="0"/>
                <a:cs typeface="Abadi MT Condensed Light" charset="0"/>
              </a:rPr>
              <a:t>iPhone5: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接收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60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次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,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收发平均间隔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5.7s,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收发最大间隔为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17s, </a:t>
            </a:r>
            <a:r>
              <a:rPr lang="zh-CN" altLang="en-US" sz="1400" dirty="0">
                <a:ea typeface="Abadi MT Condensed Light" charset="0"/>
                <a:cs typeface="Abadi MT Condensed Light" charset="0"/>
              </a:rPr>
              <a:t>前后推送接收最大间隔为</a:t>
            </a:r>
            <a:r>
              <a:rPr lang="en-US" altLang="zh-CN" sz="1400" dirty="0">
                <a:ea typeface="Abadi MT Condensed Light" charset="0"/>
                <a:cs typeface="Abadi MT Condensed Light" charset="0"/>
              </a:rPr>
              <a:t>14s</a:t>
            </a:r>
            <a:endParaRPr lang="en-US" sz="1400" dirty="0"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721" y="5123191"/>
            <a:ext cx="1114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有网络情况下，所有的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推送全部收到，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未打开时的平均接收时间要大一点，上面数据仅供参考。在同一网络下，他们延迟的点几乎一致。比如其中某一次推送等了</a:t>
            </a:r>
            <a:r>
              <a:rPr lang="en-US" altLang="zh-CN" dirty="0" smtClean="0"/>
              <a:t>5s</a:t>
            </a:r>
            <a:r>
              <a:rPr lang="zh-CN" altLang="en-US" dirty="0" smtClean="0"/>
              <a:t>左右，然后后面的还是保持原样陆续到达。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21" y="5907506"/>
            <a:ext cx="1053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无网络的情况下，只有当手机再次有网络的时候，会收到最后一条推送。目前测试最大间隔为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小时。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VoIP</a:t>
            </a:r>
            <a:r>
              <a:rPr lang="zh-CN" altLang="en-US" sz="2800" b="1" dirty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iOS4.0-iOS7.1.2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 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3949" y="1613647"/>
            <a:ext cx="1013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iOS4</a:t>
            </a:r>
            <a:r>
              <a:rPr kumimoji="1" lang="zh-CN" altLang="en-US" dirty="0" smtClean="0"/>
              <a:t>之后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系统为开发者提供了一个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”</a:t>
            </a:r>
            <a:r>
              <a:rPr lang="en-US" altLang="zh-CN" dirty="0" err="1" smtClean="0"/>
              <a:t>NSStreamNetworkServiceTypeVoIP</a:t>
            </a:r>
            <a:r>
              <a:rPr kumimoji="1" lang="en-US" altLang="zh-CN" dirty="0" smtClean="0"/>
              <a:t>”,</a:t>
            </a:r>
            <a:r>
              <a:rPr kumimoji="1" lang="zh-CN" altLang="en-US" dirty="0" smtClean="0"/>
              <a:t> 用于实现</a:t>
            </a:r>
            <a:r>
              <a:rPr kumimoji="1" lang="en-US" altLang="zh-CN" dirty="0" smtClean="0"/>
              <a:t>VoIP</a:t>
            </a:r>
            <a:r>
              <a:rPr kumimoji="1" lang="zh-CN" altLang="en-US" dirty="0" smtClean="0"/>
              <a:t>服务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本质就是当应用推到后台时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系统帮你接管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并在有数据过来时提供最多</a:t>
            </a:r>
            <a:r>
              <a:rPr kumimoji="1" lang="en-US" altLang="zh-CN" dirty="0" smtClean="0"/>
              <a:t>10s</a:t>
            </a:r>
            <a:r>
              <a:rPr kumimoji="1" lang="zh-CN" altLang="en-US" dirty="0" smtClean="0"/>
              <a:t>的执行时间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5609" y="161364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理论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3949" y="2582401"/>
            <a:ext cx="964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由于提供了代码执行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相当于间接的帮你启动了</a:t>
            </a:r>
            <a:r>
              <a:rPr kumimoji="1" lang="en-US" altLang="zh-CN" dirty="0" smtClean="0"/>
              <a:t>App,</a:t>
            </a:r>
            <a:r>
              <a:rPr kumimoji="1" lang="zh-CN" altLang="en-US" dirty="0" smtClean="0"/>
              <a:t> 不过只能执行简单的交互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如你想此时开启静默播放音频是不行的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如果应用并没有提供</a:t>
            </a:r>
            <a:r>
              <a:rPr kumimoji="1" lang="en-US" altLang="zh-CN" dirty="0" smtClean="0"/>
              <a:t>VoIP</a:t>
            </a:r>
            <a:r>
              <a:rPr kumimoji="1" lang="zh-CN" altLang="en-US" dirty="0" smtClean="0"/>
              <a:t>服务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那么审核被拒绝的可能性很大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33949" y="3646842"/>
            <a:ext cx="1027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当系统内存不足或是非零的退出方式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系统将重启应用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此重启仅执行与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无关的操作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所以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的绘制需要自己添加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包括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重连等</a:t>
            </a:r>
            <a:r>
              <a:rPr kumimoji="1" lang="en-US" altLang="zh-CN" dirty="0" smtClean="0"/>
              <a:t>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7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VoIP</a:t>
            </a:r>
            <a:r>
              <a:rPr lang="zh-CN" altLang="en-US" sz="2800" b="1" dirty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iOS4.0-iOS7.1.2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 测试结果 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122" y="168556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iOS4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iOS7: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31783" y="1252720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应用内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启动后</a:t>
            </a:r>
            <a:r>
              <a:rPr kumimoji="1" lang="zh-CN" altLang="en-US" dirty="0" smtClean="0"/>
              <a:t>添加</a:t>
            </a:r>
            <a:r>
              <a:rPr kumimoji="1" lang="zh-CN" altLang="en-US" dirty="0" smtClean="0"/>
              <a:t>标记为</a:t>
            </a:r>
            <a:r>
              <a:rPr kumimoji="1" lang="en-US" altLang="zh-CN" dirty="0" smtClean="0"/>
              <a:t>VoIP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socket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08497" y="1685564"/>
            <a:ext cx="923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退出确定会重连</a:t>
            </a:r>
            <a:r>
              <a:rPr lang="en-US" altLang="zh-CN" dirty="0"/>
              <a:t>,</a:t>
            </a:r>
            <a:r>
              <a:rPr lang="zh-CN" altLang="en-US" dirty="0"/>
              <a:t> 系统帮你把</a:t>
            </a:r>
            <a:r>
              <a:rPr lang="en-US" altLang="zh-CN" dirty="0"/>
              <a:t>App</a:t>
            </a:r>
            <a:r>
              <a:rPr lang="zh-CN" altLang="en-US" dirty="0"/>
              <a:t>重启</a:t>
            </a:r>
            <a:r>
              <a:rPr lang="en-US" altLang="zh-CN" dirty="0"/>
              <a:t>(</a:t>
            </a:r>
            <a:r>
              <a:rPr lang="zh-CN" altLang="en-US" dirty="0"/>
              <a:t>可通过</a:t>
            </a:r>
            <a:r>
              <a:rPr lang="en-US" altLang="zh-CN" dirty="0" err="1"/>
              <a:t>Cycript</a:t>
            </a:r>
            <a:r>
              <a:rPr lang="zh-CN" altLang="en-US" dirty="0"/>
              <a:t>连接</a:t>
            </a:r>
            <a:r>
              <a:rPr lang="en-US" altLang="zh-CN" dirty="0"/>
              <a:t>App);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断网再恢复网络</a:t>
            </a:r>
            <a:r>
              <a:rPr lang="en-US" altLang="zh-CN" dirty="0"/>
              <a:t>,</a:t>
            </a:r>
            <a:r>
              <a:rPr lang="zh-CN" altLang="en-US" dirty="0"/>
              <a:t> 此时会断开并且不会重连</a:t>
            </a:r>
            <a:r>
              <a:rPr lang="en-US" altLang="zh-CN" dirty="0"/>
              <a:t>(</a:t>
            </a:r>
            <a:r>
              <a:rPr lang="zh-CN" altLang="en-US" dirty="0"/>
              <a:t>网络变化可利用</a:t>
            </a:r>
            <a:r>
              <a:rPr lang="en-US" altLang="zh-CN" dirty="0"/>
              <a:t>10s</a:t>
            </a:r>
            <a:r>
              <a:rPr lang="zh-CN" altLang="en-US" dirty="0"/>
              <a:t>重连</a:t>
            </a:r>
            <a:r>
              <a:rPr lang="en-US" altLang="zh-CN" dirty="0"/>
              <a:t>);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如果用户没有在任务栏杀掉</a:t>
            </a:r>
            <a:r>
              <a:rPr lang="en-US" altLang="zh-CN" dirty="0"/>
              <a:t>,</a:t>
            </a:r>
            <a:r>
              <a:rPr lang="zh-CN" altLang="en-US" dirty="0"/>
              <a:t> 重启自动连接</a:t>
            </a:r>
            <a:r>
              <a:rPr lang="en-US" altLang="zh-CN" dirty="0"/>
              <a:t>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后台执行时间</a:t>
            </a:r>
            <a:r>
              <a:rPr lang="en-US" altLang="zh-CN" dirty="0" smtClean="0"/>
              <a:t>&lt;=10s</a:t>
            </a:r>
            <a:r>
              <a:rPr lang="en-US" altLang="zh-CN" dirty="0"/>
              <a:t>,</a:t>
            </a:r>
            <a:r>
              <a:rPr lang="zh-CN" altLang="en-US" dirty="0"/>
              <a:t> 而且如果上一次后台没有执行完</a:t>
            </a:r>
            <a:r>
              <a:rPr lang="en-US" altLang="zh-CN" dirty="0"/>
              <a:t>,</a:t>
            </a:r>
            <a:r>
              <a:rPr lang="zh-CN" altLang="en-US" dirty="0"/>
              <a:t> 下一次将接着执行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0543" y="2943337"/>
            <a:ext cx="12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iOS10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iPad: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04195" y="2943337"/>
            <a:ext cx="923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代码直接提示不再支持老的</a:t>
            </a:r>
            <a:r>
              <a:rPr kumimoji="1" lang="en-US" altLang="zh-CN" dirty="0" smtClean="0"/>
              <a:t>VoIP</a:t>
            </a:r>
            <a:r>
              <a:rPr kumimoji="1" lang="zh-CN" altLang="en-US" dirty="0" smtClean="0"/>
              <a:t>模式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无法再使用</a:t>
            </a:r>
            <a:r>
              <a:rPr lang="en-US" altLang="zh-CN" dirty="0" err="1" smtClean="0"/>
              <a:t>setKeepAliveTimeout</a:t>
            </a:r>
            <a:r>
              <a:rPr lang="en-US" altLang="zh-CN" dirty="0" smtClean="0"/>
              <a:t>: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600s</a:t>
            </a:r>
            <a:r>
              <a:rPr lang="zh-CN" altLang="en-US" dirty="0" smtClean="0"/>
              <a:t>执行</a:t>
            </a:r>
            <a:r>
              <a:rPr kumimoji="1" lang="en-US" altLang="zh-CN" dirty="0" smtClean="0"/>
              <a:t>;(</a:t>
            </a:r>
            <a:r>
              <a:rPr kumimoji="1" lang="zh-CN" altLang="en-US" dirty="0" smtClean="0"/>
              <a:t>估计为了让更多人接入</a:t>
            </a:r>
            <a:r>
              <a:rPr kumimoji="1" lang="en-US" altLang="zh-CN" dirty="0" err="1" smtClean="0"/>
              <a:t>PushKit</a:t>
            </a:r>
            <a:r>
              <a:rPr kumimoji="1" lang="en-US" altLang="zh-CN" dirty="0" smtClean="0"/>
              <a:t>);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老版本的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挂起在应用后台时无法收到回调通知</a:t>
            </a:r>
            <a:r>
              <a:rPr lang="en-US" altLang="zh-CN" dirty="0" smtClean="0"/>
              <a:t>,</a:t>
            </a:r>
            <a:r>
              <a:rPr lang="zh-CN" altLang="en-US" dirty="0" smtClean="0"/>
              <a:t> 再次进入应用后会把之前的消息组合成一条发过来</a:t>
            </a:r>
            <a:r>
              <a:rPr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04194" y="5453700"/>
            <a:ext cx="671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hlinkClick r:id="rId2"/>
              </a:rPr>
              <a:t>参考链接</a:t>
            </a:r>
            <a:r>
              <a:rPr kumimoji="1" lang="en-US" altLang="zh-CN" dirty="0"/>
              <a:t>: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err="1">
                <a:hlinkClick r:id="rId2"/>
              </a:rPr>
              <a:t>blog.csdn.net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en-US" altLang="zh-CN" dirty="0" err="1">
                <a:hlinkClick r:id="rId2"/>
              </a:rPr>
              <a:t>missautumn</a:t>
            </a:r>
            <a:r>
              <a:rPr kumimoji="1" lang="en-US" altLang="zh-CN" dirty="0">
                <a:hlinkClick r:id="rId2"/>
              </a:rPr>
              <a:t>/article/details/17102067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04194" y="4195927"/>
            <a:ext cx="9234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代理每一次进来都获得</a:t>
            </a:r>
            <a:r>
              <a:rPr lang="en-US" altLang="zh-CN" dirty="0"/>
              <a:t>&lt;=10s</a:t>
            </a:r>
            <a:r>
              <a:rPr lang="zh-CN" altLang="en-US" dirty="0"/>
              <a:t>的执行时间</a:t>
            </a:r>
            <a:r>
              <a:rPr lang="en-US" altLang="zh-CN" dirty="0"/>
              <a:t>,</a:t>
            </a:r>
            <a:r>
              <a:rPr lang="zh-CN" altLang="en-US" dirty="0"/>
              <a:t> 如果上一次没有执行完</a:t>
            </a:r>
            <a:r>
              <a:rPr lang="en-US" altLang="zh-CN" dirty="0"/>
              <a:t>,</a:t>
            </a:r>
            <a:r>
              <a:rPr lang="zh-CN" altLang="en-US" dirty="0"/>
              <a:t> 下次代理回调的时候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会继续得到</a:t>
            </a:r>
            <a:r>
              <a:rPr lang="en-US" altLang="zh-CN" dirty="0" smtClean="0"/>
              <a:t>&lt;=</a:t>
            </a:r>
            <a:r>
              <a:rPr lang="en-US" altLang="zh-CN" dirty="0"/>
              <a:t>10s</a:t>
            </a:r>
            <a:r>
              <a:rPr lang="zh-CN" altLang="en-US" dirty="0"/>
              <a:t>的执行时间</a:t>
            </a:r>
            <a:r>
              <a:rPr lang="en-US" altLang="zh-CN" dirty="0"/>
              <a:t>;</a:t>
            </a:r>
            <a:r>
              <a:rPr lang="zh-CN" altLang="en-US" dirty="0"/>
              <a:t> 最好不要在这</a:t>
            </a:r>
            <a:r>
              <a:rPr lang="en-US" altLang="zh-CN" dirty="0"/>
              <a:t>10s</a:t>
            </a:r>
            <a:r>
              <a:rPr lang="zh-CN" altLang="en-US" dirty="0"/>
              <a:t>内执行过多操作</a:t>
            </a:r>
            <a:r>
              <a:rPr lang="en-US" altLang="zh-CN" dirty="0"/>
              <a:t>,</a:t>
            </a:r>
            <a:r>
              <a:rPr lang="zh-CN" altLang="en-US" dirty="0"/>
              <a:t> 一旦执行不完整并且累计次数多了之后</a:t>
            </a:r>
            <a:r>
              <a:rPr lang="en-US" altLang="zh-CN" dirty="0"/>
              <a:t>,</a:t>
            </a:r>
            <a:r>
              <a:rPr lang="zh-CN" altLang="en-US" dirty="0"/>
              <a:t> 太消耗</a:t>
            </a:r>
            <a:r>
              <a:rPr lang="en-US" altLang="zh-CN" dirty="0"/>
              <a:t>App</a:t>
            </a:r>
            <a:r>
              <a:rPr lang="zh-CN" altLang="en-US" dirty="0"/>
              <a:t>内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因为还会把上一次没有执行完的任务继续执行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0762" y="414366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10s: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2313</Words>
  <Application>Microsoft Macintosh PowerPoint</Application>
  <PresentationFormat>宽屏</PresentationFormat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Abadi MT Condensed Light</vt:lpstr>
      <vt:lpstr>Al Bayan Plain</vt:lpstr>
      <vt:lpstr>Calibri</vt:lpstr>
      <vt:lpstr>Calibri Light</vt:lpstr>
      <vt:lpstr>Helvetica Light</vt:lpstr>
      <vt:lpstr>MS PGothic</vt:lpstr>
      <vt:lpstr>Proxima Nova Semibold</vt:lpstr>
      <vt:lpstr>Wingdings</vt:lpstr>
      <vt:lpstr>宋体</vt:lpstr>
      <vt:lpstr>Arial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BarryZhang</dc:creator>
  <cp:lastModifiedBy>Microsoft Office 用户</cp:lastModifiedBy>
  <cp:revision>1015</cp:revision>
  <dcterms:created xsi:type="dcterms:W3CDTF">2016-08-22T01:32:00Z</dcterms:created>
  <dcterms:modified xsi:type="dcterms:W3CDTF">2017-05-23T10:27:59Z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