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sldIdLst>
    <p:sldId id="633" r:id="rId2"/>
    <p:sldId id="434" r:id="rId3"/>
    <p:sldId id="463" r:id="rId4"/>
    <p:sldId id="564" r:id="rId5"/>
    <p:sldId id="631" r:id="rId6"/>
    <p:sldId id="632" r:id="rId7"/>
    <p:sldId id="5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2">
          <p15:clr>
            <a:srgbClr val="A4A3A4"/>
          </p15:clr>
        </p15:guide>
        <p15:guide id="2" pos="401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25" clrIdx="0"/>
  <p:cmAuthor id="2" name="andy" initials="a" lastIdx="1" clrIdx="1"/>
  <p:cmAuthor id="3" name="Windows User" initials="WU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158"/>
    <a:srgbClr val="565961"/>
    <a:srgbClr val="646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96" y="184"/>
      </p:cViewPr>
      <p:guideLst>
        <p:guide orient="horz" pos="2272"/>
        <p:guide pos="40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038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4605" y="-6985"/>
            <a:ext cx="12205970" cy="1243965"/>
          </a:xfrm>
          <a:prstGeom prst="rect">
            <a:avLst/>
          </a:prstGeom>
          <a:solidFill>
            <a:srgbClr val="64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 descr="CrisisGo Logo - Demo PP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5815330" y="6314440"/>
            <a:ext cx="561975" cy="561975"/>
          </a:xfrm>
          <a:prstGeom prst="rect">
            <a:avLst/>
          </a:prstGeom>
          <a:noFill/>
          <a:ln w="1270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f"/><Relationship Id="rId3" Type="http://schemas.openxmlformats.org/officeDocument/2006/relationships/hyperlink" Target="https://www.qcloud.com/document/product/269/15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42.121.15.9:8050/im/YTX_iOS_Full_SDK.zip" TargetMode="External"/><Relationship Id="rId4" Type="http://schemas.openxmlformats.org/officeDocument/2006/relationships/hyperlink" Target="http://42.121.15.9:8050/im/YTX_iOS_Full_Demo.zip" TargetMode="External"/><Relationship Id="rId5" Type="http://schemas.openxmlformats.org/officeDocument/2006/relationships/hyperlink" Target="http://www.yuntongxun.com/doc/ready/demo/1_4_1_1.html" TargetMode="External"/><Relationship Id="rId6" Type="http://schemas.openxmlformats.org/officeDocument/2006/relationships/hyperlink" Target="http://dldir1.qq.com/hudongzhibo/im/IM_iOS_SDK_2.5.4.zip" TargetMode="External"/><Relationship Id="rId7" Type="http://schemas.openxmlformats.org/officeDocument/2006/relationships/hyperlink" Target="https://www.qcloud.com/product/im#sdk" TargetMode="External"/><Relationship Id="rId8" Type="http://schemas.openxmlformats.org/officeDocument/2006/relationships/hyperlink" Target="http://docs.easemob.com/im/300iosclientintegration/20iossdkimport" TargetMode="External"/><Relationship Id="rId9" Type="http://schemas.openxmlformats.org/officeDocument/2006/relationships/hyperlink" Target="http://downloads.easemob.com/downloads/ios_IM_sdk_V3.3.1.zip" TargetMode="External"/><Relationship Id="rId10" Type="http://schemas.openxmlformats.org/officeDocument/2006/relationships/hyperlink" Target="http://www.easemob.com/download/im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yuntongxun.com/doc/sdk/sdkabout/2_1_1_1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50"/>
            <a:ext cx="11719560" cy="687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1" descr="First Scre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50"/>
            <a:ext cx="12219940" cy="68738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171" name="Rectangle 2"/>
          <p:cNvSpPr/>
          <p:nvPr/>
        </p:nvSpPr>
        <p:spPr>
          <a:xfrm>
            <a:off x="0" y="6350"/>
            <a:ext cx="4295140" cy="6873240"/>
          </a:xfrm>
          <a:prstGeom prst="rect">
            <a:avLst/>
          </a:prstGeom>
          <a:solidFill>
            <a:srgbClr val="53585F">
              <a:alpha val="90195"/>
            </a:srgbClr>
          </a:solidFill>
          <a:ln w="12700">
            <a:noFill/>
          </a:ln>
        </p:spPr>
        <p:txBody>
          <a:bodyPr lIns="50800" tIns="50800" rIns="50800" bIns="50800" anchor="ctr"/>
          <a:lstStyle/>
          <a:p>
            <a:pPr lvl="0" eaLnBrk="1"/>
            <a:endParaRPr sz="3200" dirty="0">
              <a:solidFill>
                <a:srgbClr val="FFFFFF"/>
              </a:solidFill>
              <a:ea typeface="MS PGothic" panose="020B0600070205080204" pitchFamily="34" charset="-128"/>
              <a:sym typeface="Helvetica Light" charset="0"/>
            </a:endParaRPr>
          </a:p>
        </p:txBody>
      </p:sp>
      <p:pic>
        <p:nvPicPr>
          <p:cNvPr id="7173" name="Picture 4" descr="image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3810" y="2054860"/>
            <a:ext cx="1747520" cy="174561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172" name="Rectangle 3"/>
          <p:cNvSpPr/>
          <p:nvPr/>
        </p:nvSpPr>
        <p:spPr>
          <a:xfrm>
            <a:off x="0" y="4094321"/>
            <a:ext cx="4295140" cy="1395254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/>
            <a:r>
              <a:rPr lang="en-US" altLang="zh-CN" sz="2800" dirty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iOS</a:t>
            </a:r>
            <a:r>
              <a:rPr lang="zh-CN" altLang="en-US" sz="2800" dirty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第三方</a:t>
            </a:r>
            <a:r>
              <a:rPr lang="en-US" altLang="zh-CN" sz="2800" dirty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IM_SDK</a:t>
            </a:r>
            <a:r>
              <a:rPr lang="zh-CN" altLang="en-US" sz="2800" dirty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分析报告以及制作注意事项</a:t>
            </a:r>
          </a:p>
          <a:p>
            <a:pPr lvl="0" algn="ctr" eaLnBrk="1"/>
            <a:r>
              <a:rPr lang="zh-CN" altLang="en-US" sz="2800" dirty="0" smtClean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杨旭</a:t>
            </a:r>
            <a:endParaRPr lang="zh-CN" altLang="en-US" sz="2800" dirty="0">
              <a:solidFill>
                <a:srgbClr val="EFA143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1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基本概念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0156" y="1463041"/>
            <a:ext cx="122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什么是</a:t>
            </a:r>
            <a:r>
              <a:rPr kumimoji="1" lang="zh-CN" altLang="en-US" smtClean="0"/>
              <a:t>库：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76978" y="1835946"/>
            <a:ext cx="1009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库是程序代码的集合，是作为共享代码的一种方式。而根据代码的公开情况可以分为开源和闭源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76978" y="2183153"/>
            <a:ext cx="9781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顾名思义，一个能看到代码，如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/>
              <a:t>上面的程序代码，可下载直接添加到自己的工程中编译运行，并可自行修改源码； 一个不能看到代码，如第三方平台打包制作的</a:t>
            </a:r>
            <a:r>
              <a:rPr kumimoji="1" lang="en-US" altLang="zh-CN" dirty="0"/>
              <a:t>.a</a:t>
            </a:r>
            <a:r>
              <a:rPr kumimoji="1" lang="zh-CN" altLang="en-US" dirty="0"/>
              <a:t> 、</a:t>
            </a:r>
            <a:r>
              <a:rPr kumimoji="1" lang="en-US" altLang="zh-CN" dirty="0"/>
              <a:t>.framework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.so</a:t>
            </a:r>
            <a:r>
              <a:rPr kumimoji="1" lang="zh-CN" altLang="en-US" dirty="0"/>
              <a:t>等，不能看到函数的具体内容</a:t>
            </a:r>
            <a:r>
              <a:rPr kumimoji="1" lang="zh-CN" altLang="en-US" dirty="0" smtClean="0"/>
              <a:t>，已经编译好的二进制，所以只能使用</a:t>
            </a:r>
            <a:r>
              <a:rPr kumimoji="1" lang="zh-CN" altLang="en-US" dirty="0"/>
              <a:t>作者提供的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（动态语言除外）。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1830" y="328108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平台：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76978" y="3650414"/>
            <a:ext cx="972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虽然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平台有自己动态库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dylib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.framework</a:t>
            </a:r>
            <a:r>
              <a:rPr kumimoji="1" lang="zh-CN" altLang="en-US" dirty="0" smtClean="0"/>
              <a:t>，但是</a:t>
            </a:r>
            <a:r>
              <a:rPr kumimoji="1" lang="zh-CN" altLang="en-US" dirty="0"/>
              <a:t>开发者只能使用</a:t>
            </a:r>
            <a:r>
              <a:rPr kumimoji="1" lang="zh-CN" altLang="en-US" dirty="0" smtClean="0"/>
              <a:t>静态库，也就是</a:t>
            </a:r>
            <a:r>
              <a:rPr kumimoji="1" lang="en-US" altLang="zh-CN" dirty="0" smtClean="0"/>
              <a:t>.a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.framework.</a:t>
            </a:r>
            <a:r>
              <a:rPr kumimoji="1" lang="zh-CN" altLang="en-US" dirty="0" smtClean="0"/>
              <a:t> 这里的</a:t>
            </a:r>
            <a:r>
              <a:rPr kumimoji="1" lang="en-US" altLang="zh-CN" dirty="0" smtClean="0"/>
              <a:t>framework</a:t>
            </a:r>
            <a:r>
              <a:rPr kumimoji="1" lang="zh-CN" altLang="en-US" dirty="0" smtClean="0"/>
              <a:t>只能是静态的，链接时静态库会被完整的复制，无法多次使用。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71830" y="441590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版      本：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376978" y="4785233"/>
            <a:ext cx="967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版本有四种，分别为</a:t>
            </a:r>
            <a:r>
              <a:rPr kumimoji="1" lang="en-US" altLang="zh-CN" dirty="0" smtClean="0"/>
              <a:t>Device-Debug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Device-Release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Simulator-Debug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Simulator-Release</a:t>
            </a:r>
            <a:r>
              <a:rPr kumimoji="1" lang="zh-CN" altLang="en-US" dirty="0" smtClean="0"/>
              <a:t>。编译时需注意区分，</a:t>
            </a:r>
            <a:r>
              <a:rPr kumimoji="1" lang="en-US" altLang="zh-CN" dirty="0" smtClean="0"/>
              <a:t>Debug</a:t>
            </a:r>
            <a:r>
              <a:rPr kumimoji="1" lang="zh-CN" altLang="en-US" dirty="0" smtClean="0"/>
              <a:t>包含完整的符号信息，方便调试，但是并不会对代码进行优化。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4152" y="541301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设备</a:t>
            </a:r>
            <a:r>
              <a:rPr kumimoji="1" lang="en-US" altLang="zh-CN" dirty="0" smtClean="0"/>
              <a:t>CPU: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376978" y="5782344"/>
            <a:ext cx="10474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Simulator: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i386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iPhone5</a:t>
            </a:r>
            <a:r>
              <a:rPr kumimoji="1" lang="zh-CN" altLang="en-US" dirty="0" smtClean="0"/>
              <a:t>以及之前设备，</a:t>
            </a:r>
            <a:r>
              <a:rPr kumimoji="1" lang="en-US" altLang="zh-CN" dirty="0" smtClean="0"/>
              <a:t>x86_64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iPhone5</a:t>
            </a:r>
            <a:r>
              <a:rPr kumimoji="1" lang="zh-CN" altLang="en-US" dirty="0" smtClean="0"/>
              <a:t>之后的设备 （包含同一时期的</a:t>
            </a:r>
            <a:r>
              <a:rPr kumimoji="1" lang="en-US" altLang="zh-CN" dirty="0" smtClean="0"/>
              <a:t>iPad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Simulator</a:t>
            </a:r>
            <a:r>
              <a:rPr kumimoji="1" lang="zh-CN" altLang="en-US" dirty="0" smtClean="0"/>
              <a:t>）；</a:t>
            </a:r>
            <a:endParaRPr kumimoji="1" lang="en-US" altLang="zh-CN" dirty="0" smtClean="0"/>
          </a:p>
          <a:p>
            <a:r>
              <a:rPr kumimoji="1" lang="zh-CN" altLang="en-US" dirty="0"/>
              <a:t>真      机：  </a:t>
            </a:r>
            <a:r>
              <a:rPr kumimoji="1" lang="en-US" altLang="zh-CN" dirty="0"/>
              <a:t>armv7</a:t>
            </a:r>
            <a:r>
              <a:rPr kumimoji="1" lang="zh-CN" altLang="en-US" dirty="0"/>
              <a:t> </a:t>
            </a:r>
            <a:r>
              <a:rPr kumimoji="1" lang="en-US" altLang="zh-CN" dirty="0"/>
              <a:t>3gs-4s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armv7s</a:t>
            </a:r>
            <a:r>
              <a:rPr kumimoji="1" lang="zh-CN" altLang="en-US" dirty="0"/>
              <a:t> </a:t>
            </a:r>
            <a:r>
              <a:rPr kumimoji="1" lang="en-US" altLang="zh-CN" dirty="0"/>
              <a:t>5-5c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arm64</a:t>
            </a:r>
            <a:r>
              <a:rPr kumimoji="1" lang="zh-CN" altLang="en-US" dirty="0"/>
              <a:t> </a:t>
            </a:r>
            <a:r>
              <a:rPr kumimoji="1" lang="en-US" altLang="zh-CN" dirty="0"/>
              <a:t>5s</a:t>
            </a:r>
            <a:r>
              <a:rPr kumimoji="1" lang="zh-CN" altLang="en-US" dirty="0"/>
              <a:t>之后的设备（包含同一时期的</a:t>
            </a:r>
            <a:r>
              <a:rPr kumimoji="1" lang="en-US" altLang="zh-CN" dirty="0"/>
              <a:t>iPad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iPod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Touch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；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融联云通讯</a:t>
            </a:r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IM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 </a:t>
            </a:r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SDK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分析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5" y="1549100"/>
            <a:ext cx="6731896" cy="52228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09591" y="2162286"/>
            <a:ext cx="52604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/>
              <a:t>ECDevice</a:t>
            </a:r>
            <a:r>
              <a:rPr lang="zh-CN" altLang="en-US" dirty="0"/>
              <a:t>对象对整个</a:t>
            </a:r>
            <a:r>
              <a:rPr lang="en-US" altLang="zh-CN" dirty="0"/>
              <a:t>IMSDK</a:t>
            </a:r>
            <a:r>
              <a:rPr lang="zh-CN" altLang="en-US" dirty="0"/>
              <a:t>进行控制</a:t>
            </a:r>
            <a:r>
              <a:rPr lang="en-US" altLang="zh-CN" dirty="0"/>
              <a:t>, </a:t>
            </a:r>
            <a:r>
              <a:rPr lang="zh-CN" altLang="en-US" dirty="0"/>
              <a:t>包括</a:t>
            </a:r>
            <a:r>
              <a:rPr lang="en-US" altLang="zh-CN" dirty="0"/>
              <a:t>(</a:t>
            </a:r>
            <a:r>
              <a:rPr lang="zh-CN" altLang="en-US" dirty="0"/>
              <a:t>用户登录</a:t>
            </a:r>
            <a:r>
              <a:rPr lang="en-US" altLang="zh-CN" dirty="0"/>
              <a:t>/</a:t>
            </a:r>
            <a:r>
              <a:rPr lang="zh-CN" altLang="en-US" dirty="0"/>
              <a:t>登出</a:t>
            </a:r>
            <a:r>
              <a:rPr lang="en-US" altLang="zh-CN" dirty="0"/>
              <a:t>, SDK</a:t>
            </a:r>
            <a:r>
              <a:rPr lang="zh-CN" altLang="en-US" dirty="0"/>
              <a:t>版本号</a:t>
            </a:r>
            <a:r>
              <a:rPr lang="en-US" altLang="zh-CN" dirty="0"/>
              <a:t>, </a:t>
            </a:r>
            <a:r>
              <a:rPr lang="zh-CN" altLang="en-US" dirty="0"/>
              <a:t>用户个人信息</a:t>
            </a:r>
            <a:r>
              <a:rPr lang="en-US" altLang="zh-CN" dirty="0"/>
              <a:t>)</a:t>
            </a:r>
            <a:r>
              <a:rPr lang="zh-CN" altLang="en-US" dirty="0" smtClean="0"/>
              <a:t>等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即时</a:t>
            </a:r>
            <a:r>
              <a:rPr lang="zh-CN" altLang="en-US" dirty="0"/>
              <a:t>消息管理</a:t>
            </a:r>
            <a:r>
              <a:rPr lang="en-US" altLang="zh-CN" dirty="0"/>
              <a:t>/</a:t>
            </a:r>
            <a:r>
              <a:rPr lang="zh-CN" altLang="en-US" dirty="0"/>
              <a:t>会议管理</a:t>
            </a:r>
            <a:r>
              <a:rPr lang="en-US" altLang="zh-CN" dirty="0"/>
              <a:t>/VoIP</a:t>
            </a:r>
            <a:r>
              <a:rPr lang="zh-CN" altLang="en-US" dirty="0"/>
              <a:t>等几大模块则是通过</a:t>
            </a:r>
            <a:r>
              <a:rPr lang="en-US" altLang="zh-CN" dirty="0" err="1"/>
              <a:t>ECDevice</a:t>
            </a:r>
            <a:r>
              <a:rPr lang="zh-CN" altLang="en-US" dirty="0"/>
              <a:t>外放出的几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readonly</a:t>
            </a:r>
            <a:r>
              <a:rPr lang="zh-CN" altLang="en-US" dirty="0" smtClean="0"/>
              <a:t>代理</a:t>
            </a:r>
            <a:r>
              <a:rPr lang="zh-CN" altLang="en-US" dirty="0"/>
              <a:t>对象来进行</a:t>
            </a:r>
            <a:r>
              <a:rPr lang="zh-CN" altLang="en-US" dirty="0" smtClean="0"/>
              <a:t>操作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具体</a:t>
            </a:r>
            <a:r>
              <a:rPr lang="zh-CN" altLang="en-US" dirty="0"/>
              <a:t>的</a:t>
            </a:r>
            <a:r>
              <a:rPr lang="zh-CN" altLang="en-US" dirty="0" smtClean="0"/>
              <a:t>操作通过</a:t>
            </a:r>
            <a:r>
              <a:rPr lang="zh-CN" altLang="en-US" dirty="0"/>
              <a:t>各自的协议进行分类</a:t>
            </a:r>
            <a:r>
              <a:rPr lang="zh-CN" altLang="en-US" dirty="0" smtClean="0"/>
              <a:t>管理，便于</a:t>
            </a:r>
            <a:r>
              <a:rPr lang="zh-CN" altLang="en-US" dirty="0"/>
              <a:t>用户</a:t>
            </a:r>
            <a:r>
              <a:rPr lang="zh-CN" altLang="en-US" dirty="0" smtClean="0"/>
              <a:t>理解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类似</a:t>
            </a:r>
            <a:r>
              <a:rPr lang="zh-CN" altLang="en-US" dirty="0"/>
              <a:t>发送</a:t>
            </a:r>
            <a:r>
              <a:rPr lang="en-US" altLang="zh-CN" dirty="0"/>
              <a:t>/</a:t>
            </a:r>
            <a:r>
              <a:rPr lang="zh-CN" altLang="en-US" dirty="0"/>
              <a:t>撤销则通过代码块的形式反馈执行</a:t>
            </a:r>
            <a:r>
              <a:rPr lang="zh-CN" altLang="en-US" dirty="0" smtClean="0"/>
              <a:t>结果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消息</a:t>
            </a:r>
            <a:r>
              <a:rPr lang="zh-CN" altLang="en-US" dirty="0"/>
              <a:t>发送</a:t>
            </a:r>
            <a:r>
              <a:rPr lang="en-US" altLang="zh-CN" dirty="0"/>
              <a:t>/</a:t>
            </a:r>
            <a:r>
              <a:rPr lang="zh-CN" altLang="en-US" dirty="0"/>
              <a:t>群组管理等则通过具体的实例进行操作</a:t>
            </a:r>
            <a:r>
              <a:rPr lang="en-US" altLang="zh-CN" dirty="0"/>
              <a:t>, </a:t>
            </a:r>
            <a:r>
              <a:rPr lang="zh-CN" altLang="en-US" dirty="0"/>
              <a:t>使得用户无需关注具体实现</a:t>
            </a:r>
            <a:r>
              <a:rPr lang="en-US" altLang="zh-CN" dirty="0"/>
              <a:t>, </a:t>
            </a:r>
            <a:r>
              <a:rPr lang="zh-CN" altLang="en-US" dirty="0"/>
              <a:t>只需制作需要的消息类型即可</a:t>
            </a:r>
            <a:r>
              <a:rPr lang="en-US" altLang="zh-CN" dirty="0"/>
              <a:t>(</a:t>
            </a:r>
            <a:r>
              <a:rPr lang="en-US" altLang="zh-CN" dirty="0" err="1"/>
              <a:t>ECVoiceMessageBody</a:t>
            </a:r>
            <a:r>
              <a:rPr lang="en-US" altLang="zh-CN" dirty="0"/>
              <a:t> / </a:t>
            </a:r>
            <a:r>
              <a:rPr lang="en-US" altLang="zh-CN" dirty="0" err="1"/>
              <a:t>ECTextMessageBody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809591" y="1792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大概介绍：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容联云</a:t>
            </a:r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-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不足之处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4" y="1521610"/>
            <a:ext cx="6781800" cy="5257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98700" y="1726006"/>
            <a:ext cx="4465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如图：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虽然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只提供了一个</a:t>
            </a:r>
            <a:r>
              <a:rPr kumimoji="1" lang="en-US" altLang="zh-CN" dirty="0" err="1" smtClean="0"/>
              <a:t>readonly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messageManager</a:t>
            </a:r>
            <a:r>
              <a:rPr kumimoji="1" lang="zh-CN" altLang="en-US" dirty="0" smtClean="0"/>
              <a:t>，但是并没有对内部的</a:t>
            </a:r>
            <a:r>
              <a:rPr kumimoji="1" lang="en-US" altLang="zh-CN" dirty="0" err="1" smtClean="0"/>
              <a:t>ivar</a:t>
            </a:r>
            <a:r>
              <a:rPr kumimoji="1" lang="zh-CN" altLang="en-US" dirty="0" smtClean="0"/>
              <a:t>字段名称进行隐藏，可通过运行时就可更改该对象的值。用户不需要猜测就可以找到对应的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，并进行想要的操作。如：用户通过修改</a:t>
            </a:r>
            <a:r>
              <a:rPr kumimoji="1" lang="en-US" altLang="zh-CN" dirty="0" err="1" smtClean="0"/>
              <a:t>messageManager</a:t>
            </a:r>
            <a:r>
              <a:rPr kumimoji="1" lang="zh-CN" altLang="en-US" dirty="0" smtClean="0"/>
              <a:t>的值，可能导致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内部崩溃，间接的增加了不必要的维护，而且很难排错。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腾讯云</a:t>
            </a:r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IM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1420009"/>
            <a:ext cx="10608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对</a:t>
            </a:r>
            <a:r>
              <a:rPr lang="zh-CN" altLang="en-US" dirty="0"/>
              <a:t>业务数据都添加了归档</a:t>
            </a:r>
            <a:r>
              <a:rPr lang="en-US" altLang="zh-CN" dirty="0"/>
              <a:t>/</a:t>
            </a:r>
            <a:r>
              <a:rPr lang="zh-CN" altLang="en-US" dirty="0"/>
              <a:t>解档处理，如</a:t>
            </a:r>
            <a:r>
              <a:rPr lang="en-US" altLang="zh-CN" dirty="0" err="1"/>
              <a:t>TIMMessage</a:t>
            </a:r>
            <a:r>
              <a:rPr lang="zh-CN" altLang="en-US" dirty="0"/>
              <a:t>、</a:t>
            </a:r>
            <a:r>
              <a:rPr lang="en-US" altLang="zh-CN" dirty="0" err="1"/>
              <a:t>TIMCreateCroupInfo</a:t>
            </a:r>
            <a:r>
              <a:rPr lang="zh-CN" altLang="en-US" dirty="0"/>
              <a:t>等。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分别</a:t>
            </a:r>
            <a:r>
              <a:rPr lang="zh-CN" altLang="en-US" dirty="0"/>
              <a:t>为每一个模块提供一个对象进行管理</a:t>
            </a:r>
            <a:r>
              <a:rPr lang="en-US" altLang="zh-CN" dirty="0"/>
              <a:t>,</a:t>
            </a:r>
            <a:r>
              <a:rPr lang="zh-CN" altLang="en-US" dirty="0"/>
              <a:t> 降低业务耦合</a:t>
            </a:r>
            <a:r>
              <a:rPr lang="en-US" altLang="zh-CN" dirty="0"/>
              <a:t>,</a:t>
            </a:r>
            <a:r>
              <a:rPr lang="zh-CN" altLang="en-US" dirty="0"/>
              <a:t> 使用需要注意</a:t>
            </a:r>
            <a:r>
              <a:rPr lang="en-US" altLang="zh-CN" dirty="0"/>
              <a:t>API</a:t>
            </a:r>
            <a:r>
              <a:rPr lang="zh-CN" altLang="en-US" dirty="0"/>
              <a:t>的调用顺序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如融联云，也对具体的消息体进行了抽象，方便用户自由组合消息体。如：</a:t>
            </a:r>
            <a:endParaRPr lang="en-US" altLang="zh-CN" dirty="0" smtClean="0"/>
          </a:p>
          <a:p>
            <a:r>
              <a:rPr lang="en-US" altLang="zh-CN" dirty="0" smtClean="0"/>
              <a:t>-(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sendMessage</a:t>
            </a:r>
            <a:r>
              <a:rPr lang="en-US" altLang="zh-CN" dirty="0" smtClean="0"/>
              <a:t>: (</a:t>
            </a:r>
            <a:r>
              <a:rPr lang="en-US" altLang="zh-CN" dirty="0" err="1" smtClean="0"/>
              <a:t>TIMMessage</a:t>
            </a:r>
            <a:r>
              <a:rPr lang="en-US" altLang="zh-CN" dirty="0" smtClean="0"/>
              <a:t>*)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cb</a:t>
            </a:r>
            <a:r>
              <a:rPr lang="en-US" altLang="zh-CN" dirty="0" smtClean="0"/>
              <a:t>:(id&lt;</a:t>
            </a:r>
            <a:r>
              <a:rPr lang="en-US" altLang="zh-CN" dirty="0" err="1" smtClean="0"/>
              <a:t>TIMCallback</a:t>
            </a:r>
            <a:r>
              <a:rPr lang="en-US" altLang="zh-CN" dirty="0" smtClean="0"/>
              <a:t>&gt;)</a:t>
            </a:r>
            <a:r>
              <a:rPr lang="en-US" altLang="zh-CN" dirty="0" err="1" smtClean="0"/>
              <a:t>cb</a:t>
            </a:r>
            <a:r>
              <a:rPr lang="zh-CN" altLang="en-US" dirty="0" smtClean="0"/>
              <a:t>；不过它只是管理分类消息，不是继承来实现完整的消息体；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也</a:t>
            </a:r>
            <a:r>
              <a:rPr lang="zh-CN" altLang="en-US" dirty="0"/>
              <a:t>提供了一个</a:t>
            </a:r>
            <a:r>
              <a:rPr lang="en-US" altLang="zh-CN" dirty="0" err="1"/>
              <a:t>TIMManager</a:t>
            </a:r>
            <a:r>
              <a:rPr lang="zh-CN" altLang="en-US" dirty="0"/>
              <a:t>单例对整个</a:t>
            </a:r>
            <a:r>
              <a:rPr lang="en-US" altLang="zh-CN" dirty="0"/>
              <a:t>SDK</a:t>
            </a:r>
            <a:r>
              <a:rPr lang="zh-CN" altLang="en-US" dirty="0"/>
              <a:t>的初始化以及登录</a:t>
            </a:r>
            <a:r>
              <a:rPr lang="en-US" altLang="zh-CN" dirty="0"/>
              <a:t>/</a:t>
            </a:r>
            <a:r>
              <a:rPr lang="zh-CN" altLang="en-US" dirty="0"/>
              <a:t>登出服务，不过相较融联云，此</a:t>
            </a:r>
            <a:r>
              <a:rPr lang="en-US" altLang="zh-CN" dirty="0"/>
              <a:t>Manager</a:t>
            </a:r>
            <a:r>
              <a:rPr lang="zh-CN" altLang="en-US" dirty="0"/>
              <a:t>也提供了多用户登录对象。有意思的是该类对基本业务和消息业务的头部暴露进行了分离，让使用者更好理解。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对于</a:t>
            </a:r>
            <a:r>
              <a:rPr lang="zh-CN" altLang="en-US" dirty="0"/>
              <a:t>发出的内容使用了</a:t>
            </a:r>
            <a:r>
              <a:rPr lang="en-US" altLang="zh-CN" dirty="0"/>
              <a:t>block</a:t>
            </a:r>
            <a:r>
              <a:rPr lang="zh-CN" altLang="en-US" dirty="0"/>
              <a:t>的形式获取发送状态，而对于收到的内容则采用代理的形式进行获取。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 没有</a:t>
            </a:r>
            <a:r>
              <a:rPr lang="zh-CN" altLang="en-US" dirty="0"/>
              <a:t>任何的</a:t>
            </a:r>
            <a:r>
              <a:rPr lang="en-US" altLang="zh-CN" dirty="0"/>
              <a:t>property</a:t>
            </a:r>
            <a:r>
              <a:rPr lang="zh-CN" altLang="en-US" dirty="0"/>
              <a:t>暴露，安全性更高。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5" y="4559330"/>
            <a:ext cx="6088744" cy="2084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83829" y="5011281"/>
            <a:ext cx="4596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如图：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文档分类很直接，可采用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www.qcloud.com/document/product/269/1565</a:t>
            </a:r>
            <a:r>
              <a:rPr kumimoji="1" lang="zh-CN" altLang="en-US" dirty="0" smtClean="0"/>
              <a:t> 页尾部分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分析结论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1564640"/>
            <a:ext cx="107765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-4572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基本都支持消息扩展，方便带入自定义数据；</a:t>
            </a:r>
            <a:endParaRPr lang="en-US" altLang="zh-CN" sz="2000" kern="0" dirty="0" smtClean="0">
              <a:ea typeface="宋体" panose="02010600030101010101" pitchFamily="2" charset="-122"/>
              <a:sym typeface="+mn-ea"/>
            </a:endParaRPr>
          </a:p>
          <a:p>
            <a:pPr marL="0" marR="0" lvl="1" indent="-4572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000" kern="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分类管理（消息、群组、会话），避免耦合，并且都分别带有</a:t>
            </a:r>
            <a:r>
              <a:rPr lang="en-US" altLang="zh-CN" sz="2000" kern="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SDK</a:t>
            </a:r>
            <a:r>
              <a:rPr lang="zh-CN" altLang="en-US" sz="2000" kern="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的架构图；</a:t>
            </a:r>
            <a:endParaRPr lang="en-US" altLang="zh-CN" sz="2000" kern="0" noProof="0" dirty="0" smtClean="0">
              <a:ln>
                <a:noFill/>
              </a:ln>
              <a:effectLst/>
              <a:uLnTx/>
              <a:uFillTx/>
              <a:ea typeface="宋体" panose="02010600030101010101" pitchFamily="2" charset="-122"/>
              <a:sym typeface="+mn-ea"/>
            </a:endParaRPr>
          </a:p>
          <a:p>
            <a:pPr marL="0" marR="0" lvl="1" indent="-4572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带有详细的状态类型以及解释；</a:t>
            </a:r>
            <a:endParaRPr lang="en-US" altLang="zh-CN" sz="2000" kern="0" dirty="0" smtClean="0">
              <a:ea typeface="宋体" panose="02010600030101010101" pitchFamily="2" charset="-122"/>
              <a:sym typeface="+mn-ea"/>
            </a:endParaRPr>
          </a:p>
          <a:p>
            <a:pPr marL="0" marR="0" lvl="1" indent="-4572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000" kern="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对于异步状态的获取，都采用代理的形式；如（消息的发送进度、接收新消息）等；</a:t>
            </a:r>
            <a:endParaRPr lang="en-US" altLang="zh-CN" sz="2000" kern="0" noProof="0" dirty="0" smtClean="0">
              <a:ln>
                <a:noFill/>
              </a:ln>
              <a:effectLst/>
              <a:uLnTx/>
              <a:uFillTx/>
              <a:ea typeface="宋体" panose="02010600030101010101" pitchFamily="2" charset="-122"/>
              <a:sym typeface="+mn-ea"/>
            </a:endParaRPr>
          </a:p>
          <a:p>
            <a:pPr marL="0" marR="0" lvl="1" indent="-4572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提供了统一的带入头文件，自有项目不建议这样做（拖慢编译进度）；</a:t>
            </a:r>
            <a:endParaRPr lang="en-US" altLang="zh-CN" sz="2000" kern="0" dirty="0" smtClean="0">
              <a:ea typeface="宋体" panose="02010600030101010101" pitchFamily="2" charset="-122"/>
              <a:sym typeface="+mn-ea"/>
            </a:endParaRPr>
          </a:p>
          <a:p>
            <a:pPr marL="0" marR="0" lvl="1" indent="-4572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自有项目建议为外放头文件添加文件夹分层，避免糅合在一起，不方便查阅。避免头文件定义过多，如腾讯云有好几个</a:t>
            </a:r>
            <a:r>
              <a:rPr lang="en-US" altLang="zh-CN" sz="2000" kern="0" dirty="0" smtClean="0">
                <a:ea typeface="宋体" panose="02010600030101010101" pitchFamily="2" charset="-122"/>
                <a:sym typeface="+mn-ea"/>
              </a:rPr>
              <a:t>.h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都超过了</a:t>
            </a:r>
            <a:r>
              <a:rPr lang="en-US" altLang="zh-CN" sz="2000" kern="0" dirty="0" smtClean="0">
                <a:ea typeface="宋体" panose="02010600030101010101" pitchFamily="2" charset="-122"/>
                <a:sym typeface="+mn-ea"/>
              </a:rPr>
              <a:t>1000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行；</a:t>
            </a:r>
            <a:endParaRPr lang="en-US" altLang="zh-CN" sz="2000" kern="0" dirty="0" smtClean="0">
              <a:ea typeface="宋体" panose="02010600030101010101" pitchFamily="2" charset="-122"/>
              <a:sym typeface="+mn-ea"/>
            </a:endParaRPr>
          </a:p>
          <a:p>
            <a:pPr marL="0" marR="0" lvl="1" indent="-4572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类似</a:t>
            </a:r>
            <a:r>
              <a:rPr lang="en-US" altLang="zh-CN" sz="2000" kern="0" dirty="0" err="1" smtClean="0">
                <a:ea typeface="宋体" panose="02010600030101010101" pitchFamily="2" charset="-122"/>
                <a:sym typeface="+mn-ea"/>
              </a:rPr>
              <a:t>int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kern="0" dirty="0" smtClean="0">
                <a:ea typeface="宋体" panose="02010600030101010101" pitchFamily="2" charset="-122"/>
                <a:sym typeface="+mn-ea"/>
              </a:rPr>
              <a:t>float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最好使用重定义的</a:t>
            </a:r>
            <a:r>
              <a:rPr lang="en-US" altLang="zh-CN" sz="2000" kern="0" dirty="0" err="1" smtClean="0">
                <a:ea typeface="宋体" panose="02010600030101010101" pitchFamily="2" charset="-122"/>
                <a:sym typeface="+mn-ea"/>
              </a:rPr>
              <a:t>NSInteger</a:t>
            </a:r>
            <a:r>
              <a:rPr lang="zh-CN" altLang="en-US" sz="2000" kern="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kern="0" dirty="0" err="1" smtClean="0">
                <a:ea typeface="宋体" panose="02010600030101010101" pitchFamily="2" charset="-122"/>
                <a:sym typeface="+mn-ea"/>
              </a:rPr>
              <a:t>CGFloat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替换，</a:t>
            </a:r>
            <a:r>
              <a:rPr lang="en-US" altLang="zh-CN" sz="2000" kern="0" dirty="0" err="1" smtClean="0">
                <a:ea typeface="宋体" panose="02010600030101010101" pitchFamily="2" charset="-122"/>
                <a:sym typeface="+mn-ea"/>
              </a:rPr>
              <a:t>Xcode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会在不同的</a:t>
            </a:r>
            <a:r>
              <a:rPr lang="en-US" altLang="zh-CN" sz="2000" kern="0" dirty="0" smtClean="0">
                <a:ea typeface="宋体" panose="02010600030101010101" pitchFamily="2" charset="-122"/>
                <a:sym typeface="+mn-ea"/>
              </a:rPr>
              <a:t>CPU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上面使用不同的类型，避免数字溢出和编译警告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；</a:t>
            </a:r>
            <a:endParaRPr lang="en-US" altLang="zh-CN" sz="2000" kern="0" dirty="0" smtClean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1705" y="5577542"/>
            <a:ext cx="458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容联云通讯：</a:t>
            </a:r>
            <a:r>
              <a:rPr kumimoji="1" lang="zh-CN" altLang="en-US" dirty="0" smtClean="0">
                <a:hlinkClick r:id="rId2"/>
              </a:rPr>
              <a:t>文档页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>
                <a:hlinkClick r:id="rId3"/>
              </a:rPr>
              <a:t>SDK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>
                <a:hlinkClick r:id="rId4"/>
              </a:rPr>
              <a:t>Demo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>
                <a:hlinkClick r:id="rId5"/>
              </a:rPr>
              <a:t>下载页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1705" y="5946874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腾讯云：</a:t>
            </a:r>
            <a:r>
              <a:rPr kumimoji="1" lang="en-US" altLang="zh-CN" dirty="0" smtClean="0">
                <a:hlinkClick r:id="rId6"/>
              </a:rPr>
              <a:t>SDK&amp;Demo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>
                <a:hlinkClick r:id="rId7"/>
              </a:rPr>
              <a:t>下载及文档查看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92471" y="5593380"/>
            <a:ext cx="385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环信： </a:t>
            </a:r>
            <a:r>
              <a:rPr kumimoji="1" lang="zh-CN" altLang="en-US" dirty="0" smtClean="0">
                <a:hlinkClick r:id="rId8"/>
              </a:rPr>
              <a:t>文档页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>
                <a:hlinkClick r:id="rId9"/>
              </a:rPr>
              <a:t>SDK&amp;Demo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>
                <a:hlinkClick r:id="rId10"/>
              </a:rPr>
              <a:t>下载页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3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关于</a:t>
            </a:r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SDK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制作的一些建议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114" y="1446574"/>
            <a:ext cx="111646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类、枚举、通知、类别、宏等命名加上统一的前缀，避免冲突。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对于用到的开源库，看体量修改。如果太大，进行外部引用并加以说明；不大则自己加上统一的前缀，并添加开源</a:t>
            </a:r>
            <a:r>
              <a:rPr lang="zh-CN" altLang="en-US" dirty="0" smtClean="0"/>
              <a:t>说明，最好是添加版本号。</a:t>
            </a:r>
            <a:r>
              <a:rPr lang="zh-CN" altLang="en-US" dirty="0"/>
              <a:t>尽量剔除不必要的第三方代码块，保留使用部分。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注意</a:t>
            </a:r>
            <a:r>
              <a:rPr lang="en-US" altLang="zh-CN" dirty="0"/>
              <a:t>.h</a:t>
            </a:r>
            <a:r>
              <a:rPr lang="zh-CN" altLang="en-US" dirty="0"/>
              <a:t>多</a:t>
            </a:r>
            <a:r>
              <a:rPr lang="en-US" altLang="zh-CN" dirty="0"/>
              <a:t>interface</a:t>
            </a:r>
            <a:r>
              <a:rPr lang="zh-CN" altLang="en-US" dirty="0"/>
              <a:t>的情况， 避免前缀遗漏。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尽量考虑多场景，提供精炼的函数。如保密性要求特别高，尽量避免属性的公开，实在要外露，也采用别名的形式进行外露。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SDK</a:t>
            </a:r>
            <a:r>
              <a:rPr lang="zh-CN" altLang="en-US" dirty="0"/>
              <a:t>对外使用公布前应该进行编译检查以及测试，去除编译器警告。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文档尽量完整，注意代码规范，每个参数都要进行说明，特殊情况需说明内部部分操作逻辑。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支持新老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版本。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尽量不要把如</a:t>
            </a:r>
            <a:r>
              <a:rPr lang="en-US" altLang="zh-CN" dirty="0" err="1" smtClean="0"/>
              <a:t>NSUserDefaults</a:t>
            </a:r>
            <a:r>
              <a:rPr lang="zh-CN" altLang="en-US" dirty="0" smtClean="0"/>
              <a:t>当做默认存储，避免数据冲突。本地化数据需加密处理。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打包</a:t>
            </a:r>
            <a:r>
              <a:rPr lang="zh-CN" altLang="en-US" dirty="0"/>
              <a:t>支持</a:t>
            </a:r>
            <a:r>
              <a:rPr lang="en-US" altLang="zh-CN" dirty="0"/>
              <a:t>x86_64</a:t>
            </a:r>
            <a:r>
              <a:rPr lang="zh-CN" altLang="en-US" dirty="0"/>
              <a:t>和</a:t>
            </a:r>
            <a:r>
              <a:rPr lang="en-US" altLang="zh-CN" dirty="0"/>
              <a:t>arm</a:t>
            </a:r>
            <a:r>
              <a:rPr lang="zh-CN" altLang="en-US" dirty="0"/>
              <a:t>，保证使用者模拟器和真机都没有问题。对于某些特定库不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Debug</a:t>
            </a:r>
            <a:r>
              <a:rPr lang="zh-CN" altLang="en-US" dirty="0"/>
              <a:t>模式使用的，可以通过设置只</a:t>
            </a:r>
            <a:r>
              <a:rPr lang="zh-CN" altLang="en-US" dirty="0" smtClean="0"/>
              <a:t>在</a:t>
            </a:r>
            <a:r>
              <a:rPr lang="en-US" altLang="zh-CN" dirty="0"/>
              <a:t>R</a:t>
            </a:r>
            <a:r>
              <a:rPr lang="en-US" altLang="zh-CN" dirty="0" smtClean="0"/>
              <a:t>elease</a:t>
            </a:r>
            <a:r>
              <a:rPr lang="zh-CN" altLang="en-US" dirty="0"/>
              <a:t>模式下</a:t>
            </a:r>
            <a:r>
              <a:rPr lang="zh-CN" altLang="en-US" dirty="0" smtClean="0"/>
              <a:t>运行，加快编译速度；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业务逻辑不要放在主线程执行，最好添加自有的线程池，并异步执行；</a:t>
            </a:r>
            <a:endParaRPr lang="zh-CN" altLang="en-US" dirty="0"/>
          </a:p>
          <a:p>
            <a:pPr marL="285750" indent="-285750">
              <a:buFont typeface="Arial" charset="0"/>
              <a:buChar char="•"/>
            </a:pP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1149</Words>
  <Application>Microsoft Macintosh PowerPoint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Calibri</vt:lpstr>
      <vt:lpstr>Calibri Light</vt:lpstr>
      <vt:lpstr>Helvetica Light</vt:lpstr>
      <vt:lpstr>MS PGothic</vt:lpstr>
      <vt:lpstr>Proxima Nova Semibold</vt:lpstr>
      <vt:lpstr>宋体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BarryZhang</dc:creator>
  <cp:lastModifiedBy>Microsoft Office 用户</cp:lastModifiedBy>
  <cp:revision>986</cp:revision>
  <dcterms:created xsi:type="dcterms:W3CDTF">2016-08-22T01:32:00Z</dcterms:created>
  <dcterms:modified xsi:type="dcterms:W3CDTF">2017-05-09T08:49:39Z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