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1"/>
  </p:notesMasterIdLst>
  <p:sldIdLst>
    <p:sldId id="264" r:id="rId3"/>
    <p:sldId id="434" r:id="rId4"/>
    <p:sldId id="463" r:id="rId5"/>
    <p:sldId id="564" r:id="rId6"/>
    <p:sldId id="631" r:id="rId7"/>
    <p:sldId id="630" r:id="rId8"/>
    <p:sldId id="632" r:id="rId9"/>
    <p:sldId id="5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401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25" clrIdx="0"/>
  <p:cmAuthor id="2" name="andy" initials="a" lastIdx="1" clrIdx="1"/>
  <p:cmAuthor id="3" name="Windows User" initials="W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8"/>
    <a:srgbClr val="565961"/>
    <a:srgbClr val="646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96" y="184"/>
      </p:cViewPr>
      <p:guideLst>
        <p:guide orient="horz" pos="2272"/>
        <p:guide pos="4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2pPr>
              <a:defRPr sz="3200">
                <a:latin typeface="+mn-lt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6985"/>
            <a:ext cx="4819650" cy="6876000"/>
          </a:xfrm>
          <a:prstGeom prst="rect">
            <a:avLst/>
          </a:prstGeom>
          <a:solidFill>
            <a:srgbClr val="56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1697970" y="6365240"/>
            <a:ext cx="488950" cy="488950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4605" y="-6985"/>
            <a:ext cx="12205970" cy="1243965"/>
          </a:xfrm>
          <a:prstGeom prst="rect">
            <a:avLst/>
          </a:prstGeom>
          <a:solidFill>
            <a:srgbClr val="64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risisGo Logo - Demo PP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5815330" y="6314440"/>
            <a:ext cx="561975" cy="561975"/>
          </a:xfrm>
          <a:prstGeom prst="rect">
            <a:avLst/>
          </a:prstGeom>
          <a:noFill/>
          <a:ln w="1270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apps.twitter.com/app/13888574/permissions" TargetMode="External"/><Relationship Id="rId12" Type="http://schemas.openxmlformats.org/officeDocument/2006/relationships/image" Target="../media/image5.tiff"/><Relationship Id="rId13" Type="http://schemas.openxmlformats.org/officeDocument/2006/relationships/image" Target="../media/image6.tiff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developers.facebook.com/docs/ios" TargetMode="External"/><Relationship Id="rId3" Type="http://schemas.openxmlformats.org/officeDocument/2006/relationships/hyperlink" Target="https://developers.facebook.com/docs/sharing/ios" TargetMode="External"/><Relationship Id="rId4" Type="http://schemas.openxmlformats.org/officeDocument/2006/relationships/hyperlink" Target="https://developers.facebook.com/apps/188914071634418/dashboard/" TargetMode="External"/><Relationship Id="rId5" Type="http://schemas.openxmlformats.org/officeDocument/2006/relationships/hyperlink" Target="https://github.com/crashlytics/cannonball-ios" TargetMode="External"/><Relationship Id="rId6" Type="http://schemas.openxmlformats.org/officeDocument/2006/relationships/hyperlink" Target="https://dev.twitter.com/rest/reference" TargetMode="External"/><Relationship Id="rId7" Type="http://schemas.openxmlformats.org/officeDocument/2006/relationships/hyperlink" Target="https://github.com/twitter/twurl" TargetMode="External"/><Relationship Id="rId8" Type="http://schemas.openxmlformats.org/officeDocument/2006/relationships/hyperlink" Target="https://dev.twitter.com/twitterkit/ios/overview" TargetMode="External"/><Relationship Id="rId9" Type="http://schemas.openxmlformats.org/officeDocument/2006/relationships/hyperlink" Target="https://twittercommunity.com/t/about-the-twitter-kit-sdk-category/32494" TargetMode="External"/><Relationship Id="rId10" Type="http://schemas.openxmlformats.org/officeDocument/2006/relationships/hyperlink" Target="http://blog.csdn.net/cctvzxxz1/article/details/4462323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developers.facebook.com/docs/sharing/opengraph/io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125.69.90.110:1010/svn/crisisgo_ios_refactor/documents/Facebook&amp;Twiter&#20998;&#20139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50"/>
            <a:ext cx="11719560" cy="687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1" descr="First 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50"/>
            <a:ext cx="12219940" cy="68738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1" name="Rectangle 2"/>
          <p:cNvSpPr/>
          <p:nvPr/>
        </p:nvSpPr>
        <p:spPr>
          <a:xfrm>
            <a:off x="0" y="6350"/>
            <a:ext cx="4295140" cy="6873240"/>
          </a:xfrm>
          <a:prstGeom prst="rect">
            <a:avLst/>
          </a:prstGeom>
          <a:solidFill>
            <a:srgbClr val="53585F">
              <a:alpha val="90195"/>
            </a:srgbClr>
          </a:solidFill>
          <a:ln w="12700">
            <a:noFill/>
          </a:ln>
        </p:spPr>
        <p:txBody>
          <a:bodyPr lIns="50800" tIns="50800" rIns="50800" bIns="50800" anchor="ctr"/>
          <a:lstStyle/>
          <a:p>
            <a:pPr lvl="0" eaLnBrk="1"/>
            <a:endParaRPr sz="3200" dirty="0">
              <a:solidFill>
                <a:srgbClr val="FFFFFF"/>
              </a:solidFill>
              <a:ea typeface="MS PGothic" panose="020B0600070205080204" pitchFamily="34" charset="-128"/>
              <a:sym typeface="Helvetica Light" charset="0"/>
            </a:endParaRPr>
          </a:p>
        </p:txBody>
      </p:sp>
      <p:pic>
        <p:nvPicPr>
          <p:cNvPr id="7173" name="Picture 4" descr="image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3810" y="2054860"/>
            <a:ext cx="1747520" cy="17456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172" name="Rectangle 3"/>
          <p:cNvSpPr/>
          <p:nvPr/>
        </p:nvSpPr>
        <p:spPr>
          <a:xfrm>
            <a:off x="0" y="4525208"/>
            <a:ext cx="4295140" cy="964367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 </a:t>
            </a:r>
            <a:r>
              <a:rPr lang="en-US" altLang="zh-CN" sz="2800" dirty="0" err="1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Twiter&amp;Facebook</a:t>
            </a:r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分享</a:t>
            </a:r>
            <a:endParaRPr lang="en-US" altLang="zh-CN" sz="2800" dirty="0" smtClean="0">
              <a:solidFill>
                <a:srgbClr val="EFA143"/>
              </a:solidFill>
              <a:ea typeface="宋体" panose="02010600030101010101" pitchFamily="2" charset="-122"/>
              <a:sym typeface="Proxima Nova Semibold" charset="0"/>
            </a:endParaRPr>
          </a:p>
          <a:p>
            <a:pPr lvl="0" algn="ctr" eaLnBrk="1"/>
            <a:r>
              <a:rPr lang="zh-CN" altLang="en-US" sz="2800" dirty="0" smtClean="0">
                <a:solidFill>
                  <a:srgbClr val="EFA143"/>
                </a:solidFill>
                <a:ea typeface="宋体" panose="02010600030101010101" pitchFamily="2" charset="-122"/>
                <a:sym typeface="Proxima Nova Semibold" charset="0"/>
              </a:rPr>
              <a:t>杨旭</a:t>
            </a:r>
            <a:endParaRPr lang="zh-CN" altLang="en-US" sz="2800" dirty="0">
              <a:solidFill>
                <a:srgbClr val="EFA143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需要的链接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221" y="1337182"/>
            <a:ext cx="11064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2"/>
              </a:rPr>
              <a:t>https</a:t>
            </a:r>
            <a:r>
              <a:rPr lang="mr-IN" altLang="zh-CN" sz="2000" dirty="0">
                <a:hlinkClick r:id="rId2"/>
              </a:rPr>
              <a:t>://developers.facebook.com/docs/ios                 FBSDK</a:t>
            </a:r>
            <a:r>
              <a:rPr lang="zh-CN" altLang="mr-IN" sz="2000" dirty="0">
                <a:hlinkClick r:id="rId2"/>
              </a:rPr>
              <a:t>下载地址</a:t>
            </a:r>
            <a:endParaRPr lang="mr-IN" altLang="zh-CN" sz="200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3"/>
              </a:rPr>
              <a:t>https</a:t>
            </a:r>
            <a:r>
              <a:rPr lang="mr-IN" altLang="zh-CN" sz="2000" dirty="0">
                <a:hlinkClick r:id="rId3"/>
              </a:rPr>
              <a:t>://developers.facebook.com/docs/sharing/ios         FB</a:t>
            </a:r>
            <a:r>
              <a:rPr lang="zh-CN" altLang="mr-IN" sz="2000" dirty="0">
                <a:hlinkClick r:id="rId3"/>
              </a:rPr>
              <a:t>文档链接</a:t>
            </a:r>
            <a:endParaRPr lang="mr-IN" altLang="zh-CN" sz="2000" dirty="0"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://developers.facebook.com/apps/188914071634418/dashboard/   FB</a:t>
            </a:r>
            <a:r>
              <a:rPr lang="zh-CN" altLang="en-US" sz="2000" dirty="0">
                <a:hlinkClick r:id="rId4"/>
              </a:rPr>
              <a:t>应用创建与管理</a:t>
            </a:r>
            <a:endParaRPr lang="en-US" altLang="zh-CN" sz="2000" dirty="0">
              <a:hlinkClick r:id="rId4"/>
            </a:endParaRPr>
          </a:p>
          <a:p>
            <a:r>
              <a:rPr lang="mr-IN" altLang="zh-CN" sz="2000" dirty="0"/>
              <a:t>     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5"/>
              </a:rPr>
              <a:t>https</a:t>
            </a:r>
            <a:r>
              <a:rPr lang="mr-IN" altLang="zh-CN" sz="2000" dirty="0">
                <a:hlinkClick r:id="rId5"/>
              </a:rPr>
              <a:t>://github.com/crashlytics/cannonball-ios                 TWSDK GitHub</a:t>
            </a:r>
            <a:r>
              <a:rPr lang="zh-CN" altLang="mr-IN" sz="2000" dirty="0">
                <a:hlinkClick r:id="rId5"/>
              </a:rPr>
              <a:t>下载地址，</a:t>
            </a:r>
            <a:r>
              <a:rPr lang="mr-IN" altLang="zh-CN" sz="2000" dirty="0">
                <a:hlinkClick r:id="rId5"/>
              </a:rPr>
              <a:t> </a:t>
            </a:r>
            <a:r>
              <a:rPr lang="zh-CN" altLang="mr-IN" sz="2000" dirty="0">
                <a:hlinkClick r:id="rId5"/>
              </a:rPr>
              <a:t>另可通过</a:t>
            </a:r>
            <a:r>
              <a:rPr lang="mr-IN" altLang="zh-CN" sz="2000" dirty="0">
                <a:hlinkClick r:id="rId5"/>
              </a:rPr>
              <a:t>cocoapods</a:t>
            </a:r>
            <a:r>
              <a:rPr lang="zh-CN" altLang="mr-IN" sz="2000" dirty="0">
                <a:hlinkClick r:id="rId5"/>
              </a:rPr>
              <a:t>下载安装历史版本（默认为最新版本）</a:t>
            </a:r>
            <a:endParaRPr lang="mr-IN" altLang="zh-CN" sz="2000" dirty="0"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6"/>
              </a:rPr>
              <a:t>https</a:t>
            </a:r>
            <a:r>
              <a:rPr lang="en-US" altLang="zh-CN" sz="2000" dirty="0">
                <a:hlinkClick r:id="rId6"/>
              </a:rPr>
              <a:t>://dev.twitter.com/rest/reference                        REST API</a:t>
            </a:r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7"/>
              </a:rPr>
              <a:t>https</a:t>
            </a:r>
            <a:r>
              <a:rPr lang="mr-IN" altLang="zh-CN" sz="2000" dirty="0">
                <a:hlinkClick r:id="rId7"/>
              </a:rPr>
              <a:t>://github.com/twitter/twurl                              REST API </a:t>
            </a:r>
            <a:r>
              <a:rPr lang="zh-CN" altLang="mr-IN" sz="2000" dirty="0">
                <a:hlinkClick r:id="rId7"/>
              </a:rPr>
              <a:t>命令行工具</a:t>
            </a:r>
            <a:r>
              <a:rPr lang="mr-IN" altLang="zh-CN" sz="2000" dirty="0">
                <a:hlinkClick r:id="rId7"/>
              </a:rPr>
              <a:t>(</a:t>
            </a:r>
            <a:r>
              <a:rPr lang="zh-CN" altLang="mr-IN" sz="2000" dirty="0">
                <a:hlinkClick r:id="rId7"/>
              </a:rPr>
              <a:t>测试</a:t>
            </a:r>
            <a:r>
              <a:rPr lang="mr-IN" altLang="zh-CN" sz="2000" dirty="0">
                <a:hlinkClick r:id="rId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mr-IN" altLang="zh-CN" sz="2000" dirty="0" smtClean="0">
                <a:hlinkClick r:id="rId8"/>
              </a:rPr>
              <a:t>https</a:t>
            </a:r>
            <a:r>
              <a:rPr lang="mr-IN" altLang="zh-CN" sz="2000" dirty="0">
                <a:hlinkClick r:id="rId8"/>
              </a:rPr>
              <a:t>://dev.twitter.com/twitterkit/ios/overview               </a:t>
            </a:r>
            <a:r>
              <a:rPr lang="zh-CN" altLang="mr-IN" sz="2000" dirty="0">
                <a:hlinkClick r:id="rId8"/>
              </a:rPr>
              <a:t>官网教程</a:t>
            </a:r>
            <a:endParaRPr lang="mr-IN" altLang="zh-CN" sz="2000" dirty="0">
              <a:hlinkClick r:id="rId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9"/>
              </a:rPr>
              <a:t>https</a:t>
            </a:r>
            <a:r>
              <a:rPr lang="en-US" altLang="zh-CN" sz="2000" dirty="0">
                <a:hlinkClick r:id="rId9"/>
              </a:rPr>
              <a:t>://twittercommunity.com/t/about-the-twitter-kit-sdk-category/32494   </a:t>
            </a:r>
            <a:r>
              <a:rPr lang="zh-CN" altLang="en-US" sz="2000" dirty="0">
                <a:hlinkClick r:id="rId9"/>
              </a:rPr>
              <a:t>官方论坛</a:t>
            </a:r>
            <a:endParaRPr lang="en-US" altLang="zh-CN" sz="2000" dirty="0">
              <a:hlinkClick r:id="rId9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10"/>
              </a:rPr>
              <a:t>http</a:t>
            </a:r>
            <a:r>
              <a:rPr lang="en-US" altLang="zh-CN" sz="2000" dirty="0">
                <a:hlinkClick r:id="rId10"/>
              </a:rPr>
              <a:t>://blog.csdn.net/cctvzxxz1/article/details/44623237       csdn</a:t>
            </a:r>
            <a:r>
              <a:rPr lang="zh-CN" altLang="en-US" sz="2000" dirty="0">
                <a:hlinkClick r:id="rId10"/>
              </a:rPr>
              <a:t>找的一个教程</a:t>
            </a:r>
            <a:endParaRPr lang="en-US" altLang="zh-CN" sz="2000" dirty="0">
              <a:hlinkClick r:id="rId1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hlinkClick r:id="rId11"/>
              </a:rPr>
              <a:t>https</a:t>
            </a:r>
            <a:r>
              <a:rPr lang="en-US" altLang="zh-CN" sz="2000" dirty="0">
                <a:hlinkClick r:id="rId11"/>
              </a:rPr>
              <a:t>://apps.twitter.com/app/13888574/permissions             TW</a:t>
            </a:r>
            <a:r>
              <a:rPr lang="zh-CN" altLang="en-US" sz="2000" dirty="0">
                <a:hlinkClick r:id="rId11"/>
              </a:rPr>
              <a:t>应用创建与管理</a:t>
            </a:r>
            <a:endParaRPr lang="en-US" altLang="zh-CN" noProof="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29" y="5449458"/>
            <a:ext cx="1048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的后台配置内容较少，有些功能需要发到</a:t>
            </a:r>
            <a:r>
              <a:rPr kumimoji="1" lang="en-US" altLang="zh-CN" dirty="0" smtClean="0"/>
              <a:t>Fb</a:t>
            </a:r>
            <a:r>
              <a:rPr kumimoji="1" lang="zh-CN" altLang="en-US" dirty="0" smtClean="0"/>
              <a:t>进行审核，需要填写</a:t>
            </a:r>
            <a:r>
              <a:rPr kumimoji="1" lang="en-US" altLang="zh-CN" dirty="0" err="1" smtClean="0"/>
              <a:t>bundleid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2000" y="5895840"/>
            <a:ext cx="5740400" cy="34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829" y="5896048"/>
            <a:ext cx="654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TW</a:t>
            </a:r>
            <a:r>
              <a:rPr kumimoji="1" lang="zh-CN" altLang="en-US" dirty="0" smtClean="0"/>
              <a:t>后台</a:t>
            </a:r>
            <a:r>
              <a:rPr kumimoji="1" lang="zh-CN" altLang="en-US" dirty="0"/>
              <a:t>需要配置回调的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，如果需要</a:t>
            </a:r>
            <a:r>
              <a:rPr kumimoji="1" lang="en-US" altLang="zh-CN" dirty="0" err="1"/>
              <a:t>Twiter</a:t>
            </a:r>
            <a:r>
              <a:rPr kumimoji="1" lang="zh-CN" altLang="en-US" dirty="0"/>
              <a:t>登录还需要</a:t>
            </a:r>
            <a:r>
              <a:rPr kumimoji="1" lang="zh-CN" altLang="en-US" dirty="0" smtClean="0"/>
              <a:t>勾选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6250" y="6265172"/>
            <a:ext cx="5245100" cy="48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FB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分享使用一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114" y="1458686"/>
            <a:ext cx="111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分别导入</a:t>
            </a:r>
            <a:r>
              <a:rPr kumimoji="1" lang="en-US" altLang="zh-CN" dirty="0" err="1" smtClean="0"/>
              <a:t>Bolts.framework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FBSDKCoreKit.framework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FBSDKShareKit.framework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FBSDKLoginKit.framework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58" y="1914978"/>
            <a:ext cx="6705600" cy="2527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1114" y="213398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Info.plist</a:t>
            </a:r>
            <a:r>
              <a:rPr kumimoji="1" lang="zh-CN" altLang="en-US" dirty="0" smtClean="0"/>
              <a:t>配置如图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9418" y="4844143"/>
            <a:ext cx="1004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登陆提供多个方法，需要注意权限问题，如</a:t>
            </a:r>
            <a:r>
              <a:rPr lang="en-US" altLang="zh-CN" dirty="0" err="1" smtClean="0"/>
              <a:t>logInWithReadPermissions</a:t>
            </a:r>
            <a:r>
              <a:rPr lang="en-US" altLang="zh-CN" dirty="0"/>
              <a:t>:</a:t>
            </a:r>
            <a:r>
              <a:rPr lang="zh-CN" altLang="en-US" dirty="0" smtClean="0"/>
              <a:t>不能添加</a:t>
            </a:r>
            <a:r>
              <a:rPr lang="en-US" altLang="zh-CN" dirty="0" err="1" smtClean="0"/>
              <a:t>publish_actions</a:t>
            </a:r>
            <a:r>
              <a:rPr lang="zh-CN" altLang="en-US" dirty="0" smtClean="0"/>
              <a:t>，只能为</a:t>
            </a:r>
            <a:r>
              <a:rPr lang="en-US" altLang="zh-CN" dirty="0" err="1" smtClean="0"/>
              <a:t>public_profile</a:t>
            </a:r>
            <a:r>
              <a:rPr lang="zh-CN" altLang="en-US" dirty="0" smtClean="0"/>
              <a:t>，一般情况下使用</a:t>
            </a:r>
            <a:r>
              <a:rPr lang="en-US" altLang="zh-CN" dirty="0" err="1" smtClean="0"/>
              <a:t>logInWithPublishPermissions</a:t>
            </a:r>
            <a:r>
              <a:rPr lang="en-US" altLang="zh-CN" dirty="0" smtClean="0"/>
              <a:t>:@[</a:t>
            </a:r>
            <a:r>
              <a:rPr lang="en-US" altLang="zh-CN" dirty="0" err="1" smtClean="0"/>
              <a:t>publish_actions</a:t>
            </a:r>
            <a:r>
              <a:rPr lang="en-US" altLang="zh-CN" dirty="0" smtClean="0"/>
              <a:t>]</a:t>
            </a:r>
            <a:r>
              <a:rPr lang="zh-CN" altLang="en-US" dirty="0" smtClean="0"/>
              <a:t>即可，登录后避免二次授权，需要本地化</a:t>
            </a:r>
            <a:r>
              <a:rPr lang="en-US" altLang="zh-CN" dirty="0" err="1" smtClean="0"/>
              <a:t>FBSDKAccessToken</a:t>
            </a:r>
            <a:r>
              <a:rPr lang="zh-CN" altLang="en-US" dirty="0" smtClean="0"/>
              <a:t>，里面包含了过期时间、权限、用户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、等，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FB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分享使用二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705" y="1564640"/>
            <a:ext cx="10776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纯链接分享：</a:t>
            </a:r>
            <a:r>
              <a:rPr lang="en-US" altLang="zh-CN" sz="2000" dirty="0" err="1" smtClean="0"/>
              <a:t>FBSDKShareLinkContent</a:t>
            </a:r>
            <a:r>
              <a:rPr lang="zh-CN" altLang="en-US" sz="2000" dirty="0" smtClean="0"/>
              <a:t>，如果是个普通文字，展示为出文本，并且可以点击跳转；如果为链接，则会自动通过爬虫爬一部分内容显示；</a:t>
            </a:r>
            <a:endParaRPr lang="en-US" altLang="zh-CN" sz="20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noProof="0" dirty="0" smtClean="0">
                <a:sym typeface="+mn-ea"/>
              </a:rPr>
              <a:t>图片分享：</a:t>
            </a:r>
            <a:r>
              <a:rPr lang="en-US" altLang="zh-CN" sz="2000" dirty="0" err="1" smtClean="0"/>
              <a:t>FBSDKSharePhotoContent</a:t>
            </a:r>
            <a:r>
              <a:rPr lang="zh-CN" altLang="en-US" sz="2000" dirty="0" smtClean="0"/>
              <a:t>，可多图；</a:t>
            </a:r>
            <a:endParaRPr lang="en-US" altLang="zh-CN" sz="2000" dirty="0" smtClean="0"/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视频分享：</a:t>
            </a:r>
            <a:r>
              <a:rPr lang="en-US" altLang="zh-CN" sz="2000" dirty="0" err="1" smtClean="0"/>
              <a:t>FBSDKShareVideoContent</a:t>
            </a:r>
            <a:r>
              <a:rPr lang="zh-CN" altLang="en-US" sz="2000" dirty="0" smtClean="0"/>
              <a:t>，可传视频链接并配首帧图，此处必须配置本地相册访问权限；</a:t>
            </a:r>
            <a:endParaRPr lang="en-US" altLang="zh-CN" sz="2000" dirty="0" smtClean="0"/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ea typeface="宋体" panose="02010600030101010101" pitchFamily="2" charset="-122"/>
                <a:sym typeface="+mn-ea"/>
              </a:rPr>
              <a:t>开放图谱分享：</a:t>
            </a:r>
            <a:r>
              <a:rPr lang="en-US" altLang="zh-CN" sz="2000" dirty="0" err="1" smtClean="0"/>
              <a:t>FBSDKShareOpenGraphObject</a:t>
            </a:r>
            <a:r>
              <a:rPr lang="zh-CN" altLang="en-US" sz="2000" dirty="0" smtClean="0"/>
              <a:t>，没看懂是什么东西，附链接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developers.facebook.com/docs/sharing/opengraph/ios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 indent="-4572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多媒体分享：</a:t>
            </a:r>
            <a:r>
              <a:rPr lang="en-US" altLang="zh-CN" sz="2000" dirty="0" err="1" smtClean="0"/>
              <a:t>FBSDKShareMediaContent</a:t>
            </a:r>
            <a:r>
              <a:rPr lang="zh-CN" altLang="en-US" sz="2000" dirty="0" smtClean="0"/>
              <a:t>，可一个视频，多个图片，最多不能超过</a:t>
            </a:r>
            <a:r>
              <a:rPr lang="en-US" altLang="zh-CN" sz="2000" dirty="0" smtClean="0"/>
              <a:t>30</a:t>
            </a:r>
            <a:r>
              <a:rPr lang="zh-CN" altLang="en-US" sz="2000" dirty="0" smtClean="0"/>
              <a:t>个，测试未分享成功；</a:t>
            </a:r>
            <a:endParaRPr lang="zh-CN" altLang="en-US" sz="2000" kern="0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705" y="5269765"/>
            <a:ext cx="539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FBSDKShareAPI</a:t>
            </a:r>
            <a:r>
              <a:rPr lang="zh-CN" altLang="en-US" dirty="0" smtClean="0"/>
              <a:t>：直接分享上诉内容；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FBSDKShareDialog</a:t>
            </a:r>
            <a:r>
              <a:rPr lang="zh-CN" altLang="en-US" dirty="0" smtClean="0"/>
              <a:t>：跳转到</a:t>
            </a:r>
            <a:r>
              <a:rPr lang="en-US" altLang="zh-CN" dirty="0" smtClean="0"/>
              <a:t>FB</a:t>
            </a:r>
            <a:r>
              <a:rPr lang="zh-CN" altLang="en-US" dirty="0" smtClean="0"/>
              <a:t>，使用内嵌</a:t>
            </a:r>
            <a:r>
              <a:rPr lang="en-US" altLang="zh-CN" dirty="0" smtClean="0"/>
              <a:t>UI</a:t>
            </a:r>
            <a:r>
              <a:rPr lang="zh-CN" altLang="en-US" dirty="0" smtClean="0"/>
              <a:t>分享；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5829" y="4900433"/>
            <a:ext cx="330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内置的几个控件：</a:t>
            </a:r>
            <a:r>
              <a:rPr lang="en-US" altLang="zh-CN" dirty="0" err="1" smtClean="0"/>
              <a:t>FBSDKLoginButton</a:t>
            </a:r>
            <a:r>
              <a:rPr lang="zh-CN" altLang="en-US" dirty="0"/>
              <a:t>、</a:t>
            </a:r>
            <a:r>
              <a:rPr lang="en-US" altLang="zh-CN" dirty="0" err="1" smtClean="0"/>
              <a:t>FBSDKLikeButton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FBSDKShareButton</a:t>
            </a:r>
            <a:r>
              <a:rPr lang="zh-CN" altLang="en-US" dirty="0" smtClean="0"/>
              <a:t>、</a:t>
            </a:r>
            <a:r>
              <a:rPr lang="en-US" altLang="zh-CN" dirty="0" err="1"/>
              <a:t>FBSDKSendButton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TW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分享使用一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828" y="1426028"/>
            <a:ext cx="1071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/>
              <a:t>分别</a:t>
            </a:r>
            <a:r>
              <a:rPr kumimoji="1" lang="zh-CN" altLang="en-US" dirty="0" smtClean="0"/>
              <a:t>导入</a:t>
            </a:r>
            <a:r>
              <a:rPr kumimoji="1" lang="en-US" altLang="zh-CN" dirty="0" err="1"/>
              <a:t>Fabric.framework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TwitterKitResources.bundle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TwitterKit.framework</a:t>
            </a:r>
            <a:r>
              <a:rPr kumimoji="1" lang="zh-CN" altLang="en-US" dirty="0" smtClean="0"/>
              <a:t>、</a:t>
            </a:r>
            <a:r>
              <a:rPr kumimoji="1" lang="en-US" altLang="zh-CN" dirty="0" err="1"/>
              <a:t>TwitterCore.framework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42257" y="2090057"/>
            <a:ext cx="24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/>
              <a:t>Info.plist</a:t>
            </a:r>
            <a:r>
              <a:rPr kumimoji="1" lang="zh-CN" altLang="en-US" dirty="0" smtClean="0"/>
              <a:t>配置如图：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43" y="1964089"/>
            <a:ext cx="8788400" cy="49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830" y="2813957"/>
            <a:ext cx="1096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开启</a:t>
            </a:r>
            <a:r>
              <a:rPr kumimoji="1" lang="en-US" altLang="zh-CN" dirty="0" smtClean="0"/>
              <a:t>SDK</a:t>
            </a:r>
            <a:r>
              <a:rPr kumimoji="1" lang="zh-CN" altLang="en-US" dirty="0" smtClean="0"/>
              <a:t> </a:t>
            </a:r>
            <a:r>
              <a:rPr lang="en-US" altLang="zh-CN" dirty="0"/>
              <a:t>- (void)</a:t>
            </a:r>
            <a:r>
              <a:rPr lang="en-US" altLang="zh-CN" dirty="0" err="1"/>
              <a:t>startWithConsumerKey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consumerKey</a:t>
            </a:r>
            <a:r>
              <a:rPr lang="en-US" altLang="zh-CN" dirty="0"/>
              <a:t> </a:t>
            </a:r>
            <a:r>
              <a:rPr lang="en-US" altLang="zh-CN" dirty="0" err="1"/>
              <a:t>consumerSecret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consumerSecret</a:t>
            </a:r>
            <a:r>
              <a:rPr lang="en-US" altLang="zh-CN" dirty="0" smtClean="0"/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1830" y="3537857"/>
            <a:ext cx="10255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使用</a:t>
            </a:r>
            <a:r>
              <a:rPr lang="en-US" altLang="zh-CN" dirty="0"/>
              <a:t>[Twitter </a:t>
            </a:r>
            <a:r>
              <a:rPr lang="en-US" altLang="zh-CN" dirty="0" err="1" smtClean="0"/>
              <a:t>sharedInstance</a:t>
            </a:r>
            <a:r>
              <a:rPr lang="en-US" altLang="zh-CN" dirty="0" smtClean="0"/>
              <a:t>]</a:t>
            </a:r>
            <a:r>
              <a:rPr lang="zh-CN" altLang="en-US" dirty="0" smtClean="0"/>
              <a:t>进行登录：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要使用网页登录，必须在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后台配置回调的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不管是使用</a:t>
            </a:r>
            <a:r>
              <a:rPr lang="en-US" altLang="zh-CN" dirty="0" err="1" smtClean="0"/>
              <a:t>TwiterApp</a:t>
            </a:r>
            <a:r>
              <a:rPr lang="zh-CN" altLang="en-US" dirty="0" smtClean="0"/>
              <a:t>还是网页登录，都会自动绑定系统的</a:t>
            </a:r>
            <a:r>
              <a:rPr lang="en-US" altLang="zh-CN" dirty="0" err="1" smtClean="0"/>
              <a:t>Twiter</a:t>
            </a:r>
            <a:r>
              <a:rPr lang="zh-CN" altLang="en-US" dirty="0" smtClean="0"/>
              <a:t>账户；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登录时要么使用系统绑定的</a:t>
            </a:r>
            <a:r>
              <a:rPr kumimoji="1" lang="en-US" altLang="zh-CN" dirty="0" err="1" smtClean="0"/>
              <a:t>Twiter</a:t>
            </a:r>
            <a:r>
              <a:rPr kumimoji="1" lang="zh-CN" altLang="en-US" dirty="0" smtClean="0"/>
              <a:t>账号，要么使用网页账号， 不会像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一样通过客户端发起登录；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一旦授权登录过后，再次发起登录时将不在有任何的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显示，除非在手机系统中删掉之前的</a:t>
            </a:r>
            <a:r>
              <a:rPr kumimoji="1" lang="en-US" altLang="zh-CN" dirty="0" err="1" smtClean="0"/>
              <a:t>Twiter</a:t>
            </a:r>
            <a:r>
              <a:rPr kumimoji="1" lang="zh-CN" altLang="en-US" dirty="0" smtClean="0"/>
              <a:t>账号，两者照常会在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块中进行</a:t>
            </a:r>
            <a:r>
              <a:rPr kumimoji="1" lang="zh-CN" altLang="en-US" dirty="0" smtClean="0"/>
              <a:t>回调；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2257" y="5551715"/>
            <a:ext cx="843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登录也可使用内置的</a:t>
            </a:r>
            <a:r>
              <a:rPr lang="en-US" altLang="zh-CN" dirty="0" err="1" smtClean="0"/>
              <a:t>TWTRLogInButton</a:t>
            </a:r>
            <a:r>
              <a:rPr lang="zh-CN" altLang="en-US" dirty="0" smtClean="0"/>
              <a:t>按钮进行登录，消息回执为</a:t>
            </a:r>
            <a:r>
              <a:rPr lang="en-US" altLang="zh-CN" dirty="0" err="1" smtClean="0"/>
              <a:t>TWTRSession</a:t>
            </a:r>
            <a:r>
              <a:rPr lang="zh-CN" altLang="en-US" dirty="0" smtClean="0"/>
              <a:t>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TW</a:t>
            </a:r>
            <a:r>
              <a:rPr lang="zh-CN" altLang="en-US" sz="2800" b="1" dirty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分享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使用二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188" y="1427007"/>
            <a:ext cx="11107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分享：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分享之后的推文不会有任何</a:t>
            </a:r>
            <a:r>
              <a:rPr lang="en-US" altLang="zh-CN" sz="2000" dirty="0" smtClean="0">
                <a:solidFill>
                  <a:srgbClr val="000000"/>
                </a:solidFill>
                <a:latin typeface="+mn-ea"/>
              </a:rPr>
              <a:t>App</a:t>
            </a: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的信息；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方式一：使用</a:t>
            </a:r>
            <a:r>
              <a:rPr lang="en-US" altLang="zh-CN" sz="2000" dirty="0" err="1" smtClean="0"/>
              <a:t>TWTRComposer</a:t>
            </a:r>
            <a:r>
              <a:rPr lang="zh-CN" altLang="en-US" sz="2000" dirty="0" smtClean="0"/>
              <a:t>进行分享，会弹出内置的发送界面，可自定义文字、图片、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，结果为成功、失败，不会返回其他信息；</a:t>
            </a:r>
            <a:endParaRPr lang="en-US" altLang="zh-CN" sz="2000" dirty="0" smtClean="0"/>
          </a:p>
          <a:p>
            <a:pPr marL="285750" indent="-285750">
              <a:buFont typeface="Arial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n-ea"/>
              </a:rPr>
              <a:t>方式二：使用</a:t>
            </a:r>
            <a:r>
              <a:rPr lang="en-US" altLang="zh-CN" sz="2000" dirty="0" err="1" smtClean="0"/>
              <a:t>TWTRComposerViewController</a:t>
            </a:r>
            <a:r>
              <a:rPr lang="zh-CN" altLang="en-US" sz="2000" dirty="0" smtClean="0"/>
              <a:t>进行分享，也会弹出内置的发送界面，会带有用户的头像，但是只限分享文字，消息回执为</a:t>
            </a:r>
            <a:r>
              <a:rPr lang="en-US" altLang="zh-CN" sz="2000" dirty="0" smtClean="0"/>
              <a:t>Delegate</a:t>
            </a:r>
            <a:r>
              <a:rPr lang="zh-CN" altLang="en-US" sz="2000" dirty="0" smtClean="0"/>
              <a:t>的形式；此分享需要登录时返回的</a:t>
            </a:r>
            <a:r>
              <a:rPr lang="en-US" altLang="zh-CN" sz="2000" dirty="0" err="1" smtClean="0"/>
              <a:t>TWTRSession</a:t>
            </a:r>
            <a:r>
              <a:rPr lang="zh-CN" altLang="en-US" sz="2000" dirty="0" smtClean="0"/>
              <a:t>实例；</a:t>
            </a:r>
            <a:endParaRPr lang="en-US" altLang="zh-CN" sz="2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4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使用</a:t>
            </a:r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iOS</a:t>
            </a:r>
            <a:r>
              <a:rPr lang="zh-CN" altLang="en-US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内置分享功能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1564640"/>
            <a:ext cx="10776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kern="0" dirty="0" smtClean="0">
                <a:latin typeface="+mn-ea"/>
                <a:sym typeface="+mn-ea"/>
              </a:rPr>
              <a:t>优点：</a:t>
            </a:r>
            <a:endParaRPr lang="en-US" altLang="zh-CN" sz="2000" kern="0" dirty="0" smtClean="0">
              <a:latin typeface="+mn-ea"/>
              <a:sym typeface="+mn-ea"/>
            </a:endParaRPr>
          </a:p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dirty="0" smtClean="0">
                <a:latin typeface="+mn-ea"/>
                <a:sym typeface="+mn-ea"/>
              </a:rPr>
              <a:t>可直接分享图片、文字、</a:t>
            </a:r>
            <a:r>
              <a:rPr lang="en-US" altLang="zh-CN" sz="2000" kern="0" dirty="0" smtClean="0">
                <a:latin typeface="+mn-ea"/>
                <a:sym typeface="+mn-ea"/>
              </a:rPr>
              <a:t>URL</a:t>
            </a:r>
            <a:r>
              <a:rPr lang="zh-CN" altLang="en-US" sz="2000" kern="0" dirty="0" smtClean="0">
                <a:latin typeface="+mn-ea"/>
                <a:sym typeface="+mn-ea"/>
              </a:rPr>
              <a:t>；</a:t>
            </a:r>
            <a:endParaRPr lang="en-US" altLang="zh-CN" sz="2000" kern="0" dirty="0" smtClean="0">
              <a:latin typeface="+mn-ea"/>
              <a:sym typeface="+mn-ea"/>
            </a:endParaRPr>
          </a:p>
          <a:p>
            <a:pPr marL="342900" lvl="1" indent="-342900" fontAlgn="auto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CN" altLang="en-US" sz="2000" kern="0" dirty="0" smtClean="0">
                <a:latin typeface="+mn-ea"/>
                <a:cs typeface="STFangsong" charset="-122"/>
                <a:sym typeface="+mn-ea"/>
              </a:rPr>
              <a:t>集成简单，不需要去各自的后台注册</a:t>
            </a:r>
            <a:r>
              <a:rPr lang="en-US" altLang="zh-CN" sz="2000" kern="0" dirty="0" smtClean="0">
                <a:latin typeface="+mn-ea"/>
                <a:cs typeface="STFangsong" charset="-122"/>
                <a:sym typeface="+mn-ea"/>
              </a:rPr>
              <a:t>App</a:t>
            </a:r>
            <a:r>
              <a:rPr lang="zh-CN" altLang="en-US" sz="2000" kern="0" dirty="0">
                <a:latin typeface="+mn-ea"/>
                <a:cs typeface="STFangsong" charset="-122"/>
                <a:sym typeface="+mn-ea"/>
              </a:rPr>
              <a:t>；</a:t>
            </a:r>
            <a:endParaRPr lang="zh-CN" altLang="en-US" sz="2000" kern="0" noProof="0" dirty="0" smtClean="0">
              <a:ln>
                <a:noFill/>
              </a:ln>
              <a:effectLst/>
              <a:uLnTx/>
              <a:uFillTx/>
              <a:latin typeface="+mn-ea"/>
              <a:cs typeface="STFangsong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1705" y="3271036"/>
            <a:ext cx="9419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+mn-ea"/>
              </a:rPr>
              <a:t>缺点：</a:t>
            </a:r>
            <a:endParaRPr kumimoji="1" lang="en-US" altLang="zh-CN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+mn-ea"/>
              </a:rPr>
              <a:t>受限于系统，如果用户未在系统中登录对应的账号，无法分享；</a:t>
            </a:r>
            <a:endParaRPr kumimoji="1" lang="en-US" altLang="zh-CN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+mn-ea"/>
              </a:rPr>
              <a:t>消息回执不明确，如未登录的情况，不会告诉你具体原因；</a:t>
            </a:r>
            <a:endParaRPr kumimoji="1" lang="en-US" altLang="zh-CN" sz="2000" dirty="0" smtClean="0">
              <a:latin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+mn-ea"/>
              </a:rPr>
              <a:t>分享内容限制，如同为图片、文件、</a:t>
            </a:r>
            <a:r>
              <a:rPr kumimoji="1" lang="en-US" altLang="zh-CN" sz="2000" dirty="0" smtClean="0">
                <a:latin typeface="+mn-ea"/>
              </a:rPr>
              <a:t>URL</a:t>
            </a:r>
            <a:r>
              <a:rPr kumimoji="1" lang="zh-CN" altLang="en-US" sz="2000" dirty="0" smtClean="0">
                <a:latin typeface="+mn-ea"/>
              </a:rPr>
              <a:t>，</a:t>
            </a:r>
            <a:r>
              <a:rPr kumimoji="1" lang="en-US" altLang="zh-CN" sz="2000" dirty="0" err="1" smtClean="0">
                <a:latin typeface="+mn-ea"/>
              </a:rPr>
              <a:t>Twiter</a:t>
            </a:r>
            <a:r>
              <a:rPr kumimoji="1" lang="zh-CN" altLang="en-US" sz="2000" dirty="0" smtClean="0">
                <a:latin typeface="+mn-ea"/>
              </a:rPr>
              <a:t>三者都有，而</a:t>
            </a:r>
            <a:r>
              <a:rPr kumimoji="1" lang="en-US" altLang="zh-CN" sz="2000" dirty="0" smtClean="0">
                <a:latin typeface="+mn-ea"/>
              </a:rPr>
              <a:t>Facebook</a:t>
            </a:r>
            <a:r>
              <a:rPr kumimoji="1" lang="zh-CN" altLang="en-US" sz="2000" dirty="0" smtClean="0">
                <a:latin typeface="+mn-ea"/>
              </a:rPr>
              <a:t>只有</a:t>
            </a:r>
            <a:r>
              <a:rPr kumimoji="1" lang="en-US" altLang="zh-CN" sz="2000" dirty="0" smtClean="0">
                <a:latin typeface="+mn-ea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9973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"/>
          <p:cNvSpPr/>
          <p:nvPr/>
        </p:nvSpPr>
        <p:spPr>
          <a:xfrm>
            <a:off x="671830" y="435928"/>
            <a:ext cx="10487025" cy="532130"/>
          </a:xfrm>
          <a:prstGeom prst="rect">
            <a:avLst/>
          </a:prstGeom>
          <a:noFill/>
          <a:ln w="12700">
            <a:noFill/>
          </a:ln>
        </p:spPr>
        <p:txBody>
          <a:bodyPr wrap="square" lIns="50800" tIns="50800" rIns="50800" bIns="50800" anchor="b">
            <a:spAutoFit/>
          </a:bodyPr>
          <a:lstStyle/>
          <a:p>
            <a:pPr lvl="0" algn="ctr" eaLnBrk="1"/>
            <a:r>
              <a:rPr lang="en-US" altLang="zh-CN" sz="2800" b="1" dirty="0" smtClean="0">
                <a:solidFill>
                  <a:srgbClr val="FFC000"/>
                </a:solidFill>
                <a:ea typeface="宋体" panose="02010600030101010101" pitchFamily="2" charset="-122"/>
                <a:sym typeface="Proxima Nova Semibold" charset="0"/>
              </a:rPr>
              <a:t>Demo</a:t>
            </a:r>
            <a:endParaRPr lang="zh-CN" altLang="en-US" sz="2800" b="1" dirty="0">
              <a:solidFill>
                <a:srgbClr val="FFC000"/>
              </a:solidFill>
              <a:ea typeface="宋体" panose="02010600030101010101" pitchFamily="2" charset="-122"/>
              <a:sym typeface="Proxima Nova Semi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114" y="1446574"/>
            <a:ext cx="111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b="1" dirty="0" err="1" smtClean="0">
                <a:latin typeface="+mn-ea"/>
              </a:rPr>
              <a:t>Demo:</a:t>
            </a:r>
            <a:r>
              <a:rPr lang="en-US" altLang="zh-CN" b="1" dirty="0" err="1" smtClean="0">
                <a:latin typeface="+mn-ea"/>
                <a:hlinkClick r:id="rId2"/>
              </a:rPr>
              <a:t>https</a:t>
            </a:r>
            <a:r>
              <a:rPr lang="en-US" altLang="zh-CN" b="1" dirty="0">
                <a:latin typeface="+mn-ea"/>
                <a:hlinkClick r:id="rId2"/>
              </a:rPr>
              <a:t>://125.69.90.110:1010/</a:t>
            </a:r>
            <a:r>
              <a:rPr lang="en-US" altLang="zh-CN" b="1" dirty="0" err="1">
                <a:latin typeface="+mn-ea"/>
                <a:hlinkClick r:id="rId2"/>
              </a:rPr>
              <a:t>svn</a:t>
            </a:r>
            <a:r>
              <a:rPr lang="en-US" altLang="zh-CN" b="1" dirty="0">
                <a:latin typeface="+mn-ea"/>
                <a:hlinkClick r:id="rId2"/>
              </a:rPr>
              <a:t>/</a:t>
            </a:r>
            <a:r>
              <a:rPr lang="en-US" altLang="zh-CN" b="1" dirty="0" err="1">
                <a:latin typeface="+mn-ea"/>
                <a:hlinkClick r:id="rId2"/>
              </a:rPr>
              <a:t>crisisgo_ios_refactor</a:t>
            </a:r>
            <a:r>
              <a:rPr lang="en-US" altLang="zh-CN" b="1" dirty="0">
                <a:latin typeface="+mn-ea"/>
                <a:hlinkClick r:id="rId2"/>
              </a:rPr>
              <a:t>/documents/</a:t>
            </a:r>
            <a:r>
              <a:rPr lang="en-US" altLang="zh-CN" b="1" dirty="0" err="1">
                <a:latin typeface="+mn-ea"/>
                <a:hlinkClick r:id="rId2"/>
              </a:rPr>
              <a:t>Facebook&amp;Twiter</a:t>
            </a:r>
            <a:r>
              <a:rPr lang="zh-CN" altLang="en-US" b="1" dirty="0">
                <a:latin typeface="+mn-ea"/>
                <a:hlinkClick r:id="rId2"/>
              </a:rPr>
              <a:t>分享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705</Words>
  <Application>Microsoft Macintosh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Helvetica Light</vt:lpstr>
      <vt:lpstr>Mangal</vt:lpstr>
      <vt:lpstr>MS PGothic</vt:lpstr>
      <vt:lpstr>Proxima Nova Semibold</vt:lpstr>
      <vt:lpstr>STFangsong</vt:lpstr>
      <vt:lpstr>宋体</vt:lpstr>
      <vt:lpstr>Arial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BarryZhang</dc:creator>
  <cp:lastModifiedBy>Microsoft Office 用户</cp:lastModifiedBy>
  <cp:revision>973</cp:revision>
  <dcterms:created xsi:type="dcterms:W3CDTF">2016-08-22T01:32:00Z</dcterms:created>
  <dcterms:modified xsi:type="dcterms:W3CDTF">2017-06-09T08:10:07Z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