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84343" autoAdjust="0"/>
  </p:normalViewPr>
  <p:slideViewPr>
    <p:cSldViewPr showGuides="1">
      <p:cViewPr varScale="1">
        <p:scale>
          <a:sx n="73" d="100"/>
          <a:sy n="73" d="100"/>
        </p:scale>
        <p:origin x="6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56D77-CCE5-4AF9-8F9C-3DB649D7F8D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5D1F1-7ABD-4E99-A72E-BCD9685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## The function</a:t>
            </a:r>
            <a:r>
              <a:rPr lang="en-US" altLang="zh-CN" baseline="0" dirty="0" smtClean="0"/>
              <a:t>s of mitochondria: </a:t>
            </a:r>
          </a:p>
          <a:p>
            <a:r>
              <a:rPr lang="en-US" altLang="zh-CN" baseline="0" dirty="0" smtClean="0"/>
              <a:t>	1) ATP production</a:t>
            </a:r>
          </a:p>
          <a:p>
            <a:r>
              <a:rPr lang="en-US" altLang="zh-CN" baseline="0" dirty="0" smtClean="0"/>
              <a:t>	2) synthesis of lipids, amino acids, heme and iron-sulfur clusters</a:t>
            </a:r>
          </a:p>
          <a:p>
            <a:r>
              <a:rPr lang="en-US" altLang="zh-CN" baseline="0" dirty="0" smtClean="0"/>
              <a:t>	3) signaling platform for apoptosis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baseline="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/>
              <a:t>## </a:t>
            </a:r>
            <a:r>
              <a:rPr lang="en-US" altLang="zh-CN" dirty="0" smtClean="0"/>
              <a:t>Mitochondrial protein: ~1000(yeast)</a:t>
            </a:r>
            <a:r>
              <a:rPr lang="en-US" altLang="zh-CN" baseline="0" dirty="0" smtClean="0"/>
              <a:t> or 1500(human)    (Reinders et al. 2006; Pagliarini et al.2008)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## the mitochondrial contact</a:t>
            </a:r>
            <a:r>
              <a:rPr lang="en-US" altLang="zh-CN" baseline="0" dirty="0" smtClean="0">
                <a:solidFill>
                  <a:schemeClr val="tx1"/>
                </a:solidFill>
              </a:rPr>
              <a:t> site and cristae organizing system (MICOS)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baseline="0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## the endoplasmic reticulum-motichondria encounter structure (ERMES)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baseline="0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## </a:t>
            </a:r>
            <a:r>
              <a:rPr lang="en-US" altLang="zh-CN" dirty="0" smtClean="0">
                <a:solidFill>
                  <a:srgbClr val="FFFF00"/>
                </a:solidFill>
              </a:rPr>
              <a:t>Mitochondrial protein import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### the</a:t>
            </a:r>
            <a:r>
              <a:rPr lang="en-US" altLang="zh-CN" baseline="0" dirty="0" smtClean="0">
                <a:solidFill>
                  <a:srgbClr val="FFFF00"/>
                </a:solidFill>
              </a:rPr>
              <a:t> translocase of the outer membrane (TOM complex):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rgbClr val="FFFF00"/>
                </a:solidFill>
              </a:rPr>
              <a:t>		[the general entry gate for most of mitochondrial precursor proteins]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rgbClr val="FFFF00"/>
                </a:solidFill>
              </a:rPr>
              <a:t>	the pore-forming Tom40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the receptor proteins</a:t>
            </a:r>
            <a:r>
              <a:rPr lang="en-US" altLang="zh-CN" baseline="0" dirty="0" smtClean="0">
                <a:solidFill>
                  <a:schemeClr val="tx1"/>
                </a:solidFill>
              </a:rPr>
              <a:t> Tom20, Tom22 and Tom70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	three samll Tom proteins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### transport pathway: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1. Mitochondrial outer membrane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1.1 The precursors of </a:t>
            </a:r>
            <a:r>
              <a:rPr lang="el-GR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-barrel proteins: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TOM and SAM complex (sorting and assembly machinery)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Sam50 (Tob55) Sam35 (Tob38) Sam37 (Mas37)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The </a:t>
            </a:r>
            <a:r>
              <a:rPr lang="el-GR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-barrel proteins are translocated through the TOM channel.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</a:t>
            </a:r>
            <a:r>
              <a:rPr lang="en-US" altLang="zh-CN" dirty="0" smtClean="0">
                <a:solidFill>
                  <a:schemeClr val="tx1"/>
                </a:solidFill>
              </a:rPr>
              <a:t>he SAM</a:t>
            </a:r>
            <a:r>
              <a:rPr lang="en-US" altLang="zh-CN" baseline="0" dirty="0" smtClean="0">
                <a:solidFill>
                  <a:schemeClr val="tx1"/>
                </a:solidFill>
              </a:rPr>
              <a:t> complex mediates </a:t>
            </a:r>
            <a:r>
              <a:rPr lang="el-GR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-barrel folding and insertion into the outer membrane.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baseline="0" dirty="0" smtClean="0">
                <a:solidFill>
                  <a:schemeClr val="tx1"/>
                </a:solidFill>
              </a:rPr>
              <a:t>1.2 The protein contain transmembrane </a:t>
            </a:r>
            <a:r>
              <a:rPr lang="el-GR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-helices: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Proteins are recognized by the receptor protein Tom70, but not translocated through the TOM channel.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	The mitochondrial import machinery (MIM complex) mediates membrane insertion and assembly.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baseline="0" dirty="0" smtClean="0">
                <a:solidFill>
                  <a:schemeClr val="tx1"/>
                </a:solidFill>
              </a:rPr>
              <a:t>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baseline="0" dirty="0" smtClean="0">
                <a:solidFill>
                  <a:schemeClr val="tx1"/>
                </a:solidFill>
              </a:rPr>
              <a:t>	The MIM complex : Mim1 and Mim2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baseline="0" dirty="0" smtClean="0">
                <a:solidFill>
                  <a:schemeClr val="tx1"/>
                </a:solidFill>
              </a:rPr>
              <a:t>2. Mitochondrial inner membrane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2.1The</a:t>
            </a:r>
            <a:r>
              <a:rPr lang="en-US" altLang="zh-CN" baseline="0" dirty="0" smtClean="0">
                <a:solidFill>
                  <a:schemeClr val="tx1"/>
                </a:solidFill>
              </a:rPr>
              <a:t> majorityof mitochondrial precursors contain an N-terminal cleavable presequence.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	The N-terminal is removed by mitochondrial precessing peptidase (MPP)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baseline="0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	Tom20 and Tom22 recognize the precursors and the precursors go though the TOM channel.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	And transferred to the TIM23 complex.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2.2 multi-spanning inner membrane proteins lacking a cleavable presequence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	recognized by Tom70 receptor  and  translate by TIM22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2.3 Precursor preotein with cysteine-rich motif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	TOM -&gt; Mia40 (mitochondrial intermembrane space import and sssembly machinery MIA)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5D1F1-7ABD-4E99-A72E-BCD9685792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6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baseline="0" dirty="0" smtClean="0">
                <a:solidFill>
                  <a:schemeClr val="tx1"/>
                </a:solidFill>
              </a:rPr>
              <a:t>## </a:t>
            </a:r>
            <a:r>
              <a:rPr lang="en-US" altLang="zh-CN" dirty="0" smtClean="0">
                <a:solidFill>
                  <a:srgbClr val="1314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ERMES complex forms a molecular tether between the mitochondrial outer membrane and the endoplasmic reticulum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5D1F1-7ABD-4E99-A72E-BCD9685792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baseline="0" dirty="0" smtClean="0">
                <a:solidFill>
                  <a:schemeClr val="tx1"/>
                </a:solidFill>
              </a:rPr>
              <a:t>Cardiolipin and phosphatidylethanolamine exhibit unexpectedly specific functions for the activity of distinct protein translocases.</a:t>
            </a: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US" altLang="zh-CN" baseline="0" dirty="0" smtClean="0">
                <a:solidFill>
                  <a:schemeClr val="tx1"/>
                </a:solidFill>
              </a:rPr>
              <a:t>Both phospholipids are required for full activity of respiratory chain complexes and thus to maintain the membrane potential for protein import.</a:t>
            </a: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US" altLang="zh-CN" baseline="0" dirty="0" smtClean="0">
                <a:solidFill>
                  <a:schemeClr val="tx1"/>
                </a:solidFill>
              </a:rPr>
              <a:t>Cardiolipin is required to maintain structural integrity of mitochondrial protein translocases.</a:t>
            </a: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US" altLang="zh-CN" baseline="0" dirty="0" smtClean="0">
                <a:solidFill>
                  <a:schemeClr val="tx1"/>
                </a:solidFill>
              </a:rPr>
              <a:t>Low sterol content in the mitochondrial outer membrane may contribute to the targeting of some outer membrane proteins with a single alpha-helical membrane anchor.</a:t>
            </a:r>
            <a:endParaRPr lang="en-US" altLang="zh-CN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5D1F1-7ABD-4E99-A72E-BCD9685792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1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3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5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7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5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2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0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0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7B05-BC05-4C09-B080-978326396A88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EFA2-8488-4F3A-AA7C-6616CD872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4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CG4825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相关参考文献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10" y="115641"/>
            <a:ext cx="7886700" cy="1193206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Mitochondrial protein import pathways</a:t>
            </a:r>
            <a:b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4783"/>
            <a:ext cx="7886700" cy="48681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84784"/>
            <a:ext cx="6772645" cy="48681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210" y="1484782"/>
            <a:ext cx="205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/>
              <a:t>Saccharomyces cerevisiae</a:t>
            </a:r>
            <a:endParaRPr lang="zh-CN" altLang="en-US" sz="1400" i="1" dirty="0"/>
          </a:p>
        </p:txBody>
      </p:sp>
      <p:sp>
        <p:nvSpPr>
          <p:cNvPr id="7" name="文本框 6"/>
          <p:cNvSpPr txBox="1"/>
          <p:nvPr/>
        </p:nvSpPr>
        <p:spPr>
          <a:xfrm flipH="1">
            <a:off x="6287542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2069530" y="26666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4285914" y="147111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6"/>
          <p:cNvSpPr txBox="1"/>
          <p:nvPr/>
        </p:nvSpPr>
        <p:spPr>
          <a:xfrm flipH="1">
            <a:off x="6682339" y="16386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6"/>
          <p:cNvSpPr txBox="1"/>
          <p:nvPr/>
        </p:nvSpPr>
        <p:spPr>
          <a:xfrm flipH="1">
            <a:off x="1761151" y="186029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 flipH="1">
            <a:off x="1202402" y="40770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6"/>
          <p:cNvSpPr txBox="1"/>
          <p:nvPr/>
        </p:nvSpPr>
        <p:spPr>
          <a:xfrm flipH="1">
            <a:off x="6333456" y="44464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6"/>
          <p:cNvSpPr txBox="1"/>
          <p:nvPr/>
        </p:nvSpPr>
        <p:spPr>
          <a:xfrm flipH="1">
            <a:off x="3767262" y="56612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6"/>
          <p:cNvSpPr txBox="1"/>
          <p:nvPr/>
        </p:nvSpPr>
        <p:spPr>
          <a:xfrm flipH="1">
            <a:off x="2687142" y="334803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6"/>
          <p:cNvSpPr txBox="1"/>
          <p:nvPr/>
        </p:nvSpPr>
        <p:spPr>
          <a:xfrm flipH="1">
            <a:off x="6136431" y="31894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4147" y="6340490"/>
            <a:ext cx="4163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Segoe UI" panose="020B0502040204020203" pitchFamily="34" charset="0"/>
              </a:rPr>
              <a:t>Bottinger, L.</a:t>
            </a:r>
            <a:r>
              <a:rPr lang="en-US" altLang="zh-CN" sz="1400" i="1" dirty="0">
                <a:latin typeface="Segoe UI" panose="020B0502040204020203" pitchFamily="34" charset="0"/>
              </a:rPr>
              <a:t> et al.</a:t>
            </a:r>
            <a:r>
              <a:rPr lang="en-US" altLang="zh-CN" sz="1400" dirty="0">
                <a:latin typeface="Segoe UI" panose="020B0502040204020203" pitchFamily="34" charset="0"/>
              </a:rPr>
              <a:t> J. Bioenerg. Biomembr.</a:t>
            </a:r>
            <a:r>
              <a:rPr lang="en-US" altLang="zh-CN" sz="1400" i="1" dirty="0">
                <a:latin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</a:rPr>
              <a:t>(2016).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12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10" y="115641"/>
            <a:ext cx="7886700" cy="1193206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Mitochondrial phospholipid level and biogenesis in yeast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3"/>
            <a:ext cx="7886700" cy="48681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major phospholipid of mitochondrial membranes: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PC PE PI PS and CL.</a:t>
            </a:r>
          </a:p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Sterols (ergosterol) and sphingolipids are present in minor amounts.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Inner membrane : high level of CL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Outer membrane : one quarter of the total mitochondrial CL pool</a:t>
            </a: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210" y="1484782"/>
            <a:ext cx="205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/>
              <a:t>Saccharomyces cerevisiae</a:t>
            </a:r>
            <a:endParaRPr lang="zh-CN" altLang="en-US" sz="1400" i="1" dirty="0"/>
          </a:p>
        </p:txBody>
      </p:sp>
      <p:sp>
        <p:nvSpPr>
          <p:cNvPr id="18" name="矩形 17"/>
          <p:cNvSpPr/>
          <p:nvPr/>
        </p:nvSpPr>
        <p:spPr>
          <a:xfrm>
            <a:off x="594147" y="6340490"/>
            <a:ext cx="4163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Segoe UI" panose="020B0502040204020203" pitchFamily="34" charset="0"/>
              </a:rPr>
              <a:t>Bottinger, L.</a:t>
            </a:r>
            <a:r>
              <a:rPr lang="en-US" altLang="zh-CN" sz="1400" i="1" dirty="0">
                <a:latin typeface="Segoe UI" panose="020B0502040204020203" pitchFamily="34" charset="0"/>
              </a:rPr>
              <a:t> et al.</a:t>
            </a:r>
            <a:r>
              <a:rPr lang="en-US" altLang="zh-CN" sz="1400" dirty="0">
                <a:latin typeface="Segoe UI" panose="020B0502040204020203" pitchFamily="34" charset="0"/>
              </a:rPr>
              <a:t> J. Bioenerg. Biomembr.</a:t>
            </a:r>
            <a:r>
              <a:rPr lang="en-US" altLang="zh-CN" sz="1400" i="1" dirty="0">
                <a:latin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</a:rPr>
              <a:t>(2016).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0" y="4093875"/>
            <a:ext cx="7749902" cy="2246615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2555776" y="4036277"/>
            <a:ext cx="696342" cy="542028"/>
          </a:xfrm>
          <a:custGeom>
            <a:avLst/>
            <a:gdLst>
              <a:gd name="connsiteX0" fmla="*/ 96013 w 792088"/>
              <a:gd name="connsiteY0" fmla="*/ 0 h 576064"/>
              <a:gd name="connsiteX1" fmla="*/ 696075 w 792088"/>
              <a:gd name="connsiteY1" fmla="*/ 0 h 576064"/>
              <a:gd name="connsiteX2" fmla="*/ 792088 w 792088"/>
              <a:gd name="connsiteY2" fmla="*/ 96013 h 576064"/>
              <a:gd name="connsiteX3" fmla="*/ 792088 w 792088"/>
              <a:gd name="connsiteY3" fmla="*/ 196156 h 576064"/>
              <a:gd name="connsiteX4" fmla="*/ 612068 w 792088"/>
              <a:gd name="connsiteY4" fmla="*/ 188421 h 576064"/>
              <a:gd name="connsiteX5" fmla="*/ 144016 w 792088"/>
              <a:gd name="connsiteY5" fmla="*/ 288032 h 576064"/>
              <a:gd name="connsiteX6" fmla="*/ 612068 w 792088"/>
              <a:gd name="connsiteY6" fmla="*/ 387643 h 576064"/>
              <a:gd name="connsiteX7" fmla="*/ 792088 w 792088"/>
              <a:gd name="connsiteY7" fmla="*/ 379908 h 576064"/>
              <a:gd name="connsiteX8" fmla="*/ 792088 w 792088"/>
              <a:gd name="connsiteY8" fmla="*/ 480051 h 576064"/>
              <a:gd name="connsiteX9" fmla="*/ 696075 w 792088"/>
              <a:gd name="connsiteY9" fmla="*/ 576064 h 576064"/>
              <a:gd name="connsiteX10" fmla="*/ 96013 w 792088"/>
              <a:gd name="connsiteY10" fmla="*/ 576064 h 576064"/>
              <a:gd name="connsiteX11" fmla="*/ 0 w 792088"/>
              <a:gd name="connsiteY11" fmla="*/ 480051 h 576064"/>
              <a:gd name="connsiteX12" fmla="*/ 0 w 792088"/>
              <a:gd name="connsiteY12" fmla="*/ 96013 h 576064"/>
              <a:gd name="connsiteX13" fmla="*/ 96013 w 792088"/>
              <a:gd name="connsiteY1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2088" h="576064">
                <a:moveTo>
                  <a:pt x="96013" y="0"/>
                </a:moveTo>
                <a:lnTo>
                  <a:pt x="696075" y="0"/>
                </a:lnTo>
                <a:cubicBezTo>
                  <a:pt x="749102" y="0"/>
                  <a:pt x="792088" y="42986"/>
                  <a:pt x="792088" y="96013"/>
                </a:cubicBezTo>
                <a:lnTo>
                  <a:pt x="792088" y="196156"/>
                </a:lnTo>
                <a:lnTo>
                  <a:pt x="612068" y="188421"/>
                </a:lnTo>
                <a:cubicBezTo>
                  <a:pt x="353570" y="188421"/>
                  <a:pt x="144016" y="233018"/>
                  <a:pt x="144016" y="288032"/>
                </a:cubicBezTo>
                <a:cubicBezTo>
                  <a:pt x="144016" y="343046"/>
                  <a:pt x="353570" y="387643"/>
                  <a:pt x="612068" y="387643"/>
                </a:cubicBezTo>
                <a:lnTo>
                  <a:pt x="792088" y="379908"/>
                </a:lnTo>
                <a:lnTo>
                  <a:pt x="792088" y="480051"/>
                </a:lnTo>
                <a:cubicBezTo>
                  <a:pt x="792088" y="533078"/>
                  <a:pt x="749102" y="576064"/>
                  <a:pt x="696075" y="576064"/>
                </a:cubicBezTo>
                <a:lnTo>
                  <a:pt x="96013" y="576064"/>
                </a:lnTo>
                <a:cubicBezTo>
                  <a:pt x="42986" y="576064"/>
                  <a:pt x="0" y="533078"/>
                  <a:pt x="0" y="480051"/>
                </a:cubicBezTo>
                <a:lnTo>
                  <a:pt x="0" y="96013"/>
                </a:lnTo>
                <a:cubicBezTo>
                  <a:pt x="0" y="42986"/>
                  <a:pt x="42986" y="0"/>
                  <a:pt x="960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UPS1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53288" y="3974584"/>
            <a:ext cx="0" cy="8063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271433" y="3842357"/>
            <a:ext cx="1532836" cy="5030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Prohibitin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49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10" y="115641"/>
            <a:ext cx="7886700" cy="1193206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role of mitochondrial lipids in protein import</a:t>
            </a:r>
            <a:b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3"/>
            <a:ext cx="7886700" cy="48681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210" y="1484782"/>
            <a:ext cx="205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/>
              <a:t>Saccharomyces cerevisiae</a:t>
            </a:r>
            <a:endParaRPr lang="zh-CN" altLang="en-US" sz="1400" i="1" dirty="0"/>
          </a:p>
        </p:txBody>
      </p:sp>
      <p:sp>
        <p:nvSpPr>
          <p:cNvPr id="18" name="矩形 17"/>
          <p:cNvSpPr/>
          <p:nvPr/>
        </p:nvSpPr>
        <p:spPr>
          <a:xfrm>
            <a:off x="594147" y="6340490"/>
            <a:ext cx="4163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Segoe UI" panose="020B0502040204020203" pitchFamily="34" charset="0"/>
              </a:rPr>
              <a:t>Bottinger, L.</a:t>
            </a:r>
            <a:r>
              <a:rPr lang="en-US" altLang="zh-CN" sz="1400" i="1" dirty="0">
                <a:latin typeface="Segoe UI" panose="020B0502040204020203" pitchFamily="34" charset="0"/>
              </a:rPr>
              <a:t> et al.</a:t>
            </a:r>
            <a:r>
              <a:rPr lang="en-US" altLang="zh-CN" sz="1400" dirty="0">
                <a:latin typeface="Segoe UI" panose="020B0502040204020203" pitchFamily="34" charset="0"/>
              </a:rPr>
              <a:t> J. Bioenerg. Biomembr.</a:t>
            </a:r>
            <a:r>
              <a:rPr lang="en-US" altLang="zh-CN" sz="1400" i="1" dirty="0">
                <a:latin typeface="Segoe UI" panose="020B0502040204020203" pitchFamily="34" charset="0"/>
              </a:rPr>
              <a:t> </a:t>
            </a:r>
            <a:r>
              <a:rPr lang="en-US" altLang="zh-CN" sz="1400" dirty="0">
                <a:latin typeface="Segoe UI" panose="020B0502040204020203" pitchFamily="34" charset="0"/>
              </a:rPr>
              <a:t>(2016).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26" y="2204864"/>
            <a:ext cx="4292526" cy="32588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605" y="2204368"/>
            <a:ext cx="4278300" cy="32466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5657609"/>
            <a:ext cx="14287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199</Words>
  <Application>Microsoft Office PowerPoint</Application>
  <PresentationFormat>全屏显示(4:3)</PresentationFormat>
  <Paragraphs>76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Segoe UI</vt:lpstr>
      <vt:lpstr>Wingdings</vt:lpstr>
      <vt:lpstr>Office 主题​​</vt:lpstr>
      <vt:lpstr>CG4825相关参考文献</vt:lpstr>
      <vt:lpstr>Mitochondrial protein import pathways </vt:lpstr>
      <vt:lpstr>Mitochondrial phospholipid level and biogenesis in yeast</vt:lpstr>
      <vt:lpstr>The role of mitochondrial lipids in protein import </vt:lpstr>
    </vt:vector>
  </TitlesOfParts>
  <Company>IGDB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CG4825相关参考文献</dc:title>
  <dc:creator>Xiao Yang</dc:creator>
  <cp:lastModifiedBy>Xiao Yang</cp:lastModifiedBy>
  <cp:revision>112</cp:revision>
  <dcterms:created xsi:type="dcterms:W3CDTF">2018-03-20T12:36:06Z</dcterms:created>
  <dcterms:modified xsi:type="dcterms:W3CDTF">2018-04-09T06:11:26Z</dcterms:modified>
</cp:coreProperties>
</file>