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4" autoAdjust="0"/>
  </p:normalViewPr>
  <p:slideViewPr>
    <p:cSldViewPr>
      <p:cViewPr varScale="1">
        <p:scale>
          <a:sx n="115" d="100"/>
          <a:sy n="115" d="100"/>
        </p:scale>
        <p:origin x="39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3052066" cy="386003"/>
          </a:xfrm>
          <a:prstGeom prst="rect">
            <a:avLst/>
          </a:prstGeom>
        </p:spPr>
        <p:txBody>
          <a:bodyPr vert="horz" wrap="square" lIns="0" tIns="16510" rIns="0" bIns="0" rtlCol="0">
            <a:spAutoFit/>
          </a:bodyPr>
          <a:lstStyle/>
          <a:p>
            <a:pPr marL="12700">
              <a:lnSpc>
                <a:spcPct val="100000"/>
              </a:lnSpc>
              <a:spcBef>
                <a:spcPts val="130"/>
              </a:spcBef>
            </a:pPr>
            <a:r>
              <a:rPr lang="en-IN" sz="2400" dirty="0" smtClean="0">
                <a:latin typeface="Trebuchet MS"/>
                <a:cs typeface="Trebuchet MS"/>
              </a:rPr>
              <a:t>Santhosh S</a:t>
            </a:r>
            <a:endParaRPr sz="24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4445448"/>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IN" spc="-60" dirty="0" smtClean="0"/>
              <a:t/>
            </a:r>
            <a:br>
              <a:rPr lang="en-IN" spc="-60" dirty="0" smtClean="0"/>
            </a:br>
            <a:r>
              <a:rPr lang="en-US" sz="2000" b="0" dirty="0"/>
              <a:t>The results of our weather prediction modeling demonstrate significant advancements in forecasting accuracy and reliability. Through rigorous evaluation and validation processes, our developed models consistently outperform traditional methods, providing more accurate predictions of future atmospheric conditions. Our models exhibit enhanced performance metrics such as reduced mean squared error (MSE), improved correlation coefficients, and better overall accuracy compared to baseline models.</a:t>
            </a:r>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b="0" dirty="0" smtClean="0"/>
              <a:t/>
            </a:r>
            <a:br>
              <a:rPr lang="en-US" sz="2000" b="0" dirty="0" smtClean="0"/>
            </a:br>
            <a:r>
              <a:rPr lang="en-US" sz="2000" b="0" dirty="0"/>
              <a:t/>
            </a:r>
            <a:br>
              <a:rPr lang="en-US" sz="2000" b="0" dirty="0"/>
            </a:br>
            <a:endParaRPr sz="200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6"/>
            <a:ext cx="6479541" cy="324448"/>
          </a:xfrm>
          <a:prstGeom prst="rect">
            <a:avLst/>
          </a:prstGeom>
        </p:spPr>
        <p:txBody>
          <a:bodyPr vert="horz" wrap="square" lIns="0" tIns="16510" rIns="0" bIns="0" rtlCol="0">
            <a:spAutoFit/>
          </a:bodyPr>
          <a:lstStyle/>
          <a:p>
            <a:pPr marL="12700">
              <a:lnSpc>
                <a:spcPct val="100000"/>
              </a:lnSpc>
              <a:spcBef>
                <a:spcPts val="130"/>
              </a:spcBef>
            </a:pPr>
            <a:r>
              <a:rPr lang="en-IN" sz="2000" smtClean="0">
                <a:latin typeface="Trebuchet MS"/>
                <a:cs typeface="Trebuchet MS"/>
              </a:rPr>
              <a:t>https://github.com/ytyt7t/NaanMudhalvan_AIML</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3165930"/>
          </a:xfrm>
          <a:prstGeom prst="rect">
            <a:avLst/>
          </a:prstGeom>
        </p:spPr>
        <p:txBody>
          <a:bodyPr vert="horz" wrap="square" lIns="0" tIns="460692" rIns="0" bIns="0" rtlCol="0">
            <a:spAutoFit/>
          </a:bodyPr>
          <a:lstStyle/>
          <a:p>
            <a:pPr marL="193675">
              <a:lnSpc>
                <a:spcPct val="100000"/>
              </a:lnSpc>
              <a:spcBef>
                <a:spcPts val="130"/>
              </a:spcBef>
            </a:pPr>
            <a:r>
              <a:rPr lang="en-IN" sz="4250" spc="5" dirty="0"/>
              <a:t>PROJECT</a:t>
            </a:r>
            <a:r>
              <a:rPr lang="en-IN" sz="4250" spc="-80" dirty="0"/>
              <a:t> </a:t>
            </a:r>
            <a:r>
              <a:rPr lang="en-IN" sz="4250" spc="25" dirty="0"/>
              <a:t>TITLE</a:t>
            </a:r>
            <a:br>
              <a:rPr lang="en-IN" sz="4250" spc="25" dirty="0"/>
            </a:br>
            <a:r>
              <a:rPr lang="en-IN" sz="4250" spc="25" dirty="0" smtClean="0"/>
              <a:t> </a:t>
            </a:r>
            <a:br>
              <a:rPr lang="en-IN" sz="4250" spc="25" dirty="0" smtClean="0"/>
            </a:br>
            <a:r>
              <a:rPr lang="en-IN" sz="4250" spc="25" dirty="0"/>
              <a:t/>
            </a:r>
            <a:br>
              <a:rPr lang="en-IN" sz="4250" spc="25" dirty="0"/>
            </a:br>
            <a:r>
              <a:rPr lang="en-IN" sz="4250" spc="25" dirty="0" smtClean="0"/>
              <a:t>              </a:t>
            </a:r>
            <a:r>
              <a:rPr lang="en-IN" b="0" dirty="0"/>
              <a:t>Weather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875309"/>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r>
              <a:rPr lang="en-US" spc="-10" dirty="0" smtClean="0"/>
              <a:t/>
            </a:r>
            <a:br>
              <a:rPr lang="en-US" spc="-10" dirty="0" smtClean="0"/>
            </a:br>
            <a:r>
              <a:rPr lang="en-US" spc="-10" dirty="0"/>
              <a:t> </a:t>
            </a:r>
            <a:r>
              <a:rPr lang="en-US" spc="-10" dirty="0" smtClean="0"/>
              <a:t>      </a:t>
            </a:r>
            <a:r>
              <a:rPr lang="en-US" sz="2000" b="0" dirty="0"/>
              <a:t>1.</a:t>
            </a:r>
            <a:r>
              <a:rPr lang="en-IN" sz="2000" b="0" spc="-20" dirty="0"/>
              <a:t>P</a:t>
            </a:r>
            <a:r>
              <a:rPr lang="en-IN" sz="2000" b="0" spc="15" dirty="0"/>
              <a:t>ROB</a:t>
            </a:r>
            <a:r>
              <a:rPr lang="en-IN" sz="2000" b="0" spc="55" dirty="0"/>
              <a:t>L</a:t>
            </a:r>
            <a:r>
              <a:rPr lang="en-IN" sz="2000" b="0" spc="-20" dirty="0"/>
              <a:t>E</a:t>
            </a:r>
            <a:r>
              <a:rPr lang="en-IN" sz="2000" b="0" spc="20" dirty="0"/>
              <a:t>M </a:t>
            </a:r>
            <a:r>
              <a:rPr lang="en-IN" sz="2000" b="0" spc="10" dirty="0"/>
              <a:t>S</a:t>
            </a:r>
            <a:r>
              <a:rPr lang="en-IN" sz="2000" b="0" spc="-370" dirty="0"/>
              <a:t>T</a:t>
            </a:r>
            <a:r>
              <a:rPr lang="en-IN" sz="2000" b="0" spc="-375" dirty="0"/>
              <a:t>A</a:t>
            </a:r>
            <a:r>
              <a:rPr lang="en-IN" sz="2000" b="0" spc="15" dirty="0"/>
              <a:t>T</a:t>
            </a:r>
            <a:r>
              <a:rPr lang="en-IN" sz="2000" b="0" spc="-10" dirty="0"/>
              <a:t>E</a:t>
            </a:r>
            <a:r>
              <a:rPr lang="en-IN" sz="2000" b="0" spc="-20" dirty="0"/>
              <a:t>ME</a:t>
            </a:r>
            <a:r>
              <a:rPr lang="en-IN" sz="2000" b="0" spc="10" dirty="0"/>
              <a:t>NT</a:t>
            </a:r>
            <a:br>
              <a:rPr lang="en-IN" sz="2000" b="0" spc="10" dirty="0"/>
            </a:br>
            <a:r>
              <a:rPr lang="en-IN" sz="2000" b="0" spc="10" dirty="0"/>
              <a:t>                 2.</a:t>
            </a:r>
            <a:r>
              <a:rPr lang="en-IN" sz="2000" b="0" spc="5" dirty="0"/>
              <a:t>PROJECT </a:t>
            </a:r>
            <a:r>
              <a:rPr lang="en-IN" sz="2000" b="0" spc="-20" dirty="0"/>
              <a:t>OVERVIEW</a:t>
            </a:r>
            <a:br>
              <a:rPr lang="en-IN" sz="2000" b="0" spc="-20" dirty="0"/>
            </a:br>
            <a:r>
              <a:rPr lang="en-IN" sz="2000" b="0" spc="-20" dirty="0"/>
              <a:t>                  3.</a:t>
            </a:r>
            <a:r>
              <a:rPr lang="en-US" sz="2000" b="0" spc="25" dirty="0"/>
              <a:t>W</a:t>
            </a:r>
            <a:r>
              <a:rPr lang="en-US" sz="2000" b="0" spc="-20" dirty="0"/>
              <a:t>H</a:t>
            </a:r>
            <a:r>
              <a:rPr lang="en-US" sz="2000" b="0" spc="20" dirty="0"/>
              <a:t>O</a:t>
            </a:r>
            <a:r>
              <a:rPr lang="en-US" sz="2000" b="0" spc="-235" dirty="0"/>
              <a:t> </a:t>
            </a:r>
            <a:r>
              <a:rPr lang="en-US" sz="2000" b="0" spc="-10" dirty="0"/>
              <a:t>AR</a:t>
            </a:r>
            <a:r>
              <a:rPr lang="en-US" sz="2000" b="0" spc="15" dirty="0"/>
              <a:t>E</a:t>
            </a:r>
            <a:r>
              <a:rPr lang="en-US" sz="2000" b="0" spc="-35" dirty="0"/>
              <a:t> </a:t>
            </a:r>
            <a:r>
              <a:rPr lang="en-US" sz="2000" b="0" spc="-10" dirty="0"/>
              <a:t>T</a:t>
            </a:r>
            <a:r>
              <a:rPr lang="en-US" sz="2000" b="0" spc="-15" dirty="0"/>
              <a:t>H</a:t>
            </a:r>
            <a:r>
              <a:rPr lang="en-US" sz="2000" b="0" spc="15" dirty="0"/>
              <a:t>E</a:t>
            </a:r>
            <a:r>
              <a:rPr lang="en-US" sz="2000" b="0" spc="-35" dirty="0"/>
              <a:t> </a:t>
            </a:r>
            <a:r>
              <a:rPr lang="en-US" sz="2000" b="0" spc="-20" dirty="0"/>
              <a:t>E</a:t>
            </a:r>
            <a:r>
              <a:rPr lang="en-US" sz="2000" b="0" spc="30" dirty="0"/>
              <a:t>N</a:t>
            </a:r>
            <a:r>
              <a:rPr lang="en-US" sz="2000" b="0" spc="15" dirty="0"/>
              <a:t>D</a:t>
            </a:r>
            <a:r>
              <a:rPr lang="en-US" sz="2000" b="0" spc="-45" dirty="0"/>
              <a:t> </a:t>
            </a:r>
            <a:r>
              <a:rPr lang="en-US" sz="2000" b="0" dirty="0"/>
              <a:t>U</a:t>
            </a:r>
            <a:r>
              <a:rPr lang="en-US" sz="2000" b="0" spc="10" dirty="0"/>
              <a:t>S</a:t>
            </a:r>
            <a:r>
              <a:rPr lang="en-US" sz="2000" b="0" spc="-25" dirty="0"/>
              <a:t>E</a:t>
            </a:r>
            <a:r>
              <a:rPr lang="en-US" sz="2000" b="0" spc="-10" dirty="0"/>
              <a:t>R</a:t>
            </a:r>
            <a:r>
              <a:rPr lang="en-US" sz="2000" b="0" spc="5" dirty="0"/>
              <a:t>S?</a:t>
            </a:r>
            <a:br>
              <a:rPr lang="en-US" sz="2000" b="0" spc="5" dirty="0"/>
            </a:br>
            <a:r>
              <a:rPr lang="en-US" sz="2000" b="0" spc="5" dirty="0"/>
              <a:t>                 4.</a:t>
            </a:r>
            <a:r>
              <a:rPr lang="en-US" sz="2000" b="0" spc="-40" dirty="0"/>
              <a:t>Y</a:t>
            </a:r>
            <a:r>
              <a:rPr lang="en-US" sz="2000" b="0" spc="10" dirty="0"/>
              <a:t>O</a:t>
            </a:r>
            <a:r>
              <a:rPr lang="en-US" sz="2000" b="0" spc="25" dirty="0"/>
              <a:t>U</a:t>
            </a:r>
            <a:r>
              <a:rPr lang="en-US" sz="2000" b="0" dirty="0"/>
              <a:t>R</a:t>
            </a:r>
            <a:r>
              <a:rPr lang="en-US" sz="2000" b="0" spc="5" dirty="0"/>
              <a:t> </a:t>
            </a:r>
            <a:r>
              <a:rPr lang="en-US" sz="2000" b="0" spc="25" dirty="0"/>
              <a:t>S</a:t>
            </a:r>
            <a:r>
              <a:rPr lang="en-US" sz="2000" b="0" spc="10" dirty="0"/>
              <a:t>O</a:t>
            </a:r>
            <a:r>
              <a:rPr lang="en-US" sz="2000" b="0" spc="25" dirty="0"/>
              <a:t>LU</a:t>
            </a:r>
            <a:r>
              <a:rPr lang="en-US" sz="2000" b="0" spc="-35" dirty="0"/>
              <a:t>T</a:t>
            </a:r>
            <a:r>
              <a:rPr lang="en-US" sz="2000" b="0" spc="-30" dirty="0"/>
              <a:t>I</a:t>
            </a:r>
            <a:r>
              <a:rPr lang="en-US" sz="2000" b="0" spc="10" dirty="0"/>
              <a:t>O</a:t>
            </a:r>
            <a:r>
              <a:rPr lang="en-US" sz="2000" b="0" dirty="0"/>
              <a:t>N</a:t>
            </a:r>
            <a:r>
              <a:rPr lang="en-US" sz="2000" b="0" spc="-345" dirty="0"/>
              <a:t> </a:t>
            </a:r>
            <a:r>
              <a:rPr lang="en-US" sz="2000" b="0" spc="-35" dirty="0"/>
              <a:t>A</a:t>
            </a:r>
            <a:r>
              <a:rPr lang="en-US" sz="2000" b="0" spc="-5" dirty="0"/>
              <a:t>N</a:t>
            </a:r>
            <a:r>
              <a:rPr lang="en-US" sz="2000" b="0" dirty="0"/>
              <a:t>D</a:t>
            </a:r>
            <a:r>
              <a:rPr lang="en-US" sz="2000" b="0" spc="35" dirty="0"/>
              <a:t> </a:t>
            </a:r>
            <a:r>
              <a:rPr lang="en-US" sz="2000" b="0" spc="-30" dirty="0"/>
              <a:t>I</a:t>
            </a:r>
            <a:r>
              <a:rPr lang="en-US" sz="2000" b="0" spc="-35" dirty="0"/>
              <a:t>T</a:t>
            </a:r>
            <a:r>
              <a:rPr lang="en-US" sz="2000" b="0" dirty="0"/>
              <a:t>S</a:t>
            </a:r>
            <a:r>
              <a:rPr lang="en-US" sz="2000" b="0" spc="60" dirty="0"/>
              <a:t> </a:t>
            </a:r>
            <a:r>
              <a:rPr lang="en-US" sz="2000" b="0" spc="-295" dirty="0"/>
              <a:t>V</a:t>
            </a:r>
            <a:r>
              <a:rPr lang="en-US" sz="2000" b="0" spc="-35" dirty="0"/>
              <a:t>A</a:t>
            </a:r>
            <a:r>
              <a:rPr lang="en-US" sz="2000" b="0" spc="25" dirty="0"/>
              <a:t>LU</a:t>
            </a:r>
            <a:r>
              <a:rPr lang="en-US" sz="2000" b="0" dirty="0"/>
              <a:t>E</a:t>
            </a:r>
            <a:r>
              <a:rPr lang="en-US" sz="2000" b="0" spc="-65" dirty="0"/>
              <a:t> </a:t>
            </a:r>
            <a:r>
              <a:rPr lang="en-US" sz="2000" b="0" spc="-15" dirty="0"/>
              <a:t>P</a:t>
            </a:r>
            <a:r>
              <a:rPr lang="en-US" sz="2000" b="0" spc="-30" dirty="0"/>
              <a:t>R</a:t>
            </a:r>
            <a:r>
              <a:rPr lang="en-US" sz="2000" b="0" spc="10" dirty="0"/>
              <a:t>O</a:t>
            </a:r>
            <a:r>
              <a:rPr lang="en-US" sz="2000" b="0" spc="-15" dirty="0"/>
              <a:t>P</a:t>
            </a:r>
            <a:r>
              <a:rPr lang="en-US" sz="2000" b="0" spc="10" dirty="0"/>
              <a:t>O</a:t>
            </a:r>
            <a:r>
              <a:rPr lang="en-US" sz="2000" b="0" spc="25" dirty="0"/>
              <a:t>S</a:t>
            </a:r>
            <a:r>
              <a:rPr lang="en-US" sz="2000" b="0" spc="-30" dirty="0"/>
              <a:t>I</a:t>
            </a:r>
            <a:r>
              <a:rPr lang="en-US" sz="2000" b="0" spc="-35" dirty="0"/>
              <a:t>T</a:t>
            </a:r>
            <a:r>
              <a:rPr lang="en-US" sz="2000" b="0" spc="-30" dirty="0"/>
              <a:t>I</a:t>
            </a:r>
            <a:r>
              <a:rPr lang="en-US" sz="2000" b="0" spc="10" dirty="0"/>
              <a:t>O</a:t>
            </a:r>
            <a:r>
              <a:rPr lang="en-US" sz="2000" b="0" dirty="0"/>
              <a:t>N</a:t>
            </a:r>
            <a:br>
              <a:rPr lang="en-US" sz="2000" b="0" dirty="0"/>
            </a:br>
            <a:r>
              <a:rPr lang="en-US" sz="2000" b="0" dirty="0"/>
              <a:t>                 5.</a:t>
            </a:r>
            <a:r>
              <a:rPr lang="en-US" sz="2000" b="0" spc="15" dirty="0"/>
              <a:t>THE</a:t>
            </a:r>
            <a:r>
              <a:rPr lang="en-US" sz="2000" b="0" spc="20" dirty="0"/>
              <a:t> </a:t>
            </a:r>
            <a:r>
              <a:rPr lang="en-US" sz="2000" b="0" spc="10" dirty="0"/>
              <a:t>WOW</a:t>
            </a:r>
            <a:r>
              <a:rPr lang="en-US" sz="2000" b="0" spc="85" dirty="0"/>
              <a:t> </a:t>
            </a:r>
            <a:r>
              <a:rPr lang="en-US" sz="2000" b="0" spc="10" dirty="0"/>
              <a:t>IN</a:t>
            </a:r>
            <a:r>
              <a:rPr lang="en-US" sz="2000" b="0" spc="-5" dirty="0"/>
              <a:t> </a:t>
            </a:r>
            <a:r>
              <a:rPr lang="en-US" sz="2000" b="0" spc="15" dirty="0"/>
              <a:t>YOUR</a:t>
            </a:r>
            <a:r>
              <a:rPr lang="en-US" sz="2000" b="0" spc="-10" dirty="0"/>
              <a:t> </a:t>
            </a:r>
            <a:r>
              <a:rPr lang="en-US" sz="2000" b="0" spc="20" dirty="0"/>
              <a:t>SOLUTION</a:t>
            </a:r>
            <a:br>
              <a:rPr lang="en-US" sz="2000" b="0" spc="20" dirty="0"/>
            </a:br>
            <a:r>
              <a:rPr lang="en-US" sz="2000" b="0" spc="20" dirty="0"/>
              <a:t>                6.</a:t>
            </a:r>
            <a:r>
              <a:rPr lang="en-IN" sz="2000" b="0" spc="15" dirty="0"/>
              <a:t> M</a:t>
            </a:r>
            <a:r>
              <a:rPr lang="en-IN" sz="2000" b="0" dirty="0"/>
              <a:t>O</a:t>
            </a:r>
            <a:r>
              <a:rPr lang="en-IN" sz="2000" b="0" spc="-15" dirty="0"/>
              <a:t>D</a:t>
            </a:r>
            <a:r>
              <a:rPr lang="en-IN" sz="2000" b="0" spc="-35" dirty="0"/>
              <a:t>E</a:t>
            </a:r>
            <a:r>
              <a:rPr lang="en-IN" sz="2000" b="0" spc="-30" dirty="0"/>
              <a:t>LL</a:t>
            </a:r>
            <a:r>
              <a:rPr lang="en-IN" sz="2000" b="0" spc="-5" dirty="0"/>
              <a:t>I</a:t>
            </a:r>
            <a:r>
              <a:rPr lang="en-IN" sz="2000" b="0" spc="30" dirty="0"/>
              <a:t>N</a:t>
            </a:r>
            <a:r>
              <a:rPr lang="en-IN" sz="2000" b="0" spc="5" dirty="0"/>
              <a:t>G</a:t>
            </a:r>
            <a:br>
              <a:rPr lang="en-IN" sz="2000" b="0" spc="5" dirty="0"/>
            </a:br>
            <a:r>
              <a:rPr lang="en-IN" sz="2000" b="0" spc="5" dirty="0"/>
              <a:t>                 7.</a:t>
            </a:r>
            <a:r>
              <a:rPr lang="en-IN" sz="2000" b="0" dirty="0"/>
              <a:t> R</a:t>
            </a:r>
            <a:r>
              <a:rPr lang="en-IN" sz="2000" b="0" spc="-40" dirty="0"/>
              <a:t>E</a:t>
            </a:r>
            <a:r>
              <a:rPr lang="en-IN" sz="2000" b="0" spc="15" dirty="0"/>
              <a:t>S</a:t>
            </a:r>
            <a:r>
              <a:rPr lang="en-IN" sz="2000" b="0" spc="-30" dirty="0"/>
              <a:t>U</a:t>
            </a:r>
            <a:r>
              <a:rPr lang="en-IN" sz="2000" b="0" spc="-405" dirty="0"/>
              <a:t>L</a:t>
            </a:r>
            <a:r>
              <a:rPr lang="en-IN" sz="2000" b="0" dirty="0"/>
              <a:t>TS</a:t>
            </a:r>
            <a:r>
              <a:rPr lang="en-US" spc="5" dirty="0"/>
              <a:t/>
            </a:r>
            <a:br>
              <a:rPr lang="en-US" spc="5" dirty="0"/>
            </a:br>
            <a:r>
              <a:rPr lang="en-IN" spc="-20" dirty="0"/>
              <a:t/>
            </a:r>
            <a:br>
              <a:rPr lang="en-IN" spc="-2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457199" y="1371601"/>
            <a:ext cx="8382001" cy="5016758"/>
          </a:xfrm>
          <a:prstGeom prst="rect">
            <a:avLst/>
          </a:prstGeom>
          <a:noFill/>
        </p:spPr>
        <p:txBody>
          <a:bodyPr wrap="square" rtlCol="0">
            <a:spAutoFit/>
          </a:bodyPr>
          <a:lstStyle/>
          <a:p>
            <a:r>
              <a:rPr lang="en-US" sz="2000" dirty="0"/>
              <a:t>The challenge of weather prediction encompasses accurately forecasting future atmospheric conditions based on historical data and current observations. It involves developing models capable of capturing the complexities of atmospheric processes, considering factors such as temperature gradients, air pressure, humidity levels, and wind patterns. Key challenges include ensuring data availability and quality, addressing temporal and spatial resolution issues, and quantifying uncertainty inherent in weather forecasts. Objectives include model development using machine learning or statistical approaches, parameterization and feature engineering to identify relevant meteorological variables, and temporal and spatial prediction at appropriate resolutions. Deliverables include trained predictive models, documentation outlining the development process, forecasting tools, and evaluation reports. Overall, the goal of the weather prediction project is to enhance our understanding of weather patterns and provide valuable insights for decision-making across various sectors.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556481"/>
            <a:ext cx="7772400" cy="3693319"/>
          </a:xfrm>
          <a:prstGeom prst="rect">
            <a:avLst/>
          </a:prstGeom>
          <a:noFill/>
        </p:spPr>
        <p:txBody>
          <a:bodyPr wrap="square" rtlCol="0">
            <a:spAutoFit/>
          </a:bodyPr>
          <a:lstStyle/>
          <a:p>
            <a:r>
              <a:rPr lang="en-US" dirty="0"/>
              <a:t>The weather prediction project focuses on developing accurate forecasting models to predict future atmospheric conditions, essential for decision-making in sectors like agriculture, transportation, and disaster management. It involves collecting historical weather data from diverse sources and preprocessing it to ensure quality and consistency. Feature engineering is then employed to identify relevant meteorological variables and capture underlying patterns. Using machine learning techniques, predictive models are trained and validated, considering temporal and spatial dynamics to provide reliable forecasts. Uncertainty quantification is crucial, allowing stakeholders to understand the reliability of predictions. Ultimately, the project aims to deliver trained models, documentation, and forecasting tools that advance our understanding of weather patterns and support informed decision-making across industries.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544174"/>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r>
              <a:rPr lang="en-US" sz="3200" spc="-10" dirty="0"/>
              <a:t/>
            </a:r>
            <a:br>
              <a:rPr lang="en-US" sz="3200" spc="-10" dirty="0"/>
            </a:br>
            <a:r>
              <a:rPr lang="en-US" sz="2000" spc="-10" dirty="0" smtClean="0"/>
              <a:t>                 1.</a:t>
            </a:r>
            <a:r>
              <a:rPr lang="en-US" sz="3200" spc="-10" dirty="0" smtClean="0"/>
              <a:t> </a:t>
            </a:r>
            <a:r>
              <a:rPr lang="en-IN" sz="2000" dirty="0"/>
              <a:t>Agricultural </a:t>
            </a:r>
            <a:r>
              <a:rPr lang="en-IN" sz="2000" dirty="0" smtClean="0"/>
              <a:t/>
            </a:r>
            <a:br>
              <a:rPr lang="en-IN" sz="2000" dirty="0" smtClean="0"/>
            </a:br>
            <a:r>
              <a:rPr lang="en-IN" sz="2000" dirty="0"/>
              <a:t> </a:t>
            </a:r>
            <a:r>
              <a:rPr lang="en-IN" sz="2000" dirty="0" smtClean="0"/>
              <a:t>                2. </a:t>
            </a:r>
            <a:r>
              <a:rPr lang="en-IN" sz="2000" dirty="0"/>
              <a:t>Transportation</a:t>
            </a:r>
            <a:r>
              <a:rPr lang="en-IN" sz="2000" dirty="0" smtClean="0"/>
              <a:t/>
            </a:r>
            <a:br>
              <a:rPr lang="en-IN" sz="2000" dirty="0" smtClean="0"/>
            </a:br>
            <a:r>
              <a:rPr lang="en-IN" sz="2000" dirty="0"/>
              <a:t> </a:t>
            </a:r>
            <a:r>
              <a:rPr lang="en-IN" sz="2000" dirty="0" smtClean="0"/>
              <a:t>                3. </a:t>
            </a:r>
            <a:r>
              <a:rPr lang="en-IN" sz="2000" dirty="0"/>
              <a:t>Energy</a:t>
            </a:r>
            <a:r>
              <a:rPr lang="en-IN" sz="2000" dirty="0" smtClean="0"/>
              <a:t/>
            </a:r>
            <a:br>
              <a:rPr lang="en-IN" sz="2000" dirty="0" smtClean="0"/>
            </a:br>
            <a:r>
              <a:rPr lang="en-IN" sz="2000" dirty="0"/>
              <a:t> </a:t>
            </a:r>
            <a:r>
              <a:rPr lang="en-IN" sz="2000" dirty="0" smtClean="0"/>
              <a:t>                4. </a:t>
            </a:r>
            <a:r>
              <a:rPr lang="en-IN" sz="2000" dirty="0"/>
              <a:t>Emergency Management</a:t>
            </a:r>
            <a:r>
              <a:rPr lang="en-IN" sz="2000" dirty="0" smtClean="0"/>
              <a:t/>
            </a:r>
            <a:br>
              <a:rPr lang="en-IN" sz="2000" dirty="0" smtClean="0"/>
            </a:br>
            <a:r>
              <a:rPr lang="en-IN" sz="2000" dirty="0"/>
              <a:t> </a:t>
            </a:r>
            <a:r>
              <a:rPr lang="en-IN" sz="2000" dirty="0" smtClean="0"/>
              <a:t>                5. </a:t>
            </a:r>
            <a:r>
              <a:rPr lang="en-IN" sz="2000" dirty="0"/>
              <a:t>Outdoor Events and Recreation</a:t>
            </a:r>
            <a:r>
              <a:rPr lang="en-IN" sz="2000" dirty="0" smtClean="0"/>
              <a:t/>
            </a:r>
            <a:br>
              <a:rPr lang="en-IN" sz="2000" dirty="0" smtClean="0"/>
            </a:br>
            <a:r>
              <a:rPr lang="en-IN" sz="2000" dirty="0"/>
              <a:t> </a:t>
            </a:r>
            <a:r>
              <a:rPr lang="en-IN" sz="2000" dirty="0" smtClean="0"/>
              <a:t>                6. </a:t>
            </a:r>
            <a:r>
              <a:rPr lang="en-IN" sz="2000" dirty="0"/>
              <a:t>Construction and Infrastructure</a:t>
            </a: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IN" sz="3600" spc="-10" dirty="0" smtClean="0"/>
              <a:t/>
            </a:r>
            <a:br>
              <a:rPr lang="en-IN" sz="3600" spc="-10" dirty="0" smtClean="0"/>
            </a:br>
            <a:r>
              <a:rPr lang="en-IN" sz="3600" spc="-10" dirty="0" smtClean="0"/>
              <a:t>                    </a:t>
            </a:r>
            <a:r>
              <a:rPr lang="en-IN" sz="3600" spc="-10" dirty="0" smtClean="0"/>
              <a:t/>
            </a:r>
            <a:br>
              <a:rPr lang="en-IN" sz="3600" spc="-10" dirty="0" smtClean="0"/>
            </a:br>
            <a:endParaRPr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6" name="Rectangle 23"/>
          <p:cNvSpPr>
            <a:spLocks noChangeArrowheads="1"/>
          </p:cNvSpPr>
          <p:nvPr/>
        </p:nvSpPr>
        <p:spPr bwMode="auto">
          <a:xfrm>
            <a:off x="558164" y="1719041"/>
            <a:ext cx="86620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Our weather prediction solution offers highly accurate and reliable forecasting models designed to meet the diverse needs of stakeholders across various industries. Leveraging state-of-the-art machine learning algorithms and advanced statistical techniques, our solution provides precise predictions of future atmospheric conditions, enabling informed decision-making and proactive risk mitigation. By offering customization options tailored to specific industry requirements and providing timely, real-time updates, our solution ensures that stakeholders are equipped with actionable insights to address weather-related challenges effectively. With a focus on cost-effectiveness, efficiency, and resilience, our solution helps organizations optimize operations, minimize risks, and enhance productivity in the face of dynamic weather conditions. Overall, our weather prediction solution delivers value by empowering stakeholders to navigate weather-related uncertainties with confidence and agility.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24"/>
          <p:cNvSpPr>
            <a:spLocks noChangeArrowheads="1"/>
          </p:cNvSpPr>
          <p:nvPr/>
        </p:nvSpPr>
        <p:spPr bwMode="auto">
          <a:xfrm>
            <a:off x="0" y="0"/>
            <a:ext cx="4298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13884631" cy="1250599"/>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IN" sz="4250" spc="-10" dirty="0" smtClean="0"/>
              <a:t/>
            </a:r>
            <a:br>
              <a:rPr lang="en-IN" sz="4250" spc="-10" dirty="0" smtClean="0"/>
            </a:br>
            <a:endParaRPr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1"/>
          <p:cNvSpPr>
            <a:spLocks noChangeArrowheads="1"/>
          </p:cNvSpPr>
          <p:nvPr/>
        </p:nvSpPr>
        <p:spPr bwMode="auto">
          <a:xfrm>
            <a:off x="558164" y="1804801"/>
            <a:ext cx="925258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"wow" factor in our weather prediction solution lies in its unparalleled accuracy, adaptability, and proactive approach to addressing weather-related challenges. By harnessing cutting-edge machine learning algorithms and advanced statistical techniques, our solution delivers forecasts with exceptional precision, enabling stakeholders to make decisions with confidence. What truly sets our solution apart is its adaptability to diverse industry needs, offering customizable options tailored to specific requirements. Moreover, our solution provides real-time updates and proactive risk mitigation strategies, empowering organizations to stay ahead of weather-related disruptions and optimize operations. With a focus on delivering value through accuracy, adaptability, and proactive resilience, our weather prediction solution revolutionizes how stakeholders navigate and capitalize on weather-related opportunities and challenges.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 y="-300307"/>
            <a:ext cx="60948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8794750" cy="5676554"/>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IN" spc="-10" dirty="0" smtClean="0"/>
              <a:t/>
            </a:r>
            <a:br>
              <a:rPr lang="en-IN" spc="-10" dirty="0" smtClean="0"/>
            </a:br>
            <a:r>
              <a:rPr lang="en-US" sz="2000" b="0" dirty="0"/>
              <a:t>In weather prediction modeling, we employ advanced machine learning and statistical techniques to develop accurate forecasting models capable of predicting future atmospheric conditions. Beginning with data collection from diverse sources such as weather stations and satellites, we preprocess the data to ensure quality and consistency. Feature engineering plays a critical role in identifying relevant meteorological variables and incorporating domain knowledge to enhance model performance. We explore a range of machine learning algorithms and statistical models, including linear regression, support vector machines, and deep learning approaches like recurrent neural networks (RNNs) and convolutional neural networks (CNNs). Through training and validation on historical data, we assess model performance using appropriate evaluation metrics and refine the models iteratively to improve accuracy. The developed models are deployed into operational systems for real-time forecasting, providing stakeholders with valuable insights to inform decision-making in various industries and applications.</a:t>
            </a:r>
            <a:endParaRPr sz="200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614</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                  Weather prediction</vt:lpstr>
      <vt:lpstr>AGENDA        1.PROBLEM STATEMENT                  2.PROJECT OVERVIEW                   3.WHO ARE THE END USERS?                  4.YOUR SOLUTION AND ITS VALUE PROPOSITION                  5.THE WOW IN YOUR SOLUTION                 6. MODELLING                  7. RESULTS  </vt:lpstr>
      <vt:lpstr>PROBLEM STATEMENT</vt:lpstr>
      <vt:lpstr>PROJECT OVERVIEW</vt:lpstr>
      <vt:lpstr>WHO ARE THE END USERS?                   1. Agricultural                   2. Transportation                  3. Energy                  4. Emergency Management                  5. Outdoor Events and Recreation                  6. Construction and Infrastructure</vt:lpstr>
      <vt:lpstr>YOUR SOLUTION AND ITS VALUE PROPOSITION                      </vt:lpstr>
      <vt:lpstr>THE WOW IN YOUR SOLUTION </vt:lpstr>
      <vt:lpstr>MODELLING In weather prediction modeling, we employ advanced machine learning and statistical techniques to develop accurate forecasting models capable of predicting future atmospheric conditions. Beginning with data collection from diverse sources such as weather stations and satellites, we preprocess the data to ensure quality and consistency. Feature engineering plays a critical role in identifying relevant meteorological variables and incorporating domain knowledge to enhance model performance. We explore a range of machine learning algorithms and statistical models, including linear regression, support vector machines, and deep learning approaches like recurrent neural networks (RNNs) and convolutional neural networks (CNNs). Through training and validation on historical data, we assess model performance using appropriate evaluation metrics and refine the models iteratively to improve accuracy. The developed models are deployed into operational systems for real-time forecasting, providing stakeholders with valuable insights to inform decision-making in various industries and applications.</vt:lpstr>
      <vt:lpstr>RESULTS The results of our weather prediction modeling demonstrate significant advancements in forecasting accuracy and reliability. Through rigorous evaluation and validation processes, our developed models consistently outperform traditional methods, providing more accurate predictions of future atmospheric conditions. Our models exhibit enhanced performance metrics such as reduced mean squared error (MSE), improved correlation coefficients, and better overall accuracy compared to baseline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21cs303</cp:lastModifiedBy>
  <cp:revision>6</cp:revision>
  <dcterms:created xsi:type="dcterms:W3CDTF">2024-04-05T03:57:11Z</dcterms:created>
  <dcterms:modified xsi:type="dcterms:W3CDTF">2024-04-05T10:23:56Z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