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sldIdLst>
    <p:sldId id="256" r:id="rId2"/>
    <p:sldId id="257" r:id="rId3"/>
    <p:sldId id="260" r:id="rId4"/>
    <p:sldId id="259" r:id="rId5"/>
    <p:sldId id="261" r:id="rId6"/>
    <p:sldId id="258" r:id="rId7"/>
    <p:sldId id="262" r:id="rId8"/>
    <p:sldId id="263" r:id="rId9"/>
    <p:sldId id="292" r:id="rId10"/>
    <p:sldId id="293" r:id="rId11"/>
    <p:sldId id="264" r:id="rId12"/>
    <p:sldId id="265" r:id="rId13"/>
    <p:sldId id="272" r:id="rId14"/>
    <p:sldId id="266" r:id="rId15"/>
    <p:sldId id="273" r:id="rId16"/>
    <p:sldId id="268" r:id="rId17"/>
    <p:sldId id="274" r:id="rId18"/>
    <p:sldId id="275" r:id="rId19"/>
    <p:sldId id="276" r:id="rId20"/>
    <p:sldId id="277" r:id="rId21"/>
    <p:sldId id="278" r:id="rId22"/>
    <p:sldId id="279" r:id="rId23"/>
    <p:sldId id="280" r:id="rId24"/>
    <p:sldId id="281" r:id="rId25"/>
    <p:sldId id="282" r:id="rId26"/>
    <p:sldId id="283" r:id="rId27"/>
    <p:sldId id="287" r:id="rId28"/>
    <p:sldId id="285" r:id="rId29"/>
    <p:sldId id="295" r:id="rId30"/>
    <p:sldId id="294" r:id="rId31"/>
    <p:sldId id="297" r:id="rId32"/>
    <p:sldId id="286" r:id="rId33"/>
    <p:sldId id="291" r:id="rId34"/>
    <p:sldId id="288" r:id="rId35"/>
    <p:sldId id="289" r:id="rId36"/>
    <p:sldId id="290" r:id="rId37"/>
    <p:sldId id="298"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5"/>
    <p:restoredTop sz="74641"/>
  </p:normalViewPr>
  <p:slideViewPr>
    <p:cSldViewPr snapToGrid="0" snapToObjects="1">
      <p:cViewPr>
        <p:scale>
          <a:sx n="127" d="100"/>
          <a:sy n="127" d="100"/>
        </p:scale>
        <p:origin x="280" y="17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CA980-834E-CB48-8A5D-79E5BA77E555}" type="datetimeFigureOut">
              <a:rPr lang="en-AU" smtClean="0"/>
              <a:t>3/6/21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C7E75-4CB9-A146-97DA-C65403892819}" type="slidenum">
              <a:rPr lang="en-AU" smtClean="0"/>
              <a:t>‹#›</a:t>
            </a:fld>
            <a:endParaRPr lang="en-AU"/>
          </a:p>
        </p:txBody>
      </p:sp>
    </p:spTree>
    <p:extLst>
      <p:ext uri="{BB962C8B-B14F-4D97-AF65-F5344CB8AC3E}">
        <p14:creationId xmlns:p14="http://schemas.microsoft.com/office/powerpoint/2010/main" val="282392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Hello and welcome to my presentation on Weakly Supervised Person Name Transliteration using Twitter Data. My name is Greenland Yu and this project was done in collaboration with </a:t>
            </a:r>
            <a:r>
              <a:rPr lang="en-AU" sz="1200" kern="1200" dirty="0" err="1">
                <a:solidFill>
                  <a:schemeClr val="tx1"/>
                </a:solidFill>
                <a:effectLst/>
                <a:latin typeface="+mn-lt"/>
                <a:ea typeface="+mn-ea"/>
                <a:cs typeface="+mn-cs"/>
              </a:rPr>
              <a:t>Fivecast</a:t>
            </a:r>
            <a:r>
              <a:rPr lang="en-AU" sz="1200" kern="1200" dirty="0">
                <a:solidFill>
                  <a:schemeClr val="tx1"/>
                </a:solidFill>
                <a:effectLst/>
                <a:latin typeface="+mn-lt"/>
                <a:ea typeface="+mn-ea"/>
                <a:cs typeface="+mn-cs"/>
              </a:rPr>
              <a:t>. My supervisors are Matt Lowry and Jason </a:t>
            </a:r>
            <a:r>
              <a:rPr lang="en-AU" sz="1200" kern="1200" dirty="0" err="1">
                <a:solidFill>
                  <a:schemeClr val="tx1"/>
                </a:solidFill>
                <a:effectLst/>
                <a:latin typeface="+mn-lt"/>
                <a:ea typeface="+mn-ea"/>
                <a:cs typeface="+mn-cs"/>
              </a:rPr>
              <a:t>Signolet</a:t>
            </a:r>
            <a:r>
              <a:rPr lang="en-AU" sz="1200" kern="1200" dirty="0">
                <a:solidFill>
                  <a:schemeClr val="tx1"/>
                </a:solidFill>
                <a:effectLst/>
                <a:latin typeface="+mn-lt"/>
                <a:ea typeface="+mn-ea"/>
                <a:cs typeface="+mn-cs"/>
              </a:rPr>
              <a:t>, my academic supervisor is </a:t>
            </a:r>
            <a:r>
              <a:rPr lang="en-AU" sz="1200" kern="1200" dirty="0" err="1">
                <a:solidFill>
                  <a:schemeClr val="tx1"/>
                </a:solidFill>
                <a:effectLst/>
                <a:latin typeface="+mn-lt"/>
                <a:ea typeface="+mn-ea"/>
                <a:cs typeface="+mn-cs"/>
              </a:rPr>
              <a:t>Lingqiao</a:t>
            </a:r>
            <a:r>
              <a:rPr lang="en-AU" sz="1200" kern="1200" dirty="0">
                <a:solidFill>
                  <a:schemeClr val="tx1"/>
                </a:solidFill>
                <a:effectLst/>
                <a:latin typeface="+mn-lt"/>
                <a:ea typeface="+mn-ea"/>
                <a:cs typeface="+mn-cs"/>
              </a:rPr>
              <a:t> Liu.</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a:t>
            </a:fld>
            <a:endParaRPr lang="en-AU"/>
          </a:p>
        </p:txBody>
      </p:sp>
    </p:spTree>
    <p:extLst>
      <p:ext uri="{BB962C8B-B14F-4D97-AF65-F5344CB8AC3E}">
        <p14:creationId xmlns:p14="http://schemas.microsoft.com/office/powerpoint/2010/main" val="3916418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In total, this project used 2 million Tweets to perform analysis on. These tweets are collected from the public API stream so the number of tweets in a particular language is only a small fraction.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As you can see Japanese was the most prevalent language other than English, for this reason the initial build of the pipeline used Japanese.</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10</a:t>
            </a:fld>
            <a:endParaRPr lang="en-AU"/>
          </a:p>
        </p:txBody>
      </p:sp>
    </p:spTree>
    <p:extLst>
      <p:ext uri="{BB962C8B-B14F-4D97-AF65-F5344CB8AC3E}">
        <p14:creationId xmlns:p14="http://schemas.microsoft.com/office/powerpoint/2010/main" val="295445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bulk of this project’s work was creating the name transliteration pipeline. This pipeline can be separated into three distinct stages: Filtering, Cleansing and Training. I will now take you on a journey through the pipeline starting with the raw Twitter data.</a:t>
            </a:r>
          </a:p>
          <a:p>
            <a:endParaRPr lang="en-AU" dirty="0"/>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11</a:t>
            </a:fld>
            <a:endParaRPr lang="en-AU"/>
          </a:p>
        </p:txBody>
      </p:sp>
    </p:spTree>
    <p:extLst>
      <p:ext uri="{BB962C8B-B14F-4D97-AF65-F5344CB8AC3E}">
        <p14:creationId xmlns:p14="http://schemas.microsoft.com/office/powerpoint/2010/main" val="383072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The raw Twitter data is in the form of numerous JSON Tweets, the fields we are interested in</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12</a:t>
            </a:fld>
            <a:endParaRPr lang="en-AU"/>
          </a:p>
        </p:txBody>
      </p:sp>
    </p:spTree>
    <p:extLst>
      <p:ext uri="{BB962C8B-B14F-4D97-AF65-F5344CB8AC3E}">
        <p14:creationId xmlns:p14="http://schemas.microsoft.com/office/powerpoint/2010/main" val="842860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are the Tweet author </a:t>
            </a:r>
            <a:r>
              <a:rPr lang="en-AU" sz="1200" kern="1200" dirty="0" err="1">
                <a:solidFill>
                  <a:schemeClr val="tx1"/>
                </a:solidFill>
                <a:effectLst/>
                <a:latin typeface="+mn-lt"/>
                <a:ea typeface="+mn-ea"/>
                <a:cs typeface="+mn-cs"/>
              </a:rPr>
              <a:t>user_name</a:t>
            </a:r>
            <a:r>
              <a:rPr lang="en-AU" sz="1200" kern="1200" dirty="0">
                <a:solidFill>
                  <a:schemeClr val="tx1"/>
                </a:solidFill>
                <a:effectLst/>
                <a:latin typeface="+mn-lt"/>
                <a:ea typeface="+mn-ea"/>
                <a:cs typeface="+mn-cs"/>
              </a:rPr>
              <a:t>, the Tweet author </a:t>
            </a:r>
            <a:r>
              <a:rPr lang="en-AU" sz="1200" kern="1200" dirty="0" err="1">
                <a:solidFill>
                  <a:schemeClr val="tx1"/>
                </a:solidFill>
                <a:effectLst/>
                <a:latin typeface="+mn-lt"/>
                <a:ea typeface="+mn-ea"/>
                <a:cs typeface="+mn-cs"/>
              </a:rPr>
              <a:t>screen_name</a:t>
            </a:r>
            <a:r>
              <a:rPr lang="en-AU" sz="1200" kern="1200" dirty="0">
                <a:solidFill>
                  <a:schemeClr val="tx1"/>
                </a:solidFill>
                <a:effectLst/>
                <a:latin typeface="+mn-lt"/>
                <a:ea typeface="+mn-ea"/>
                <a:cs typeface="+mn-cs"/>
              </a:rPr>
              <a:t> and Tweet language.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13</a:t>
            </a:fld>
            <a:endParaRPr lang="en-AU"/>
          </a:p>
        </p:txBody>
      </p:sp>
    </p:spTree>
    <p:extLst>
      <p:ext uri="{BB962C8B-B14F-4D97-AF65-F5344CB8AC3E}">
        <p14:creationId xmlns:p14="http://schemas.microsoft.com/office/powerpoint/2010/main" val="1774167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We perform an initial filter using the Tweet language to only obtain Tweets in the language we are interested in, say Japanese.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14</a:t>
            </a:fld>
            <a:endParaRPr lang="en-AU"/>
          </a:p>
        </p:txBody>
      </p:sp>
    </p:spTree>
    <p:extLst>
      <p:ext uri="{BB962C8B-B14F-4D97-AF65-F5344CB8AC3E}">
        <p14:creationId xmlns:p14="http://schemas.microsoft.com/office/powerpoint/2010/main" val="2663276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Then we extract out the user name and screen name fields to create a name pair. As you can see the name pair is not in the format we expect it to be, especially the screen name where characters that are not part of the Japanese language is present.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15</a:t>
            </a:fld>
            <a:endParaRPr lang="en-AU"/>
          </a:p>
        </p:txBody>
      </p:sp>
    </p:spTree>
    <p:extLst>
      <p:ext uri="{BB962C8B-B14F-4D97-AF65-F5344CB8AC3E}">
        <p14:creationId xmlns:p14="http://schemas.microsoft.com/office/powerpoint/2010/main" val="1554412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Thus, we perform a second filter on the screen name using regex to remove all characters that are not part of the target language. As a side effect, emojis are also removed in the process.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16</a:t>
            </a:fld>
            <a:endParaRPr lang="en-AU"/>
          </a:p>
        </p:txBody>
      </p:sp>
    </p:spTree>
    <p:extLst>
      <p:ext uri="{BB962C8B-B14F-4D97-AF65-F5344CB8AC3E}">
        <p14:creationId xmlns:p14="http://schemas.microsoft.com/office/powerpoint/2010/main" val="3895967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We now move onto the cleansing stage where name pairs are evaluated to see if they are legitimate transliterations of each other. This is because when users enter their user name and screen name, it can be anything they want. And we are only interested in the name pairs where the user has self-transliterated the screen name into user name.</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17</a:t>
            </a:fld>
            <a:endParaRPr lang="en-AU"/>
          </a:p>
        </p:txBody>
      </p:sp>
    </p:spTree>
    <p:extLst>
      <p:ext uri="{BB962C8B-B14F-4D97-AF65-F5344CB8AC3E}">
        <p14:creationId xmlns:p14="http://schemas.microsoft.com/office/powerpoint/2010/main" val="3358605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cleansing stage also performs a number of pre-processing steps to further clean the names coming in from the filtering stage. Pre-processing applied to the user name include:</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18</a:t>
            </a:fld>
            <a:endParaRPr lang="en-AU"/>
          </a:p>
        </p:txBody>
      </p:sp>
    </p:spTree>
    <p:extLst>
      <p:ext uri="{BB962C8B-B14F-4D97-AF65-F5344CB8AC3E}">
        <p14:creationId xmlns:p14="http://schemas.microsoft.com/office/powerpoint/2010/main" val="389152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removing numbers,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19</a:t>
            </a:fld>
            <a:endParaRPr lang="en-AU"/>
          </a:p>
        </p:txBody>
      </p:sp>
    </p:spTree>
    <p:extLst>
      <p:ext uri="{BB962C8B-B14F-4D97-AF65-F5344CB8AC3E}">
        <p14:creationId xmlns:p14="http://schemas.microsoft.com/office/powerpoint/2010/main" val="360310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Firstly, let me introduce what exactly is transliteration. Transliteration is the act of converting a word from one writing system to another. Transliterations express the word directly through sounds. Note that this is different from translations, translations instead convert the meaning of a word from one language to another.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2</a:t>
            </a:fld>
            <a:endParaRPr lang="en-AU"/>
          </a:p>
        </p:txBody>
      </p:sp>
    </p:spTree>
    <p:extLst>
      <p:ext uri="{BB962C8B-B14F-4D97-AF65-F5344CB8AC3E}">
        <p14:creationId xmlns:p14="http://schemas.microsoft.com/office/powerpoint/2010/main" val="2357797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changing underscores to spaces,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20</a:t>
            </a:fld>
            <a:endParaRPr lang="en-AU"/>
          </a:p>
        </p:txBody>
      </p:sp>
    </p:spTree>
    <p:extLst>
      <p:ext uri="{BB962C8B-B14F-4D97-AF65-F5344CB8AC3E}">
        <p14:creationId xmlns:p14="http://schemas.microsoft.com/office/powerpoint/2010/main" val="2395765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adding a space between lower case and upper case characters</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21</a:t>
            </a:fld>
            <a:endParaRPr lang="en-AU"/>
          </a:p>
        </p:txBody>
      </p:sp>
    </p:spTree>
    <p:extLst>
      <p:ext uri="{BB962C8B-B14F-4D97-AF65-F5344CB8AC3E}">
        <p14:creationId xmlns:p14="http://schemas.microsoft.com/office/powerpoint/2010/main" val="2481636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and finally case folding.</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22</a:t>
            </a:fld>
            <a:endParaRPr lang="en-AU"/>
          </a:p>
        </p:txBody>
      </p:sp>
    </p:spTree>
    <p:extLst>
      <p:ext uri="{BB962C8B-B14F-4D97-AF65-F5344CB8AC3E}">
        <p14:creationId xmlns:p14="http://schemas.microsoft.com/office/powerpoint/2010/main" val="2289948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here we see the whole process in action</a:t>
            </a:r>
          </a:p>
        </p:txBody>
      </p:sp>
      <p:sp>
        <p:nvSpPr>
          <p:cNvPr id="4" name="Slide Number Placeholder 3"/>
          <p:cNvSpPr>
            <a:spLocks noGrp="1"/>
          </p:cNvSpPr>
          <p:nvPr>
            <p:ph type="sldNum" sz="quarter" idx="5"/>
          </p:nvPr>
        </p:nvSpPr>
        <p:spPr/>
        <p:txBody>
          <a:bodyPr/>
          <a:lstStyle/>
          <a:p>
            <a:fld id="{BA5C7E75-4CB9-A146-97DA-C65403892819}" type="slidenum">
              <a:rPr lang="en-AU" smtClean="0"/>
              <a:t>23</a:t>
            </a:fld>
            <a:endParaRPr lang="en-AU"/>
          </a:p>
        </p:txBody>
      </p:sp>
    </p:spTree>
    <p:extLst>
      <p:ext uri="{BB962C8B-B14F-4D97-AF65-F5344CB8AC3E}">
        <p14:creationId xmlns:p14="http://schemas.microsoft.com/office/powerpoint/2010/main" val="70760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Before getting into the nitty gritty of how we deduce legitimate name pairs, I will first introduce edit-distance. Edit-distance is a measure of how similar two strings are. And it is defined as how many edits need to be applied to go from one string to another. Edits can be in the form of additions, deletions and substitutions.</a:t>
            </a:r>
            <a:r>
              <a:rPr lang="en-AU" dirty="0">
                <a:effectLst/>
              </a:rPr>
              <a:t>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24</a:t>
            </a:fld>
            <a:endParaRPr lang="en-AU"/>
          </a:p>
        </p:txBody>
      </p:sp>
    </p:spTree>
    <p:extLst>
      <p:ext uri="{BB962C8B-B14F-4D97-AF65-F5344CB8AC3E}">
        <p14:creationId xmlns:p14="http://schemas.microsoft.com/office/powerpoint/2010/main" val="71809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For example the edit distance for the strings “kitten” and “sitting” is three. As the edits are: k turns into s, e turns into </a:t>
            </a:r>
            <a:r>
              <a:rPr lang="en-AU" sz="1200" kern="1200" dirty="0" err="1">
                <a:solidFill>
                  <a:schemeClr val="tx1"/>
                </a:solidFill>
                <a:effectLst/>
                <a:latin typeface="+mn-lt"/>
                <a:ea typeface="+mn-ea"/>
                <a:cs typeface="+mn-cs"/>
              </a:rPr>
              <a:t>i</a:t>
            </a:r>
            <a:r>
              <a:rPr lang="en-AU" sz="1200" kern="1200" dirty="0">
                <a:solidFill>
                  <a:schemeClr val="tx1"/>
                </a:solidFill>
                <a:effectLst/>
                <a:latin typeface="+mn-lt"/>
                <a:ea typeface="+mn-ea"/>
                <a:cs typeface="+mn-cs"/>
              </a:rPr>
              <a:t> and addition of g has to occur to transform kitten into sitting.</a:t>
            </a:r>
            <a:r>
              <a:rPr lang="en-AU" dirty="0">
                <a:effectLst/>
              </a:rPr>
              <a:t>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25</a:t>
            </a:fld>
            <a:endParaRPr lang="en-AU"/>
          </a:p>
        </p:txBody>
      </p:sp>
    </p:spTree>
    <p:extLst>
      <p:ext uri="{BB962C8B-B14F-4D97-AF65-F5344CB8AC3E}">
        <p14:creationId xmlns:p14="http://schemas.microsoft.com/office/powerpoint/2010/main" val="198498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This project uses a modified edit distance to measure the similarities of two words. This is computed by taking the average length of the two strings to be compared and dividing the normal edit-distance by this.</a:t>
            </a:r>
            <a:endParaRPr lang="en-AU" dirty="0">
              <a:effectLst/>
            </a:endParaRPr>
          </a:p>
        </p:txBody>
      </p:sp>
      <p:sp>
        <p:nvSpPr>
          <p:cNvPr id="4" name="Slide Number Placeholder 3"/>
          <p:cNvSpPr>
            <a:spLocks noGrp="1"/>
          </p:cNvSpPr>
          <p:nvPr>
            <p:ph type="sldNum" sz="quarter" idx="5"/>
          </p:nvPr>
        </p:nvSpPr>
        <p:spPr/>
        <p:txBody>
          <a:bodyPr/>
          <a:lstStyle/>
          <a:p>
            <a:fld id="{BA5C7E75-4CB9-A146-97DA-C65403892819}" type="slidenum">
              <a:rPr lang="en-AU" smtClean="0"/>
              <a:t>26</a:t>
            </a:fld>
            <a:endParaRPr lang="en-AU"/>
          </a:p>
        </p:txBody>
      </p:sp>
    </p:spTree>
    <p:extLst>
      <p:ext uri="{BB962C8B-B14F-4D97-AF65-F5344CB8AC3E}">
        <p14:creationId xmlns:p14="http://schemas.microsoft.com/office/powerpoint/2010/main" val="1428290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Name pairs are found by applying a standard transliteration on the screen name,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27</a:t>
            </a:fld>
            <a:endParaRPr lang="en-AU"/>
          </a:p>
        </p:txBody>
      </p:sp>
    </p:spTree>
    <p:extLst>
      <p:ext uri="{BB962C8B-B14F-4D97-AF65-F5344CB8AC3E}">
        <p14:creationId xmlns:p14="http://schemas.microsoft.com/office/powerpoint/2010/main" val="3290562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this name is then compared to the user name using the modified edit-distance. If the modified edit-distance between these two names is</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28</a:t>
            </a:fld>
            <a:endParaRPr lang="en-AU"/>
          </a:p>
        </p:txBody>
      </p:sp>
    </p:spTree>
    <p:extLst>
      <p:ext uri="{BB962C8B-B14F-4D97-AF65-F5344CB8AC3E}">
        <p14:creationId xmlns:p14="http://schemas.microsoft.com/office/powerpoint/2010/main" val="2341862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low enough, we accept this name pair as a legitimate transliteration. The name pairs that survive cleansing go to form the data set that is used to train our name transliteration model.</a:t>
            </a:r>
          </a:p>
        </p:txBody>
      </p:sp>
      <p:sp>
        <p:nvSpPr>
          <p:cNvPr id="4" name="Slide Number Placeholder 3"/>
          <p:cNvSpPr>
            <a:spLocks noGrp="1"/>
          </p:cNvSpPr>
          <p:nvPr>
            <p:ph type="sldNum" sz="quarter" idx="5"/>
          </p:nvPr>
        </p:nvSpPr>
        <p:spPr/>
        <p:txBody>
          <a:bodyPr/>
          <a:lstStyle/>
          <a:p>
            <a:fld id="{BA5C7E75-4CB9-A146-97DA-C65403892819}" type="slidenum">
              <a:rPr lang="en-AU" smtClean="0"/>
              <a:t>29</a:t>
            </a:fld>
            <a:endParaRPr lang="en-AU"/>
          </a:p>
        </p:txBody>
      </p:sp>
    </p:spTree>
    <p:extLst>
      <p:ext uri="{BB962C8B-B14F-4D97-AF65-F5344CB8AC3E}">
        <p14:creationId xmlns:p14="http://schemas.microsoft.com/office/powerpoint/2010/main" val="30322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As an example, going from Arabic to English, the Arabic word Allah transliterated would be Allah, we express the sounds of the Arabic word using English sounds. Allah translated would be God in English, here we express the meaning of the Arabic word in English.</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3</a:t>
            </a:fld>
            <a:endParaRPr lang="en-AU"/>
          </a:p>
        </p:txBody>
      </p:sp>
    </p:spTree>
    <p:extLst>
      <p:ext uri="{BB962C8B-B14F-4D97-AF65-F5344CB8AC3E}">
        <p14:creationId xmlns:p14="http://schemas.microsoft.com/office/powerpoint/2010/main" val="3940737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give a bit of context of the amount of data that is cleansed, here is a plot of the distribution of modified edit-distances from a sample. </a:t>
            </a:r>
          </a:p>
        </p:txBody>
      </p:sp>
      <p:sp>
        <p:nvSpPr>
          <p:cNvPr id="4" name="Slide Number Placeholder 3"/>
          <p:cNvSpPr>
            <a:spLocks noGrp="1"/>
          </p:cNvSpPr>
          <p:nvPr>
            <p:ph type="sldNum" sz="quarter" idx="5"/>
          </p:nvPr>
        </p:nvSpPr>
        <p:spPr/>
        <p:txBody>
          <a:bodyPr/>
          <a:lstStyle/>
          <a:p>
            <a:fld id="{BA5C7E75-4CB9-A146-97DA-C65403892819}" type="slidenum">
              <a:rPr lang="en-AU" smtClean="0"/>
              <a:t>30</a:t>
            </a:fld>
            <a:endParaRPr lang="en-AU"/>
          </a:p>
        </p:txBody>
      </p:sp>
    </p:spTree>
    <p:extLst>
      <p:ext uri="{BB962C8B-B14F-4D97-AF65-F5344CB8AC3E}">
        <p14:creationId xmlns:p14="http://schemas.microsoft.com/office/powerpoint/2010/main" val="3863052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would typically cleanse using a small modified edit-distance threshold from 0 to 0.3. Approximately 90% of the data is removed in the cleansing stage.</a:t>
            </a:r>
          </a:p>
        </p:txBody>
      </p:sp>
      <p:sp>
        <p:nvSpPr>
          <p:cNvPr id="4" name="Slide Number Placeholder 3"/>
          <p:cNvSpPr>
            <a:spLocks noGrp="1"/>
          </p:cNvSpPr>
          <p:nvPr>
            <p:ph type="sldNum" sz="quarter" idx="5"/>
          </p:nvPr>
        </p:nvSpPr>
        <p:spPr/>
        <p:txBody>
          <a:bodyPr/>
          <a:lstStyle/>
          <a:p>
            <a:fld id="{BA5C7E75-4CB9-A146-97DA-C65403892819}" type="slidenum">
              <a:rPr lang="en-AU" smtClean="0"/>
              <a:t>31</a:t>
            </a:fld>
            <a:endParaRPr lang="en-AU"/>
          </a:p>
        </p:txBody>
      </p:sp>
    </p:spTree>
    <p:extLst>
      <p:ext uri="{BB962C8B-B14F-4D97-AF65-F5344CB8AC3E}">
        <p14:creationId xmlns:p14="http://schemas.microsoft.com/office/powerpoint/2010/main" val="70167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We are using a character-level recurrent sequence to sequence model to train data. </a:t>
            </a:r>
          </a:p>
          <a:p>
            <a:r>
              <a:rPr lang="en-AU" sz="1200" kern="1200" dirty="0">
                <a:solidFill>
                  <a:schemeClr val="tx1"/>
                </a:solidFill>
                <a:effectLst/>
                <a:latin typeface="+mn-lt"/>
                <a:ea typeface="+mn-ea"/>
                <a:cs typeface="+mn-cs"/>
              </a:rPr>
              <a:t>A very high level overview, this basically means that there are two layers, the first layer accepts a sequence of user names and produces hidden states. The second sequence takes these hidden states as input and outputs screen names. </a:t>
            </a:r>
          </a:p>
          <a:p>
            <a:r>
              <a:rPr lang="en-AU" sz="1200" kern="1200" dirty="0">
                <a:solidFill>
                  <a:schemeClr val="tx1"/>
                </a:solidFill>
                <a:effectLst/>
                <a:latin typeface="+mn-lt"/>
                <a:ea typeface="+mn-ea"/>
                <a:cs typeface="+mn-cs"/>
              </a:rPr>
              <a:t>We can also think of this as the first layer encoding the user names into the target language and the second layer predicting the next target character given the user name and previous target characters. Character level means that the sequence is made up of characters instead of words.</a:t>
            </a:r>
          </a:p>
          <a:p>
            <a:r>
              <a:rPr lang="en-AU" sz="1200" kern="1200" dirty="0">
                <a:solidFill>
                  <a:schemeClr val="tx1"/>
                </a:solidFill>
                <a:effectLst/>
                <a:latin typeface="+mn-lt"/>
                <a:ea typeface="+mn-ea"/>
                <a:cs typeface="+mn-cs"/>
              </a:rPr>
              <a:t>CHANGE MEANING</a:t>
            </a:r>
          </a:p>
          <a:p>
            <a:r>
              <a:rPr lang="en-AU" sz="1200" kern="1200" dirty="0">
                <a:solidFill>
                  <a:schemeClr val="tx1"/>
                </a:solidFill>
                <a:effectLst/>
                <a:latin typeface="+mn-lt"/>
                <a:ea typeface="+mn-ea"/>
                <a:cs typeface="+mn-cs"/>
              </a:rPr>
              <a:t>Hidden state is a representation </a:t>
            </a:r>
          </a:p>
          <a:p>
            <a:r>
              <a:rPr lang="en-AU" sz="1200" kern="1200" dirty="0">
                <a:solidFill>
                  <a:schemeClr val="tx1"/>
                </a:solidFill>
                <a:effectLst/>
                <a:latin typeface="+mn-lt"/>
                <a:ea typeface="+mn-ea"/>
                <a:cs typeface="+mn-cs"/>
              </a:rPr>
              <a:t>Remove layers connotation – use models</a:t>
            </a:r>
          </a:p>
          <a:p>
            <a:endParaRPr lang="en-AU" dirty="0"/>
          </a:p>
          <a:p>
            <a:endParaRPr lang="en-AU" dirty="0"/>
          </a:p>
          <a:p>
            <a:r>
              <a:rPr lang="en-AU" dirty="0"/>
              <a:t>Introduce RNN, what is it, why use it, how to implement it</a:t>
            </a:r>
          </a:p>
        </p:txBody>
      </p:sp>
      <p:sp>
        <p:nvSpPr>
          <p:cNvPr id="4" name="Slide Number Placeholder 3"/>
          <p:cNvSpPr>
            <a:spLocks noGrp="1"/>
          </p:cNvSpPr>
          <p:nvPr>
            <p:ph type="sldNum" sz="quarter" idx="5"/>
          </p:nvPr>
        </p:nvSpPr>
        <p:spPr/>
        <p:txBody>
          <a:bodyPr/>
          <a:lstStyle/>
          <a:p>
            <a:fld id="{BA5C7E75-4CB9-A146-97DA-C65403892819}" type="slidenum">
              <a:rPr lang="en-AU" smtClean="0"/>
              <a:t>32</a:t>
            </a:fld>
            <a:endParaRPr lang="en-AU"/>
          </a:p>
        </p:txBody>
      </p:sp>
    </p:spTree>
    <p:extLst>
      <p:ext uri="{BB962C8B-B14F-4D97-AF65-F5344CB8AC3E}">
        <p14:creationId xmlns:p14="http://schemas.microsoft.com/office/powerpoint/2010/main" val="421737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33</a:t>
            </a:fld>
            <a:endParaRPr lang="en-AU"/>
          </a:p>
        </p:txBody>
      </p:sp>
    </p:spTree>
    <p:extLst>
      <p:ext uri="{BB962C8B-B14F-4D97-AF65-F5344CB8AC3E}">
        <p14:creationId xmlns:p14="http://schemas.microsoft.com/office/powerpoint/2010/main" val="4116720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After our model has been trained, we need to evaluate its effectiveness using unseen testing data. We are using 3 different testing sets, each testing set was produced from the same corpus of testing data but have been cleansed using different modified edit-distance thresholds. The first set is of edit-distance threshold of 0, meaning name pairs are standard transliterations. The second set is of edit-distance threshold of 0.1, meaning there is a little deviation from the standard transliteration. And the last set is of edit-distance threshold of 0.25, meaning there is some deviation from the standard transliteration. The goal of using three test sets is to provide different standard of evaluation.</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34</a:t>
            </a:fld>
            <a:endParaRPr lang="en-AU"/>
          </a:p>
        </p:txBody>
      </p:sp>
    </p:spTree>
    <p:extLst>
      <p:ext uri="{BB962C8B-B14F-4D97-AF65-F5344CB8AC3E}">
        <p14:creationId xmlns:p14="http://schemas.microsoft.com/office/powerpoint/2010/main" val="1271148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Throughout this project, the overall goal of building a name transliteration pipeline was achieved and the criteria of it being robust, modularised and workable were also achieved. </a:t>
            </a:r>
          </a:p>
          <a:p>
            <a:r>
              <a:rPr lang="en-AU" sz="1200" kern="1200" dirty="0">
                <a:solidFill>
                  <a:schemeClr val="tx1"/>
                </a:solidFill>
                <a:effectLst/>
                <a:latin typeface="+mn-lt"/>
                <a:ea typeface="+mn-ea"/>
                <a:cs typeface="+mn-cs"/>
              </a:rPr>
              <a:t>Many </a:t>
            </a:r>
            <a:r>
              <a:rPr lang="en-AU" sz="1200" kern="1200" dirty="0" err="1">
                <a:solidFill>
                  <a:schemeClr val="tx1"/>
                </a:solidFill>
                <a:effectLst/>
                <a:latin typeface="+mn-lt"/>
                <a:ea typeface="+mn-ea"/>
                <a:cs typeface="+mn-cs"/>
              </a:rPr>
              <a:t>jupyter</a:t>
            </a:r>
            <a:r>
              <a:rPr lang="en-AU" sz="1200" kern="1200" dirty="0">
                <a:solidFill>
                  <a:schemeClr val="tx1"/>
                </a:solidFill>
                <a:effectLst/>
                <a:latin typeface="+mn-lt"/>
                <a:ea typeface="+mn-ea"/>
                <a:cs typeface="+mn-cs"/>
              </a:rPr>
              <a:t> notebooks showcasing runs of the pipeline and experiments on the pipeline was also achieved.</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35</a:t>
            </a:fld>
            <a:endParaRPr lang="en-AU"/>
          </a:p>
        </p:txBody>
      </p:sp>
    </p:spTree>
    <p:extLst>
      <p:ext uri="{BB962C8B-B14F-4D97-AF65-F5344CB8AC3E}">
        <p14:creationId xmlns:p14="http://schemas.microsoft.com/office/powerpoint/2010/main" val="579091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In terms of model performance, 3 models were produced with different edit-threshold cleansing applied. As expected, the minimum loss and maximum accuracy of the three test sets perfectly lined up with their respective edit-distance threshold models. For example, the model which used data that had been cleansed using 0.25 edit-distance, achieved best results on test set 3, which also had data that had been cleansed using 0.25 edit-distance. This shows that each model has correctly learnt the intricacies of informally transliterating a variety of Twitter name pairs.</a:t>
            </a:r>
            <a:endParaRPr lang="en-AU" dirty="0"/>
          </a:p>
          <a:p>
            <a:endParaRPr lang="en-AU" dirty="0"/>
          </a:p>
          <a:p>
            <a:r>
              <a:rPr lang="en-AU" dirty="0"/>
              <a:t>Have a little discussion on model performance</a:t>
            </a:r>
          </a:p>
          <a:p>
            <a:endParaRPr lang="en-AU" dirty="0"/>
          </a:p>
          <a:p>
            <a:r>
              <a:rPr lang="en-AU" dirty="0"/>
              <a:t>Create scatter plot of data – loss plot and accuracy plot</a:t>
            </a:r>
          </a:p>
          <a:p>
            <a:endParaRPr lang="en-AU" dirty="0"/>
          </a:p>
          <a:p>
            <a:r>
              <a:rPr lang="en-AU" dirty="0"/>
              <a:t>Add example transliterations, good, bad, use different models created</a:t>
            </a:r>
          </a:p>
          <a:p>
            <a:endParaRPr lang="en-AU" dirty="0"/>
          </a:p>
          <a:p>
            <a:r>
              <a:rPr lang="en-AU" dirty="0"/>
              <a:t>Add arrows on table to symbolise increasing noise</a:t>
            </a:r>
          </a:p>
          <a:p>
            <a:endParaRPr lang="en-AU" dirty="0"/>
          </a:p>
          <a:p>
            <a:r>
              <a:rPr lang="en-AU" dirty="0"/>
              <a:t>Separate out loss and accuracy???</a:t>
            </a:r>
          </a:p>
        </p:txBody>
      </p:sp>
      <p:sp>
        <p:nvSpPr>
          <p:cNvPr id="4" name="Slide Number Placeholder 3"/>
          <p:cNvSpPr>
            <a:spLocks noGrp="1"/>
          </p:cNvSpPr>
          <p:nvPr>
            <p:ph type="sldNum" sz="quarter" idx="5"/>
          </p:nvPr>
        </p:nvSpPr>
        <p:spPr/>
        <p:txBody>
          <a:bodyPr/>
          <a:lstStyle/>
          <a:p>
            <a:fld id="{BA5C7E75-4CB9-A146-97DA-C65403892819}" type="slidenum">
              <a:rPr lang="en-AU" smtClean="0"/>
              <a:t>36</a:t>
            </a:fld>
            <a:endParaRPr lang="en-AU"/>
          </a:p>
        </p:txBody>
      </p:sp>
    </p:spTree>
    <p:extLst>
      <p:ext uri="{BB962C8B-B14F-4D97-AF65-F5344CB8AC3E}">
        <p14:creationId xmlns:p14="http://schemas.microsoft.com/office/powerpoint/2010/main" val="4227666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37</a:t>
            </a:fld>
            <a:endParaRPr lang="en-AU"/>
          </a:p>
        </p:txBody>
      </p:sp>
    </p:spTree>
    <p:extLst>
      <p:ext uri="{BB962C8B-B14F-4D97-AF65-F5344CB8AC3E}">
        <p14:creationId xmlns:p14="http://schemas.microsoft.com/office/powerpoint/2010/main" val="3815060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Due to hardware constraints, only a fraction of the available Twitter files were used in the final model. An extension of this project would be to run this entire process on better hardware.</a:t>
            </a:r>
          </a:p>
          <a:p>
            <a:endParaRPr lang="en-AU" dirty="0"/>
          </a:p>
          <a:p>
            <a:r>
              <a:rPr lang="en-AU" dirty="0"/>
              <a:t>More discussion</a:t>
            </a:r>
          </a:p>
          <a:p>
            <a:endParaRPr lang="en-AU" dirty="0"/>
          </a:p>
          <a:p>
            <a:r>
              <a:rPr lang="en-AU" dirty="0"/>
              <a:t>More investigation into phenomenon found</a:t>
            </a:r>
          </a:p>
        </p:txBody>
      </p:sp>
      <p:sp>
        <p:nvSpPr>
          <p:cNvPr id="4" name="Slide Number Placeholder 3"/>
          <p:cNvSpPr>
            <a:spLocks noGrp="1"/>
          </p:cNvSpPr>
          <p:nvPr>
            <p:ph type="sldNum" sz="quarter" idx="5"/>
          </p:nvPr>
        </p:nvSpPr>
        <p:spPr/>
        <p:txBody>
          <a:bodyPr/>
          <a:lstStyle/>
          <a:p>
            <a:fld id="{BA5C7E75-4CB9-A146-97DA-C65403892819}" type="slidenum">
              <a:rPr lang="en-AU" smtClean="0"/>
              <a:t>38</a:t>
            </a:fld>
            <a:endParaRPr lang="en-AU"/>
          </a:p>
        </p:txBody>
      </p:sp>
    </p:spTree>
    <p:extLst>
      <p:ext uri="{BB962C8B-B14F-4D97-AF65-F5344CB8AC3E}">
        <p14:creationId xmlns:p14="http://schemas.microsoft.com/office/powerpoint/2010/main" val="164108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You might be wondering, why keep looking into transliterating? Surely the act of converting sounds of one language into another has already been implemented already. And you are correct, there exists standard transliteration systems for pretty much all language pairs. </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4</a:t>
            </a:fld>
            <a:endParaRPr lang="en-AU"/>
          </a:p>
        </p:txBody>
      </p:sp>
    </p:spTree>
    <p:extLst>
      <p:ext uri="{BB962C8B-B14F-4D97-AF65-F5344CB8AC3E}">
        <p14:creationId xmlns:p14="http://schemas.microsoft.com/office/powerpoint/2010/main" val="340256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However, when choosing a name, not everyone is going to use a standard transliteration system, many will self-transliterate their name. In this project we are interested in capturing this informal transliteration process. The produced system will provide an alternative transliteration to the standard transliteration systems.</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5</a:t>
            </a:fld>
            <a:endParaRPr lang="en-AU"/>
          </a:p>
        </p:txBody>
      </p:sp>
    </p:spTree>
    <p:extLst>
      <p:ext uri="{BB962C8B-B14F-4D97-AF65-F5344CB8AC3E}">
        <p14:creationId xmlns:p14="http://schemas.microsoft.com/office/powerpoint/2010/main" val="326954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 real-life application of transliterations is the security vetting process of foreign nationals. To accurately determine the profile of someone given a single name, we would want to investigate documents in multiple languages. To identify the person of interest we need to search using a transliterated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MAKE SHORTER</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6</a:t>
            </a:fld>
            <a:endParaRPr lang="en-AU"/>
          </a:p>
        </p:txBody>
      </p:sp>
    </p:spTree>
    <p:extLst>
      <p:ext uri="{BB962C8B-B14F-4D97-AF65-F5344CB8AC3E}">
        <p14:creationId xmlns:p14="http://schemas.microsoft.com/office/powerpoint/2010/main" val="90145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Now that we are properly motivated, we will have a look at the project goals. The overarching goal is to create a name transliteration pipeline that takes in raw Twitter data and produces a language model capable of transliterating between languages. This pipeline has to be robust and easy to utilise. </a:t>
            </a:r>
          </a:p>
          <a:p>
            <a:r>
              <a:rPr lang="en-AU" sz="1200" kern="1200" dirty="0">
                <a:solidFill>
                  <a:schemeClr val="tx1"/>
                </a:solidFill>
                <a:effectLst/>
                <a:latin typeface="+mn-lt"/>
                <a:ea typeface="+mn-ea"/>
                <a:cs typeface="+mn-cs"/>
              </a:rPr>
              <a:t>After the completion of this pipeline, the focus of this project is on experimentation on the Twitter data using this pipeline. Experiments include ways to increase model accuracy and decrease model loss by different methods of cleansing.</a:t>
            </a:r>
          </a:p>
          <a:p>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7</a:t>
            </a:fld>
            <a:endParaRPr lang="en-AU"/>
          </a:p>
        </p:txBody>
      </p:sp>
    </p:spTree>
    <p:extLst>
      <p:ext uri="{BB962C8B-B14F-4D97-AF65-F5344CB8AC3E}">
        <p14:creationId xmlns:p14="http://schemas.microsoft.com/office/powerpoint/2010/main" val="2315062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Twitter provides the data that is driving this whole operation. Twitter is chosen specifically because: it has a global user space, </a:t>
            </a:r>
            <a:endParaRPr lang="en-AU" dirty="0"/>
          </a:p>
        </p:txBody>
      </p:sp>
      <p:sp>
        <p:nvSpPr>
          <p:cNvPr id="4" name="Slide Number Placeholder 3"/>
          <p:cNvSpPr>
            <a:spLocks noGrp="1"/>
          </p:cNvSpPr>
          <p:nvPr>
            <p:ph type="sldNum" sz="quarter" idx="5"/>
          </p:nvPr>
        </p:nvSpPr>
        <p:spPr/>
        <p:txBody>
          <a:bodyPr/>
          <a:lstStyle/>
          <a:p>
            <a:fld id="{BA5C7E75-4CB9-A146-97DA-C65403892819}" type="slidenum">
              <a:rPr lang="en-AU" smtClean="0"/>
              <a:t>8</a:t>
            </a:fld>
            <a:endParaRPr lang="en-AU"/>
          </a:p>
        </p:txBody>
      </p:sp>
    </p:spTree>
    <p:extLst>
      <p:ext uri="{BB962C8B-B14F-4D97-AF65-F5344CB8AC3E}">
        <p14:creationId xmlns:p14="http://schemas.microsoft.com/office/powerpoint/2010/main" val="224084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users have to enter an English user name along with a screen name that can be in any language. Therefore, a user signing up to Twitter is compelled to transliterate their screen name when entering their username. However, this is very noisy data as users do not have to provide a transliteration of their screen name. The solution to this problem will be explained in the cleansing section.</a:t>
            </a:r>
          </a:p>
        </p:txBody>
      </p:sp>
      <p:sp>
        <p:nvSpPr>
          <p:cNvPr id="4" name="Slide Number Placeholder 3"/>
          <p:cNvSpPr>
            <a:spLocks noGrp="1"/>
          </p:cNvSpPr>
          <p:nvPr>
            <p:ph type="sldNum" sz="quarter" idx="5"/>
          </p:nvPr>
        </p:nvSpPr>
        <p:spPr/>
        <p:txBody>
          <a:bodyPr/>
          <a:lstStyle/>
          <a:p>
            <a:fld id="{BA5C7E75-4CB9-A146-97DA-C65403892819}" type="slidenum">
              <a:rPr lang="en-AU" smtClean="0"/>
              <a:t>9</a:t>
            </a:fld>
            <a:endParaRPr lang="en-AU"/>
          </a:p>
        </p:txBody>
      </p:sp>
    </p:spTree>
    <p:extLst>
      <p:ext uri="{BB962C8B-B14F-4D97-AF65-F5344CB8AC3E}">
        <p14:creationId xmlns:p14="http://schemas.microsoft.com/office/powerpoint/2010/main" val="63207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15BE-3FC8-974E-BDB1-0DEFC01A917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C57AE500-B29E-C04C-BA91-7439218A3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A4B9E8A1-405C-2E4F-806C-3B82DB6C9D37}"/>
              </a:ext>
            </a:extLst>
          </p:cNvPr>
          <p:cNvSpPr>
            <a:spLocks noGrp="1"/>
          </p:cNvSpPr>
          <p:nvPr>
            <p:ph type="dt" sz="half" idx="10"/>
          </p:nvPr>
        </p:nvSpPr>
        <p:spPr/>
        <p:txBody>
          <a:bodyPr/>
          <a:lstStyle/>
          <a:p>
            <a:fld id="{605165FB-F268-E343-8AFE-79F707EE2475}" type="datetime1">
              <a:rPr lang="en-AU" smtClean="0"/>
              <a:t>3/6/21</a:t>
            </a:fld>
            <a:endParaRPr lang="en-AU"/>
          </a:p>
        </p:txBody>
      </p:sp>
      <p:sp>
        <p:nvSpPr>
          <p:cNvPr id="5" name="Footer Placeholder 4">
            <a:extLst>
              <a:ext uri="{FF2B5EF4-FFF2-40B4-BE49-F238E27FC236}">
                <a16:creationId xmlns:a16="http://schemas.microsoft.com/office/drawing/2014/main" id="{33AFC9C1-86E2-6041-AD3E-7DC885FD63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4E7A125-0FF3-6843-8BB7-D4B25FBBDFEC}"/>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213842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895-5BA1-DB44-9B28-5F7697AD8D66}"/>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71DB76C8-0EB7-0F42-81D5-FA0E8AC151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A04F91F8-18E5-724A-8BBE-3768AED81A68}"/>
              </a:ext>
            </a:extLst>
          </p:cNvPr>
          <p:cNvSpPr>
            <a:spLocks noGrp="1"/>
          </p:cNvSpPr>
          <p:nvPr>
            <p:ph type="dt" sz="half" idx="10"/>
          </p:nvPr>
        </p:nvSpPr>
        <p:spPr/>
        <p:txBody>
          <a:bodyPr/>
          <a:lstStyle/>
          <a:p>
            <a:fld id="{B511606D-FBB6-F24B-9F7C-FA1DCE8EB0F5}" type="datetime1">
              <a:rPr lang="en-AU" smtClean="0"/>
              <a:t>3/6/21</a:t>
            </a:fld>
            <a:endParaRPr lang="en-AU"/>
          </a:p>
        </p:txBody>
      </p:sp>
      <p:sp>
        <p:nvSpPr>
          <p:cNvPr id="5" name="Footer Placeholder 4">
            <a:extLst>
              <a:ext uri="{FF2B5EF4-FFF2-40B4-BE49-F238E27FC236}">
                <a16:creationId xmlns:a16="http://schemas.microsoft.com/office/drawing/2014/main" id="{FD2247AC-5871-D54B-B980-75CC3D294E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EE8374-BED3-C347-BDAD-CB557EFF0F22}"/>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26407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EE08B-FE4B-944B-9E3B-C8C688F8CB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775901D5-1EE7-4043-9DBD-6F28370D432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4F04527E-05FD-444B-B653-8BC9741772CF}"/>
              </a:ext>
            </a:extLst>
          </p:cNvPr>
          <p:cNvSpPr>
            <a:spLocks noGrp="1"/>
          </p:cNvSpPr>
          <p:nvPr>
            <p:ph type="dt" sz="half" idx="10"/>
          </p:nvPr>
        </p:nvSpPr>
        <p:spPr/>
        <p:txBody>
          <a:bodyPr/>
          <a:lstStyle/>
          <a:p>
            <a:fld id="{755852DF-1E7B-D748-A8D2-D1B5F4E29BE1}" type="datetime1">
              <a:rPr lang="en-AU" smtClean="0"/>
              <a:t>3/6/21</a:t>
            </a:fld>
            <a:endParaRPr lang="en-AU"/>
          </a:p>
        </p:txBody>
      </p:sp>
      <p:sp>
        <p:nvSpPr>
          <p:cNvPr id="5" name="Footer Placeholder 4">
            <a:extLst>
              <a:ext uri="{FF2B5EF4-FFF2-40B4-BE49-F238E27FC236}">
                <a16:creationId xmlns:a16="http://schemas.microsoft.com/office/drawing/2014/main" id="{FEF4D0C0-6341-284D-BD25-A5EE0EA2F7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E2AEF8-993F-C442-A4A5-102E4FE41756}"/>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109723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F28F-FEB6-5D4E-8B1A-45F7EAA2663F}"/>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208C3643-DA66-B34A-B425-DE1293CA0DC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03A665A-66E0-524B-B6DA-A96044724B9A}"/>
              </a:ext>
            </a:extLst>
          </p:cNvPr>
          <p:cNvSpPr>
            <a:spLocks noGrp="1"/>
          </p:cNvSpPr>
          <p:nvPr>
            <p:ph type="dt" sz="half" idx="10"/>
          </p:nvPr>
        </p:nvSpPr>
        <p:spPr/>
        <p:txBody>
          <a:bodyPr/>
          <a:lstStyle/>
          <a:p>
            <a:fld id="{68410EE5-D5A4-E04F-9A4E-E5144599CF7A}" type="datetime1">
              <a:rPr lang="en-AU" smtClean="0"/>
              <a:t>3/6/21</a:t>
            </a:fld>
            <a:endParaRPr lang="en-AU"/>
          </a:p>
        </p:txBody>
      </p:sp>
      <p:sp>
        <p:nvSpPr>
          <p:cNvPr id="5" name="Footer Placeholder 4">
            <a:extLst>
              <a:ext uri="{FF2B5EF4-FFF2-40B4-BE49-F238E27FC236}">
                <a16:creationId xmlns:a16="http://schemas.microsoft.com/office/drawing/2014/main" id="{2CDF2951-8F29-8F41-BF93-36331BDA19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0D0C03-B71A-544E-9A59-4C7A16CB7BB4}"/>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196014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6361-2C4C-0B4B-B154-19ED134520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4407B4CE-3D9C-CF46-9235-462BD1AAA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4795930-C307-3D4E-AD2F-2AFFA327C9A5}"/>
              </a:ext>
            </a:extLst>
          </p:cNvPr>
          <p:cNvSpPr>
            <a:spLocks noGrp="1"/>
          </p:cNvSpPr>
          <p:nvPr>
            <p:ph type="dt" sz="half" idx="10"/>
          </p:nvPr>
        </p:nvSpPr>
        <p:spPr/>
        <p:txBody>
          <a:bodyPr/>
          <a:lstStyle/>
          <a:p>
            <a:fld id="{CEF0CFB9-983B-3E40-AA05-80646E8D9CBD}" type="datetime1">
              <a:rPr lang="en-AU" smtClean="0"/>
              <a:t>3/6/21</a:t>
            </a:fld>
            <a:endParaRPr lang="en-AU"/>
          </a:p>
        </p:txBody>
      </p:sp>
      <p:sp>
        <p:nvSpPr>
          <p:cNvPr id="5" name="Footer Placeholder 4">
            <a:extLst>
              <a:ext uri="{FF2B5EF4-FFF2-40B4-BE49-F238E27FC236}">
                <a16:creationId xmlns:a16="http://schemas.microsoft.com/office/drawing/2014/main" id="{67C53F0A-4A9B-5148-9E49-DC2674A037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A4339A8-9036-A948-BFCE-259F3A5FC3B7}"/>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29888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757A-889A-324F-ACB1-EA9F62E700A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AC712D05-4DC4-DC41-9189-8F4A4F6F9E9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E3646D21-90B2-7B4E-9E9A-18675B3F15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E608B329-130A-B34D-B3B0-CCF3B60CB9F3}"/>
              </a:ext>
            </a:extLst>
          </p:cNvPr>
          <p:cNvSpPr>
            <a:spLocks noGrp="1"/>
          </p:cNvSpPr>
          <p:nvPr>
            <p:ph type="dt" sz="half" idx="10"/>
          </p:nvPr>
        </p:nvSpPr>
        <p:spPr/>
        <p:txBody>
          <a:bodyPr/>
          <a:lstStyle/>
          <a:p>
            <a:fld id="{8FC5EA07-C252-D442-91DB-216CEFA96D14}" type="datetime1">
              <a:rPr lang="en-AU" smtClean="0"/>
              <a:t>3/6/21</a:t>
            </a:fld>
            <a:endParaRPr lang="en-AU"/>
          </a:p>
        </p:txBody>
      </p:sp>
      <p:sp>
        <p:nvSpPr>
          <p:cNvPr id="6" name="Footer Placeholder 5">
            <a:extLst>
              <a:ext uri="{FF2B5EF4-FFF2-40B4-BE49-F238E27FC236}">
                <a16:creationId xmlns:a16="http://schemas.microsoft.com/office/drawing/2014/main" id="{DE4D0420-1893-4144-86AD-C286F174C63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0A58AA-F763-0048-972A-D1B2B562D8E7}"/>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143622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695-EC6C-1F45-927D-14EBB1B262D4}"/>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397E0F9B-628A-C841-B662-BBC51E263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9236A6-9BCD-0A44-AF2A-7C329F69EE6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C1BF2C0-F8AE-894C-AECB-2C22C6289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A078489-874D-CE4E-927F-611AAC68D09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A3020B62-1D01-B34C-BF0C-0402415D6902}"/>
              </a:ext>
            </a:extLst>
          </p:cNvPr>
          <p:cNvSpPr>
            <a:spLocks noGrp="1"/>
          </p:cNvSpPr>
          <p:nvPr>
            <p:ph type="dt" sz="half" idx="10"/>
          </p:nvPr>
        </p:nvSpPr>
        <p:spPr/>
        <p:txBody>
          <a:bodyPr/>
          <a:lstStyle/>
          <a:p>
            <a:fld id="{BD8477B7-4975-424A-ABC7-459921502C8A}" type="datetime1">
              <a:rPr lang="en-AU" smtClean="0"/>
              <a:t>3/6/21</a:t>
            </a:fld>
            <a:endParaRPr lang="en-AU"/>
          </a:p>
        </p:txBody>
      </p:sp>
      <p:sp>
        <p:nvSpPr>
          <p:cNvPr id="8" name="Footer Placeholder 7">
            <a:extLst>
              <a:ext uri="{FF2B5EF4-FFF2-40B4-BE49-F238E27FC236}">
                <a16:creationId xmlns:a16="http://schemas.microsoft.com/office/drawing/2014/main" id="{09D108F5-3FAF-6145-83BD-C6720ED84F8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92F2235-0D2F-8A45-94FB-4A794C98A8CA}"/>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338829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D4A8-B7C6-894D-804C-9922B78AF029}"/>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447B43DE-296E-DF45-BFF0-CAFE2A0C84A7}"/>
              </a:ext>
            </a:extLst>
          </p:cNvPr>
          <p:cNvSpPr>
            <a:spLocks noGrp="1"/>
          </p:cNvSpPr>
          <p:nvPr>
            <p:ph type="dt" sz="half" idx="10"/>
          </p:nvPr>
        </p:nvSpPr>
        <p:spPr/>
        <p:txBody>
          <a:bodyPr/>
          <a:lstStyle/>
          <a:p>
            <a:fld id="{B45450A9-CA1B-3B48-AC26-2BEB89BB0DFF}" type="datetime1">
              <a:rPr lang="en-AU" smtClean="0"/>
              <a:t>3/6/21</a:t>
            </a:fld>
            <a:endParaRPr lang="en-AU"/>
          </a:p>
        </p:txBody>
      </p:sp>
      <p:sp>
        <p:nvSpPr>
          <p:cNvPr id="4" name="Footer Placeholder 3">
            <a:extLst>
              <a:ext uri="{FF2B5EF4-FFF2-40B4-BE49-F238E27FC236}">
                <a16:creationId xmlns:a16="http://schemas.microsoft.com/office/drawing/2014/main" id="{9B340DCE-122B-F647-A64C-EA641ADBD21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9ACED07-FED9-5F4E-855C-25B2758640F7}"/>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46639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8CB21-B87A-854F-96C0-49C1DE0C62CB}"/>
              </a:ext>
            </a:extLst>
          </p:cNvPr>
          <p:cNvSpPr>
            <a:spLocks noGrp="1"/>
          </p:cNvSpPr>
          <p:nvPr>
            <p:ph type="dt" sz="half" idx="10"/>
          </p:nvPr>
        </p:nvSpPr>
        <p:spPr/>
        <p:txBody>
          <a:bodyPr/>
          <a:lstStyle/>
          <a:p>
            <a:fld id="{1054BB51-555A-3A42-A9E9-F39873074113}" type="datetime1">
              <a:rPr lang="en-AU" smtClean="0"/>
              <a:t>3/6/21</a:t>
            </a:fld>
            <a:endParaRPr lang="en-AU"/>
          </a:p>
        </p:txBody>
      </p:sp>
      <p:sp>
        <p:nvSpPr>
          <p:cNvPr id="3" name="Footer Placeholder 2">
            <a:extLst>
              <a:ext uri="{FF2B5EF4-FFF2-40B4-BE49-F238E27FC236}">
                <a16:creationId xmlns:a16="http://schemas.microsoft.com/office/drawing/2014/main" id="{C9064A6B-5CF3-1B4A-90FD-840798A0AD8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6005D73-9D14-2B40-9A05-B3F2FDE573C6}"/>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195655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DF47-ABE2-DA4E-9BFC-19B6FE6827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A706F84C-00A2-3842-8CFE-61D1FEF0F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8380C208-4904-0040-9BCA-9097FFBAC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EF29A1-B03F-F548-9780-D7EBBC830FD6}"/>
              </a:ext>
            </a:extLst>
          </p:cNvPr>
          <p:cNvSpPr>
            <a:spLocks noGrp="1"/>
          </p:cNvSpPr>
          <p:nvPr>
            <p:ph type="dt" sz="half" idx="10"/>
          </p:nvPr>
        </p:nvSpPr>
        <p:spPr/>
        <p:txBody>
          <a:bodyPr/>
          <a:lstStyle/>
          <a:p>
            <a:fld id="{3F8D733B-381E-BD4C-BCD8-7C9B8123735D}" type="datetime1">
              <a:rPr lang="en-AU" smtClean="0"/>
              <a:t>3/6/21</a:t>
            </a:fld>
            <a:endParaRPr lang="en-AU"/>
          </a:p>
        </p:txBody>
      </p:sp>
      <p:sp>
        <p:nvSpPr>
          <p:cNvPr id="6" name="Footer Placeholder 5">
            <a:extLst>
              <a:ext uri="{FF2B5EF4-FFF2-40B4-BE49-F238E27FC236}">
                <a16:creationId xmlns:a16="http://schemas.microsoft.com/office/drawing/2014/main" id="{139E2CDD-1191-6A43-BA97-AB7AA7C3A6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B4D942-263E-5F4A-9E11-50FC47A75C4B}"/>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219257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4737-2F17-AC47-93A9-CB761D1E9A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9C3D5425-649F-8E4E-9CB3-9CD44AFDF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D52DD8B-FF5A-E942-9278-D8B17A8CF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FF601C-4005-084F-976A-A1A5202B1188}"/>
              </a:ext>
            </a:extLst>
          </p:cNvPr>
          <p:cNvSpPr>
            <a:spLocks noGrp="1"/>
          </p:cNvSpPr>
          <p:nvPr>
            <p:ph type="dt" sz="half" idx="10"/>
          </p:nvPr>
        </p:nvSpPr>
        <p:spPr/>
        <p:txBody>
          <a:bodyPr/>
          <a:lstStyle/>
          <a:p>
            <a:fld id="{BEDBF140-6F5C-FC41-B829-C1379195A03E}" type="datetime1">
              <a:rPr lang="en-AU" smtClean="0"/>
              <a:t>3/6/21</a:t>
            </a:fld>
            <a:endParaRPr lang="en-AU"/>
          </a:p>
        </p:txBody>
      </p:sp>
      <p:sp>
        <p:nvSpPr>
          <p:cNvPr id="6" name="Footer Placeholder 5">
            <a:extLst>
              <a:ext uri="{FF2B5EF4-FFF2-40B4-BE49-F238E27FC236}">
                <a16:creationId xmlns:a16="http://schemas.microsoft.com/office/drawing/2014/main" id="{5ED00D18-0B0D-FF4D-A6DD-E4795BFDFD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FF76B14-286F-B24B-83ED-8F5382510B18}"/>
              </a:ext>
            </a:extLst>
          </p:cNvPr>
          <p:cNvSpPr>
            <a:spLocks noGrp="1"/>
          </p:cNvSpPr>
          <p:nvPr>
            <p:ph type="sldNum" sz="quarter" idx="12"/>
          </p:nvPr>
        </p:nvSpPr>
        <p:spPr/>
        <p:txBody>
          <a:bodyPr/>
          <a:lstStyle/>
          <a:p>
            <a:fld id="{AD0369CE-0151-F748-9ED4-9508A9FAC3FF}" type="slidenum">
              <a:rPr lang="en-AU" smtClean="0"/>
              <a:t>‹#›</a:t>
            </a:fld>
            <a:endParaRPr lang="en-AU"/>
          </a:p>
        </p:txBody>
      </p:sp>
    </p:spTree>
    <p:extLst>
      <p:ext uri="{BB962C8B-B14F-4D97-AF65-F5344CB8AC3E}">
        <p14:creationId xmlns:p14="http://schemas.microsoft.com/office/powerpoint/2010/main" val="297849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EA7DC-7176-8845-8E2D-6B59CAC6F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51EA43C4-EA0B-7B42-84D6-CA4EB5368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A3D4089B-5A62-8E47-8577-17C8BB15A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C03A6-C24D-9941-A52E-084E1FB70E0A}" type="datetime1">
              <a:rPr lang="en-AU" smtClean="0"/>
              <a:t>3/6/21</a:t>
            </a:fld>
            <a:endParaRPr lang="en-AU"/>
          </a:p>
        </p:txBody>
      </p:sp>
      <p:sp>
        <p:nvSpPr>
          <p:cNvPr id="5" name="Footer Placeholder 4">
            <a:extLst>
              <a:ext uri="{FF2B5EF4-FFF2-40B4-BE49-F238E27FC236}">
                <a16:creationId xmlns:a16="http://schemas.microsoft.com/office/drawing/2014/main" id="{70227313-2FE8-7F4A-8E82-6080171E9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2A74FA9-6880-BA43-817A-D4606713C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369CE-0151-F748-9ED4-9508A9FAC3FF}" type="slidenum">
              <a:rPr lang="en-AU" smtClean="0"/>
              <a:t>‹#›</a:t>
            </a:fld>
            <a:endParaRPr lang="en-AU"/>
          </a:p>
        </p:txBody>
      </p:sp>
    </p:spTree>
    <p:extLst>
      <p:ext uri="{BB962C8B-B14F-4D97-AF65-F5344CB8AC3E}">
        <p14:creationId xmlns:p14="http://schemas.microsoft.com/office/powerpoint/2010/main" val="725116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70.png"/></Relationships>
</file>

<file path=ppt/slides/_rels/slide29.xml.rels><?xml version="1.0" encoding="UTF-8" standalone="yes"?>
<Relationships xmlns="http://schemas.openxmlformats.org/package/2006/relationships"><Relationship Id="rId7"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audio" Target="../media/media4.mp3"/><Relationship Id="rId13" Type="http://schemas.microsoft.com/office/2007/relationships/media" Target="../media/media7.mp3"/><Relationship Id="rId3" Type="http://schemas.microsoft.com/office/2007/relationships/media" Target="../media/media2.mp3"/><Relationship Id="rId7" Type="http://schemas.microsoft.com/office/2007/relationships/media" Target="../media/media4.mp3"/><Relationship Id="rId12" Type="http://schemas.openxmlformats.org/officeDocument/2006/relationships/audio" Target="../media/media6.mp3"/><Relationship Id="rId17" Type="http://schemas.openxmlformats.org/officeDocument/2006/relationships/image" Target="../media/image15.png"/><Relationship Id="rId2" Type="http://schemas.openxmlformats.org/officeDocument/2006/relationships/audio" Target="../media/media1.mp3"/><Relationship Id="rId16" Type="http://schemas.openxmlformats.org/officeDocument/2006/relationships/notesSlide" Target="../notesSlides/notesSlide37.xml"/><Relationship Id="rId1" Type="http://schemas.microsoft.com/office/2007/relationships/media" Target="../media/media1.mp3"/><Relationship Id="rId6" Type="http://schemas.openxmlformats.org/officeDocument/2006/relationships/audio" Target="../media/media3.mp3"/><Relationship Id="rId11" Type="http://schemas.microsoft.com/office/2007/relationships/media" Target="../media/media6.mp3"/><Relationship Id="rId5" Type="http://schemas.microsoft.com/office/2007/relationships/media" Target="../media/media3.mp3"/><Relationship Id="rId15" Type="http://schemas.openxmlformats.org/officeDocument/2006/relationships/slideLayout" Target="../slideLayouts/slideLayout2.xml"/><Relationship Id="rId10" Type="http://schemas.openxmlformats.org/officeDocument/2006/relationships/audio" Target="../media/media5.mp3"/><Relationship Id="rId4" Type="http://schemas.openxmlformats.org/officeDocument/2006/relationships/audio" Target="../media/media2.mp3"/><Relationship Id="rId9" Type="http://schemas.microsoft.com/office/2007/relationships/media" Target="../media/media5.mp3"/><Relationship Id="rId14" Type="http://schemas.openxmlformats.org/officeDocument/2006/relationships/audio" Target="../media/media7.mp3"/></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B9898-C8BB-E947-A11E-3DBD6088EE6B}"/>
              </a:ext>
            </a:extLst>
          </p:cNvPr>
          <p:cNvSpPr>
            <a:spLocks noGrp="1"/>
          </p:cNvSpPr>
          <p:nvPr>
            <p:ph type="ctrTitle"/>
          </p:nvPr>
        </p:nvSpPr>
        <p:spPr>
          <a:xfrm>
            <a:off x="650449" y="4559523"/>
            <a:ext cx="10901471" cy="1236440"/>
          </a:xfrm>
          <a:noFill/>
        </p:spPr>
        <p:txBody>
          <a:bodyPr>
            <a:normAutofit fontScale="90000"/>
          </a:bodyPr>
          <a:lstStyle/>
          <a:p>
            <a:r>
              <a:rPr lang="en-AU" dirty="0">
                <a:solidFill>
                  <a:schemeClr val="bg1"/>
                </a:solidFill>
              </a:rPr>
              <a:t>Weakly Supervised Person Name Transliteration using Twitter Data</a:t>
            </a:r>
          </a:p>
        </p:txBody>
      </p:sp>
      <p:sp>
        <p:nvSpPr>
          <p:cNvPr id="3" name="Subtitle 2">
            <a:extLst>
              <a:ext uri="{FF2B5EF4-FFF2-40B4-BE49-F238E27FC236}">
                <a16:creationId xmlns:a16="http://schemas.microsoft.com/office/drawing/2014/main" id="{A33846CF-DA73-784A-9FA9-E9650AC8EC67}"/>
              </a:ext>
            </a:extLst>
          </p:cNvPr>
          <p:cNvSpPr>
            <a:spLocks noGrp="1"/>
          </p:cNvSpPr>
          <p:nvPr>
            <p:ph type="subTitle" idx="1"/>
          </p:nvPr>
        </p:nvSpPr>
        <p:spPr>
          <a:xfrm>
            <a:off x="650449" y="5795962"/>
            <a:ext cx="10901471" cy="1062037"/>
          </a:xfrm>
          <a:noFill/>
        </p:spPr>
        <p:txBody>
          <a:bodyPr>
            <a:normAutofit/>
          </a:bodyPr>
          <a:lstStyle/>
          <a:p>
            <a:r>
              <a:rPr lang="en-AU" b="1" i="1" dirty="0">
                <a:solidFill>
                  <a:schemeClr val="bg1"/>
                </a:solidFill>
              </a:rPr>
              <a:t>Advanced Topics in Computer Science Course</a:t>
            </a:r>
          </a:p>
          <a:p>
            <a:r>
              <a:rPr lang="en-AU" dirty="0">
                <a:solidFill>
                  <a:schemeClr val="bg1"/>
                </a:solidFill>
              </a:rPr>
              <a:t>Greenland Yu</a:t>
            </a:r>
          </a:p>
        </p:txBody>
      </p:sp>
      <p:pic>
        <p:nvPicPr>
          <p:cNvPr id="1026" name="Picture 2" descr="Literal Translation - Avoid its Pitfalls - Bunny Studio">
            <a:extLst>
              <a:ext uri="{FF2B5EF4-FFF2-40B4-BE49-F238E27FC236}">
                <a16:creationId xmlns:a16="http://schemas.microsoft.com/office/drawing/2014/main" id="{CDE55809-CC81-A441-89AB-57FB95CC0E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25" r="54" b="1"/>
          <a:stretch/>
        </p:blipFill>
        <p:spPr bwMode="auto">
          <a:xfrm>
            <a:off x="20" y="1"/>
            <a:ext cx="12191979" cy="42394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witter Logo transparent PNG - StickPNG">
            <a:extLst>
              <a:ext uri="{FF2B5EF4-FFF2-40B4-BE49-F238E27FC236}">
                <a16:creationId xmlns:a16="http://schemas.microsoft.com/office/drawing/2014/main" id="{D5E9172C-2A17-1740-9005-D0C981B07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823" y="2296884"/>
            <a:ext cx="1559921" cy="155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86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6DA4-BCD2-4147-ABED-3FE5F6B5C449}"/>
              </a:ext>
            </a:extLst>
          </p:cNvPr>
          <p:cNvSpPr>
            <a:spLocks noGrp="1"/>
          </p:cNvSpPr>
          <p:nvPr>
            <p:ph type="title"/>
          </p:nvPr>
        </p:nvSpPr>
        <p:spPr/>
        <p:txBody>
          <a:bodyPr/>
          <a:lstStyle/>
          <a:p>
            <a:pPr algn="ctr"/>
            <a:r>
              <a:rPr lang="en-AU" dirty="0"/>
              <a:t>Data Source</a:t>
            </a:r>
          </a:p>
        </p:txBody>
      </p:sp>
      <p:sp>
        <p:nvSpPr>
          <p:cNvPr id="3" name="Content Placeholder 2">
            <a:extLst>
              <a:ext uri="{FF2B5EF4-FFF2-40B4-BE49-F238E27FC236}">
                <a16:creationId xmlns:a16="http://schemas.microsoft.com/office/drawing/2014/main" id="{E371B955-30CE-D749-BCFB-D6D32FD39A5C}"/>
              </a:ext>
            </a:extLst>
          </p:cNvPr>
          <p:cNvSpPr>
            <a:spLocks noGrp="1"/>
          </p:cNvSpPr>
          <p:nvPr>
            <p:ph idx="1"/>
          </p:nvPr>
        </p:nvSpPr>
        <p:spPr>
          <a:xfrm>
            <a:off x="838200" y="1825625"/>
            <a:ext cx="4114800" cy="4351338"/>
          </a:xfrm>
        </p:spPr>
        <p:txBody>
          <a:bodyPr/>
          <a:lstStyle/>
          <a:p>
            <a:r>
              <a:rPr lang="en-AU" dirty="0"/>
              <a:t>Twitter Tweets</a:t>
            </a:r>
          </a:p>
          <a:p>
            <a:pPr lvl="1"/>
            <a:r>
              <a:rPr lang="en-AU" dirty="0"/>
              <a:t>Global user space</a:t>
            </a:r>
          </a:p>
          <a:p>
            <a:pPr lvl="1"/>
            <a:r>
              <a:rPr lang="en-AU" dirty="0"/>
              <a:t>However, very noisy data</a:t>
            </a:r>
          </a:p>
          <a:p>
            <a:r>
              <a:rPr lang="en-AU" dirty="0"/>
              <a:t>Scope of data</a:t>
            </a:r>
          </a:p>
          <a:p>
            <a:pPr lvl="1"/>
            <a:r>
              <a:rPr lang="en-AU" dirty="0"/>
              <a:t>In total 2 million Tweets</a:t>
            </a:r>
          </a:p>
          <a:p>
            <a:pPr lvl="1"/>
            <a:r>
              <a:rPr lang="en-AU" dirty="0"/>
              <a:t>Each Tweet is in JSON format</a:t>
            </a:r>
          </a:p>
        </p:txBody>
      </p:sp>
      <p:sp>
        <p:nvSpPr>
          <p:cNvPr id="4" name="Footer Placeholder 3">
            <a:extLst>
              <a:ext uri="{FF2B5EF4-FFF2-40B4-BE49-F238E27FC236}">
                <a16:creationId xmlns:a16="http://schemas.microsoft.com/office/drawing/2014/main" id="{C74FA9C4-ACFF-F24D-AA3E-0E8BA255CC49}"/>
              </a:ext>
            </a:extLst>
          </p:cNvPr>
          <p:cNvSpPr>
            <a:spLocks noGrp="1"/>
          </p:cNvSpPr>
          <p:nvPr>
            <p:ph type="ftr" sz="quarter" idx="11"/>
          </p:nvPr>
        </p:nvSpPr>
        <p:spPr/>
        <p:txBody>
          <a:bodyPr/>
          <a:lstStyle/>
          <a:p>
            <a:r>
              <a:rPr lang="en-AU" dirty="0"/>
              <a:t>Data Source</a:t>
            </a:r>
          </a:p>
        </p:txBody>
      </p:sp>
      <p:sp>
        <p:nvSpPr>
          <p:cNvPr id="5" name="Slide Number Placeholder 4">
            <a:extLst>
              <a:ext uri="{FF2B5EF4-FFF2-40B4-BE49-F238E27FC236}">
                <a16:creationId xmlns:a16="http://schemas.microsoft.com/office/drawing/2014/main" id="{89164664-1BC5-6041-A4E2-63F8F66EF20C}"/>
              </a:ext>
            </a:extLst>
          </p:cNvPr>
          <p:cNvSpPr>
            <a:spLocks noGrp="1"/>
          </p:cNvSpPr>
          <p:nvPr>
            <p:ph type="sldNum" sz="quarter" idx="12"/>
          </p:nvPr>
        </p:nvSpPr>
        <p:spPr/>
        <p:txBody>
          <a:bodyPr/>
          <a:lstStyle/>
          <a:p>
            <a:fld id="{AD0369CE-0151-F748-9ED4-9508A9FAC3FF}" type="slidenum">
              <a:rPr lang="en-AU" smtClean="0"/>
              <a:t>10</a:t>
            </a:fld>
            <a:endParaRPr lang="en-AU"/>
          </a:p>
        </p:txBody>
      </p:sp>
      <p:pic>
        <p:nvPicPr>
          <p:cNvPr id="1026" name="Picture 2">
            <a:extLst>
              <a:ext uri="{FF2B5EF4-FFF2-40B4-BE49-F238E27FC236}">
                <a16:creationId xmlns:a16="http://schemas.microsoft.com/office/drawing/2014/main" id="{FF78ED30-64B0-694D-9A9C-8E223F97D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514" y="1815330"/>
            <a:ext cx="6312186" cy="388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71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5D0B-0E9A-9E46-BDCB-81AA965D9B45}"/>
              </a:ext>
            </a:extLst>
          </p:cNvPr>
          <p:cNvSpPr>
            <a:spLocks noGrp="1"/>
          </p:cNvSpPr>
          <p:nvPr>
            <p:ph type="title"/>
          </p:nvPr>
        </p:nvSpPr>
        <p:spPr/>
        <p:txBody>
          <a:bodyPr/>
          <a:lstStyle/>
          <a:p>
            <a:pPr algn="ctr"/>
            <a:r>
              <a:rPr lang="en-AU" dirty="0"/>
              <a:t>Methodology – An overview</a:t>
            </a:r>
          </a:p>
        </p:txBody>
      </p:sp>
      <p:sp>
        <p:nvSpPr>
          <p:cNvPr id="3" name="Content Placeholder 2">
            <a:extLst>
              <a:ext uri="{FF2B5EF4-FFF2-40B4-BE49-F238E27FC236}">
                <a16:creationId xmlns:a16="http://schemas.microsoft.com/office/drawing/2014/main" id="{EE4403B9-43B1-3B4D-A5F0-5F2007F56F1A}"/>
              </a:ext>
            </a:extLst>
          </p:cNvPr>
          <p:cNvSpPr>
            <a:spLocks noGrp="1"/>
          </p:cNvSpPr>
          <p:nvPr>
            <p:ph idx="1"/>
          </p:nvPr>
        </p:nvSpPr>
        <p:spPr/>
        <p:txBody>
          <a:bodyPr/>
          <a:lstStyle/>
          <a:p>
            <a:r>
              <a:rPr lang="en-AU" dirty="0"/>
              <a:t>Filtering</a:t>
            </a:r>
          </a:p>
          <a:p>
            <a:r>
              <a:rPr lang="en-AU" dirty="0"/>
              <a:t>Cleansing</a:t>
            </a:r>
          </a:p>
          <a:p>
            <a:r>
              <a:rPr lang="en-AU" dirty="0"/>
              <a:t>Training</a:t>
            </a:r>
          </a:p>
          <a:p>
            <a:endParaRPr lang="en-AU" dirty="0"/>
          </a:p>
        </p:txBody>
      </p:sp>
      <p:sp>
        <p:nvSpPr>
          <p:cNvPr id="4" name="Footer Placeholder 3">
            <a:extLst>
              <a:ext uri="{FF2B5EF4-FFF2-40B4-BE49-F238E27FC236}">
                <a16:creationId xmlns:a16="http://schemas.microsoft.com/office/drawing/2014/main" id="{68851261-8C16-5E4C-B697-D8F0975F82E1}"/>
              </a:ext>
            </a:extLst>
          </p:cNvPr>
          <p:cNvSpPr>
            <a:spLocks noGrp="1"/>
          </p:cNvSpPr>
          <p:nvPr>
            <p:ph type="ftr" sz="quarter" idx="11"/>
          </p:nvPr>
        </p:nvSpPr>
        <p:spPr/>
        <p:txBody>
          <a:bodyPr/>
          <a:lstStyle/>
          <a:p>
            <a:r>
              <a:rPr lang="en-AU" dirty="0"/>
              <a:t>Methodology</a:t>
            </a:r>
          </a:p>
        </p:txBody>
      </p:sp>
      <p:sp>
        <p:nvSpPr>
          <p:cNvPr id="5" name="Slide Number Placeholder 4">
            <a:extLst>
              <a:ext uri="{FF2B5EF4-FFF2-40B4-BE49-F238E27FC236}">
                <a16:creationId xmlns:a16="http://schemas.microsoft.com/office/drawing/2014/main" id="{E327A110-D783-E545-8C75-DA9281A685B2}"/>
              </a:ext>
            </a:extLst>
          </p:cNvPr>
          <p:cNvSpPr>
            <a:spLocks noGrp="1"/>
          </p:cNvSpPr>
          <p:nvPr>
            <p:ph type="sldNum" sz="quarter" idx="12"/>
          </p:nvPr>
        </p:nvSpPr>
        <p:spPr/>
        <p:txBody>
          <a:bodyPr/>
          <a:lstStyle/>
          <a:p>
            <a:fld id="{AD0369CE-0151-F748-9ED4-9508A9FAC3FF}" type="slidenum">
              <a:rPr lang="en-AU" smtClean="0"/>
              <a:t>11</a:t>
            </a:fld>
            <a:endParaRPr lang="en-AU"/>
          </a:p>
        </p:txBody>
      </p:sp>
      <p:pic>
        <p:nvPicPr>
          <p:cNvPr id="6" name="Picture 5">
            <a:extLst>
              <a:ext uri="{FF2B5EF4-FFF2-40B4-BE49-F238E27FC236}">
                <a16:creationId xmlns:a16="http://schemas.microsoft.com/office/drawing/2014/main" id="{108BFD3C-B016-B44A-B3F4-BD71F86B6DE3}"/>
              </a:ext>
            </a:extLst>
          </p:cNvPr>
          <p:cNvPicPr>
            <a:picLocks noChangeAspect="1"/>
          </p:cNvPicPr>
          <p:nvPr/>
        </p:nvPicPr>
        <p:blipFill>
          <a:blip r:embed="rId3"/>
          <a:stretch>
            <a:fillRect/>
          </a:stretch>
        </p:blipFill>
        <p:spPr>
          <a:xfrm>
            <a:off x="1155190" y="4001294"/>
            <a:ext cx="9881620" cy="1063102"/>
          </a:xfrm>
          <a:prstGeom prst="rect">
            <a:avLst/>
          </a:prstGeom>
        </p:spPr>
      </p:pic>
    </p:spTree>
    <p:extLst>
      <p:ext uri="{BB962C8B-B14F-4D97-AF65-F5344CB8AC3E}">
        <p14:creationId xmlns:p14="http://schemas.microsoft.com/office/powerpoint/2010/main" val="206706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F10A-A3BB-E141-89C7-0CCBAD9461CB}"/>
              </a:ext>
            </a:extLst>
          </p:cNvPr>
          <p:cNvSpPr>
            <a:spLocks noGrp="1"/>
          </p:cNvSpPr>
          <p:nvPr>
            <p:ph type="title"/>
          </p:nvPr>
        </p:nvSpPr>
        <p:spPr/>
        <p:txBody>
          <a:bodyPr/>
          <a:lstStyle/>
          <a:p>
            <a:pPr algn="ctr"/>
            <a:r>
              <a:rPr lang="en-AU" dirty="0"/>
              <a:t>The Data</a:t>
            </a:r>
          </a:p>
        </p:txBody>
      </p:sp>
      <p:sp>
        <p:nvSpPr>
          <p:cNvPr id="4" name="Footer Placeholder 3">
            <a:extLst>
              <a:ext uri="{FF2B5EF4-FFF2-40B4-BE49-F238E27FC236}">
                <a16:creationId xmlns:a16="http://schemas.microsoft.com/office/drawing/2014/main" id="{17EBEA95-AE88-1D4F-AF3D-C33D89D205BB}"/>
              </a:ext>
            </a:extLst>
          </p:cNvPr>
          <p:cNvSpPr>
            <a:spLocks noGrp="1"/>
          </p:cNvSpPr>
          <p:nvPr>
            <p:ph type="ftr" sz="quarter" idx="11"/>
          </p:nvPr>
        </p:nvSpPr>
        <p:spPr/>
        <p:txBody>
          <a:bodyPr/>
          <a:lstStyle/>
          <a:p>
            <a:r>
              <a:rPr lang="en-AU" dirty="0"/>
              <a:t>Methodology</a:t>
            </a:r>
          </a:p>
        </p:txBody>
      </p:sp>
      <p:sp>
        <p:nvSpPr>
          <p:cNvPr id="5" name="Slide Number Placeholder 4">
            <a:extLst>
              <a:ext uri="{FF2B5EF4-FFF2-40B4-BE49-F238E27FC236}">
                <a16:creationId xmlns:a16="http://schemas.microsoft.com/office/drawing/2014/main" id="{0EBAA733-F1C9-D746-B679-F2AADE27D00B}"/>
              </a:ext>
            </a:extLst>
          </p:cNvPr>
          <p:cNvSpPr>
            <a:spLocks noGrp="1"/>
          </p:cNvSpPr>
          <p:nvPr>
            <p:ph type="sldNum" sz="quarter" idx="12"/>
          </p:nvPr>
        </p:nvSpPr>
        <p:spPr/>
        <p:txBody>
          <a:bodyPr/>
          <a:lstStyle/>
          <a:p>
            <a:fld id="{AD0369CE-0151-F748-9ED4-9508A9FAC3FF}" type="slidenum">
              <a:rPr lang="en-AU" smtClean="0"/>
              <a:t>12</a:t>
            </a:fld>
            <a:endParaRPr lang="en-AU"/>
          </a:p>
        </p:txBody>
      </p:sp>
      <p:sp>
        <p:nvSpPr>
          <p:cNvPr id="6" name="TextBox 5">
            <a:extLst>
              <a:ext uri="{FF2B5EF4-FFF2-40B4-BE49-F238E27FC236}">
                <a16:creationId xmlns:a16="http://schemas.microsoft.com/office/drawing/2014/main" id="{13AFA552-833F-2841-9AB1-5BC64A3803FB}"/>
              </a:ext>
            </a:extLst>
          </p:cNvPr>
          <p:cNvSpPr txBox="1"/>
          <p:nvPr/>
        </p:nvSpPr>
        <p:spPr>
          <a:xfrm>
            <a:off x="636665" y="1690688"/>
            <a:ext cx="7161135" cy="3970318"/>
          </a:xfrm>
          <a:prstGeom prst="rect">
            <a:avLst/>
          </a:prstGeom>
          <a:noFill/>
        </p:spPr>
        <p:txBody>
          <a:bodyPr wrap="square" rtlCol="0">
            <a:spAutoFit/>
          </a:bodyPr>
          <a:lstStyle/>
          <a:p>
            <a:r>
              <a:rPr lang="en-AU" dirty="0">
                <a:latin typeface="Consolas" panose="020B0609020204030204" pitchFamily="49" charset="0"/>
                <a:cs typeface="Consolas" panose="020B0609020204030204" pitchFamily="49" charset="0"/>
              </a:rPr>
              <a:t>{</a:t>
            </a:r>
          </a:p>
          <a:p>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created_at":"Thu</a:t>
            </a:r>
            <a:r>
              <a:rPr lang="en-AU" dirty="0">
                <a:latin typeface="Consolas" panose="020B0609020204030204" pitchFamily="49" charset="0"/>
                <a:cs typeface="Consolas" panose="020B0609020204030204" pitchFamily="49" charset="0"/>
              </a:rPr>
              <a:t> Mar 11 02:38:06 +0000 2021",</a:t>
            </a:r>
          </a:p>
          <a:p>
            <a:r>
              <a:rPr lang="en-AU" dirty="0">
                <a:latin typeface="Consolas" panose="020B0609020204030204" pitchFamily="49" charset="0"/>
                <a:cs typeface="Consolas" panose="020B0609020204030204" pitchFamily="49" charset="0"/>
              </a:rPr>
              <a:t>   "id":1369840023508455426,</a:t>
            </a:r>
          </a:p>
          <a:p>
            <a:r>
              <a:rPr lang="en-AU" dirty="0">
                <a:latin typeface="Consolas" panose="020B0609020204030204" pitchFamily="49" charset="0"/>
                <a:cs typeface="Consolas" panose="020B0609020204030204" pitchFamily="49" charset="0"/>
              </a:rPr>
              <a:t>   "id_str":"1369840023508455426",</a:t>
            </a:r>
          </a:p>
          <a:p>
            <a:r>
              <a:rPr lang="en-AU" dirty="0">
                <a:latin typeface="Consolas" panose="020B0609020204030204" pitchFamily="49" charset="0"/>
                <a:cs typeface="Consolas" panose="020B0609020204030204" pitchFamily="49" charset="0"/>
              </a:rPr>
              <a:t>   "text":"</a:t>
            </a:r>
            <a:r>
              <a:rPr lang="ja-JP" altLang="en-US">
                <a:latin typeface="Consolas" panose="020B0609020204030204" pitchFamily="49" charset="0"/>
                <a:cs typeface="Consolas" panose="020B0609020204030204" pitchFamily="49" charset="0"/>
              </a:rPr>
              <a:t>東日本</a:t>
            </a:r>
            <a:r>
              <a:rPr lang="en-AU" altLang="ja-JP" dirty="0">
                <a:latin typeface="Consolas" panose="020B0609020204030204" pitchFamily="49" charset="0"/>
                <a:cs typeface="Consolas" panose="020B0609020204030204" pitchFamily="49" charset="0"/>
              </a:rPr>
              <a:t>,</a:t>
            </a:r>
          </a:p>
          <a:p>
            <a:r>
              <a:rPr lang="en-AU" altLang="ja-JP"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   "user":{</a:t>
            </a:r>
          </a:p>
          <a:p>
            <a:r>
              <a:rPr lang="en-AU"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screen_name</a:t>
            </a:r>
            <a:r>
              <a:rPr lang="en-AU" dirty="0">
                <a:latin typeface="Consolas" panose="020B0609020204030204" pitchFamily="49" charset="0"/>
                <a:cs typeface="Consolas" panose="020B0609020204030204" pitchFamily="49" charset="0"/>
              </a:rPr>
              <a:t>":"</a:t>
            </a:r>
            <a:r>
              <a:rPr lang="ja-JP" altLang="en-US">
                <a:latin typeface="Consolas" panose="020B0609020204030204" pitchFamily="49" charset="0"/>
                <a:cs typeface="Consolas" panose="020B0609020204030204" pitchFamily="49" charset="0"/>
              </a:rPr>
              <a:t>やさしい靴工房</a:t>
            </a:r>
            <a:r>
              <a:rPr lang="en-AU" dirty="0" err="1">
                <a:latin typeface="Consolas" panose="020B0609020204030204" pitchFamily="49" charset="0"/>
                <a:cs typeface="Consolas" panose="020B0609020204030204" pitchFamily="49" charset="0"/>
              </a:rPr>
              <a:t>Belle＆Sofa</a:t>
            </a:r>
            <a:r>
              <a:rPr lang="en-AU" dirty="0">
                <a:latin typeface="Consolas" panose="020B0609020204030204" pitchFamily="49" charset="0"/>
                <a:cs typeface="Consolas" panose="020B0609020204030204" pitchFamily="49" charset="0"/>
              </a:rPr>
              <a:t>＠</a:t>
            </a:r>
            <a:r>
              <a:rPr lang="ja-JP" altLang="en-US">
                <a:latin typeface="Consolas" panose="020B0609020204030204" pitchFamily="49" charset="0"/>
                <a:cs typeface="Consolas" panose="020B0609020204030204" pitchFamily="49" charset="0"/>
              </a:rPr>
              <a:t>うぇ部</a:t>
            </a:r>
            <a:r>
              <a:rPr lang="en-AU" b="1" dirty="0"/>
              <a:t>💛</a:t>
            </a:r>
            <a:r>
              <a:rPr lang="en-US" altLang="ja-JP" dirty="0">
                <a:latin typeface="Consolas" panose="020B0609020204030204" pitchFamily="49" charset="0"/>
                <a:cs typeface="Consolas" panose="020B0609020204030204" pitchFamily="49" charset="0"/>
              </a:rPr>
              <a:t>",</a:t>
            </a:r>
          </a:p>
          <a:p>
            <a:r>
              <a:rPr lang="en-US" altLang="ja-JP" dirty="0">
                <a:latin typeface="Consolas" panose="020B0609020204030204" pitchFamily="49" charset="0"/>
                <a:cs typeface="Consolas" panose="020B0609020204030204" pitchFamily="49" charset="0"/>
              </a:rPr>
              <a:t>      </a:t>
            </a:r>
            <a:r>
              <a:rPr lang="en-AU" dirty="0">
                <a:latin typeface="Consolas" panose="020B0609020204030204" pitchFamily="49" charset="0"/>
                <a:cs typeface="Consolas" panose="020B0609020204030204" pitchFamily="49" charset="0"/>
              </a:rPr>
              <a:t>"user_name":"</a:t>
            </a:r>
            <a:r>
              <a:rPr lang="en-AU" dirty="0" err="1">
                <a:latin typeface="Consolas" panose="020B0609020204030204" pitchFamily="49" charset="0"/>
                <a:cs typeface="Consolas" panose="020B0609020204030204" pitchFamily="49" charset="0"/>
              </a:rPr>
              <a:t>BelleSofa</a:t>
            </a:r>
            <a:r>
              <a:rPr lang="en-AU" dirty="0">
                <a:latin typeface="Consolas" panose="020B0609020204030204" pitchFamily="49" charset="0"/>
                <a:cs typeface="Consolas" panose="020B0609020204030204" pitchFamily="49" charset="0"/>
              </a:rPr>
              <a:t>",</a:t>
            </a:r>
          </a:p>
          <a:p>
            <a:r>
              <a:rPr lang="en-AU"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   "lang":"</a:t>
            </a:r>
            <a:r>
              <a:rPr lang="en-AU" dirty="0" err="1">
                <a:latin typeface="Consolas" panose="020B0609020204030204" pitchFamily="49" charset="0"/>
                <a:cs typeface="Consolas" panose="020B0609020204030204" pitchFamily="49" charset="0"/>
              </a:rPr>
              <a:t>ja</a:t>
            </a:r>
            <a:r>
              <a:rPr lang="en-AU" dirty="0">
                <a:latin typeface="Consolas" panose="020B0609020204030204" pitchFamily="49" charset="0"/>
                <a:cs typeface="Consolas" panose="020B0609020204030204" pitchFamily="49" charset="0"/>
              </a:rPr>
              <a:t>",</a:t>
            </a:r>
          </a:p>
          <a:p>
            <a:r>
              <a:rPr lang="en-AU"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5065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F10A-A3BB-E141-89C7-0CCBAD9461CB}"/>
              </a:ext>
            </a:extLst>
          </p:cNvPr>
          <p:cNvSpPr>
            <a:spLocks noGrp="1"/>
          </p:cNvSpPr>
          <p:nvPr>
            <p:ph type="title"/>
          </p:nvPr>
        </p:nvSpPr>
        <p:spPr/>
        <p:txBody>
          <a:bodyPr/>
          <a:lstStyle/>
          <a:p>
            <a:pPr algn="ctr"/>
            <a:r>
              <a:rPr lang="en-AU" dirty="0"/>
              <a:t>The Data</a:t>
            </a:r>
          </a:p>
        </p:txBody>
      </p:sp>
      <p:sp>
        <p:nvSpPr>
          <p:cNvPr id="4" name="Footer Placeholder 3">
            <a:extLst>
              <a:ext uri="{FF2B5EF4-FFF2-40B4-BE49-F238E27FC236}">
                <a16:creationId xmlns:a16="http://schemas.microsoft.com/office/drawing/2014/main" id="{17EBEA95-AE88-1D4F-AF3D-C33D89D205BB}"/>
              </a:ext>
            </a:extLst>
          </p:cNvPr>
          <p:cNvSpPr>
            <a:spLocks noGrp="1"/>
          </p:cNvSpPr>
          <p:nvPr>
            <p:ph type="ftr" sz="quarter" idx="11"/>
          </p:nvPr>
        </p:nvSpPr>
        <p:spPr/>
        <p:txBody>
          <a:bodyPr/>
          <a:lstStyle/>
          <a:p>
            <a:r>
              <a:rPr lang="en-AU" dirty="0"/>
              <a:t>Methodology</a:t>
            </a:r>
          </a:p>
        </p:txBody>
      </p:sp>
      <p:sp>
        <p:nvSpPr>
          <p:cNvPr id="5" name="Slide Number Placeholder 4">
            <a:extLst>
              <a:ext uri="{FF2B5EF4-FFF2-40B4-BE49-F238E27FC236}">
                <a16:creationId xmlns:a16="http://schemas.microsoft.com/office/drawing/2014/main" id="{0EBAA733-F1C9-D746-B679-F2AADE27D00B}"/>
              </a:ext>
            </a:extLst>
          </p:cNvPr>
          <p:cNvSpPr>
            <a:spLocks noGrp="1"/>
          </p:cNvSpPr>
          <p:nvPr>
            <p:ph type="sldNum" sz="quarter" idx="12"/>
          </p:nvPr>
        </p:nvSpPr>
        <p:spPr/>
        <p:txBody>
          <a:bodyPr/>
          <a:lstStyle/>
          <a:p>
            <a:fld id="{AD0369CE-0151-F748-9ED4-9508A9FAC3FF}" type="slidenum">
              <a:rPr lang="en-AU" smtClean="0"/>
              <a:t>13</a:t>
            </a:fld>
            <a:endParaRPr lang="en-AU"/>
          </a:p>
        </p:txBody>
      </p:sp>
      <p:sp>
        <p:nvSpPr>
          <p:cNvPr id="6" name="TextBox 5">
            <a:extLst>
              <a:ext uri="{FF2B5EF4-FFF2-40B4-BE49-F238E27FC236}">
                <a16:creationId xmlns:a16="http://schemas.microsoft.com/office/drawing/2014/main" id="{13AFA552-833F-2841-9AB1-5BC64A3803FB}"/>
              </a:ext>
            </a:extLst>
          </p:cNvPr>
          <p:cNvSpPr txBox="1"/>
          <p:nvPr/>
        </p:nvSpPr>
        <p:spPr>
          <a:xfrm>
            <a:off x="636665" y="1690688"/>
            <a:ext cx="7173835" cy="3970318"/>
          </a:xfrm>
          <a:prstGeom prst="rect">
            <a:avLst/>
          </a:prstGeom>
          <a:noFill/>
        </p:spPr>
        <p:txBody>
          <a:bodyPr wrap="square" rtlCol="0">
            <a:spAutoFit/>
          </a:bodyPr>
          <a:lstStyle/>
          <a:p>
            <a:r>
              <a:rPr lang="en-AU" dirty="0">
                <a:latin typeface="Consolas" panose="020B0609020204030204" pitchFamily="49" charset="0"/>
                <a:cs typeface="Consolas" panose="020B0609020204030204" pitchFamily="49" charset="0"/>
              </a:rPr>
              <a:t>{</a:t>
            </a:r>
          </a:p>
          <a:p>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created_at":"Thu</a:t>
            </a:r>
            <a:r>
              <a:rPr lang="en-AU" dirty="0">
                <a:latin typeface="Consolas" panose="020B0609020204030204" pitchFamily="49" charset="0"/>
                <a:cs typeface="Consolas" panose="020B0609020204030204" pitchFamily="49" charset="0"/>
              </a:rPr>
              <a:t> Mar 11 02:38:06 +0000 2021",</a:t>
            </a:r>
          </a:p>
          <a:p>
            <a:r>
              <a:rPr lang="en-AU" dirty="0">
                <a:latin typeface="Consolas" panose="020B0609020204030204" pitchFamily="49" charset="0"/>
                <a:cs typeface="Consolas" panose="020B0609020204030204" pitchFamily="49" charset="0"/>
              </a:rPr>
              <a:t>   "id":1369840023508455426,</a:t>
            </a:r>
          </a:p>
          <a:p>
            <a:r>
              <a:rPr lang="en-AU" dirty="0">
                <a:latin typeface="Consolas" panose="020B0609020204030204" pitchFamily="49" charset="0"/>
                <a:cs typeface="Consolas" panose="020B0609020204030204" pitchFamily="49" charset="0"/>
              </a:rPr>
              <a:t>   "id_str":"1369840023508455426",</a:t>
            </a:r>
          </a:p>
          <a:p>
            <a:r>
              <a:rPr lang="en-AU" dirty="0">
                <a:latin typeface="Consolas" panose="020B0609020204030204" pitchFamily="49" charset="0"/>
                <a:cs typeface="Consolas" panose="020B0609020204030204" pitchFamily="49" charset="0"/>
              </a:rPr>
              <a:t>   "text":"</a:t>
            </a:r>
            <a:r>
              <a:rPr lang="ja-JP" altLang="en-US">
                <a:latin typeface="Consolas" panose="020B0609020204030204" pitchFamily="49" charset="0"/>
                <a:cs typeface="Consolas" panose="020B0609020204030204" pitchFamily="49" charset="0"/>
              </a:rPr>
              <a:t>東日本</a:t>
            </a:r>
            <a:r>
              <a:rPr lang="en-AU" altLang="ja-JP" dirty="0">
                <a:latin typeface="Consolas" panose="020B0609020204030204" pitchFamily="49" charset="0"/>
                <a:cs typeface="Consolas" panose="020B0609020204030204" pitchFamily="49" charset="0"/>
              </a:rPr>
              <a:t>,</a:t>
            </a:r>
          </a:p>
          <a:p>
            <a:r>
              <a:rPr lang="en-AU" altLang="ja-JP"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   "user":{</a:t>
            </a:r>
          </a:p>
          <a:p>
            <a:r>
              <a:rPr lang="en-AU"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      "</a:t>
            </a:r>
            <a:r>
              <a:rPr lang="en-AU" dirty="0" err="1">
                <a:highlight>
                  <a:srgbClr val="FFFF00"/>
                </a:highlight>
                <a:latin typeface="Consolas" panose="020B0609020204030204" pitchFamily="49" charset="0"/>
                <a:cs typeface="Consolas" panose="020B0609020204030204" pitchFamily="49" charset="0"/>
              </a:rPr>
              <a:t>screen_name</a:t>
            </a:r>
            <a:r>
              <a:rPr lang="en-AU" dirty="0">
                <a:highlight>
                  <a:srgbClr val="FFFF00"/>
                </a:highlight>
                <a:latin typeface="Consolas" panose="020B0609020204030204" pitchFamily="49" charset="0"/>
                <a:cs typeface="Consolas" panose="020B0609020204030204" pitchFamily="49" charset="0"/>
              </a:rPr>
              <a:t>":"</a:t>
            </a:r>
            <a:r>
              <a:rPr lang="ja-JP" altLang="en-US">
                <a:highlight>
                  <a:srgbClr val="FFFF00"/>
                </a:highlight>
                <a:latin typeface="Consolas" panose="020B0609020204030204" pitchFamily="49" charset="0"/>
                <a:cs typeface="Consolas" panose="020B0609020204030204" pitchFamily="49" charset="0"/>
              </a:rPr>
              <a:t>やさしい靴工房</a:t>
            </a:r>
            <a:r>
              <a:rPr lang="en-AU" dirty="0" err="1">
                <a:highlight>
                  <a:srgbClr val="FFFF00"/>
                </a:highlight>
                <a:latin typeface="Consolas" panose="020B0609020204030204" pitchFamily="49" charset="0"/>
                <a:cs typeface="Consolas" panose="020B0609020204030204" pitchFamily="49" charset="0"/>
              </a:rPr>
              <a:t>Belle＆Sofa</a:t>
            </a:r>
            <a:r>
              <a:rPr lang="en-AU" dirty="0">
                <a:highlight>
                  <a:srgbClr val="FFFF00"/>
                </a:highlight>
                <a:latin typeface="Consolas" panose="020B0609020204030204" pitchFamily="49" charset="0"/>
                <a:cs typeface="Consolas" panose="020B0609020204030204" pitchFamily="49" charset="0"/>
              </a:rPr>
              <a:t>＠</a:t>
            </a:r>
            <a:r>
              <a:rPr lang="ja-JP" altLang="en-US">
                <a:highlight>
                  <a:srgbClr val="FFFF00"/>
                </a:highlight>
                <a:latin typeface="Consolas" panose="020B0609020204030204" pitchFamily="49" charset="0"/>
                <a:cs typeface="Consolas" panose="020B0609020204030204" pitchFamily="49" charset="0"/>
              </a:rPr>
              <a:t>うぇ部</a:t>
            </a:r>
            <a:r>
              <a:rPr lang="en-AU" b="1" dirty="0">
                <a:highlight>
                  <a:srgbClr val="FFFF00"/>
                </a:highlight>
              </a:rPr>
              <a:t>💛</a:t>
            </a:r>
            <a:r>
              <a:rPr lang="en-US" altLang="ja-JP" dirty="0">
                <a:highlight>
                  <a:srgbClr val="FFFF00"/>
                </a:highlight>
                <a:latin typeface="Consolas" panose="020B0609020204030204" pitchFamily="49" charset="0"/>
                <a:cs typeface="Consolas" panose="020B0609020204030204" pitchFamily="49" charset="0"/>
              </a:rPr>
              <a:t>"</a:t>
            </a:r>
            <a:r>
              <a:rPr lang="en-US" altLang="ja-JP" dirty="0">
                <a:latin typeface="Consolas" panose="020B0609020204030204" pitchFamily="49" charset="0"/>
                <a:cs typeface="Consolas" panose="020B0609020204030204" pitchFamily="49" charset="0"/>
              </a:rPr>
              <a:t>,</a:t>
            </a:r>
          </a:p>
          <a:p>
            <a:r>
              <a:rPr lang="en-US" altLang="ja-JP" dirty="0">
                <a:latin typeface="Consolas" panose="020B0609020204030204" pitchFamily="49" charset="0"/>
                <a:cs typeface="Consolas" panose="020B0609020204030204" pitchFamily="49" charset="0"/>
              </a:rPr>
              <a:t>      </a:t>
            </a:r>
            <a:r>
              <a:rPr lang="en-AU" dirty="0">
                <a:latin typeface="Consolas" panose="020B0609020204030204" pitchFamily="49" charset="0"/>
                <a:cs typeface="Consolas" panose="020B0609020204030204" pitchFamily="49" charset="0"/>
              </a:rPr>
              <a:t>"</a:t>
            </a:r>
            <a:r>
              <a:rPr lang="en-AU" dirty="0">
                <a:highlight>
                  <a:srgbClr val="FFFF00"/>
                </a:highlight>
                <a:latin typeface="Consolas" panose="020B0609020204030204" pitchFamily="49" charset="0"/>
                <a:cs typeface="Consolas" panose="020B0609020204030204" pitchFamily="49" charset="0"/>
              </a:rPr>
              <a:t>user_name":"</a:t>
            </a:r>
            <a:r>
              <a:rPr lang="en-AU" dirty="0" err="1">
                <a:highlight>
                  <a:srgbClr val="FFFF00"/>
                </a:highlight>
                <a:latin typeface="Consolas" panose="020B0609020204030204" pitchFamily="49" charset="0"/>
                <a:cs typeface="Consolas" panose="020B0609020204030204" pitchFamily="49" charset="0"/>
              </a:rPr>
              <a:t>BelleSofa</a:t>
            </a:r>
            <a:r>
              <a:rPr lang="en-AU" dirty="0">
                <a:highlight>
                  <a:srgbClr val="FFFF00"/>
                </a:highlight>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a:t>
            </a:r>
          </a:p>
          <a:p>
            <a:r>
              <a:rPr lang="en-AU"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   </a:t>
            </a:r>
            <a:r>
              <a:rPr lang="en-AU" dirty="0">
                <a:highlight>
                  <a:srgbClr val="FFFF00"/>
                </a:highlight>
                <a:latin typeface="Consolas" panose="020B0609020204030204" pitchFamily="49" charset="0"/>
                <a:cs typeface="Consolas" panose="020B0609020204030204" pitchFamily="49" charset="0"/>
              </a:rPr>
              <a:t>"lang":"</a:t>
            </a:r>
            <a:r>
              <a:rPr lang="en-AU" dirty="0" err="1">
                <a:highlight>
                  <a:srgbClr val="FFFF00"/>
                </a:highlight>
                <a:latin typeface="Consolas" panose="020B0609020204030204" pitchFamily="49" charset="0"/>
                <a:cs typeface="Consolas" panose="020B0609020204030204" pitchFamily="49" charset="0"/>
              </a:rPr>
              <a:t>ja</a:t>
            </a:r>
            <a:r>
              <a:rPr lang="en-AU" dirty="0">
                <a:highlight>
                  <a:srgbClr val="FFFF00"/>
                </a:highlight>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a:t>
            </a:r>
          </a:p>
          <a:p>
            <a:r>
              <a:rPr lang="en-AU"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7146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F10A-A3BB-E141-89C7-0CCBAD9461CB}"/>
              </a:ext>
            </a:extLst>
          </p:cNvPr>
          <p:cNvSpPr>
            <a:spLocks noGrp="1"/>
          </p:cNvSpPr>
          <p:nvPr>
            <p:ph type="title"/>
          </p:nvPr>
        </p:nvSpPr>
        <p:spPr/>
        <p:txBody>
          <a:bodyPr/>
          <a:lstStyle/>
          <a:p>
            <a:pPr algn="ctr"/>
            <a:r>
              <a:rPr lang="en-AU" dirty="0"/>
              <a:t>Filtering – Using Tweet Language</a:t>
            </a:r>
          </a:p>
        </p:txBody>
      </p:sp>
      <p:sp>
        <p:nvSpPr>
          <p:cNvPr id="4" name="Footer Placeholder 3">
            <a:extLst>
              <a:ext uri="{FF2B5EF4-FFF2-40B4-BE49-F238E27FC236}">
                <a16:creationId xmlns:a16="http://schemas.microsoft.com/office/drawing/2014/main" id="{17EBEA95-AE88-1D4F-AF3D-C33D89D205BB}"/>
              </a:ext>
            </a:extLst>
          </p:cNvPr>
          <p:cNvSpPr>
            <a:spLocks noGrp="1"/>
          </p:cNvSpPr>
          <p:nvPr>
            <p:ph type="ftr" sz="quarter" idx="11"/>
          </p:nvPr>
        </p:nvSpPr>
        <p:spPr/>
        <p:txBody>
          <a:bodyPr/>
          <a:lstStyle/>
          <a:p>
            <a:r>
              <a:rPr lang="en-AU" dirty="0"/>
              <a:t>Methodology</a:t>
            </a:r>
          </a:p>
        </p:txBody>
      </p:sp>
      <p:sp>
        <p:nvSpPr>
          <p:cNvPr id="5" name="Slide Number Placeholder 4">
            <a:extLst>
              <a:ext uri="{FF2B5EF4-FFF2-40B4-BE49-F238E27FC236}">
                <a16:creationId xmlns:a16="http://schemas.microsoft.com/office/drawing/2014/main" id="{0EBAA733-F1C9-D746-B679-F2AADE27D00B}"/>
              </a:ext>
            </a:extLst>
          </p:cNvPr>
          <p:cNvSpPr>
            <a:spLocks noGrp="1"/>
          </p:cNvSpPr>
          <p:nvPr>
            <p:ph type="sldNum" sz="quarter" idx="12"/>
          </p:nvPr>
        </p:nvSpPr>
        <p:spPr/>
        <p:txBody>
          <a:bodyPr/>
          <a:lstStyle/>
          <a:p>
            <a:fld id="{AD0369CE-0151-F748-9ED4-9508A9FAC3FF}" type="slidenum">
              <a:rPr lang="en-AU" smtClean="0"/>
              <a:t>14</a:t>
            </a:fld>
            <a:endParaRPr lang="en-AU"/>
          </a:p>
        </p:txBody>
      </p:sp>
      <p:pic>
        <p:nvPicPr>
          <p:cNvPr id="8" name="Picture 7">
            <a:extLst>
              <a:ext uri="{FF2B5EF4-FFF2-40B4-BE49-F238E27FC236}">
                <a16:creationId xmlns:a16="http://schemas.microsoft.com/office/drawing/2014/main" id="{E2EDA25F-9CF0-C047-B3E9-50C2606D9BA6}"/>
              </a:ext>
            </a:extLst>
          </p:cNvPr>
          <p:cNvPicPr>
            <a:picLocks noChangeAspect="1"/>
          </p:cNvPicPr>
          <p:nvPr/>
        </p:nvPicPr>
        <p:blipFill>
          <a:blip r:embed="rId3"/>
          <a:stretch>
            <a:fillRect/>
          </a:stretch>
        </p:blipFill>
        <p:spPr>
          <a:xfrm>
            <a:off x="1962150" y="1975644"/>
            <a:ext cx="8267700" cy="3568700"/>
          </a:xfrm>
          <a:prstGeom prst="rect">
            <a:avLst/>
          </a:prstGeom>
        </p:spPr>
      </p:pic>
    </p:spTree>
    <p:extLst>
      <p:ext uri="{BB962C8B-B14F-4D97-AF65-F5344CB8AC3E}">
        <p14:creationId xmlns:p14="http://schemas.microsoft.com/office/powerpoint/2010/main" val="311037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F10A-A3BB-E141-89C7-0CCBAD9461CB}"/>
              </a:ext>
            </a:extLst>
          </p:cNvPr>
          <p:cNvSpPr>
            <a:spLocks noGrp="1"/>
          </p:cNvSpPr>
          <p:nvPr>
            <p:ph type="title"/>
          </p:nvPr>
        </p:nvSpPr>
        <p:spPr/>
        <p:txBody>
          <a:bodyPr/>
          <a:lstStyle/>
          <a:p>
            <a:pPr algn="ctr"/>
            <a:r>
              <a:rPr lang="en-AU" dirty="0"/>
              <a:t>Filtering</a:t>
            </a:r>
          </a:p>
        </p:txBody>
      </p:sp>
      <p:sp>
        <p:nvSpPr>
          <p:cNvPr id="4" name="Footer Placeholder 3">
            <a:extLst>
              <a:ext uri="{FF2B5EF4-FFF2-40B4-BE49-F238E27FC236}">
                <a16:creationId xmlns:a16="http://schemas.microsoft.com/office/drawing/2014/main" id="{17EBEA95-AE88-1D4F-AF3D-C33D89D205BB}"/>
              </a:ext>
            </a:extLst>
          </p:cNvPr>
          <p:cNvSpPr>
            <a:spLocks noGrp="1"/>
          </p:cNvSpPr>
          <p:nvPr>
            <p:ph type="ftr" sz="quarter" idx="11"/>
          </p:nvPr>
        </p:nvSpPr>
        <p:spPr/>
        <p:txBody>
          <a:bodyPr/>
          <a:lstStyle/>
          <a:p>
            <a:r>
              <a:rPr lang="en-AU" dirty="0"/>
              <a:t>Methodology</a:t>
            </a:r>
          </a:p>
        </p:txBody>
      </p:sp>
      <p:sp>
        <p:nvSpPr>
          <p:cNvPr id="5" name="Slide Number Placeholder 4">
            <a:extLst>
              <a:ext uri="{FF2B5EF4-FFF2-40B4-BE49-F238E27FC236}">
                <a16:creationId xmlns:a16="http://schemas.microsoft.com/office/drawing/2014/main" id="{0EBAA733-F1C9-D746-B679-F2AADE27D00B}"/>
              </a:ext>
            </a:extLst>
          </p:cNvPr>
          <p:cNvSpPr>
            <a:spLocks noGrp="1"/>
          </p:cNvSpPr>
          <p:nvPr>
            <p:ph type="sldNum" sz="quarter" idx="12"/>
          </p:nvPr>
        </p:nvSpPr>
        <p:spPr/>
        <p:txBody>
          <a:bodyPr/>
          <a:lstStyle/>
          <a:p>
            <a:fld id="{AD0369CE-0151-F748-9ED4-9508A9FAC3FF}" type="slidenum">
              <a:rPr lang="en-AU" smtClean="0"/>
              <a:t>15</a:t>
            </a:fld>
            <a:endParaRPr lang="en-AU"/>
          </a:p>
        </p:txBody>
      </p:sp>
      <p:sp>
        <p:nvSpPr>
          <p:cNvPr id="6" name="TextBox 5">
            <a:extLst>
              <a:ext uri="{FF2B5EF4-FFF2-40B4-BE49-F238E27FC236}">
                <a16:creationId xmlns:a16="http://schemas.microsoft.com/office/drawing/2014/main" id="{13AFA552-833F-2841-9AB1-5BC64A3803FB}"/>
              </a:ext>
            </a:extLst>
          </p:cNvPr>
          <p:cNvSpPr txBox="1"/>
          <p:nvPr/>
        </p:nvSpPr>
        <p:spPr>
          <a:xfrm>
            <a:off x="636665" y="1690688"/>
            <a:ext cx="7237335" cy="3970318"/>
          </a:xfrm>
          <a:prstGeom prst="rect">
            <a:avLst/>
          </a:prstGeom>
          <a:noFill/>
        </p:spPr>
        <p:txBody>
          <a:bodyPr wrap="square" rtlCol="0">
            <a:spAutoFit/>
          </a:bodyPr>
          <a:lstStyle/>
          <a:p>
            <a:r>
              <a:rPr lang="en-AU" dirty="0">
                <a:latin typeface="Consolas" panose="020B0609020204030204" pitchFamily="49" charset="0"/>
                <a:cs typeface="Consolas" panose="020B0609020204030204" pitchFamily="49" charset="0"/>
              </a:rPr>
              <a:t>{</a:t>
            </a:r>
          </a:p>
          <a:p>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created_at":"Thu</a:t>
            </a:r>
            <a:r>
              <a:rPr lang="en-AU" dirty="0">
                <a:latin typeface="Consolas" panose="020B0609020204030204" pitchFamily="49" charset="0"/>
                <a:cs typeface="Consolas" panose="020B0609020204030204" pitchFamily="49" charset="0"/>
              </a:rPr>
              <a:t> Mar 11 02:38:06 +0000 2021",</a:t>
            </a:r>
          </a:p>
          <a:p>
            <a:r>
              <a:rPr lang="en-AU" dirty="0">
                <a:latin typeface="Consolas" panose="020B0609020204030204" pitchFamily="49" charset="0"/>
                <a:cs typeface="Consolas" panose="020B0609020204030204" pitchFamily="49" charset="0"/>
              </a:rPr>
              <a:t>   "id":1369840023508455426,</a:t>
            </a:r>
          </a:p>
          <a:p>
            <a:r>
              <a:rPr lang="en-AU" dirty="0">
                <a:latin typeface="Consolas" panose="020B0609020204030204" pitchFamily="49" charset="0"/>
                <a:cs typeface="Consolas" panose="020B0609020204030204" pitchFamily="49" charset="0"/>
              </a:rPr>
              <a:t>   "id_str":"1369840023508455426",</a:t>
            </a:r>
          </a:p>
          <a:p>
            <a:r>
              <a:rPr lang="en-AU" dirty="0">
                <a:latin typeface="Consolas" panose="020B0609020204030204" pitchFamily="49" charset="0"/>
                <a:cs typeface="Consolas" panose="020B0609020204030204" pitchFamily="49" charset="0"/>
              </a:rPr>
              <a:t>   "text":"</a:t>
            </a:r>
            <a:r>
              <a:rPr lang="ja-JP" altLang="en-US">
                <a:latin typeface="Consolas" panose="020B0609020204030204" pitchFamily="49" charset="0"/>
                <a:cs typeface="Consolas" panose="020B0609020204030204" pitchFamily="49" charset="0"/>
              </a:rPr>
              <a:t>東日本</a:t>
            </a:r>
            <a:r>
              <a:rPr lang="en-AU" altLang="ja-JP" dirty="0">
                <a:latin typeface="Consolas" panose="020B0609020204030204" pitchFamily="49" charset="0"/>
                <a:cs typeface="Consolas" panose="020B0609020204030204" pitchFamily="49" charset="0"/>
              </a:rPr>
              <a:t>,</a:t>
            </a:r>
          </a:p>
          <a:p>
            <a:r>
              <a:rPr lang="en-AU" altLang="ja-JP"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   "user":{</a:t>
            </a:r>
          </a:p>
          <a:p>
            <a:r>
              <a:rPr lang="en-AU"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      "</a:t>
            </a:r>
            <a:r>
              <a:rPr lang="en-AU" dirty="0" err="1">
                <a:highlight>
                  <a:srgbClr val="FFFF00"/>
                </a:highlight>
                <a:latin typeface="Consolas" panose="020B0609020204030204" pitchFamily="49" charset="0"/>
                <a:cs typeface="Consolas" panose="020B0609020204030204" pitchFamily="49" charset="0"/>
              </a:rPr>
              <a:t>screen_name</a:t>
            </a:r>
            <a:r>
              <a:rPr lang="en-AU" dirty="0">
                <a:highlight>
                  <a:srgbClr val="FFFF00"/>
                </a:highlight>
                <a:latin typeface="Consolas" panose="020B0609020204030204" pitchFamily="49" charset="0"/>
                <a:cs typeface="Consolas" panose="020B0609020204030204" pitchFamily="49" charset="0"/>
              </a:rPr>
              <a:t>":"</a:t>
            </a:r>
            <a:r>
              <a:rPr lang="ja-JP" altLang="en-US">
                <a:highlight>
                  <a:srgbClr val="FFFF00"/>
                </a:highlight>
                <a:latin typeface="Consolas" panose="020B0609020204030204" pitchFamily="49" charset="0"/>
                <a:cs typeface="Consolas" panose="020B0609020204030204" pitchFamily="49" charset="0"/>
              </a:rPr>
              <a:t>やさしい靴工房</a:t>
            </a:r>
            <a:r>
              <a:rPr lang="en-AU" dirty="0" err="1">
                <a:highlight>
                  <a:srgbClr val="FFFF00"/>
                </a:highlight>
                <a:latin typeface="Consolas" panose="020B0609020204030204" pitchFamily="49" charset="0"/>
                <a:cs typeface="Consolas" panose="020B0609020204030204" pitchFamily="49" charset="0"/>
              </a:rPr>
              <a:t>Belle＆Sofa</a:t>
            </a:r>
            <a:r>
              <a:rPr lang="en-AU" dirty="0">
                <a:highlight>
                  <a:srgbClr val="FFFF00"/>
                </a:highlight>
                <a:latin typeface="Consolas" panose="020B0609020204030204" pitchFamily="49" charset="0"/>
                <a:cs typeface="Consolas" panose="020B0609020204030204" pitchFamily="49" charset="0"/>
              </a:rPr>
              <a:t>＠</a:t>
            </a:r>
            <a:r>
              <a:rPr lang="ja-JP" altLang="en-US">
                <a:highlight>
                  <a:srgbClr val="FFFF00"/>
                </a:highlight>
                <a:latin typeface="Consolas" panose="020B0609020204030204" pitchFamily="49" charset="0"/>
                <a:cs typeface="Consolas" panose="020B0609020204030204" pitchFamily="49" charset="0"/>
              </a:rPr>
              <a:t>うぇ部</a:t>
            </a:r>
            <a:r>
              <a:rPr lang="en-AU" b="1" dirty="0">
                <a:highlight>
                  <a:srgbClr val="FFFF00"/>
                </a:highlight>
              </a:rPr>
              <a:t>💛</a:t>
            </a:r>
            <a:r>
              <a:rPr lang="en-US" altLang="ja-JP" dirty="0">
                <a:highlight>
                  <a:srgbClr val="FFFF00"/>
                </a:highlight>
                <a:latin typeface="Consolas" panose="020B0609020204030204" pitchFamily="49" charset="0"/>
                <a:cs typeface="Consolas" panose="020B0609020204030204" pitchFamily="49" charset="0"/>
              </a:rPr>
              <a:t>"</a:t>
            </a:r>
            <a:r>
              <a:rPr lang="en-US" altLang="ja-JP" dirty="0">
                <a:latin typeface="Consolas" panose="020B0609020204030204" pitchFamily="49" charset="0"/>
                <a:cs typeface="Consolas" panose="020B0609020204030204" pitchFamily="49" charset="0"/>
              </a:rPr>
              <a:t>,</a:t>
            </a:r>
          </a:p>
          <a:p>
            <a:r>
              <a:rPr lang="en-US" altLang="ja-JP" dirty="0">
                <a:latin typeface="Consolas" panose="020B0609020204030204" pitchFamily="49" charset="0"/>
                <a:cs typeface="Consolas" panose="020B0609020204030204" pitchFamily="49" charset="0"/>
              </a:rPr>
              <a:t>      </a:t>
            </a:r>
            <a:r>
              <a:rPr lang="en-AU" dirty="0">
                <a:latin typeface="Consolas" panose="020B0609020204030204" pitchFamily="49" charset="0"/>
                <a:cs typeface="Consolas" panose="020B0609020204030204" pitchFamily="49" charset="0"/>
              </a:rPr>
              <a:t>"</a:t>
            </a:r>
            <a:r>
              <a:rPr lang="en-AU" dirty="0">
                <a:highlight>
                  <a:srgbClr val="FFFF00"/>
                </a:highlight>
                <a:latin typeface="Consolas" panose="020B0609020204030204" pitchFamily="49" charset="0"/>
                <a:cs typeface="Consolas" panose="020B0609020204030204" pitchFamily="49" charset="0"/>
              </a:rPr>
              <a:t>user_name":"</a:t>
            </a:r>
            <a:r>
              <a:rPr lang="en-AU" dirty="0" err="1">
                <a:highlight>
                  <a:srgbClr val="FFFF00"/>
                </a:highlight>
                <a:latin typeface="Consolas" panose="020B0609020204030204" pitchFamily="49" charset="0"/>
                <a:cs typeface="Consolas" panose="020B0609020204030204" pitchFamily="49" charset="0"/>
              </a:rPr>
              <a:t>BelleSofa</a:t>
            </a:r>
            <a:r>
              <a:rPr lang="en-AU" dirty="0">
                <a:highlight>
                  <a:srgbClr val="FFFF00"/>
                </a:highlight>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a:t>
            </a:r>
          </a:p>
          <a:p>
            <a:r>
              <a:rPr lang="en-AU"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   "lang":"</a:t>
            </a:r>
            <a:r>
              <a:rPr lang="en-AU" dirty="0" err="1">
                <a:latin typeface="Consolas" panose="020B0609020204030204" pitchFamily="49" charset="0"/>
                <a:cs typeface="Consolas" panose="020B0609020204030204" pitchFamily="49" charset="0"/>
              </a:rPr>
              <a:t>ja</a:t>
            </a:r>
            <a:r>
              <a:rPr lang="en-AU" dirty="0">
                <a:latin typeface="Consolas" panose="020B0609020204030204" pitchFamily="49" charset="0"/>
                <a:cs typeface="Consolas" panose="020B0609020204030204" pitchFamily="49" charset="0"/>
              </a:rPr>
              <a:t>",</a:t>
            </a:r>
          </a:p>
          <a:p>
            <a:r>
              <a:rPr lang="en-AU" dirty="0">
                <a:latin typeface="Consolas" panose="020B0609020204030204" pitchFamily="49" charset="0"/>
                <a:cs typeface="Consolas" panose="020B0609020204030204" pitchFamily="49" charset="0"/>
              </a:rPr>
              <a:t>   ...</a:t>
            </a:r>
          </a:p>
          <a:p>
            <a:r>
              <a:rPr lang="en-AU" dirty="0">
                <a:latin typeface="Consolas" panose="020B0609020204030204" pitchFamily="49" charset="0"/>
                <a:cs typeface="Consolas" panose="020B0609020204030204" pitchFamily="49" charset="0"/>
              </a:rPr>
              <a:t>}</a:t>
            </a:r>
          </a:p>
        </p:txBody>
      </p:sp>
      <p:cxnSp>
        <p:nvCxnSpPr>
          <p:cNvPr id="7" name="Straight Arrow Connector 6">
            <a:extLst>
              <a:ext uri="{FF2B5EF4-FFF2-40B4-BE49-F238E27FC236}">
                <a16:creationId xmlns:a16="http://schemas.microsoft.com/office/drawing/2014/main" id="{E01E77A6-B310-BE40-87C5-3FB861018DC9}"/>
              </a:ext>
            </a:extLst>
          </p:cNvPr>
          <p:cNvCxnSpPr>
            <a:cxnSpLocks/>
          </p:cNvCxnSpPr>
          <p:nvPr/>
        </p:nvCxnSpPr>
        <p:spPr>
          <a:xfrm>
            <a:off x="7874000" y="4157692"/>
            <a:ext cx="939800"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7C30A2-C5E4-744E-834B-85EC96F5E762}"/>
              </a:ext>
            </a:extLst>
          </p:cNvPr>
          <p:cNvSpPr txBox="1"/>
          <p:nvPr/>
        </p:nvSpPr>
        <p:spPr>
          <a:xfrm>
            <a:off x="9028669" y="3632527"/>
            <a:ext cx="3086100" cy="923330"/>
          </a:xfrm>
          <a:prstGeom prst="rect">
            <a:avLst/>
          </a:prstGeom>
          <a:noFill/>
        </p:spPr>
        <p:txBody>
          <a:bodyPr wrap="square" rtlCol="0">
            <a:spAutoFit/>
          </a:bodyPr>
          <a:lstStyle/>
          <a:p>
            <a:r>
              <a:rPr lang="en-AU" dirty="0">
                <a:latin typeface="Consolas" panose="020B0609020204030204" pitchFamily="49" charset="0"/>
                <a:cs typeface="Consolas" panose="020B0609020204030204" pitchFamily="49" charset="0"/>
              </a:rPr>
              <a:t>(</a:t>
            </a:r>
            <a:r>
              <a:rPr lang="en-AU" dirty="0" err="1">
                <a:latin typeface="Consolas" panose="020B0609020204030204" pitchFamily="49" charset="0"/>
                <a:cs typeface="Consolas" panose="020B0609020204030204" pitchFamily="49" charset="0"/>
              </a:rPr>
              <a:t>BelleSofa</a:t>
            </a:r>
            <a:r>
              <a:rPr lang="en-AU" dirty="0">
                <a:latin typeface="Consolas" panose="020B0609020204030204" pitchFamily="49" charset="0"/>
                <a:cs typeface="Consolas" panose="020B0609020204030204" pitchFamily="49" charset="0"/>
              </a:rPr>
              <a:t>,</a:t>
            </a:r>
          </a:p>
          <a:p>
            <a:r>
              <a:rPr lang="ja-JP" altLang="en-US">
                <a:latin typeface="Consolas" panose="020B0609020204030204" pitchFamily="49" charset="0"/>
                <a:cs typeface="Consolas" panose="020B0609020204030204" pitchFamily="49" charset="0"/>
              </a:rPr>
              <a:t>やさしい靴工房</a:t>
            </a:r>
            <a:r>
              <a:rPr lang="en-AU" dirty="0" err="1">
                <a:latin typeface="Consolas" panose="020B0609020204030204" pitchFamily="49" charset="0"/>
                <a:cs typeface="Consolas" panose="020B0609020204030204" pitchFamily="49" charset="0"/>
              </a:rPr>
              <a:t>Belle＆Sofa</a:t>
            </a:r>
            <a:r>
              <a:rPr lang="en-AU" dirty="0">
                <a:latin typeface="Consolas" panose="020B0609020204030204" pitchFamily="49" charset="0"/>
                <a:cs typeface="Consolas" panose="020B0609020204030204" pitchFamily="49" charset="0"/>
              </a:rPr>
              <a:t>＠</a:t>
            </a:r>
            <a:r>
              <a:rPr lang="ja-JP" altLang="en-US">
                <a:latin typeface="Consolas" panose="020B0609020204030204" pitchFamily="49" charset="0"/>
                <a:cs typeface="Consolas" panose="020B0609020204030204" pitchFamily="49" charset="0"/>
              </a:rPr>
              <a:t>うぇ部</a:t>
            </a:r>
            <a:r>
              <a:rPr lang="en-AU" b="1" dirty="0">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E99DB855-2AE3-8A42-8AFC-F1DF0BFABF2A}"/>
              </a:ext>
            </a:extLst>
          </p:cNvPr>
          <p:cNvSpPr txBox="1"/>
          <p:nvPr/>
        </p:nvSpPr>
        <p:spPr>
          <a:xfrm>
            <a:off x="9650969" y="3121849"/>
            <a:ext cx="1321196" cy="369332"/>
          </a:xfrm>
          <a:prstGeom prst="rect">
            <a:avLst/>
          </a:prstGeom>
          <a:noFill/>
        </p:spPr>
        <p:txBody>
          <a:bodyPr wrap="none" rtlCol="0">
            <a:spAutoFit/>
          </a:bodyPr>
          <a:lstStyle/>
          <a:p>
            <a:r>
              <a:rPr lang="en-AU" dirty="0"/>
              <a:t>A name pair</a:t>
            </a:r>
          </a:p>
        </p:txBody>
      </p:sp>
    </p:spTree>
    <p:extLst>
      <p:ext uri="{BB962C8B-B14F-4D97-AF65-F5344CB8AC3E}">
        <p14:creationId xmlns:p14="http://schemas.microsoft.com/office/powerpoint/2010/main" val="89661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F10A-A3BB-E141-89C7-0CCBAD9461CB}"/>
              </a:ext>
            </a:extLst>
          </p:cNvPr>
          <p:cNvSpPr>
            <a:spLocks noGrp="1"/>
          </p:cNvSpPr>
          <p:nvPr>
            <p:ph type="title"/>
          </p:nvPr>
        </p:nvSpPr>
        <p:spPr/>
        <p:txBody>
          <a:bodyPr/>
          <a:lstStyle/>
          <a:p>
            <a:pPr algn="ctr"/>
            <a:r>
              <a:rPr lang="en-AU" dirty="0"/>
              <a:t>Filtering – On screen name</a:t>
            </a:r>
          </a:p>
        </p:txBody>
      </p:sp>
      <p:sp>
        <p:nvSpPr>
          <p:cNvPr id="4" name="Footer Placeholder 3">
            <a:extLst>
              <a:ext uri="{FF2B5EF4-FFF2-40B4-BE49-F238E27FC236}">
                <a16:creationId xmlns:a16="http://schemas.microsoft.com/office/drawing/2014/main" id="{17EBEA95-AE88-1D4F-AF3D-C33D89D205BB}"/>
              </a:ext>
            </a:extLst>
          </p:cNvPr>
          <p:cNvSpPr>
            <a:spLocks noGrp="1"/>
          </p:cNvSpPr>
          <p:nvPr>
            <p:ph type="ftr" sz="quarter" idx="11"/>
          </p:nvPr>
        </p:nvSpPr>
        <p:spPr/>
        <p:txBody>
          <a:bodyPr/>
          <a:lstStyle/>
          <a:p>
            <a:r>
              <a:rPr lang="en-AU" dirty="0"/>
              <a:t>Methodology</a:t>
            </a:r>
          </a:p>
        </p:txBody>
      </p:sp>
      <p:sp>
        <p:nvSpPr>
          <p:cNvPr id="5" name="Slide Number Placeholder 4">
            <a:extLst>
              <a:ext uri="{FF2B5EF4-FFF2-40B4-BE49-F238E27FC236}">
                <a16:creationId xmlns:a16="http://schemas.microsoft.com/office/drawing/2014/main" id="{0EBAA733-F1C9-D746-B679-F2AADE27D00B}"/>
              </a:ext>
            </a:extLst>
          </p:cNvPr>
          <p:cNvSpPr>
            <a:spLocks noGrp="1"/>
          </p:cNvSpPr>
          <p:nvPr>
            <p:ph type="sldNum" sz="quarter" idx="12"/>
          </p:nvPr>
        </p:nvSpPr>
        <p:spPr/>
        <p:txBody>
          <a:bodyPr/>
          <a:lstStyle/>
          <a:p>
            <a:fld id="{AD0369CE-0151-F748-9ED4-9508A9FAC3FF}" type="slidenum">
              <a:rPr lang="en-AU" smtClean="0"/>
              <a:t>16</a:t>
            </a:fld>
            <a:endParaRPr lang="en-AU"/>
          </a:p>
        </p:txBody>
      </p:sp>
      <p:sp>
        <p:nvSpPr>
          <p:cNvPr id="6" name="TextBox 5">
            <a:extLst>
              <a:ext uri="{FF2B5EF4-FFF2-40B4-BE49-F238E27FC236}">
                <a16:creationId xmlns:a16="http://schemas.microsoft.com/office/drawing/2014/main" id="{23B239DE-DC4C-AC42-8FC4-C4F2020D7292}"/>
              </a:ext>
            </a:extLst>
          </p:cNvPr>
          <p:cNvSpPr txBox="1"/>
          <p:nvPr/>
        </p:nvSpPr>
        <p:spPr>
          <a:xfrm>
            <a:off x="1243569" y="3212226"/>
            <a:ext cx="3086100" cy="646331"/>
          </a:xfrm>
          <a:prstGeom prst="rect">
            <a:avLst/>
          </a:prstGeom>
          <a:noFill/>
        </p:spPr>
        <p:txBody>
          <a:bodyPr wrap="square" rtlCol="0">
            <a:spAutoFit/>
          </a:bodyPr>
          <a:lstStyle/>
          <a:p>
            <a:r>
              <a:rPr lang="ja-JP" altLang="en-US">
                <a:latin typeface="Consolas" panose="020B0609020204030204" pitchFamily="49" charset="0"/>
                <a:cs typeface="Consolas" panose="020B0609020204030204" pitchFamily="49" charset="0"/>
              </a:rPr>
              <a:t>やさしい靴工房</a:t>
            </a:r>
            <a:r>
              <a:rPr lang="en-AU" dirty="0" err="1">
                <a:latin typeface="Consolas" panose="020B0609020204030204" pitchFamily="49" charset="0"/>
                <a:cs typeface="Consolas" panose="020B0609020204030204" pitchFamily="49" charset="0"/>
              </a:rPr>
              <a:t>Belle＆Sofa</a:t>
            </a:r>
            <a:r>
              <a:rPr lang="en-AU" dirty="0">
                <a:latin typeface="Consolas" panose="020B0609020204030204" pitchFamily="49" charset="0"/>
                <a:cs typeface="Consolas" panose="020B0609020204030204" pitchFamily="49" charset="0"/>
              </a:rPr>
              <a:t>＠</a:t>
            </a:r>
            <a:r>
              <a:rPr lang="ja-JP" altLang="en-US">
                <a:latin typeface="Consolas" panose="020B0609020204030204" pitchFamily="49" charset="0"/>
                <a:cs typeface="Consolas" panose="020B0609020204030204" pitchFamily="49" charset="0"/>
              </a:rPr>
              <a:t>うぇ部</a:t>
            </a:r>
            <a:r>
              <a:rPr lang="en-AU" b="1" dirty="0">
                <a:latin typeface="Consolas" panose="020B0609020204030204" pitchFamily="49" charset="0"/>
                <a:cs typeface="Consolas" panose="020B0609020204030204" pitchFamily="49" charset="0"/>
              </a:rPr>
              <a:t>💛</a:t>
            </a:r>
            <a:endParaRPr lang="en-AU" dirty="0">
              <a:latin typeface="Consolas" panose="020B0609020204030204" pitchFamily="49" charset="0"/>
              <a:cs typeface="Consolas" panose="020B0609020204030204" pitchFamily="49" charset="0"/>
            </a:endParaRPr>
          </a:p>
        </p:txBody>
      </p:sp>
      <p:cxnSp>
        <p:nvCxnSpPr>
          <p:cNvPr id="7" name="Straight Arrow Connector 6">
            <a:extLst>
              <a:ext uri="{FF2B5EF4-FFF2-40B4-BE49-F238E27FC236}">
                <a16:creationId xmlns:a16="http://schemas.microsoft.com/office/drawing/2014/main" id="{D60C4A1C-2EBE-3D4F-948C-6AEF6820854B}"/>
              </a:ext>
            </a:extLst>
          </p:cNvPr>
          <p:cNvCxnSpPr>
            <a:cxnSpLocks/>
          </p:cNvCxnSpPr>
          <p:nvPr/>
        </p:nvCxnSpPr>
        <p:spPr>
          <a:xfrm>
            <a:off x="4329669" y="3535391"/>
            <a:ext cx="3213100"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4B97CB-B5FE-4B4F-A0A7-B9CEED13CBBF}"/>
              </a:ext>
            </a:extLst>
          </p:cNvPr>
          <p:cNvSpPr txBox="1"/>
          <p:nvPr/>
        </p:nvSpPr>
        <p:spPr>
          <a:xfrm>
            <a:off x="7862331" y="3350725"/>
            <a:ext cx="3086100" cy="369332"/>
          </a:xfrm>
          <a:prstGeom prst="rect">
            <a:avLst/>
          </a:prstGeom>
          <a:noFill/>
        </p:spPr>
        <p:txBody>
          <a:bodyPr wrap="square" rtlCol="0">
            <a:spAutoFit/>
          </a:bodyPr>
          <a:lstStyle/>
          <a:p>
            <a:r>
              <a:rPr lang="ja-JP" altLang="en-US">
                <a:latin typeface="Consolas" panose="020B0609020204030204" pitchFamily="49" charset="0"/>
                <a:cs typeface="Consolas" panose="020B0609020204030204" pitchFamily="49" charset="0"/>
              </a:rPr>
              <a:t>やさしい靴工房うぇ部</a:t>
            </a:r>
            <a:endParaRPr lang="en-AU"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795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5626-45CA-DC40-A4BB-A0E7B5867EB4}"/>
              </a:ext>
            </a:extLst>
          </p:cNvPr>
          <p:cNvSpPr>
            <a:spLocks noGrp="1"/>
          </p:cNvSpPr>
          <p:nvPr>
            <p:ph type="title"/>
          </p:nvPr>
        </p:nvSpPr>
        <p:spPr/>
        <p:txBody>
          <a:bodyPr/>
          <a:lstStyle/>
          <a:p>
            <a:pPr algn="ctr"/>
            <a:r>
              <a:rPr lang="en-AU" dirty="0"/>
              <a:t>Cleansing</a:t>
            </a:r>
          </a:p>
        </p:txBody>
      </p:sp>
      <p:sp>
        <p:nvSpPr>
          <p:cNvPr id="3" name="Content Placeholder 2">
            <a:extLst>
              <a:ext uri="{FF2B5EF4-FFF2-40B4-BE49-F238E27FC236}">
                <a16:creationId xmlns:a16="http://schemas.microsoft.com/office/drawing/2014/main" id="{2034197E-C53A-C44D-AE0A-04229EEC4E58}"/>
              </a:ext>
            </a:extLst>
          </p:cNvPr>
          <p:cNvSpPr>
            <a:spLocks noGrp="1"/>
          </p:cNvSpPr>
          <p:nvPr>
            <p:ph idx="1"/>
          </p:nvPr>
        </p:nvSpPr>
        <p:spPr/>
        <p:txBody>
          <a:bodyPr/>
          <a:lstStyle/>
          <a:p>
            <a:r>
              <a:rPr lang="en-AU" dirty="0"/>
              <a:t>Name pairs are evaluated</a:t>
            </a:r>
          </a:p>
          <a:p>
            <a:r>
              <a:rPr lang="en-AU" dirty="0"/>
              <a:t>We are only interested in name pairs that are transliterations</a:t>
            </a:r>
          </a:p>
          <a:p>
            <a:endParaRPr lang="en-AU" dirty="0"/>
          </a:p>
        </p:txBody>
      </p:sp>
      <p:sp>
        <p:nvSpPr>
          <p:cNvPr id="4" name="Footer Placeholder 3">
            <a:extLst>
              <a:ext uri="{FF2B5EF4-FFF2-40B4-BE49-F238E27FC236}">
                <a16:creationId xmlns:a16="http://schemas.microsoft.com/office/drawing/2014/main" id="{90450DF2-15FB-0C48-8D55-AF04D9A8EDB2}"/>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74F24ED7-F2E3-8549-AA66-A8B15C3C9562}"/>
              </a:ext>
            </a:extLst>
          </p:cNvPr>
          <p:cNvSpPr>
            <a:spLocks noGrp="1"/>
          </p:cNvSpPr>
          <p:nvPr>
            <p:ph type="sldNum" sz="quarter" idx="12"/>
          </p:nvPr>
        </p:nvSpPr>
        <p:spPr/>
        <p:txBody>
          <a:bodyPr/>
          <a:lstStyle/>
          <a:p>
            <a:fld id="{AD0369CE-0151-F748-9ED4-9508A9FAC3FF}" type="slidenum">
              <a:rPr lang="en-AU" smtClean="0"/>
              <a:t>17</a:t>
            </a:fld>
            <a:endParaRPr lang="en-AU"/>
          </a:p>
        </p:txBody>
      </p:sp>
    </p:spTree>
    <p:extLst>
      <p:ext uri="{BB962C8B-B14F-4D97-AF65-F5344CB8AC3E}">
        <p14:creationId xmlns:p14="http://schemas.microsoft.com/office/powerpoint/2010/main" val="638095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5626-45CA-DC40-A4BB-A0E7B5867EB4}"/>
              </a:ext>
            </a:extLst>
          </p:cNvPr>
          <p:cNvSpPr>
            <a:spLocks noGrp="1"/>
          </p:cNvSpPr>
          <p:nvPr>
            <p:ph type="title"/>
          </p:nvPr>
        </p:nvSpPr>
        <p:spPr/>
        <p:txBody>
          <a:bodyPr/>
          <a:lstStyle/>
          <a:p>
            <a:pPr algn="ctr"/>
            <a:r>
              <a:rPr lang="en-AU" dirty="0"/>
              <a:t>Cleansing – Pre-processing of user name</a:t>
            </a:r>
          </a:p>
        </p:txBody>
      </p:sp>
      <p:sp>
        <p:nvSpPr>
          <p:cNvPr id="4" name="Footer Placeholder 3">
            <a:extLst>
              <a:ext uri="{FF2B5EF4-FFF2-40B4-BE49-F238E27FC236}">
                <a16:creationId xmlns:a16="http://schemas.microsoft.com/office/drawing/2014/main" id="{90450DF2-15FB-0C48-8D55-AF04D9A8EDB2}"/>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74F24ED7-F2E3-8549-AA66-A8B15C3C9562}"/>
              </a:ext>
            </a:extLst>
          </p:cNvPr>
          <p:cNvSpPr>
            <a:spLocks noGrp="1"/>
          </p:cNvSpPr>
          <p:nvPr>
            <p:ph type="sldNum" sz="quarter" idx="12"/>
          </p:nvPr>
        </p:nvSpPr>
        <p:spPr/>
        <p:txBody>
          <a:bodyPr/>
          <a:lstStyle/>
          <a:p>
            <a:fld id="{AD0369CE-0151-F748-9ED4-9508A9FAC3FF}" type="slidenum">
              <a:rPr lang="en-AU" smtClean="0"/>
              <a:t>18</a:t>
            </a:fld>
            <a:endParaRPr lang="en-AU"/>
          </a:p>
        </p:txBody>
      </p:sp>
      <p:sp>
        <p:nvSpPr>
          <p:cNvPr id="6" name="TextBox 5">
            <a:extLst>
              <a:ext uri="{FF2B5EF4-FFF2-40B4-BE49-F238E27FC236}">
                <a16:creationId xmlns:a16="http://schemas.microsoft.com/office/drawing/2014/main" id="{7EF67293-F9CE-E149-B49C-D3F04FB61180}"/>
              </a:ext>
            </a:extLst>
          </p:cNvPr>
          <p:cNvSpPr txBox="1"/>
          <p:nvPr/>
        </p:nvSpPr>
        <p:spPr>
          <a:xfrm>
            <a:off x="3837272" y="3424687"/>
            <a:ext cx="4517455" cy="707886"/>
          </a:xfrm>
          <a:prstGeom prst="rect">
            <a:avLst/>
          </a:prstGeom>
          <a:noFill/>
        </p:spPr>
        <p:txBody>
          <a:bodyPr wrap="none" rtlCol="0">
            <a:spAutoFit/>
          </a:bodyPr>
          <a:lstStyle/>
          <a:p>
            <a:r>
              <a:rPr lang="en-AU" sz="4000" dirty="0"/>
              <a:t>Kanye_WestFan1991</a:t>
            </a:r>
          </a:p>
        </p:txBody>
      </p:sp>
    </p:spTree>
    <p:extLst>
      <p:ext uri="{BB962C8B-B14F-4D97-AF65-F5344CB8AC3E}">
        <p14:creationId xmlns:p14="http://schemas.microsoft.com/office/powerpoint/2010/main" val="2702209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5626-45CA-DC40-A4BB-A0E7B5867EB4}"/>
              </a:ext>
            </a:extLst>
          </p:cNvPr>
          <p:cNvSpPr>
            <a:spLocks noGrp="1"/>
          </p:cNvSpPr>
          <p:nvPr>
            <p:ph type="title"/>
          </p:nvPr>
        </p:nvSpPr>
        <p:spPr/>
        <p:txBody>
          <a:bodyPr/>
          <a:lstStyle/>
          <a:p>
            <a:pPr algn="ctr"/>
            <a:r>
              <a:rPr lang="en-AU" dirty="0"/>
              <a:t>Cleansing – Pre-processing of user name</a:t>
            </a:r>
          </a:p>
        </p:txBody>
      </p:sp>
      <p:sp>
        <p:nvSpPr>
          <p:cNvPr id="4" name="Footer Placeholder 3">
            <a:extLst>
              <a:ext uri="{FF2B5EF4-FFF2-40B4-BE49-F238E27FC236}">
                <a16:creationId xmlns:a16="http://schemas.microsoft.com/office/drawing/2014/main" id="{90450DF2-15FB-0C48-8D55-AF04D9A8EDB2}"/>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74F24ED7-F2E3-8549-AA66-A8B15C3C9562}"/>
              </a:ext>
            </a:extLst>
          </p:cNvPr>
          <p:cNvSpPr>
            <a:spLocks noGrp="1"/>
          </p:cNvSpPr>
          <p:nvPr>
            <p:ph type="sldNum" sz="quarter" idx="12"/>
          </p:nvPr>
        </p:nvSpPr>
        <p:spPr/>
        <p:txBody>
          <a:bodyPr/>
          <a:lstStyle/>
          <a:p>
            <a:fld id="{AD0369CE-0151-F748-9ED4-9508A9FAC3FF}" type="slidenum">
              <a:rPr lang="en-AU" smtClean="0"/>
              <a:t>19</a:t>
            </a:fld>
            <a:endParaRPr lang="en-AU"/>
          </a:p>
        </p:txBody>
      </p:sp>
      <p:sp>
        <p:nvSpPr>
          <p:cNvPr id="6" name="TextBox 5">
            <a:extLst>
              <a:ext uri="{FF2B5EF4-FFF2-40B4-BE49-F238E27FC236}">
                <a16:creationId xmlns:a16="http://schemas.microsoft.com/office/drawing/2014/main" id="{7EF67293-F9CE-E149-B49C-D3F04FB61180}"/>
              </a:ext>
            </a:extLst>
          </p:cNvPr>
          <p:cNvSpPr txBox="1"/>
          <p:nvPr/>
        </p:nvSpPr>
        <p:spPr>
          <a:xfrm>
            <a:off x="4356645" y="3429000"/>
            <a:ext cx="3478709" cy="707886"/>
          </a:xfrm>
          <a:prstGeom prst="rect">
            <a:avLst/>
          </a:prstGeom>
          <a:noFill/>
        </p:spPr>
        <p:txBody>
          <a:bodyPr wrap="none" rtlCol="0">
            <a:spAutoFit/>
          </a:bodyPr>
          <a:lstStyle/>
          <a:p>
            <a:r>
              <a:rPr lang="en-AU" sz="4000" dirty="0" err="1"/>
              <a:t>Kanye_WestFan</a:t>
            </a:r>
            <a:endParaRPr lang="en-AU" sz="4000" dirty="0"/>
          </a:p>
        </p:txBody>
      </p:sp>
    </p:spTree>
    <p:extLst>
      <p:ext uri="{BB962C8B-B14F-4D97-AF65-F5344CB8AC3E}">
        <p14:creationId xmlns:p14="http://schemas.microsoft.com/office/powerpoint/2010/main" val="405107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D05B-CEC5-7F46-BDA0-7EBF9710F55E}"/>
              </a:ext>
            </a:extLst>
          </p:cNvPr>
          <p:cNvSpPr>
            <a:spLocks noGrp="1"/>
          </p:cNvSpPr>
          <p:nvPr>
            <p:ph type="title"/>
          </p:nvPr>
        </p:nvSpPr>
        <p:spPr/>
        <p:txBody>
          <a:bodyPr/>
          <a:lstStyle/>
          <a:p>
            <a:pPr algn="ctr"/>
            <a:r>
              <a:rPr lang="en-AU" dirty="0"/>
              <a:t>What is transliteration?</a:t>
            </a:r>
          </a:p>
        </p:txBody>
      </p:sp>
      <p:sp>
        <p:nvSpPr>
          <p:cNvPr id="7" name="Content Placeholder 2">
            <a:extLst>
              <a:ext uri="{FF2B5EF4-FFF2-40B4-BE49-F238E27FC236}">
                <a16:creationId xmlns:a16="http://schemas.microsoft.com/office/drawing/2014/main" id="{92309755-AD77-B44B-B825-615F958B1D3B}"/>
              </a:ext>
            </a:extLst>
          </p:cNvPr>
          <p:cNvSpPr>
            <a:spLocks noGrp="1"/>
          </p:cNvSpPr>
          <p:nvPr>
            <p:ph idx="1"/>
          </p:nvPr>
        </p:nvSpPr>
        <p:spPr>
          <a:xfrm>
            <a:off x="838200" y="1825625"/>
            <a:ext cx="10515600" cy="4351338"/>
          </a:xfrm>
        </p:spPr>
        <p:txBody>
          <a:bodyPr/>
          <a:lstStyle/>
          <a:p>
            <a:r>
              <a:rPr lang="en-AU" dirty="0"/>
              <a:t>Converting a word from one writing system to another</a:t>
            </a:r>
          </a:p>
          <a:p>
            <a:r>
              <a:rPr lang="en-AU" dirty="0"/>
              <a:t>Directly express through sounds</a:t>
            </a:r>
          </a:p>
          <a:p>
            <a:r>
              <a:rPr lang="en-AU" dirty="0"/>
              <a:t>Transliteration is NOT translation</a:t>
            </a:r>
          </a:p>
        </p:txBody>
      </p:sp>
      <p:sp>
        <p:nvSpPr>
          <p:cNvPr id="6" name="Footer Placeholder 5">
            <a:extLst>
              <a:ext uri="{FF2B5EF4-FFF2-40B4-BE49-F238E27FC236}">
                <a16:creationId xmlns:a16="http://schemas.microsoft.com/office/drawing/2014/main" id="{B195E086-9826-7945-AA23-8BDA87A2B00A}"/>
              </a:ext>
            </a:extLst>
          </p:cNvPr>
          <p:cNvSpPr>
            <a:spLocks noGrp="1"/>
          </p:cNvSpPr>
          <p:nvPr>
            <p:ph type="ftr" sz="quarter" idx="11"/>
          </p:nvPr>
        </p:nvSpPr>
        <p:spPr/>
        <p:txBody>
          <a:bodyPr/>
          <a:lstStyle/>
          <a:p>
            <a:r>
              <a:rPr lang="en-AU" dirty="0"/>
              <a:t>Introduction</a:t>
            </a:r>
          </a:p>
        </p:txBody>
      </p:sp>
      <p:sp>
        <p:nvSpPr>
          <p:cNvPr id="8" name="Slide Number Placeholder 7">
            <a:extLst>
              <a:ext uri="{FF2B5EF4-FFF2-40B4-BE49-F238E27FC236}">
                <a16:creationId xmlns:a16="http://schemas.microsoft.com/office/drawing/2014/main" id="{86C8B6C8-18D5-DD4E-87F3-3CA91C65995C}"/>
              </a:ext>
            </a:extLst>
          </p:cNvPr>
          <p:cNvSpPr>
            <a:spLocks noGrp="1"/>
          </p:cNvSpPr>
          <p:nvPr>
            <p:ph type="sldNum" sz="quarter" idx="12"/>
          </p:nvPr>
        </p:nvSpPr>
        <p:spPr/>
        <p:txBody>
          <a:bodyPr/>
          <a:lstStyle/>
          <a:p>
            <a:fld id="{AD0369CE-0151-F748-9ED4-9508A9FAC3FF}" type="slidenum">
              <a:rPr lang="en-AU" smtClean="0"/>
              <a:t>2</a:t>
            </a:fld>
            <a:endParaRPr lang="en-AU"/>
          </a:p>
        </p:txBody>
      </p:sp>
    </p:spTree>
    <p:extLst>
      <p:ext uri="{BB962C8B-B14F-4D97-AF65-F5344CB8AC3E}">
        <p14:creationId xmlns:p14="http://schemas.microsoft.com/office/powerpoint/2010/main" val="1180775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5626-45CA-DC40-A4BB-A0E7B5867EB4}"/>
              </a:ext>
            </a:extLst>
          </p:cNvPr>
          <p:cNvSpPr>
            <a:spLocks noGrp="1"/>
          </p:cNvSpPr>
          <p:nvPr>
            <p:ph type="title"/>
          </p:nvPr>
        </p:nvSpPr>
        <p:spPr/>
        <p:txBody>
          <a:bodyPr/>
          <a:lstStyle/>
          <a:p>
            <a:pPr algn="ctr"/>
            <a:r>
              <a:rPr lang="en-AU" dirty="0"/>
              <a:t>Cleansing – Pre-processing of user name</a:t>
            </a:r>
          </a:p>
        </p:txBody>
      </p:sp>
      <p:sp>
        <p:nvSpPr>
          <p:cNvPr id="4" name="Footer Placeholder 3">
            <a:extLst>
              <a:ext uri="{FF2B5EF4-FFF2-40B4-BE49-F238E27FC236}">
                <a16:creationId xmlns:a16="http://schemas.microsoft.com/office/drawing/2014/main" id="{90450DF2-15FB-0C48-8D55-AF04D9A8EDB2}"/>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74F24ED7-F2E3-8549-AA66-A8B15C3C9562}"/>
              </a:ext>
            </a:extLst>
          </p:cNvPr>
          <p:cNvSpPr>
            <a:spLocks noGrp="1"/>
          </p:cNvSpPr>
          <p:nvPr>
            <p:ph type="sldNum" sz="quarter" idx="12"/>
          </p:nvPr>
        </p:nvSpPr>
        <p:spPr/>
        <p:txBody>
          <a:bodyPr/>
          <a:lstStyle/>
          <a:p>
            <a:fld id="{AD0369CE-0151-F748-9ED4-9508A9FAC3FF}" type="slidenum">
              <a:rPr lang="en-AU" smtClean="0"/>
              <a:t>20</a:t>
            </a:fld>
            <a:endParaRPr lang="en-AU"/>
          </a:p>
        </p:txBody>
      </p:sp>
      <p:sp>
        <p:nvSpPr>
          <p:cNvPr id="6" name="TextBox 5">
            <a:extLst>
              <a:ext uri="{FF2B5EF4-FFF2-40B4-BE49-F238E27FC236}">
                <a16:creationId xmlns:a16="http://schemas.microsoft.com/office/drawing/2014/main" id="{7EF67293-F9CE-E149-B49C-D3F04FB61180}"/>
              </a:ext>
            </a:extLst>
          </p:cNvPr>
          <p:cNvSpPr txBox="1"/>
          <p:nvPr/>
        </p:nvSpPr>
        <p:spPr>
          <a:xfrm>
            <a:off x="4356645" y="3429000"/>
            <a:ext cx="3339247" cy="707886"/>
          </a:xfrm>
          <a:prstGeom prst="rect">
            <a:avLst/>
          </a:prstGeom>
          <a:noFill/>
        </p:spPr>
        <p:txBody>
          <a:bodyPr wrap="none" rtlCol="0">
            <a:spAutoFit/>
          </a:bodyPr>
          <a:lstStyle/>
          <a:p>
            <a:r>
              <a:rPr lang="en-AU" sz="4000" dirty="0"/>
              <a:t>Kanye </a:t>
            </a:r>
            <a:r>
              <a:rPr lang="en-AU" sz="4000" dirty="0" err="1"/>
              <a:t>WestFan</a:t>
            </a:r>
            <a:endParaRPr lang="en-AU" sz="4000" dirty="0"/>
          </a:p>
        </p:txBody>
      </p:sp>
    </p:spTree>
    <p:extLst>
      <p:ext uri="{BB962C8B-B14F-4D97-AF65-F5344CB8AC3E}">
        <p14:creationId xmlns:p14="http://schemas.microsoft.com/office/powerpoint/2010/main" val="1886832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5626-45CA-DC40-A4BB-A0E7B5867EB4}"/>
              </a:ext>
            </a:extLst>
          </p:cNvPr>
          <p:cNvSpPr>
            <a:spLocks noGrp="1"/>
          </p:cNvSpPr>
          <p:nvPr>
            <p:ph type="title"/>
          </p:nvPr>
        </p:nvSpPr>
        <p:spPr/>
        <p:txBody>
          <a:bodyPr/>
          <a:lstStyle/>
          <a:p>
            <a:pPr algn="ctr"/>
            <a:r>
              <a:rPr lang="en-AU" dirty="0"/>
              <a:t>Cleansing – Pre-processing of user name</a:t>
            </a:r>
          </a:p>
        </p:txBody>
      </p:sp>
      <p:sp>
        <p:nvSpPr>
          <p:cNvPr id="4" name="Footer Placeholder 3">
            <a:extLst>
              <a:ext uri="{FF2B5EF4-FFF2-40B4-BE49-F238E27FC236}">
                <a16:creationId xmlns:a16="http://schemas.microsoft.com/office/drawing/2014/main" id="{90450DF2-15FB-0C48-8D55-AF04D9A8EDB2}"/>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74F24ED7-F2E3-8549-AA66-A8B15C3C9562}"/>
              </a:ext>
            </a:extLst>
          </p:cNvPr>
          <p:cNvSpPr>
            <a:spLocks noGrp="1"/>
          </p:cNvSpPr>
          <p:nvPr>
            <p:ph type="sldNum" sz="quarter" idx="12"/>
          </p:nvPr>
        </p:nvSpPr>
        <p:spPr/>
        <p:txBody>
          <a:bodyPr/>
          <a:lstStyle/>
          <a:p>
            <a:fld id="{AD0369CE-0151-F748-9ED4-9508A9FAC3FF}" type="slidenum">
              <a:rPr lang="en-AU" smtClean="0"/>
              <a:t>21</a:t>
            </a:fld>
            <a:endParaRPr lang="en-AU"/>
          </a:p>
        </p:txBody>
      </p:sp>
      <p:sp>
        <p:nvSpPr>
          <p:cNvPr id="6" name="TextBox 5">
            <a:extLst>
              <a:ext uri="{FF2B5EF4-FFF2-40B4-BE49-F238E27FC236}">
                <a16:creationId xmlns:a16="http://schemas.microsoft.com/office/drawing/2014/main" id="{7EF67293-F9CE-E149-B49C-D3F04FB61180}"/>
              </a:ext>
            </a:extLst>
          </p:cNvPr>
          <p:cNvSpPr txBox="1"/>
          <p:nvPr/>
        </p:nvSpPr>
        <p:spPr>
          <a:xfrm>
            <a:off x="4356645" y="3429000"/>
            <a:ext cx="3454664" cy="707886"/>
          </a:xfrm>
          <a:prstGeom prst="rect">
            <a:avLst/>
          </a:prstGeom>
          <a:noFill/>
        </p:spPr>
        <p:txBody>
          <a:bodyPr wrap="none" rtlCol="0">
            <a:spAutoFit/>
          </a:bodyPr>
          <a:lstStyle/>
          <a:p>
            <a:r>
              <a:rPr lang="en-AU" sz="4000" dirty="0"/>
              <a:t>Kanye West Fan</a:t>
            </a:r>
          </a:p>
        </p:txBody>
      </p:sp>
    </p:spTree>
    <p:extLst>
      <p:ext uri="{BB962C8B-B14F-4D97-AF65-F5344CB8AC3E}">
        <p14:creationId xmlns:p14="http://schemas.microsoft.com/office/powerpoint/2010/main" val="210984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5626-45CA-DC40-A4BB-A0E7B5867EB4}"/>
              </a:ext>
            </a:extLst>
          </p:cNvPr>
          <p:cNvSpPr>
            <a:spLocks noGrp="1"/>
          </p:cNvSpPr>
          <p:nvPr>
            <p:ph type="title"/>
          </p:nvPr>
        </p:nvSpPr>
        <p:spPr/>
        <p:txBody>
          <a:bodyPr/>
          <a:lstStyle/>
          <a:p>
            <a:pPr algn="ctr"/>
            <a:r>
              <a:rPr lang="en-AU" dirty="0"/>
              <a:t>Cleansing – Pre-processing of user name</a:t>
            </a:r>
          </a:p>
        </p:txBody>
      </p:sp>
      <p:sp>
        <p:nvSpPr>
          <p:cNvPr id="4" name="Footer Placeholder 3">
            <a:extLst>
              <a:ext uri="{FF2B5EF4-FFF2-40B4-BE49-F238E27FC236}">
                <a16:creationId xmlns:a16="http://schemas.microsoft.com/office/drawing/2014/main" id="{90450DF2-15FB-0C48-8D55-AF04D9A8EDB2}"/>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74F24ED7-F2E3-8549-AA66-A8B15C3C9562}"/>
              </a:ext>
            </a:extLst>
          </p:cNvPr>
          <p:cNvSpPr>
            <a:spLocks noGrp="1"/>
          </p:cNvSpPr>
          <p:nvPr>
            <p:ph type="sldNum" sz="quarter" idx="12"/>
          </p:nvPr>
        </p:nvSpPr>
        <p:spPr/>
        <p:txBody>
          <a:bodyPr/>
          <a:lstStyle/>
          <a:p>
            <a:fld id="{AD0369CE-0151-F748-9ED4-9508A9FAC3FF}" type="slidenum">
              <a:rPr lang="en-AU" smtClean="0"/>
              <a:t>22</a:t>
            </a:fld>
            <a:endParaRPr lang="en-AU"/>
          </a:p>
        </p:txBody>
      </p:sp>
      <p:sp>
        <p:nvSpPr>
          <p:cNvPr id="6" name="TextBox 5">
            <a:extLst>
              <a:ext uri="{FF2B5EF4-FFF2-40B4-BE49-F238E27FC236}">
                <a16:creationId xmlns:a16="http://schemas.microsoft.com/office/drawing/2014/main" id="{7EF67293-F9CE-E149-B49C-D3F04FB61180}"/>
              </a:ext>
            </a:extLst>
          </p:cNvPr>
          <p:cNvSpPr txBox="1"/>
          <p:nvPr/>
        </p:nvSpPr>
        <p:spPr>
          <a:xfrm>
            <a:off x="4356645" y="3429000"/>
            <a:ext cx="3270511" cy="707886"/>
          </a:xfrm>
          <a:prstGeom prst="rect">
            <a:avLst/>
          </a:prstGeom>
          <a:noFill/>
        </p:spPr>
        <p:txBody>
          <a:bodyPr wrap="none" rtlCol="0">
            <a:spAutoFit/>
          </a:bodyPr>
          <a:lstStyle/>
          <a:p>
            <a:r>
              <a:rPr lang="en-AU" sz="4000" dirty="0" err="1"/>
              <a:t>kanye</a:t>
            </a:r>
            <a:r>
              <a:rPr lang="en-AU" sz="4000" dirty="0"/>
              <a:t> west fan</a:t>
            </a:r>
          </a:p>
        </p:txBody>
      </p:sp>
    </p:spTree>
    <p:extLst>
      <p:ext uri="{BB962C8B-B14F-4D97-AF65-F5344CB8AC3E}">
        <p14:creationId xmlns:p14="http://schemas.microsoft.com/office/powerpoint/2010/main" val="478327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5626-45CA-DC40-A4BB-A0E7B5867EB4}"/>
              </a:ext>
            </a:extLst>
          </p:cNvPr>
          <p:cNvSpPr>
            <a:spLocks noGrp="1"/>
          </p:cNvSpPr>
          <p:nvPr>
            <p:ph type="title"/>
          </p:nvPr>
        </p:nvSpPr>
        <p:spPr/>
        <p:txBody>
          <a:bodyPr/>
          <a:lstStyle/>
          <a:p>
            <a:pPr algn="ctr"/>
            <a:r>
              <a:rPr lang="en-AU" dirty="0"/>
              <a:t>Cleansing – Pre-processing of user name</a:t>
            </a:r>
          </a:p>
        </p:txBody>
      </p:sp>
      <p:sp>
        <p:nvSpPr>
          <p:cNvPr id="4" name="Footer Placeholder 3">
            <a:extLst>
              <a:ext uri="{FF2B5EF4-FFF2-40B4-BE49-F238E27FC236}">
                <a16:creationId xmlns:a16="http://schemas.microsoft.com/office/drawing/2014/main" id="{90450DF2-15FB-0C48-8D55-AF04D9A8EDB2}"/>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74F24ED7-F2E3-8549-AA66-A8B15C3C9562}"/>
              </a:ext>
            </a:extLst>
          </p:cNvPr>
          <p:cNvSpPr>
            <a:spLocks noGrp="1"/>
          </p:cNvSpPr>
          <p:nvPr>
            <p:ph type="sldNum" sz="quarter" idx="12"/>
          </p:nvPr>
        </p:nvSpPr>
        <p:spPr/>
        <p:txBody>
          <a:bodyPr/>
          <a:lstStyle/>
          <a:p>
            <a:fld id="{AD0369CE-0151-F748-9ED4-9508A9FAC3FF}" type="slidenum">
              <a:rPr lang="en-AU" smtClean="0"/>
              <a:t>23</a:t>
            </a:fld>
            <a:endParaRPr lang="en-AU"/>
          </a:p>
        </p:txBody>
      </p:sp>
      <p:sp>
        <p:nvSpPr>
          <p:cNvPr id="6" name="TextBox 5">
            <a:extLst>
              <a:ext uri="{FF2B5EF4-FFF2-40B4-BE49-F238E27FC236}">
                <a16:creationId xmlns:a16="http://schemas.microsoft.com/office/drawing/2014/main" id="{7EF67293-F9CE-E149-B49C-D3F04FB61180}"/>
              </a:ext>
            </a:extLst>
          </p:cNvPr>
          <p:cNvSpPr txBox="1"/>
          <p:nvPr/>
        </p:nvSpPr>
        <p:spPr>
          <a:xfrm>
            <a:off x="8083289" y="3424687"/>
            <a:ext cx="3270511" cy="707886"/>
          </a:xfrm>
          <a:prstGeom prst="rect">
            <a:avLst/>
          </a:prstGeom>
          <a:noFill/>
        </p:spPr>
        <p:txBody>
          <a:bodyPr wrap="none" rtlCol="0">
            <a:spAutoFit/>
          </a:bodyPr>
          <a:lstStyle/>
          <a:p>
            <a:r>
              <a:rPr lang="en-AU" sz="4000" dirty="0" err="1"/>
              <a:t>kanye</a:t>
            </a:r>
            <a:r>
              <a:rPr lang="en-AU" sz="4000" dirty="0"/>
              <a:t> west fan</a:t>
            </a:r>
          </a:p>
        </p:txBody>
      </p:sp>
      <p:sp>
        <p:nvSpPr>
          <p:cNvPr id="7" name="TextBox 6">
            <a:extLst>
              <a:ext uri="{FF2B5EF4-FFF2-40B4-BE49-F238E27FC236}">
                <a16:creationId xmlns:a16="http://schemas.microsoft.com/office/drawing/2014/main" id="{5369C7E9-4562-D943-B4FF-058BAAF81583}"/>
              </a:ext>
            </a:extLst>
          </p:cNvPr>
          <p:cNvSpPr txBox="1"/>
          <p:nvPr/>
        </p:nvSpPr>
        <p:spPr>
          <a:xfrm>
            <a:off x="838200" y="3424687"/>
            <a:ext cx="4517455" cy="707886"/>
          </a:xfrm>
          <a:prstGeom prst="rect">
            <a:avLst/>
          </a:prstGeom>
          <a:noFill/>
        </p:spPr>
        <p:txBody>
          <a:bodyPr wrap="none" rtlCol="0">
            <a:spAutoFit/>
          </a:bodyPr>
          <a:lstStyle/>
          <a:p>
            <a:r>
              <a:rPr lang="en-AU" sz="4000" dirty="0"/>
              <a:t>Kanye_WestFan1991</a:t>
            </a:r>
          </a:p>
        </p:txBody>
      </p:sp>
      <p:cxnSp>
        <p:nvCxnSpPr>
          <p:cNvPr id="8" name="Straight Arrow Connector 7">
            <a:extLst>
              <a:ext uri="{FF2B5EF4-FFF2-40B4-BE49-F238E27FC236}">
                <a16:creationId xmlns:a16="http://schemas.microsoft.com/office/drawing/2014/main" id="{6146B666-F0BC-9D4A-B7EA-F1BEB72B2243}"/>
              </a:ext>
            </a:extLst>
          </p:cNvPr>
          <p:cNvCxnSpPr>
            <a:cxnSpLocks/>
          </p:cNvCxnSpPr>
          <p:nvPr/>
        </p:nvCxnSpPr>
        <p:spPr>
          <a:xfrm>
            <a:off x="5430417" y="3829888"/>
            <a:ext cx="2281598"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97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B0F6-5A17-6B4F-BA22-E7A7DD9D7B67}"/>
              </a:ext>
            </a:extLst>
          </p:cNvPr>
          <p:cNvSpPr>
            <a:spLocks noGrp="1"/>
          </p:cNvSpPr>
          <p:nvPr>
            <p:ph type="title"/>
          </p:nvPr>
        </p:nvSpPr>
        <p:spPr/>
        <p:txBody>
          <a:bodyPr/>
          <a:lstStyle/>
          <a:p>
            <a:pPr algn="ctr"/>
            <a:r>
              <a:rPr lang="en-AU" dirty="0"/>
              <a:t>Edit-distance</a:t>
            </a:r>
          </a:p>
        </p:txBody>
      </p:sp>
      <p:sp>
        <p:nvSpPr>
          <p:cNvPr id="3" name="Content Placeholder 2">
            <a:extLst>
              <a:ext uri="{FF2B5EF4-FFF2-40B4-BE49-F238E27FC236}">
                <a16:creationId xmlns:a16="http://schemas.microsoft.com/office/drawing/2014/main" id="{B3DFF11F-CA2E-0F43-BE38-084D05B3BFE6}"/>
              </a:ext>
            </a:extLst>
          </p:cNvPr>
          <p:cNvSpPr>
            <a:spLocks noGrp="1"/>
          </p:cNvSpPr>
          <p:nvPr>
            <p:ph idx="1"/>
          </p:nvPr>
        </p:nvSpPr>
        <p:spPr/>
        <p:txBody>
          <a:bodyPr/>
          <a:lstStyle/>
          <a:p>
            <a:r>
              <a:rPr lang="en-AU" dirty="0"/>
              <a:t>A measure of how similar two strings are</a:t>
            </a:r>
          </a:p>
          <a:p>
            <a:r>
              <a:rPr lang="en-AU" dirty="0"/>
              <a:t>How many edits from one string to another</a:t>
            </a:r>
          </a:p>
          <a:p>
            <a:r>
              <a:rPr lang="en-AU" dirty="0"/>
              <a:t>Edits:</a:t>
            </a:r>
          </a:p>
          <a:p>
            <a:pPr lvl="1"/>
            <a:r>
              <a:rPr lang="en-AU" dirty="0"/>
              <a:t>Additions</a:t>
            </a:r>
          </a:p>
          <a:p>
            <a:pPr lvl="1"/>
            <a:r>
              <a:rPr lang="en-AU" dirty="0"/>
              <a:t>Deletions</a:t>
            </a:r>
          </a:p>
          <a:p>
            <a:pPr lvl="1"/>
            <a:r>
              <a:rPr lang="en-AU" dirty="0"/>
              <a:t>Substitutions</a:t>
            </a:r>
          </a:p>
        </p:txBody>
      </p:sp>
      <p:sp>
        <p:nvSpPr>
          <p:cNvPr id="4" name="Footer Placeholder 3">
            <a:extLst>
              <a:ext uri="{FF2B5EF4-FFF2-40B4-BE49-F238E27FC236}">
                <a16:creationId xmlns:a16="http://schemas.microsoft.com/office/drawing/2014/main" id="{AF664642-7007-474C-A0BD-AF889476600D}"/>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52BA1CB0-B2B0-8F40-AB63-F216ADA82203}"/>
              </a:ext>
            </a:extLst>
          </p:cNvPr>
          <p:cNvSpPr>
            <a:spLocks noGrp="1"/>
          </p:cNvSpPr>
          <p:nvPr>
            <p:ph type="sldNum" sz="quarter" idx="12"/>
          </p:nvPr>
        </p:nvSpPr>
        <p:spPr/>
        <p:txBody>
          <a:bodyPr/>
          <a:lstStyle/>
          <a:p>
            <a:fld id="{AD0369CE-0151-F748-9ED4-9508A9FAC3FF}" type="slidenum">
              <a:rPr lang="en-AU" smtClean="0"/>
              <a:t>24</a:t>
            </a:fld>
            <a:endParaRPr lang="en-AU"/>
          </a:p>
        </p:txBody>
      </p:sp>
    </p:spTree>
    <p:extLst>
      <p:ext uri="{BB962C8B-B14F-4D97-AF65-F5344CB8AC3E}">
        <p14:creationId xmlns:p14="http://schemas.microsoft.com/office/powerpoint/2010/main" val="173462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B0F6-5A17-6B4F-BA22-E7A7DD9D7B67}"/>
              </a:ext>
            </a:extLst>
          </p:cNvPr>
          <p:cNvSpPr>
            <a:spLocks noGrp="1"/>
          </p:cNvSpPr>
          <p:nvPr>
            <p:ph type="title"/>
          </p:nvPr>
        </p:nvSpPr>
        <p:spPr/>
        <p:txBody>
          <a:bodyPr/>
          <a:lstStyle/>
          <a:p>
            <a:pPr algn="ctr"/>
            <a:r>
              <a:rPr lang="en-AU" dirty="0"/>
              <a:t>Edit-distance Example</a:t>
            </a:r>
          </a:p>
        </p:txBody>
      </p:sp>
      <p:sp>
        <p:nvSpPr>
          <p:cNvPr id="3" name="Content Placeholder 2">
            <a:extLst>
              <a:ext uri="{FF2B5EF4-FFF2-40B4-BE49-F238E27FC236}">
                <a16:creationId xmlns:a16="http://schemas.microsoft.com/office/drawing/2014/main" id="{B3DFF11F-CA2E-0F43-BE38-084D05B3BFE6}"/>
              </a:ext>
            </a:extLst>
          </p:cNvPr>
          <p:cNvSpPr>
            <a:spLocks noGrp="1"/>
          </p:cNvSpPr>
          <p:nvPr>
            <p:ph idx="1"/>
          </p:nvPr>
        </p:nvSpPr>
        <p:spPr/>
        <p:txBody>
          <a:bodyPr/>
          <a:lstStyle/>
          <a:p>
            <a:r>
              <a:rPr lang="en-AU" dirty="0"/>
              <a:t>To go from “kitten” to “sitting” we need 3 edits</a:t>
            </a:r>
          </a:p>
          <a:p>
            <a:endParaRPr lang="en-AU" dirty="0"/>
          </a:p>
          <a:p>
            <a:r>
              <a:rPr lang="en-AU" b="1" dirty="0"/>
              <a:t>k</a:t>
            </a:r>
            <a:r>
              <a:rPr lang="en-AU" dirty="0"/>
              <a:t>itten -&gt; </a:t>
            </a:r>
            <a:r>
              <a:rPr lang="en-AU" b="1" dirty="0" err="1"/>
              <a:t>s</a:t>
            </a:r>
            <a:r>
              <a:rPr lang="en-AU" dirty="0" err="1"/>
              <a:t>itten</a:t>
            </a:r>
            <a:endParaRPr lang="en-AU" dirty="0"/>
          </a:p>
          <a:p>
            <a:r>
              <a:rPr lang="en-AU" dirty="0" err="1"/>
              <a:t>sitt</a:t>
            </a:r>
            <a:r>
              <a:rPr lang="en-AU" b="1" dirty="0" err="1"/>
              <a:t>e</a:t>
            </a:r>
            <a:r>
              <a:rPr lang="en-AU" dirty="0" err="1"/>
              <a:t>n</a:t>
            </a:r>
            <a:r>
              <a:rPr lang="en-AU" dirty="0"/>
              <a:t> -&gt; </a:t>
            </a:r>
            <a:r>
              <a:rPr lang="en-AU" dirty="0" err="1"/>
              <a:t>sitt</a:t>
            </a:r>
            <a:r>
              <a:rPr lang="en-AU" b="1" dirty="0" err="1"/>
              <a:t>i</a:t>
            </a:r>
            <a:r>
              <a:rPr lang="en-AU" dirty="0" err="1"/>
              <a:t>n</a:t>
            </a:r>
            <a:endParaRPr lang="en-AU" dirty="0"/>
          </a:p>
          <a:p>
            <a:r>
              <a:rPr lang="en-AU" dirty="0" err="1"/>
              <a:t>sittin</a:t>
            </a:r>
            <a:r>
              <a:rPr lang="en-AU" dirty="0"/>
              <a:t> -&gt; sittin</a:t>
            </a:r>
            <a:r>
              <a:rPr lang="en-AU" b="1" dirty="0"/>
              <a:t>g</a:t>
            </a:r>
          </a:p>
          <a:p>
            <a:pPr marL="0" indent="0">
              <a:buNone/>
            </a:pPr>
            <a:endParaRPr lang="en-AU" b="1" dirty="0"/>
          </a:p>
        </p:txBody>
      </p:sp>
      <p:sp>
        <p:nvSpPr>
          <p:cNvPr id="4" name="Footer Placeholder 3">
            <a:extLst>
              <a:ext uri="{FF2B5EF4-FFF2-40B4-BE49-F238E27FC236}">
                <a16:creationId xmlns:a16="http://schemas.microsoft.com/office/drawing/2014/main" id="{AF664642-7007-474C-A0BD-AF889476600D}"/>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52BA1CB0-B2B0-8F40-AB63-F216ADA82203}"/>
              </a:ext>
            </a:extLst>
          </p:cNvPr>
          <p:cNvSpPr>
            <a:spLocks noGrp="1"/>
          </p:cNvSpPr>
          <p:nvPr>
            <p:ph type="sldNum" sz="quarter" idx="12"/>
          </p:nvPr>
        </p:nvSpPr>
        <p:spPr/>
        <p:txBody>
          <a:bodyPr/>
          <a:lstStyle/>
          <a:p>
            <a:fld id="{AD0369CE-0151-F748-9ED4-9508A9FAC3FF}" type="slidenum">
              <a:rPr lang="en-AU" smtClean="0"/>
              <a:t>25</a:t>
            </a:fld>
            <a:endParaRPr lang="en-AU"/>
          </a:p>
        </p:txBody>
      </p:sp>
    </p:spTree>
    <p:extLst>
      <p:ext uri="{BB962C8B-B14F-4D97-AF65-F5344CB8AC3E}">
        <p14:creationId xmlns:p14="http://schemas.microsoft.com/office/powerpoint/2010/main" val="3731029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B0F6-5A17-6B4F-BA22-E7A7DD9D7B67}"/>
              </a:ext>
            </a:extLst>
          </p:cNvPr>
          <p:cNvSpPr>
            <a:spLocks noGrp="1"/>
          </p:cNvSpPr>
          <p:nvPr>
            <p:ph type="title"/>
          </p:nvPr>
        </p:nvSpPr>
        <p:spPr/>
        <p:txBody>
          <a:bodyPr/>
          <a:lstStyle/>
          <a:p>
            <a:pPr algn="ctr"/>
            <a:r>
              <a:rPr lang="en-AU" dirty="0"/>
              <a:t>The modified edit-distance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DFF11F-CA2E-0F43-BE38-084D05B3BFE6}"/>
                  </a:ext>
                </a:extLst>
              </p:cNvPr>
              <p:cNvSpPr>
                <a:spLocks noGrp="1"/>
              </p:cNvSpPr>
              <p:nvPr>
                <p:ph idx="1"/>
              </p:nvPr>
            </p:nvSpPr>
            <p:spPr/>
            <p:txBody>
              <a:bodyPr/>
              <a:lstStyle/>
              <a:p>
                <a:r>
                  <a:rPr lang="en-AU" dirty="0"/>
                  <a:t>Incorporates average length of the two words in calculation</a:t>
                </a:r>
              </a:p>
              <a:p>
                <a:endParaRPr lang="en-AU" dirty="0"/>
              </a:p>
              <a:p>
                <a:r>
                  <a:rPr lang="en-AU" dirty="0"/>
                  <a:t>Normal edit-distance of “kitten” and “sitting” is </a:t>
                </a:r>
                <a14:m>
                  <m:oMath xmlns:m="http://schemas.openxmlformats.org/officeDocument/2006/math">
                    <m:r>
                      <a:rPr lang="en-AU" b="1" i="1" dirty="0" smtClean="0">
                        <a:latin typeface="Cambria Math" panose="02040503050406030204" pitchFamily="18" charset="0"/>
                      </a:rPr>
                      <m:t>𝟑</m:t>
                    </m:r>
                  </m:oMath>
                </a14:m>
                <a:endParaRPr lang="en-AU" b="1" dirty="0"/>
              </a:p>
              <a:p>
                <a:endParaRPr lang="en-AU" b="1" dirty="0"/>
              </a:p>
              <a:p>
                <a:r>
                  <a:rPr lang="en-AU" dirty="0"/>
                  <a:t>Average length of “kitten” and “sitting” is: </a:t>
                </a:r>
                <a14:m>
                  <m:oMath xmlns:m="http://schemas.openxmlformats.org/officeDocument/2006/math">
                    <m:f>
                      <m:fPr>
                        <m:ctrlPr>
                          <a:rPr lang="en-AU" i="1" dirty="0" smtClean="0">
                            <a:latin typeface="Cambria Math" panose="02040503050406030204" pitchFamily="18" charset="0"/>
                          </a:rPr>
                        </m:ctrlPr>
                      </m:fPr>
                      <m:num>
                        <m:r>
                          <a:rPr lang="en-AU" i="1" dirty="0">
                            <a:latin typeface="Cambria Math" panose="02040503050406030204" pitchFamily="18" charset="0"/>
                          </a:rPr>
                          <m:t>6+7</m:t>
                        </m:r>
                      </m:num>
                      <m:den>
                        <m:r>
                          <a:rPr lang="en-AU" b="0" i="1" dirty="0" smtClean="0">
                            <a:latin typeface="Cambria Math" panose="02040503050406030204" pitchFamily="18" charset="0"/>
                          </a:rPr>
                          <m:t>2</m:t>
                        </m:r>
                      </m:den>
                    </m:f>
                    <m:r>
                      <a:rPr lang="en-AU" i="1" dirty="0" smtClean="0">
                        <a:latin typeface="Cambria Math" panose="02040503050406030204" pitchFamily="18" charset="0"/>
                      </a:rPr>
                      <m:t>=</m:t>
                    </m:r>
                    <m:r>
                      <a:rPr lang="en-AU" b="1" i="1" dirty="0" smtClean="0">
                        <a:latin typeface="Cambria Math" panose="02040503050406030204" pitchFamily="18" charset="0"/>
                      </a:rPr>
                      <m:t>𝟕</m:t>
                    </m:r>
                    <m:r>
                      <a:rPr lang="en-AU" b="1" i="1" dirty="0" smtClean="0">
                        <a:latin typeface="Cambria Math" panose="02040503050406030204" pitchFamily="18" charset="0"/>
                      </a:rPr>
                      <m:t>.</m:t>
                    </m:r>
                    <m:r>
                      <a:rPr lang="en-AU" b="1" i="1" dirty="0" smtClean="0">
                        <a:latin typeface="Cambria Math" panose="02040503050406030204" pitchFamily="18" charset="0"/>
                      </a:rPr>
                      <m:t>𝟓</m:t>
                    </m:r>
                  </m:oMath>
                </a14:m>
                <a:endParaRPr lang="en-AU" b="1" dirty="0"/>
              </a:p>
              <a:p>
                <a:endParaRPr lang="en-AU" b="1" dirty="0"/>
              </a:p>
              <a:p>
                <a:r>
                  <a:rPr lang="en-AU" dirty="0"/>
                  <a:t>Therefore, modified edit-distance is </a:t>
                </a:r>
                <a14:m>
                  <m:oMath xmlns:m="http://schemas.openxmlformats.org/officeDocument/2006/math">
                    <m:f>
                      <m:fPr>
                        <m:ctrlPr>
                          <a:rPr lang="en-AU" b="1" i="1" dirty="0" smtClean="0">
                            <a:latin typeface="Cambria Math" panose="02040503050406030204" pitchFamily="18" charset="0"/>
                          </a:rPr>
                        </m:ctrlPr>
                      </m:fPr>
                      <m:num>
                        <m:r>
                          <a:rPr lang="en-AU" b="1" i="1" dirty="0">
                            <a:latin typeface="Cambria Math" panose="02040503050406030204" pitchFamily="18" charset="0"/>
                          </a:rPr>
                          <m:t>𝟑</m:t>
                        </m:r>
                      </m:num>
                      <m:den>
                        <m:r>
                          <a:rPr lang="en-AU" b="1" i="1" dirty="0">
                            <a:latin typeface="Cambria Math" panose="02040503050406030204" pitchFamily="18" charset="0"/>
                          </a:rPr>
                          <m:t>𝟕</m:t>
                        </m:r>
                        <m:r>
                          <a:rPr lang="en-AU" b="1" i="1" dirty="0">
                            <a:latin typeface="Cambria Math" panose="02040503050406030204" pitchFamily="18" charset="0"/>
                          </a:rPr>
                          <m:t>.</m:t>
                        </m:r>
                        <m:r>
                          <a:rPr lang="en-AU" b="1" i="1" dirty="0">
                            <a:latin typeface="Cambria Math" panose="02040503050406030204" pitchFamily="18" charset="0"/>
                          </a:rPr>
                          <m:t>𝟓</m:t>
                        </m:r>
                      </m:den>
                    </m:f>
                    <m:r>
                      <a:rPr lang="en-AU" b="1" i="1" dirty="0" smtClean="0">
                        <a:latin typeface="Cambria Math" panose="02040503050406030204" pitchFamily="18" charset="0"/>
                      </a:rPr>
                      <m:t>=</m:t>
                    </m:r>
                    <m:r>
                      <a:rPr lang="en-AU" b="1" i="1" dirty="0" smtClean="0">
                        <a:latin typeface="Cambria Math" panose="02040503050406030204" pitchFamily="18" charset="0"/>
                      </a:rPr>
                      <m:t>𝟎</m:t>
                    </m:r>
                    <m:r>
                      <a:rPr lang="en-AU" b="1" i="1" dirty="0" smtClean="0">
                        <a:latin typeface="Cambria Math" panose="02040503050406030204" pitchFamily="18" charset="0"/>
                      </a:rPr>
                      <m:t>.</m:t>
                    </m:r>
                    <m:r>
                      <a:rPr lang="en-AU" b="1" i="1" dirty="0" smtClean="0">
                        <a:latin typeface="Cambria Math" panose="02040503050406030204" pitchFamily="18" charset="0"/>
                      </a:rPr>
                      <m:t>𝟒</m:t>
                    </m:r>
                  </m:oMath>
                </a14:m>
                <a:endParaRPr lang="en-AU" b="1" dirty="0"/>
              </a:p>
              <a:p>
                <a:endParaRPr lang="en-AU" dirty="0"/>
              </a:p>
            </p:txBody>
          </p:sp>
        </mc:Choice>
        <mc:Fallback>
          <p:sp>
            <p:nvSpPr>
              <p:cNvPr id="3" name="Content Placeholder 2">
                <a:extLst>
                  <a:ext uri="{FF2B5EF4-FFF2-40B4-BE49-F238E27FC236}">
                    <a16:creationId xmlns:a16="http://schemas.microsoft.com/office/drawing/2014/main" id="{B3DFF11F-CA2E-0F43-BE38-084D05B3BFE6}"/>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AU">
                    <a:noFill/>
                  </a:rPr>
                  <a:t> </a:t>
                </a:r>
              </a:p>
            </p:txBody>
          </p:sp>
        </mc:Fallback>
      </mc:AlternateContent>
      <p:sp>
        <p:nvSpPr>
          <p:cNvPr id="4" name="Footer Placeholder 3">
            <a:extLst>
              <a:ext uri="{FF2B5EF4-FFF2-40B4-BE49-F238E27FC236}">
                <a16:creationId xmlns:a16="http://schemas.microsoft.com/office/drawing/2014/main" id="{AF664642-7007-474C-A0BD-AF889476600D}"/>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52BA1CB0-B2B0-8F40-AB63-F216ADA82203}"/>
              </a:ext>
            </a:extLst>
          </p:cNvPr>
          <p:cNvSpPr>
            <a:spLocks noGrp="1"/>
          </p:cNvSpPr>
          <p:nvPr>
            <p:ph type="sldNum" sz="quarter" idx="12"/>
          </p:nvPr>
        </p:nvSpPr>
        <p:spPr/>
        <p:txBody>
          <a:bodyPr/>
          <a:lstStyle/>
          <a:p>
            <a:fld id="{AD0369CE-0151-F748-9ED4-9508A9FAC3FF}" type="slidenum">
              <a:rPr lang="en-AU" smtClean="0"/>
              <a:t>26</a:t>
            </a:fld>
            <a:endParaRPr lang="en-AU"/>
          </a:p>
        </p:txBody>
      </p:sp>
    </p:spTree>
    <p:extLst>
      <p:ext uri="{BB962C8B-B14F-4D97-AF65-F5344CB8AC3E}">
        <p14:creationId xmlns:p14="http://schemas.microsoft.com/office/powerpoint/2010/main" val="1842940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5800-1764-BD42-A2B1-3952C1E21E37}"/>
              </a:ext>
            </a:extLst>
          </p:cNvPr>
          <p:cNvSpPr>
            <a:spLocks noGrp="1"/>
          </p:cNvSpPr>
          <p:nvPr>
            <p:ph type="title"/>
          </p:nvPr>
        </p:nvSpPr>
        <p:spPr/>
        <p:txBody>
          <a:bodyPr/>
          <a:lstStyle/>
          <a:p>
            <a:pPr algn="ctr"/>
            <a:r>
              <a:rPr lang="en-AU" dirty="0"/>
              <a:t>Finding legitimate name pairs</a:t>
            </a:r>
          </a:p>
        </p:txBody>
      </p:sp>
      <p:sp>
        <p:nvSpPr>
          <p:cNvPr id="4" name="Footer Placeholder 3">
            <a:extLst>
              <a:ext uri="{FF2B5EF4-FFF2-40B4-BE49-F238E27FC236}">
                <a16:creationId xmlns:a16="http://schemas.microsoft.com/office/drawing/2014/main" id="{6800274D-8373-BE45-BD5A-391ADF075176}"/>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298934B5-D415-B346-98EB-A739D852B088}"/>
              </a:ext>
            </a:extLst>
          </p:cNvPr>
          <p:cNvSpPr>
            <a:spLocks noGrp="1"/>
          </p:cNvSpPr>
          <p:nvPr>
            <p:ph type="sldNum" sz="quarter" idx="12"/>
          </p:nvPr>
        </p:nvSpPr>
        <p:spPr/>
        <p:txBody>
          <a:bodyPr/>
          <a:lstStyle/>
          <a:p>
            <a:fld id="{AD0369CE-0151-F748-9ED4-9508A9FAC3FF}" type="slidenum">
              <a:rPr lang="en-AU" smtClean="0"/>
              <a:t>27</a:t>
            </a:fld>
            <a:endParaRPr lang="en-AU" dirty="0"/>
          </a:p>
        </p:txBody>
      </p:sp>
      <p:sp>
        <p:nvSpPr>
          <p:cNvPr id="6" name="TextBox 5">
            <a:extLst>
              <a:ext uri="{FF2B5EF4-FFF2-40B4-BE49-F238E27FC236}">
                <a16:creationId xmlns:a16="http://schemas.microsoft.com/office/drawing/2014/main" id="{2D20C74B-CF24-5D49-A2FB-8E1E1595311A}"/>
              </a:ext>
            </a:extLst>
          </p:cNvPr>
          <p:cNvSpPr txBox="1"/>
          <p:nvPr/>
        </p:nvSpPr>
        <p:spPr>
          <a:xfrm>
            <a:off x="1078465" y="3202278"/>
            <a:ext cx="1838965" cy="707886"/>
          </a:xfrm>
          <a:prstGeom prst="rect">
            <a:avLst/>
          </a:prstGeom>
          <a:noFill/>
        </p:spPr>
        <p:txBody>
          <a:bodyPr wrap="none" rtlCol="0">
            <a:spAutoFit/>
          </a:bodyPr>
          <a:lstStyle/>
          <a:p>
            <a:r>
              <a:rPr lang="ja-JP" altLang="en-US" sz="4000"/>
              <a:t>ナルト </a:t>
            </a:r>
            <a:endParaRPr lang="en-AU" sz="4000" dirty="0"/>
          </a:p>
        </p:txBody>
      </p:sp>
      <p:sp>
        <p:nvSpPr>
          <p:cNvPr id="7" name="TextBox 6">
            <a:extLst>
              <a:ext uri="{FF2B5EF4-FFF2-40B4-BE49-F238E27FC236}">
                <a16:creationId xmlns:a16="http://schemas.microsoft.com/office/drawing/2014/main" id="{DEC1EA08-BC19-FD45-A36B-B7A80428A37D}"/>
              </a:ext>
            </a:extLst>
          </p:cNvPr>
          <p:cNvSpPr txBox="1"/>
          <p:nvPr/>
        </p:nvSpPr>
        <p:spPr>
          <a:xfrm>
            <a:off x="1296376" y="2832946"/>
            <a:ext cx="1403141" cy="369332"/>
          </a:xfrm>
          <a:prstGeom prst="rect">
            <a:avLst/>
          </a:prstGeom>
          <a:noFill/>
        </p:spPr>
        <p:txBody>
          <a:bodyPr wrap="none" rtlCol="0">
            <a:spAutoFit/>
          </a:bodyPr>
          <a:lstStyle/>
          <a:p>
            <a:r>
              <a:rPr lang="en-AU" dirty="0"/>
              <a:t>Screen name</a:t>
            </a:r>
          </a:p>
        </p:txBody>
      </p:sp>
      <p:cxnSp>
        <p:nvCxnSpPr>
          <p:cNvPr id="9" name="Straight Arrow Connector 8">
            <a:extLst>
              <a:ext uri="{FF2B5EF4-FFF2-40B4-BE49-F238E27FC236}">
                <a16:creationId xmlns:a16="http://schemas.microsoft.com/office/drawing/2014/main" id="{EAB86032-4B4D-8140-9C8B-05743D743F17}"/>
              </a:ext>
            </a:extLst>
          </p:cNvPr>
          <p:cNvCxnSpPr>
            <a:cxnSpLocks/>
            <a:stCxn id="6" idx="3"/>
          </p:cNvCxnSpPr>
          <p:nvPr/>
        </p:nvCxnSpPr>
        <p:spPr>
          <a:xfrm>
            <a:off x="2917430" y="3556221"/>
            <a:ext cx="60283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2A2FE4F-1279-9643-96D4-CFC18ECD2789}"/>
              </a:ext>
            </a:extLst>
          </p:cNvPr>
          <p:cNvSpPr txBox="1"/>
          <p:nvPr/>
        </p:nvSpPr>
        <p:spPr>
          <a:xfrm>
            <a:off x="4918167" y="3026780"/>
            <a:ext cx="2408801" cy="369332"/>
          </a:xfrm>
          <a:prstGeom prst="rect">
            <a:avLst/>
          </a:prstGeom>
          <a:noFill/>
        </p:spPr>
        <p:txBody>
          <a:bodyPr wrap="none" rtlCol="0">
            <a:spAutoFit/>
          </a:bodyPr>
          <a:lstStyle/>
          <a:p>
            <a:r>
              <a:rPr lang="en-AU" dirty="0"/>
              <a:t>Standard transliteration</a:t>
            </a:r>
          </a:p>
        </p:txBody>
      </p:sp>
      <p:sp>
        <p:nvSpPr>
          <p:cNvPr id="12" name="TextBox 11">
            <a:extLst>
              <a:ext uri="{FF2B5EF4-FFF2-40B4-BE49-F238E27FC236}">
                <a16:creationId xmlns:a16="http://schemas.microsoft.com/office/drawing/2014/main" id="{E87C87D5-CC4B-6242-993F-13129D222C39}"/>
              </a:ext>
            </a:extLst>
          </p:cNvPr>
          <p:cNvSpPr txBox="1"/>
          <p:nvPr/>
        </p:nvSpPr>
        <p:spPr>
          <a:xfrm>
            <a:off x="9327705" y="3202278"/>
            <a:ext cx="1585499" cy="707886"/>
          </a:xfrm>
          <a:prstGeom prst="rect">
            <a:avLst/>
          </a:prstGeom>
          <a:noFill/>
        </p:spPr>
        <p:txBody>
          <a:bodyPr wrap="none" rtlCol="0">
            <a:spAutoFit/>
          </a:bodyPr>
          <a:lstStyle/>
          <a:p>
            <a:r>
              <a:rPr lang="en-AU" altLang="ja-JP" sz="4000" dirty="0" err="1"/>
              <a:t>naruto</a:t>
            </a:r>
            <a:endParaRPr lang="en-AU" sz="4000" dirty="0"/>
          </a:p>
        </p:txBody>
      </p:sp>
      <p:sp>
        <p:nvSpPr>
          <p:cNvPr id="20" name="TextBox 19">
            <a:extLst>
              <a:ext uri="{FF2B5EF4-FFF2-40B4-BE49-F238E27FC236}">
                <a16:creationId xmlns:a16="http://schemas.microsoft.com/office/drawing/2014/main" id="{5DC71C96-A708-7544-ABE2-1BD90E3A3D31}"/>
              </a:ext>
            </a:extLst>
          </p:cNvPr>
          <p:cNvSpPr txBox="1"/>
          <p:nvPr/>
        </p:nvSpPr>
        <p:spPr>
          <a:xfrm>
            <a:off x="8945756" y="2842114"/>
            <a:ext cx="2726772" cy="369332"/>
          </a:xfrm>
          <a:prstGeom prst="rect">
            <a:avLst/>
          </a:prstGeom>
          <a:noFill/>
        </p:spPr>
        <p:txBody>
          <a:bodyPr wrap="none" rtlCol="0">
            <a:spAutoFit/>
          </a:bodyPr>
          <a:lstStyle/>
          <a:p>
            <a:r>
              <a:rPr lang="en-AU" dirty="0"/>
              <a:t>Transliterated screen name</a:t>
            </a:r>
          </a:p>
        </p:txBody>
      </p:sp>
      <p:sp>
        <p:nvSpPr>
          <p:cNvPr id="27" name="TextBox 26">
            <a:extLst>
              <a:ext uri="{FF2B5EF4-FFF2-40B4-BE49-F238E27FC236}">
                <a16:creationId xmlns:a16="http://schemas.microsoft.com/office/drawing/2014/main" id="{1FA7BCFA-990D-8D4C-89D8-61BF397D83D9}"/>
              </a:ext>
            </a:extLst>
          </p:cNvPr>
          <p:cNvSpPr txBox="1"/>
          <p:nvPr/>
        </p:nvSpPr>
        <p:spPr>
          <a:xfrm>
            <a:off x="1078465" y="1783404"/>
            <a:ext cx="7619715" cy="1323439"/>
          </a:xfrm>
          <a:prstGeom prst="rect">
            <a:avLst/>
          </a:prstGeom>
          <a:noFill/>
        </p:spPr>
        <p:txBody>
          <a:bodyPr wrap="none" rtlCol="0">
            <a:spAutoFit/>
          </a:bodyPr>
          <a:lstStyle/>
          <a:p>
            <a:r>
              <a:rPr lang="en-AU" altLang="ja-JP" sz="4000" dirty="0"/>
              <a:t>For the name pair: (</a:t>
            </a:r>
            <a:r>
              <a:rPr lang="en-AU" altLang="ja-JP" sz="4000" dirty="0" err="1"/>
              <a:t>nurato</a:t>
            </a:r>
            <a:r>
              <a:rPr lang="en-AU" altLang="ja-JP" sz="4000" dirty="0"/>
              <a:t>,</a:t>
            </a:r>
            <a:r>
              <a:rPr lang="ja-JP" altLang="en-US" sz="3600"/>
              <a:t>ナルト</a:t>
            </a:r>
            <a:r>
              <a:rPr lang="en-AU" altLang="ja-JP" sz="4000" dirty="0"/>
              <a:t>)</a:t>
            </a:r>
            <a:endParaRPr lang="en-AU" sz="4000" dirty="0"/>
          </a:p>
          <a:p>
            <a:endParaRPr lang="en-AU" sz="4000" dirty="0"/>
          </a:p>
        </p:txBody>
      </p:sp>
      <p:sp>
        <p:nvSpPr>
          <p:cNvPr id="28" name="TextBox 27">
            <a:extLst>
              <a:ext uri="{FF2B5EF4-FFF2-40B4-BE49-F238E27FC236}">
                <a16:creationId xmlns:a16="http://schemas.microsoft.com/office/drawing/2014/main" id="{25523674-19CE-0C47-AC5F-A31046AC5A73}"/>
              </a:ext>
            </a:extLst>
          </p:cNvPr>
          <p:cNvSpPr txBox="1"/>
          <p:nvPr/>
        </p:nvSpPr>
        <p:spPr>
          <a:xfrm>
            <a:off x="5330306" y="1518684"/>
            <a:ext cx="1202573" cy="369332"/>
          </a:xfrm>
          <a:prstGeom prst="rect">
            <a:avLst/>
          </a:prstGeom>
          <a:noFill/>
        </p:spPr>
        <p:txBody>
          <a:bodyPr wrap="none" rtlCol="0">
            <a:spAutoFit/>
          </a:bodyPr>
          <a:lstStyle/>
          <a:p>
            <a:r>
              <a:rPr lang="en-AU" dirty="0"/>
              <a:t>User name</a:t>
            </a:r>
          </a:p>
        </p:txBody>
      </p:sp>
      <p:sp>
        <p:nvSpPr>
          <p:cNvPr id="29" name="TextBox 28">
            <a:extLst>
              <a:ext uri="{FF2B5EF4-FFF2-40B4-BE49-F238E27FC236}">
                <a16:creationId xmlns:a16="http://schemas.microsoft.com/office/drawing/2014/main" id="{97CF21E6-ACF8-0843-BFBB-FA762AC4B3A7}"/>
              </a:ext>
            </a:extLst>
          </p:cNvPr>
          <p:cNvSpPr txBox="1"/>
          <p:nvPr/>
        </p:nvSpPr>
        <p:spPr>
          <a:xfrm>
            <a:off x="6913959" y="1506022"/>
            <a:ext cx="1403141" cy="369332"/>
          </a:xfrm>
          <a:prstGeom prst="rect">
            <a:avLst/>
          </a:prstGeom>
          <a:noFill/>
        </p:spPr>
        <p:txBody>
          <a:bodyPr wrap="none" rtlCol="0">
            <a:spAutoFit/>
          </a:bodyPr>
          <a:lstStyle/>
          <a:p>
            <a:r>
              <a:rPr lang="en-AU" dirty="0"/>
              <a:t>Screen name</a:t>
            </a:r>
          </a:p>
        </p:txBody>
      </p:sp>
    </p:spTree>
    <p:extLst>
      <p:ext uri="{BB962C8B-B14F-4D97-AF65-F5344CB8AC3E}">
        <p14:creationId xmlns:p14="http://schemas.microsoft.com/office/powerpoint/2010/main" val="40264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5800-1764-BD42-A2B1-3952C1E21E37}"/>
              </a:ext>
            </a:extLst>
          </p:cNvPr>
          <p:cNvSpPr>
            <a:spLocks noGrp="1"/>
          </p:cNvSpPr>
          <p:nvPr>
            <p:ph type="title"/>
          </p:nvPr>
        </p:nvSpPr>
        <p:spPr/>
        <p:txBody>
          <a:bodyPr/>
          <a:lstStyle/>
          <a:p>
            <a:pPr algn="ctr"/>
            <a:r>
              <a:rPr lang="en-AU" dirty="0"/>
              <a:t>Finding legitimate name pairs</a:t>
            </a:r>
          </a:p>
        </p:txBody>
      </p:sp>
      <p:sp>
        <p:nvSpPr>
          <p:cNvPr id="4" name="Footer Placeholder 3">
            <a:extLst>
              <a:ext uri="{FF2B5EF4-FFF2-40B4-BE49-F238E27FC236}">
                <a16:creationId xmlns:a16="http://schemas.microsoft.com/office/drawing/2014/main" id="{6800274D-8373-BE45-BD5A-391ADF075176}"/>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298934B5-D415-B346-98EB-A739D852B088}"/>
              </a:ext>
            </a:extLst>
          </p:cNvPr>
          <p:cNvSpPr>
            <a:spLocks noGrp="1"/>
          </p:cNvSpPr>
          <p:nvPr>
            <p:ph type="sldNum" sz="quarter" idx="12"/>
          </p:nvPr>
        </p:nvSpPr>
        <p:spPr/>
        <p:txBody>
          <a:bodyPr/>
          <a:lstStyle/>
          <a:p>
            <a:fld id="{AD0369CE-0151-F748-9ED4-9508A9FAC3FF}" type="slidenum">
              <a:rPr lang="en-AU" smtClean="0"/>
              <a:t>28</a:t>
            </a:fld>
            <a:endParaRPr lang="en-AU" dirty="0"/>
          </a:p>
        </p:txBody>
      </p:sp>
      <p:sp>
        <p:nvSpPr>
          <p:cNvPr id="6" name="TextBox 5">
            <a:extLst>
              <a:ext uri="{FF2B5EF4-FFF2-40B4-BE49-F238E27FC236}">
                <a16:creationId xmlns:a16="http://schemas.microsoft.com/office/drawing/2014/main" id="{2D20C74B-CF24-5D49-A2FB-8E1E1595311A}"/>
              </a:ext>
            </a:extLst>
          </p:cNvPr>
          <p:cNvSpPr txBox="1"/>
          <p:nvPr/>
        </p:nvSpPr>
        <p:spPr>
          <a:xfrm>
            <a:off x="1078465" y="3202278"/>
            <a:ext cx="1838965" cy="707886"/>
          </a:xfrm>
          <a:prstGeom prst="rect">
            <a:avLst/>
          </a:prstGeom>
          <a:noFill/>
        </p:spPr>
        <p:txBody>
          <a:bodyPr wrap="none" rtlCol="0">
            <a:spAutoFit/>
          </a:bodyPr>
          <a:lstStyle/>
          <a:p>
            <a:r>
              <a:rPr lang="ja-JP" altLang="en-US" sz="4000"/>
              <a:t>ナルト </a:t>
            </a:r>
            <a:endParaRPr lang="en-AU" sz="4000" dirty="0"/>
          </a:p>
        </p:txBody>
      </p:sp>
      <p:sp>
        <p:nvSpPr>
          <p:cNvPr id="7" name="TextBox 6">
            <a:extLst>
              <a:ext uri="{FF2B5EF4-FFF2-40B4-BE49-F238E27FC236}">
                <a16:creationId xmlns:a16="http://schemas.microsoft.com/office/drawing/2014/main" id="{DEC1EA08-BC19-FD45-A36B-B7A80428A37D}"/>
              </a:ext>
            </a:extLst>
          </p:cNvPr>
          <p:cNvSpPr txBox="1"/>
          <p:nvPr/>
        </p:nvSpPr>
        <p:spPr>
          <a:xfrm>
            <a:off x="1296376" y="2832946"/>
            <a:ext cx="1403141" cy="369332"/>
          </a:xfrm>
          <a:prstGeom prst="rect">
            <a:avLst/>
          </a:prstGeom>
          <a:noFill/>
        </p:spPr>
        <p:txBody>
          <a:bodyPr wrap="none" rtlCol="0">
            <a:spAutoFit/>
          </a:bodyPr>
          <a:lstStyle/>
          <a:p>
            <a:r>
              <a:rPr lang="en-AU" dirty="0"/>
              <a:t>Screen name</a:t>
            </a:r>
          </a:p>
        </p:txBody>
      </p:sp>
      <p:cxnSp>
        <p:nvCxnSpPr>
          <p:cNvPr id="9" name="Straight Arrow Connector 8">
            <a:extLst>
              <a:ext uri="{FF2B5EF4-FFF2-40B4-BE49-F238E27FC236}">
                <a16:creationId xmlns:a16="http://schemas.microsoft.com/office/drawing/2014/main" id="{EAB86032-4B4D-8140-9C8B-05743D743F17}"/>
              </a:ext>
            </a:extLst>
          </p:cNvPr>
          <p:cNvCxnSpPr>
            <a:cxnSpLocks/>
            <a:stCxn id="6" idx="3"/>
          </p:cNvCxnSpPr>
          <p:nvPr/>
        </p:nvCxnSpPr>
        <p:spPr>
          <a:xfrm>
            <a:off x="2917430" y="3556221"/>
            <a:ext cx="60283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2A2FE4F-1279-9643-96D4-CFC18ECD2789}"/>
              </a:ext>
            </a:extLst>
          </p:cNvPr>
          <p:cNvSpPr txBox="1"/>
          <p:nvPr/>
        </p:nvSpPr>
        <p:spPr>
          <a:xfrm>
            <a:off x="4918167" y="3026780"/>
            <a:ext cx="2408801" cy="369332"/>
          </a:xfrm>
          <a:prstGeom prst="rect">
            <a:avLst/>
          </a:prstGeom>
          <a:noFill/>
        </p:spPr>
        <p:txBody>
          <a:bodyPr wrap="none" rtlCol="0">
            <a:spAutoFit/>
          </a:bodyPr>
          <a:lstStyle/>
          <a:p>
            <a:r>
              <a:rPr lang="en-AU" dirty="0"/>
              <a:t>Standard transliteration</a:t>
            </a:r>
          </a:p>
        </p:txBody>
      </p:sp>
      <p:sp>
        <p:nvSpPr>
          <p:cNvPr id="12" name="TextBox 11">
            <a:extLst>
              <a:ext uri="{FF2B5EF4-FFF2-40B4-BE49-F238E27FC236}">
                <a16:creationId xmlns:a16="http://schemas.microsoft.com/office/drawing/2014/main" id="{E87C87D5-CC4B-6242-993F-13129D222C39}"/>
              </a:ext>
            </a:extLst>
          </p:cNvPr>
          <p:cNvSpPr txBox="1"/>
          <p:nvPr/>
        </p:nvSpPr>
        <p:spPr>
          <a:xfrm>
            <a:off x="9327705" y="3202278"/>
            <a:ext cx="1585499" cy="707886"/>
          </a:xfrm>
          <a:prstGeom prst="rect">
            <a:avLst/>
          </a:prstGeom>
          <a:noFill/>
        </p:spPr>
        <p:txBody>
          <a:bodyPr wrap="none" rtlCol="0">
            <a:spAutoFit/>
          </a:bodyPr>
          <a:lstStyle/>
          <a:p>
            <a:r>
              <a:rPr lang="en-AU" altLang="ja-JP" sz="4000" dirty="0" err="1"/>
              <a:t>naruto</a:t>
            </a:r>
            <a:endParaRPr lang="en-AU" sz="4000" dirty="0"/>
          </a:p>
        </p:txBody>
      </p:sp>
      <p:sp>
        <p:nvSpPr>
          <p:cNvPr id="14" name="TextBox 13">
            <a:extLst>
              <a:ext uri="{FF2B5EF4-FFF2-40B4-BE49-F238E27FC236}">
                <a16:creationId xmlns:a16="http://schemas.microsoft.com/office/drawing/2014/main" id="{919C44C1-6FEA-1646-AE67-59745B42CC17}"/>
              </a:ext>
            </a:extLst>
          </p:cNvPr>
          <p:cNvSpPr txBox="1"/>
          <p:nvPr/>
        </p:nvSpPr>
        <p:spPr>
          <a:xfrm>
            <a:off x="3770051" y="4586349"/>
            <a:ext cx="1585499" cy="707886"/>
          </a:xfrm>
          <a:prstGeom prst="rect">
            <a:avLst/>
          </a:prstGeom>
          <a:noFill/>
        </p:spPr>
        <p:txBody>
          <a:bodyPr wrap="none" rtlCol="0">
            <a:spAutoFit/>
          </a:bodyPr>
          <a:lstStyle/>
          <a:p>
            <a:r>
              <a:rPr lang="en-AU" altLang="ja-JP" sz="4000" dirty="0" err="1"/>
              <a:t>naruto</a:t>
            </a:r>
            <a:endParaRPr lang="en-AU" sz="4000" dirty="0"/>
          </a:p>
        </p:txBody>
      </p:sp>
      <p:sp>
        <p:nvSpPr>
          <p:cNvPr id="15" name="TextBox 14">
            <a:extLst>
              <a:ext uri="{FF2B5EF4-FFF2-40B4-BE49-F238E27FC236}">
                <a16:creationId xmlns:a16="http://schemas.microsoft.com/office/drawing/2014/main" id="{EAD9764C-2CF9-A448-AD69-04C4163EA145}"/>
              </a:ext>
            </a:extLst>
          </p:cNvPr>
          <p:cNvSpPr txBox="1"/>
          <p:nvPr/>
        </p:nvSpPr>
        <p:spPr>
          <a:xfrm>
            <a:off x="3545634" y="4401683"/>
            <a:ext cx="2726772" cy="369332"/>
          </a:xfrm>
          <a:prstGeom prst="rect">
            <a:avLst/>
          </a:prstGeom>
          <a:noFill/>
        </p:spPr>
        <p:txBody>
          <a:bodyPr wrap="none" rtlCol="0">
            <a:spAutoFit/>
          </a:bodyPr>
          <a:lstStyle/>
          <a:p>
            <a:r>
              <a:rPr lang="en-AU" dirty="0"/>
              <a:t>Transliterated screen name</a:t>
            </a:r>
          </a:p>
        </p:txBody>
      </p:sp>
      <p:sp>
        <p:nvSpPr>
          <p:cNvPr id="18" name="TextBox 17">
            <a:extLst>
              <a:ext uri="{FF2B5EF4-FFF2-40B4-BE49-F238E27FC236}">
                <a16:creationId xmlns:a16="http://schemas.microsoft.com/office/drawing/2014/main" id="{E0D9F2CE-A7B4-4043-80A2-D356D7C34653}"/>
              </a:ext>
            </a:extLst>
          </p:cNvPr>
          <p:cNvSpPr txBox="1"/>
          <p:nvPr/>
        </p:nvSpPr>
        <p:spPr>
          <a:xfrm>
            <a:off x="6130410" y="4596669"/>
            <a:ext cx="1570238" cy="707886"/>
          </a:xfrm>
          <a:prstGeom prst="rect">
            <a:avLst/>
          </a:prstGeom>
          <a:noFill/>
        </p:spPr>
        <p:txBody>
          <a:bodyPr wrap="none" rtlCol="0">
            <a:spAutoFit/>
          </a:bodyPr>
          <a:lstStyle/>
          <a:p>
            <a:r>
              <a:rPr lang="en-AU" altLang="ja-JP" sz="4000" dirty="0" err="1"/>
              <a:t>nurato</a:t>
            </a:r>
            <a:endParaRPr lang="en-AU" sz="4000" dirty="0"/>
          </a:p>
        </p:txBody>
      </p:sp>
      <p:sp>
        <p:nvSpPr>
          <p:cNvPr id="19" name="TextBox 18">
            <a:extLst>
              <a:ext uri="{FF2B5EF4-FFF2-40B4-BE49-F238E27FC236}">
                <a16:creationId xmlns:a16="http://schemas.microsoft.com/office/drawing/2014/main" id="{EA598B05-EEC4-AE47-B6E8-AE1D6D852AAF}"/>
              </a:ext>
            </a:extLst>
          </p:cNvPr>
          <p:cNvSpPr txBox="1"/>
          <p:nvPr/>
        </p:nvSpPr>
        <p:spPr>
          <a:xfrm>
            <a:off x="6314243" y="4438075"/>
            <a:ext cx="1202573" cy="369332"/>
          </a:xfrm>
          <a:prstGeom prst="rect">
            <a:avLst/>
          </a:prstGeom>
          <a:noFill/>
        </p:spPr>
        <p:txBody>
          <a:bodyPr wrap="none" rtlCol="0">
            <a:spAutoFit/>
          </a:bodyPr>
          <a:lstStyle/>
          <a:p>
            <a:r>
              <a:rPr lang="en-AU" dirty="0"/>
              <a:t>User name</a:t>
            </a:r>
          </a:p>
        </p:txBody>
      </p:sp>
      <p:sp>
        <p:nvSpPr>
          <p:cNvPr id="20" name="TextBox 19">
            <a:extLst>
              <a:ext uri="{FF2B5EF4-FFF2-40B4-BE49-F238E27FC236}">
                <a16:creationId xmlns:a16="http://schemas.microsoft.com/office/drawing/2014/main" id="{5DC71C96-A708-7544-ABE2-1BD90E3A3D31}"/>
              </a:ext>
            </a:extLst>
          </p:cNvPr>
          <p:cNvSpPr txBox="1"/>
          <p:nvPr/>
        </p:nvSpPr>
        <p:spPr>
          <a:xfrm>
            <a:off x="8945756" y="2842114"/>
            <a:ext cx="2726772" cy="369332"/>
          </a:xfrm>
          <a:prstGeom prst="rect">
            <a:avLst/>
          </a:prstGeom>
          <a:noFill/>
        </p:spPr>
        <p:txBody>
          <a:bodyPr wrap="none" rtlCol="0">
            <a:spAutoFit/>
          </a:bodyPr>
          <a:lstStyle/>
          <a:p>
            <a:r>
              <a:rPr lang="en-AU" dirty="0"/>
              <a:t>Transliterated screen name</a:t>
            </a:r>
          </a:p>
        </p:txBody>
      </p:sp>
      <p:sp>
        <p:nvSpPr>
          <p:cNvPr id="21" name="TextBox 20">
            <a:extLst>
              <a:ext uri="{FF2B5EF4-FFF2-40B4-BE49-F238E27FC236}">
                <a16:creationId xmlns:a16="http://schemas.microsoft.com/office/drawing/2014/main" id="{6BA7F698-3754-F54D-BAAF-E545B8370EE4}"/>
              </a:ext>
            </a:extLst>
          </p:cNvPr>
          <p:cNvSpPr txBox="1"/>
          <p:nvPr/>
        </p:nvSpPr>
        <p:spPr>
          <a:xfrm>
            <a:off x="5618687" y="4644785"/>
            <a:ext cx="312906" cy="707886"/>
          </a:xfrm>
          <a:prstGeom prst="rect">
            <a:avLst/>
          </a:prstGeom>
          <a:noFill/>
        </p:spPr>
        <p:txBody>
          <a:bodyPr wrap="none" rtlCol="0">
            <a:spAutoFit/>
          </a:bodyPr>
          <a:lstStyle/>
          <a:p>
            <a:r>
              <a:rPr lang="en-AU" altLang="ja-JP" sz="4000" dirty="0"/>
              <a:t>,</a:t>
            </a:r>
            <a:endParaRPr lang="en-AU" sz="4000" dirty="0"/>
          </a:p>
        </p:txBody>
      </p:sp>
      <p:sp>
        <p:nvSpPr>
          <p:cNvPr id="22" name="TextBox 21">
            <a:extLst>
              <a:ext uri="{FF2B5EF4-FFF2-40B4-BE49-F238E27FC236}">
                <a16:creationId xmlns:a16="http://schemas.microsoft.com/office/drawing/2014/main" id="{C3CE6932-20DE-2E41-A2BB-376F5FA9F262}"/>
              </a:ext>
            </a:extLst>
          </p:cNvPr>
          <p:cNvSpPr txBox="1"/>
          <p:nvPr/>
        </p:nvSpPr>
        <p:spPr>
          <a:xfrm>
            <a:off x="3055163" y="3756351"/>
            <a:ext cx="721672" cy="2215991"/>
          </a:xfrm>
          <a:prstGeom prst="rect">
            <a:avLst/>
          </a:prstGeom>
          <a:noFill/>
        </p:spPr>
        <p:txBody>
          <a:bodyPr wrap="none" rtlCol="0">
            <a:spAutoFit/>
          </a:bodyPr>
          <a:lstStyle/>
          <a:p>
            <a:r>
              <a:rPr lang="en-AU" sz="13800" dirty="0"/>
              <a:t>(</a:t>
            </a:r>
          </a:p>
        </p:txBody>
      </p:sp>
      <p:sp>
        <p:nvSpPr>
          <p:cNvPr id="23" name="TextBox 22">
            <a:extLst>
              <a:ext uri="{FF2B5EF4-FFF2-40B4-BE49-F238E27FC236}">
                <a16:creationId xmlns:a16="http://schemas.microsoft.com/office/drawing/2014/main" id="{5D4152FA-5FB7-2B4B-B587-04A965D51EE1}"/>
              </a:ext>
            </a:extLst>
          </p:cNvPr>
          <p:cNvSpPr txBox="1"/>
          <p:nvPr/>
        </p:nvSpPr>
        <p:spPr>
          <a:xfrm>
            <a:off x="7431728" y="3683568"/>
            <a:ext cx="721672" cy="2215991"/>
          </a:xfrm>
          <a:prstGeom prst="rect">
            <a:avLst/>
          </a:prstGeom>
          <a:noFill/>
        </p:spPr>
        <p:txBody>
          <a:bodyPr wrap="none" rtlCol="0">
            <a:spAutoFit/>
          </a:bodyPr>
          <a:lstStyle/>
          <a:p>
            <a:r>
              <a:rPr lang="en-AU" sz="13800" dirty="0"/>
              <a:t>)</a:t>
            </a:r>
          </a:p>
        </p:txBody>
      </p:sp>
      <p:sp>
        <p:nvSpPr>
          <p:cNvPr id="24" name="TextBox 23">
            <a:extLst>
              <a:ext uri="{FF2B5EF4-FFF2-40B4-BE49-F238E27FC236}">
                <a16:creationId xmlns:a16="http://schemas.microsoft.com/office/drawing/2014/main" id="{BD6E46B8-E2CD-9143-8415-01DCA24EF0F1}"/>
              </a:ext>
            </a:extLst>
          </p:cNvPr>
          <p:cNvSpPr txBox="1"/>
          <p:nvPr/>
        </p:nvSpPr>
        <p:spPr>
          <a:xfrm>
            <a:off x="1555582" y="4155462"/>
            <a:ext cx="1898136" cy="1569660"/>
          </a:xfrm>
          <a:prstGeom prst="rect">
            <a:avLst/>
          </a:prstGeom>
          <a:noFill/>
        </p:spPr>
        <p:txBody>
          <a:bodyPr wrap="square" rtlCol="0">
            <a:spAutoFit/>
          </a:bodyPr>
          <a:lstStyle/>
          <a:p>
            <a:r>
              <a:rPr lang="en-AU" sz="3200" dirty="0"/>
              <a:t>Modified edit distance</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732EFE3-7106-FE4F-997A-BB7190358878}"/>
                  </a:ext>
                </a:extLst>
              </p:cNvPr>
              <p:cNvSpPr txBox="1"/>
              <p:nvPr/>
            </p:nvSpPr>
            <p:spPr>
              <a:xfrm>
                <a:off x="8007600" y="4125201"/>
                <a:ext cx="1203791" cy="1364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400" b="0" i="1" smtClean="0">
                          <a:latin typeface="Cambria Math" panose="02040503050406030204" pitchFamily="18" charset="0"/>
                        </a:rPr>
                        <m:t>=</m:t>
                      </m:r>
                      <m:f>
                        <m:fPr>
                          <m:ctrlPr>
                            <a:rPr lang="en-AU" sz="4400" b="0" i="1" smtClean="0">
                              <a:latin typeface="Cambria Math" panose="02040503050406030204" pitchFamily="18" charset="0"/>
                            </a:rPr>
                          </m:ctrlPr>
                        </m:fPr>
                        <m:num>
                          <m:r>
                            <a:rPr lang="en-AU" sz="4400" b="0" i="1" smtClean="0">
                              <a:latin typeface="Cambria Math" panose="02040503050406030204" pitchFamily="18" charset="0"/>
                            </a:rPr>
                            <m:t>1</m:t>
                          </m:r>
                        </m:num>
                        <m:den>
                          <m:r>
                            <a:rPr lang="en-AU" sz="4400" b="0" i="1" smtClean="0">
                              <a:latin typeface="Cambria Math" panose="02040503050406030204" pitchFamily="18" charset="0"/>
                            </a:rPr>
                            <m:t>3</m:t>
                          </m:r>
                        </m:den>
                      </m:f>
                    </m:oMath>
                  </m:oMathPara>
                </a14:m>
                <a:endParaRPr lang="en-AU" sz="4400" dirty="0"/>
              </a:p>
            </p:txBody>
          </p:sp>
        </mc:Choice>
        <mc:Fallback xmlns="">
          <p:sp>
            <p:nvSpPr>
              <p:cNvPr id="25" name="TextBox 24">
                <a:extLst>
                  <a:ext uri="{FF2B5EF4-FFF2-40B4-BE49-F238E27FC236}">
                    <a16:creationId xmlns:a16="http://schemas.microsoft.com/office/drawing/2014/main" id="{D732EFE3-7106-FE4F-997A-BB7190358878}"/>
                  </a:ext>
                </a:extLst>
              </p:cNvPr>
              <p:cNvSpPr txBox="1">
                <a:spLocks noRot="1" noChangeAspect="1" noMove="1" noResize="1" noEditPoints="1" noAdjustHandles="1" noChangeArrowheads="1" noChangeShapeType="1" noTextEdit="1"/>
              </p:cNvSpPr>
              <p:nvPr/>
            </p:nvSpPr>
            <p:spPr>
              <a:xfrm>
                <a:off x="8007600" y="4125201"/>
                <a:ext cx="1203791" cy="1364412"/>
              </a:xfrm>
              <a:prstGeom prst="rect">
                <a:avLst/>
              </a:prstGeom>
              <a:blipFill>
                <a:blip r:embed="rId5"/>
                <a:stretch>
                  <a:fillRect r="-2083" b="-9174"/>
                </a:stretch>
              </a:blipFill>
            </p:spPr>
            <p:txBody>
              <a:bodyPr/>
              <a:lstStyle/>
              <a:p>
                <a:r>
                  <a:rPr lang="en-AU">
                    <a:noFill/>
                  </a:rPr>
                  <a:t> </a:t>
                </a:r>
              </a:p>
            </p:txBody>
          </p:sp>
        </mc:Fallback>
      </mc:AlternateContent>
      <p:sp>
        <p:nvSpPr>
          <p:cNvPr id="27" name="TextBox 26">
            <a:extLst>
              <a:ext uri="{FF2B5EF4-FFF2-40B4-BE49-F238E27FC236}">
                <a16:creationId xmlns:a16="http://schemas.microsoft.com/office/drawing/2014/main" id="{1FA7BCFA-990D-8D4C-89D8-61BF397D83D9}"/>
              </a:ext>
            </a:extLst>
          </p:cNvPr>
          <p:cNvSpPr txBox="1"/>
          <p:nvPr/>
        </p:nvSpPr>
        <p:spPr>
          <a:xfrm>
            <a:off x="1078465" y="1783404"/>
            <a:ext cx="7619715" cy="1323439"/>
          </a:xfrm>
          <a:prstGeom prst="rect">
            <a:avLst/>
          </a:prstGeom>
          <a:noFill/>
        </p:spPr>
        <p:txBody>
          <a:bodyPr wrap="none" rtlCol="0">
            <a:spAutoFit/>
          </a:bodyPr>
          <a:lstStyle/>
          <a:p>
            <a:r>
              <a:rPr lang="en-AU" altLang="ja-JP" sz="4000" dirty="0"/>
              <a:t>For the name pair: (</a:t>
            </a:r>
            <a:r>
              <a:rPr lang="en-AU" altLang="ja-JP" sz="4000" dirty="0" err="1"/>
              <a:t>nurato</a:t>
            </a:r>
            <a:r>
              <a:rPr lang="en-AU" altLang="ja-JP" sz="4000" dirty="0"/>
              <a:t>,</a:t>
            </a:r>
            <a:r>
              <a:rPr lang="ja-JP" altLang="en-US" sz="3600"/>
              <a:t>ナルト</a:t>
            </a:r>
            <a:r>
              <a:rPr lang="en-AU" altLang="ja-JP" sz="4000" dirty="0"/>
              <a:t>)</a:t>
            </a:r>
            <a:endParaRPr lang="en-AU" sz="4000" dirty="0"/>
          </a:p>
          <a:p>
            <a:endParaRPr lang="en-AU" sz="4000" dirty="0"/>
          </a:p>
        </p:txBody>
      </p:sp>
      <p:sp>
        <p:nvSpPr>
          <p:cNvPr id="28" name="TextBox 27">
            <a:extLst>
              <a:ext uri="{FF2B5EF4-FFF2-40B4-BE49-F238E27FC236}">
                <a16:creationId xmlns:a16="http://schemas.microsoft.com/office/drawing/2014/main" id="{72327478-17D9-A843-B950-D28D21BBB8B9}"/>
              </a:ext>
            </a:extLst>
          </p:cNvPr>
          <p:cNvSpPr txBox="1"/>
          <p:nvPr/>
        </p:nvSpPr>
        <p:spPr>
          <a:xfrm>
            <a:off x="5330306" y="1518684"/>
            <a:ext cx="1202573" cy="369332"/>
          </a:xfrm>
          <a:prstGeom prst="rect">
            <a:avLst/>
          </a:prstGeom>
          <a:noFill/>
        </p:spPr>
        <p:txBody>
          <a:bodyPr wrap="none" rtlCol="0">
            <a:spAutoFit/>
          </a:bodyPr>
          <a:lstStyle/>
          <a:p>
            <a:r>
              <a:rPr lang="en-AU" dirty="0"/>
              <a:t>User name</a:t>
            </a:r>
          </a:p>
        </p:txBody>
      </p:sp>
      <p:sp>
        <p:nvSpPr>
          <p:cNvPr id="29" name="TextBox 28">
            <a:extLst>
              <a:ext uri="{FF2B5EF4-FFF2-40B4-BE49-F238E27FC236}">
                <a16:creationId xmlns:a16="http://schemas.microsoft.com/office/drawing/2014/main" id="{FD3F6788-BF4E-5F46-9875-5501C912BA5A}"/>
              </a:ext>
            </a:extLst>
          </p:cNvPr>
          <p:cNvSpPr txBox="1"/>
          <p:nvPr/>
        </p:nvSpPr>
        <p:spPr>
          <a:xfrm>
            <a:off x="6913959" y="1506022"/>
            <a:ext cx="1403141" cy="369332"/>
          </a:xfrm>
          <a:prstGeom prst="rect">
            <a:avLst/>
          </a:prstGeom>
          <a:noFill/>
        </p:spPr>
        <p:txBody>
          <a:bodyPr wrap="none" rtlCol="0">
            <a:spAutoFit/>
          </a:bodyPr>
          <a:lstStyle/>
          <a:p>
            <a:r>
              <a:rPr lang="en-AU" dirty="0"/>
              <a:t>Screen name</a:t>
            </a:r>
          </a:p>
        </p:txBody>
      </p:sp>
    </p:spTree>
    <p:extLst>
      <p:ext uri="{BB962C8B-B14F-4D97-AF65-F5344CB8AC3E}">
        <p14:creationId xmlns:p14="http://schemas.microsoft.com/office/powerpoint/2010/main" val="3868938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5800-1764-BD42-A2B1-3952C1E21E37}"/>
              </a:ext>
            </a:extLst>
          </p:cNvPr>
          <p:cNvSpPr>
            <a:spLocks noGrp="1"/>
          </p:cNvSpPr>
          <p:nvPr>
            <p:ph type="title"/>
          </p:nvPr>
        </p:nvSpPr>
        <p:spPr/>
        <p:txBody>
          <a:bodyPr/>
          <a:lstStyle/>
          <a:p>
            <a:pPr algn="ctr"/>
            <a:r>
              <a:rPr lang="en-AU" dirty="0"/>
              <a:t>Finding legitimate name pairs</a:t>
            </a:r>
          </a:p>
        </p:txBody>
      </p:sp>
      <p:sp>
        <p:nvSpPr>
          <p:cNvPr id="4" name="Footer Placeholder 3">
            <a:extLst>
              <a:ext uri="{FF2B5EF4-FFF2-40B4-BE49-F238E27FC236}">
                <a16:creationId xmlns:a16="http://schemas.microsoft.com/office/drawing/2014/main" id="{6800274D-8373-BE45-BD5A-391ADF075176}"/>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298934B5-D415-B346-98EB-A739D852B088}"/>
              </a:ext>
            </a:extLst>
          </p:cNvPr>
          <p:cNvSpPr>
            <a:spLocks noGrp="1"/>
          </p:cNvSpPr>
          <p:nvPr>
            <p:ph type="sldNum" sz="quarter" idx="12"/>
          </p:nvPr>
        </p:nvSpPr>
        <p:spPr/>
        <p:txBody>
          <a:bodyPr/>
          <a:lstStyle/>
          <a:p>
            <a:fld id="{AD0369CE-0151-F748-9ED4-9508A9FAC3FF}" type="slidenum">
              <a:rPr lang="en-AU" smtClean="0"/>
              <a:t>29</a:t>
            </a:fld>
            <a:endParaRPr lang="en-AU" dirty="0"/>
          </a:p>
        </p:txBody>
      </p:sp>
      <p:sp>
        <p:nvSpPr>
          <p:cNvPr id="6" name="TextBox 5">
            <a:extLst>
              <a:ext uri="{FF2B5EF4-FFF2-40B4-BE49-F238E27FC236}">
                <a16:creationId xmlns:a16="http://schemas.microsoft.com/office/drawing/2014/main" id="{2D20C74B-CF24-5D49-A2FB-8E1E1595311A}"/>
              </a:ext>
            </a:extLst>
          </p:cNvPr>
          <p:cNvSpPr txBox="1"/>
          <p:nvPr/>
        </p:nvSpPr>
        <p:spPr>
          <a:xfrm>
            <a:off x="1078465" y="3202278"/>
            <a:ext cx="1838965" cy="707886"/>
          </a:xfrm>
          <a:prstGeom prst="rect">
            <a:avLst/>
          </a:prstGeom>
          <a:noFill/>
        </p:spPr>
        <p:txBody>
          <a:bodyPr wrap="none" rtlCol="0">
            <a:spAutoFit/>
          </a:bodyPr>
          <a:lstStyle/>
          <a:p>
            <a:r>
              <a:rPr lang="ja-JP" altLang="en-US" sz="4000"/>
              <a:t>ナルト </a:t>
            </a:r>
            <a:endParaRPr lang="en-AU" sz="4000" dirty="0"/>
          </a:p>
        </p:txBody>
      </p:sp>
      <p:sp>
        <p:nvSpPr>
          <p:cNvPr id="7" name="TextBox 6">
            <a:extLst>
              <a:ext uri="{FF2B5EF4-FFF2-40B4-BE49-F238E27FC236}">
                <a16:creationId xmlns:a16="http://schemas.microsoft.com/office/drawing/2014/main" id="{DEC1EA08-BC19-FD45-A36B-B7A80428A37D}"/>
              </a:ext>
            </a:extLst>
          </p:cNvPr>
          <p:cNvSpPr txBox="1"/>
          <p:nvPr/>
        </p:nvSpPr>
        <p:spPr>
          <a:xfrm>
            <a:off x="1296376" y="2832946"/>
            <a:ext cx="1403141" cy="369332"/>
          </a:xfrm>
          <a:prstGeom prst="rect">
            <a:avLst/>
          </a:prstGeom>
          <a:noFill/>
        </p:spPr>
        <p:txBody>
          <a:bodyPr wrap="none" rtlCol="0">
            <a:spAutoFit/>
          </a:bodyPr>
          <a:lstStyle/>
          <a:p>
            <a:r>
              <a:rPr lang="en-AU" dirty="0"/>
              <a:t>Screen name</a:t>
            </a:r>
          </a:p>
        </p:txBody>
      </p:sp>
      <p:cxnSp>
        <p:nvCxnSpPr>
          <p:cNvPr id="9" name="Straight Arrow Connector 8">
            <a:extLst>
              <a:ext uri="{FF2B5EF4-FFF2-40B4-BE49-F238E27FC236}">
                <a16:creationId xmlns:a16="http://schemas.microsoft.com/office/drawing/2014/main" id="{EAB86032-4B4D-8140-9C8B-05743D743F17}"/>
              </a:ext>
            </a:extLst>
          </p:cNvPr>
          <p:cNvCxnSpPr>
            <a:cxnSpLocks/>
            <a:stCxn id="6" idx="3"/>
          </p:cNvCxnSpPr>
          <p:nvPr/>
        </p:nvCxnSpPr>
        <p:spPr>
          <a:xfrm>
            <a:off x="2917430" y="3556221"/>
            <a:ext cx="602832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2A2FE4F-1279-9643-96D4-CFC18ECD2789}"/>
              </a:ext>
            </a:extLst>
          </p:cNvPr>
          <p:cNvSpPr txBox="1"/>
          <p:nvPr/>
        </p:nvSpPr>
        <p:spPr>
          <a:xfrm>
            <a:off x="4918167" y="3026780"/>
            <a:ext cx="2408801" cy="369332"/>
          </a:xfrm>
          <a:prstGeom prst="rect">
            <a:avLst/>
          </a:prstGeom>
          <a:noFill/>
        </p:spPr>
        <p:txBody>
          <a:bodyPr wrap="none" rtlCol="0">
            <a:spAutoFit/>
          </a:bodyPr>
          <a:lstStyle/>
          <a:p>
            <a:r>
              <a:rPr lang="en-AU" dirty="0"/>
              <a:t>Standard transliteration</a:t>
            </a:r>
          </a:p>
        </p:txBody>
      </p:sp>
      <p:sp>
        <p:nvSpPr>
          <p:cNvPr id="12" name="TextBox 11">
            <a:extLst>
              <a:ext uri="{FF2B5EF4-FFF2-40B4-BE49-F238E27FC236}">
                <a16:creationId xmlns:a16="http://schemas.microsoft.com/office/drawing/2014/main" id="{E87C87D5-CC4B-6242-993F-13129D222C39}"/>
              </a:ext>
            </a:extLst>
          </p:cNvPr>
          <p:cNvSpPr txBox="1"/>
          <p:nvPr/>
        </p:nvSpPr>
        <p:spPr>
          <a:xfrm>
            <a:off x="9327705" y="3202278"/>
            <a:ext cx="1585499" cy="707886"/>
          </a:xfrm>
          <a:prstGeom prst="rect">
            <a:avLst/>
          </a:prstGeom>
          <a:noFill/>
        </p:spPr>
        <p:txBody>
          <a:bodyPr wrap="none" rtlCol="0">
            <a:spAutoFit/>
          </a:bodyPr>
          <a:lstStyle/>
          <a:p>
            <a:r>
              <a:rPr lang="en-AU" altLang="ja-JP" sz="4000" dirty="0" err="1"/>
              <a:t>naruto</a:t>
            </a:r>
            <a:endParaRPr lang="en-AU" sz="4000" dirty="0"/>
          </a:p>
        </p:txBody>
      </p:sp>
      <p:sp>
        <p:nvSpPr>
          <p:cNvPr id="14" name="TextBox 13">
            <a:extLst>
              <a:ext uri="{FF2B5EF4-FFF2-40B4-BE49-F238E27FC236}">
                <a16:creationId xmlns:a16="http://schemas.microsoft.com/office/drawing/2014/main" id="{919C44C1-6FEA-1646-AE67-59745B42CC17}"/>
              </a:ext>
            </a:extLst>
          </p:cNvPr>
          <p:cNvSpPr txBox="1"/>
          <p:nvPr/>
        </p:nvSpPr>
        <p:spPr>
          <a:xfrm>
            <a:off x="3770051" y="4586349"/>
            <a:ext cx="1585499" cy="707886"/>
          </a:xfrm>
          <a:prstGeom prst="rect">
            <a:avLst/>
          </a:prstGeom>
          <a:noFill/>
        </p:spPr>
        <p:txBody>
          <a:bodyPr wrap="none" rtlCol="0">
            <a:spAutoFit/>
          </a:bodyPr>
          <a:lstStyle/>
          <a:p>
            <a:r>
              <a:rPr lang="en-AU" altLang="ja-JP" sz="4000" dirty="0" err="1"/>
              <a:t>naruto</a:t>
            </a:r>
            <a:endParaRPr lang="en-AU" sz="4000" dirty="0"/>
          </a:p>
        </p:txBody>
      </p:sp>
      <p:sp>
        <p:nvSpPr>
          <p:cNvPr id="15" name="TextBox 14">
            <a:extLst>
              <a:ext uri="{FF2B5EF4-FFF2-40B4-BE49-F238E27FC236}">
                <a16:creationId xmlns:a16="http://schemas.microsoft.com/office/drawing/2014/main" id="{EAD9764C-2CF9-A448-AD69-04C4163EA145}"/>
              </a:ext>
            </a:extLst>
          </p:cNvPr>
          <p:cNvSpPr txBox="1"/>
          <p:nvPr/>
        </p:nvSpPr>
        <p:spPr>
          <a:xfrm>
            <a:off x="3545634" y="4401683"/>
            <a:ext cx="2726772" cy="369332"/>
          </a:xfrm>
          <a:prstGeom prst="rect">
            <a:avLst/>
          </a:prstGeom>
          <a:noFill/>
        </p:spPr>
        <p:txBody>
          <a:bodyPr wrap="none" rtlCol="0">
            <a:spAutoFit/>
          </a:bodyPr>
          <a:lstStyle/>
          <a:p>
            <a:r>
              <a:rPr lang="en-AU" dirty="0"/>
              <a:t>Transliterated screen name</a:t>
            </a:r>
          </a:p>
        </p:txBody>
      </p:sp>
      <p:sp>
        <p:nvSpPr>
          <p:cNvPr id="18" name="TextBox 17">
            <a:extLst>
              <a:ext uri="{FF2B5EF4-FFF2-40B4-BE49-F238E27FC236}">
                <a16:creationId xmlns:a16="http://schemas.microsoft.com/office/drawing/2014/main" id="{E0D9F2CE-A7B4-4043-80A2-D356D7C34653}"/>
              </a:ext>
            </a:extLst>
          </p:cNvPr>
          <p:cNvSpPr txBox="1"/>
          <p:nvPr/>
        </p:nvSpPr>
        <p:spPr>
          <a:xfrm>
            <a:off x="6130410" y="4596669"/>
            <a:ext cx="1570238" cy="707886"/>
          </a:xfrm>
          <a:prstGeom prst="rect">
            <a:avLst/>
          </a:prstGeom>
          <a:noFill/>
        </p:spPr>
        <p:txBody>
          <a:bodyPr wrap="none" rtlCol="0">
            <a:spAutoFit/>
          </a:bodyPr>
          <a:lstStyle/>
          <a:p>
            <a:r>
              <a:rPr lang="en-AU" altLang="ja-JP" sz="4000" dirty="0" err="1"/>
              <a:t>nurato</a:t>
            </a:r>
            <a:endParaRPr lang="en-AU" sz="4000" dirty="0"/>
          </a:p>
        </p:txBody>
      </p:sp>
      <p:sp>
        <p:nvSpPr>
          <p:cNvPr id="19" name="TextBox 18">
            <a:extLst>
              <a:ext uri="{FF2B5EF4-FFF2-40B4-BE49-F238E27FC236}">
                <a16:creationId xmlns:a16="http://schemas.microsoft.com/office/drawing/2014/main" id="{EA598B05-EEC4-AE47-B6E8-AE1D6D852AAF}"/>
              </a:ext>
            </a:extLst>
          </p:cNvPr>
          <p:cNvSpPr txBox="1"/>
          <p:nvPr/>
        </p:nvSpPr>
        <p:spPr>
          <a:xfrm>
            <a:off x="6314243" y="4438075"/>
            <a:ext cx="1202573" cy="369332"/>
          </a:xfrm>
          <a:prstGeom prst="rect">
            <a:avLst/>
          </a:prstGeom>
          <a:noFill/>
        </p:spPr>
        <p:txBody>
          <a:bodyPr wrap="none" rtlCol="0">
            <a:spAutoFit/>
          </a:bodyPr>
          <a:lstStyle/>
          <a:p>
            <a:r>
              <a:rPr lang="en-AU" dirty="0"/>
              <a:t>User name</a:t>
            </a:r>
          </a:p>
        </p:txBody>
      </p:sp>
      <p:sp>
        <p:nvSpPr>
          <p:cNvPr id="20" name="TextBox 19">
            <a:extLst>
              <a:ext uri="{FF2B5EF4-FFF2-40B4-BE49-F238E27FC236}">
                <a16:creationId xmlns:a16="http://schemas.microsoft.com/office/drawing/2014/main" id="{5DC71C96-A708-7544-ABE2-1BD90E3A3D31}"/>
              </a:ext>
            </a:extLst>
          </p:cNvPr>
          <p:cNvSpPr txBox="1"/>
          <p:nvPr/>
        </p:nvSpPr>
        <p:spPr>
          <a:xfrm>
            <a:off x="8945756" y="2842114"/>
            <a:ext cx="2726772" cy="369332"/>
          </a:xfrm>
          <a:prstGeom prst="rect">
            <a:avLst/>
          </a:prstGeom>
          <a:noFill/>
        </p:spPr>
        <p:txBody>
          <a:bodyPr wrap="none" rtlCol="0">
            <a:spAutoFit/>
          </a:bodyPr>
          <a:lstStyle/>
          <a:p>
            <a:r>
              <a:rPr lang="en-AU" dirty="0"/>
              <a:t>Transliterated screen name</a:t>
            </a:r>
          </a:p>
        </p:txBody>
      </p:sp>
      <p:sp>
        <p:nvSpPr>
          <p:cNvPr id="21" name="TextBox 20">
            <a:extLst>
              <a:ext uri="{FF2B5EF4-FFF2-40B4-BE49-F238E27FC236}">
                <a16:creationId xmlns:a16="http://schemas.microsoft.com/office/drawing/2014/main" id="{6BA7F698-3754-F54D-BAAF-E545B8370EE4}"/>
              </a:ext>
            </a:extLst>
          </p:cNvPr>
          <p:cNvSpPr txBox="1"/>
          <p:nvPr/>
        </p:nvSpPr>
        <p:spPr>
          <a:xfrm>
            <a:off x="5618687" y="4644785"/>
            <a:ext cx="312906" cy="707886"/>
          </a:xfrm>
          <a:prstGeom prst="rect">
            <a:avLst/>
          </a:prstGeom>
          <a:noFill/>
        </p:spPr>
        <p:txBody>
          <a:bodyPr wrap="none" rtlCol="0">
            <a:spAutoFit/>
          </a:bodyPr>
          <a:lstStyle/>
          <a:p>
            <a:r>
              <a:rPr lang="en-AU" altLang="ja-JP" sz="4000" dirty="0"/>
              <a:t>,</a:t>
            </a:r>
            <a:endParaRPr lang="en-AU" sz="4000" dirty="0"/>
          </a:p>
        </p:txBody>
      </p:sp>
      <p:sp>
        <p:nvSpPr>
          <p:cNvPr id="22" name="TextBox 21">
            <a:extLst>
              <a:ext uri="{FF2B5EF4-FFF2-40B4-BE49-F238E27FC236}">
                <a16:creationId xmlns:a16="http://schemas.microsoft.com/office/drawing/2014/main" id="{C3CE6932-20DE-2E41-A2BB-376F5FA9F262}"/>
              </a:ext>
            </a:extLst>
          </p:cNvPr>
          <p:cNvSpPr txBox="1"/>
          <p:nvPr/>
        </p:nvSpPr>
        <p:spPr>
          <a:xfrm>
            <a:off x="3055163" y="3756351"/>
            <a:ext cx="721672" cy="2215991"/>
          </a:xfrm>
          <a:prstGeom prst="rect">
            <a:avLst/>
          </a:prstGeom>
          <a:noFill/>
        </p:spPr>
        <p:txBody>
          <a:bodyPr wrap="none" rtlCol="0">
            <a:spAutoFit/>
          </a:bodyPr>
          <a:lstStyle/>
          <a:p>
            <a:r>
              <a:rPr lang="en-AU" sz="13800" dirty="0"/>
              <a:t>(</a:t>
            </a:r>
          </a:p>
        </p:txBody>
      </p:sp>
      <p:sp>
        <p:nvSpPr>
          <p:cNvPr id="23" name="TextBox 22">
            <a:extLst>
              <a:ext uri="{FF2B5EF4-FFF2-40B4-BE49-F238E27FC236}">
                <a16:creationId xmlns:a16="http://schemas.microsoft.com/office/drawing/2014/main" id="{5D4152FA-5FB7-2B4B-B587-04A965D51EE1}"/>
              </a:ext>
            </a:extLst>
          </p:cNvPr>
          <p:cNvSpPr txBox="1"/>
          <p:nvPr/>
        </p:nvSpPr>
        <p:spPr>
          <a:xfrm>
            <a:off x="7431728" y="3683568"/>
            <a:ext cx="721672" cy="2215991"/>
          </a:xfrm>
          <a:prstGeom prst="rect">
            <a:avLst/>
          </a:prstGeom>
          <a:noFill/>
        </p:spPr>
        <p:txBody>
          <a:bodyPr wrap="none" rtlCol="0">
            <a:spAutoFit/>
          </a:bodyPr>
          <a:lstStyle/>
          <a:p>
            <a:r>
              <a:rPr lang="en-AU" sz="13800" dirty="0"/>
              <a:t>)</a:t>
            </a:r>
          </a:p>
        </p:txBody>
      </p:sp>
      <p:sp>
        <p:nvSpPr>
          <p:cNvPr id="24" name="TextBox 23">
            <a:extLst>
              <a:ext uri="{FF2B5EF4-FFF2-40B4-BE49-F238E27FC236}">
                <a16:creationId xmlns:a16="http://schemas.microsoft.com/office/drawing/2014/main" id="{BD6E46B8-E2CD-9143-8415-01DCA24EF0F1}"/>
              </a:ext>
            </a:extLst>
          </p:cNvPr>
          <p:cNvSpPr txBox="1"/>
          <p:nvPr/>
        </p:nvSpPr>
        <p:spPr>
          <a:xfrm>
            <a:off x="1555582" y="4155462"/>
            <a:ext cx="1898136" cy="1569660"/>
          </a:xfrm>
          <a:prstGeom prst="rect">
            <a:avLst/>
          </a:prstGeom>
          <a:noFill/>
        </p:spPr>
        <p:txBody>
          <a:bodyPr wrap="square" rtlCol="0">
            <a:spAutoFit/>
          </a:bodyPr>
          <a:lstStyle/>
          <a:p>
            <a:r>
              <a:rPr lang="en-AU" sz="3200" dirty="0"/>
              <a:t>Modified edit distance</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732EFE3-7106-FE4F-997A-BB7190358878}"/>
                  </a:ext>
                </a:extLst>
              </p:cNvPr>
              <p:cNvSpPr txBox="1"/>
              <p:nvPr/>
            </p:nvSpPr>
            <p:spPr>
              <a:xfrm>
                <a:off x="8007600" y="4125201"/>
                <a:ext cx="1203791" cy="1364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400" b="0" i="1" smtClean="0">
                          <a:latin typeface="Cambria Math" panose="02040503050406030204" pitchFamily="18" charset="0"/>
                        </a:rPr>
                        <m:t>=</m:t>
                      </m:r>
                      <m:f>
                        <m:fPr>
                          <m:ctrlPr>
                            <a:rPr lang="en-AU" sz="4400" b="0" i="1" smtClean="0">
                              <a:latin typeface="Cambria Math" panose="02040503050406030204" pitchFamily="18" charset="0"/>
                            </a:rPr>
                          </m:ctrlPr>
                        </m:fPr>
                        <m:num>
                          <m:r>
                            <a:rPr lang="en-AU" sz="4400" b="0" i="1" smtClean="0">
                              <a:latin typeface="Cambria Math" panose="02040503050406030204" pitchFamily="18" charset="0"/>
                            </a:rPr>
                            <m:t>1</m:t>
                          </m:r>
                        </m:num>
                        <m:den>
                          <m:r>
                            <a:rPr lang="en-AU" sz="4400" b="0" i="1" smtClean="0">
                              <a:latin typeface="Cambria Math" panose="02040503050406030204" pitchFamily="18" charset="0"/>
                            </a:rPr>
                            <m:t>3</m:t>
                          </m:r>
                        </m:den>
                      </m:f>
                    </m:oMath>
                  </m:oMathPara>
                </a14:m>
                <a:endParaRPr lang="en-AU" sz="4400" dirty="0"/>
              </a:p>
            </p:txBody>
          </p:sp>
        </mc:Choice>
        <mc:Fallback xmlns="">
          <p:sp>
            <p:nvSpPr>
              <p:cNvPr id="25" name="TextBox 24">
                <a:extLst>
                  <a:ext uri="{FF2B5EF4-FFF2-40B4-BE49-F238E27FC236}">
                    <a16:creationId xmlns:a16="http://schemas.microsoft.com/office/drawing/2014/main" id="{D732EFE3-7106-FE4F-997A-BB7190358878}"/>
                  </a:ext>
                </a:extLst>
              </p:cNvPr>
              <p:cNvSpPr txBox="1">
                <a:spLocks noRot="1" noChangeAspect="1" noMove="1" noResize="1" noEditPoints="1" noAdjustHandles="1" noChangeArrowheads="1" noChangeShapeType="1" noTextEdit="1"/>
              </p:cNvSpPr>
              <p:nvPr/>
            </p:nvSpPr>
            <p:spPr>
              <a:xfrm>
                <a:off x="8007600" y="4125201"/>
                <a:ext cx="1203791" cy="1364412"/>
              </a:xfrm>
              <a:prstGeom prst="rect">
                <a:avLst/>
              </a:prstGeom>
              <a:blipFill>
                <a:blip r:embed="rId5"/>
                <a:stretch>
                  <a:fillRect r="-2083" b="-9174"/>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C323631-876C-8443-8FA2-D440ECDB17C5}"/>
                  </a:ext>
                </a:extLst>
              </p:cNvPr>
              <p:cNvSpPr txBox="1"/>
              <p:nvPr/>
            </p:nvSpPr>
            <p:spPr>
              <a:xfrm>
                <a:off x="9653535" y="5321842"/>
                <a:ext cx="2131213" cy="1200329"/>
              </a:xfrm>
              <a:prstGeom prst="rect">
                <a:avLst/>
              </a:prstGeom>
              <a:noFill/>
            </p:spPr>
            <p:txBody>
              <a:bodyPr wrap="square" rtlCol="0">
                <a:spAutoFit/>
              </a:bodyPr>
              <a:lstStyle/>
              <a:p>
                <a:r>
                  <a:rPr lang="en-AU" dirty="0"/>
                  <a:t>If this score is under a threshold </a:t>
                </a:r>
                <a14:m>
                  <m:oMath xmlns:m="http://schemas.openxmlformats.org/officeDocument/2006/math">
                    <m:r>
                      <a:rPr lang="en-AU" i="1" dirty="0" smtClean="0">
                        <a:latin typeface="Cambria Math" panose="02040503050406030204" pitchFamily="18" charset="0"/>
                      </a:rPr>
                      <m:t>𝑡</m:t>
                    </m:r>
                  </m:oMath>
                </a14:m>
                <a:r>
                  <a:rPr lang="en-AU" dirty="0"/>
                  <a:t>.</a:t>
                </a:r>
              </a:p>
              <a:p>
                <a:r>
                  <a:rPr lang="en-AU" dirty="0"/>
                  <a:t>It is a legitimate name pair</a:t>
                </a:r>
              </a:p>
            </p:txBody>
          </p:sp>
        </mc:Choice>
        <mc:Fallback>
          <p:sp>
            <p:nvSpPr>
              <p:cNvPr id="26" name="TextBox 25">
                <a:extLst>
                  <a:ext uri="{FF2B5EF4-FFF2-40B4-BE49-F238E27FC236}">
                    <a16:creationId xmlns:a16="http://schemas.microsoft.com/office/drawing/2014/main" id="{6C323631-876C-8443-8FA2-D440ECDB17C5}"/>
                  </a:ext>
                </a:extLst>
              </p:cNvPr>
              <p:cNvSpPr txBox="1">
                <a:spLocks noRot="1" noChangeAspect="1" noMove="1" noResize="1" noEditPoints="1" noAdjustHandles="1" noChangeArrowheads="1" noChangeShapeType="1" noTextEdit="1"/>
              </p:cNvSpPr>
              <p:nvPr/>
            </p:nvSpPr>
            <p:spPr>
              <a:xfrm>
                <a:off x="9653535" y="5321842"/>
                <a:ext cx="2131213" cy="1200329"/>
              </a:xfrm>
              <a:prstGeom prst="rect">
                <a:avLst/>
              </a:prstGeom>
              <a:blipFill>
                <a:blip r:embed="rId6"/>
                <a:stretch>
                  <a:fillRect l="-2381" t="-2105" r="-1190" b="-7368"/>
                </a:stretch>
              </a:blipFill>
            </p:spPr>
            <p:txBody>
              <a:bodyPr/>
              <a:lstStyle/>
              <a:p>
                <a:r>
                  <a:rPr lang="en-AU">
                    <a:noFill/>
                  </a:rPr>
                  <a:t> </a:t>
                </a:r>
              </a:p>
            </p:txBody>
          </p:sp>
        </mc:Fallback>
      </mc:AlternateContent>
      <p:sp>
        <p:nvSpPr>
          <p:cNvPr id="27" name="TextBox 26">
            <a:extLst>
              <a:ext uri="{FF2B5EF4-FFF2-40B4-BE49-F238E27FC236}">
                <a16:creationId xmlns:a16="http://schemas.microsoft.com/office/drawing/2014/main" id="{1FA7BCFA-990D-8D4C-89D8-61BF397D83D9}"/>
              </a:ext>
            </a:extLst>
          </p:cNvPr>
          <p:cNvSpPr txBox="1"/>
          <p:nvPr/>
        </p:nvSpPr>
        <p:spPr>
          <a:xfrm>
            <a:off x="1078465" y="1783404"/>
            <a:ext cx="7619715" cy="1323439"/>
          </a:xfrm>
          <a:prstGeom prst="rect">
            <a:avLst/>
          </a:prstGeom>
          <a:noFill/>
        </p:spPr>
        <p:txBody>
          <a:bodyPr wrap="none" rtlCol="0">
            <a:spAutoFit/>
          </a:bodyPr>
          <a:lstStyle/>
          <a:p>
            <a:r>
              <a:rPr lang="en-AU" altLang="ja-JP" sz="4000" dirty="0"/>
              <a:t>For the name pair: (</a:t>
            </a:r>
            <a:r>
              <a:rPr lang="en-AU" altLang="ja-JP" sz="4000" dirty="0" err="1"/>
              <a:t>nurato</a:t>
            </a:r>
            <a:r>
              <a:rPr lang="en-AU" altLang="ja-JP" sz="4000" dirty="0"/>
              <a:t>,</a:t>
            </a:r>
            <a:r>
              <a:rPr lang="ja-JP" altLang="en-US" sz="3600"/>
              <a:t>ナルト</a:t>
            </a:r>
            <a:r>
              <a:rPr lang="en-AU" altLang="ja-JP" sz="4000" dirty="0"/>
              <a:t>)</a:t>
            </a:r>
            <a:endParaRPr lang="en-AU" sz="4000" dirty="0"/>
          </a:p>
          <a:p>
            <a:endParaRPr lang="en-AU" sz="4000" dirty="0"/>
          </a:p>
        </p:txBody>
      </p:sp>
      <p:sp>
        <p:nvSpPr>
          <p:cNvPr id="28" name="TextBox 27">
            <a:extLst>
              <a:ext uri="{FF2B5EF4-FFF2-40B4-BE49-F238E27FC236}">
                <a16:creationId xmlns:a16="http://schemas.microsoft.com/office/drawing/2014/main" id="{72327478-17D9-A843-B950-D28D21BBB8B9}"/>
              </a:ext>
            </a:extLst>
          </p:cNvPr>
          <p:cNvSpPr txBox="1"/>
          <p:nvPr/>
        </p:nvSpPr>
        <p:spPr>
          <a:xfrm>
            <a:off x="5330306" y="1518684"/>
            <a:ext cx="1202573" cy="369332"/>
          </a:xfrm>
          <a:prstGeom prst="rect">
            <a:avLst/>
          </a:prstGeom>
          <a:noFill/>
        </p:spPr>
        <p:txBody>
          <a:bodyPr wrap="none" rtlCol="0">
            <a:spAutoFit/>
          </a:bodyPr>
          <a:lstStyle/>
          <a:p>
            <a:r>
              <a:rPr lang="en-AU" dirty="0"/>
              <a:t>User name</a:t>
            </a:r>
          </a:p>
        </p:txBody>
      </p:sp>
      <p:sp>
        <p:nvSpPr>
          <p:cNvPr id="29" name="TextBox 28">
            <a:extLst>
              <a:ext uri="{FF2B5EF4-FFF2-40B4-BE49-F238E27FC236}">
                <a16:creationId xmlns:a16="http://schemas.microsoft.com/office/drawing/2014/main" id="{FD3F6788-BF4E-5F46-9875-5501C912BA5A}"/>
              </a:ext>
            </a:extLst>
          </p:cNvPr>
          <p:cNvSpPr txBox="1"/>
          <p:nvPr/>
        </p:nvSpPr>
        <p:spPr>
          <a:xfrm>
            <a:off x="6913959" y="1506022"/>
            <a:ext cx="1403141" cy="369332"/>
          </a:xfrm>
          <a:prstGeom prst="rect">
            <a:avLst/>
          </a:prstGeom>
          <a:noFill/>
        </p:spPr>
        <p:txBody>
          <a:bodyPr wrap="none" rtlCol="0">
            <a:spAutoFit/>
          </a:bodyPr>
          <a:lstStyle/>
          <a:p>
            <a:r>
              <a:rPr lang="en-AU" dirty="0"/>
              <a:t>Screen name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DF37BD7-6D14-774C-BC84-25FF196D70FE}"/>
                  </a:ext>
                </a:extLst>
              </p:cNvPr>
              <p:cNvSpPr txBox="1"/>
              <p:nvPr/>
            </p:nvSpPr>
            <p:spPr>
              <a:xfrm>
                <a:off x="9538820" y="4310348"/>
                <a:ext cx="45719"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AU" sz="6600" i="1" dirty="0" smtClean="0">
                          <a:latin typeface="Cambria Math" panose="02040503050406030204" pitchFamily="18" charset="0"/>
                        </a:rPr>
                        <m:t>&lt;</m:t>
                      </m:r>
                      <m:r>
                        <a:rPr lang="en-AU" sz="6600" b="0" i="1" dirty="0" smtClean="0">
                          <a:latin typeface="Cambria Math" panose="02040503050406030204" pitchFamily="18" charset="0"/>
                        </a:rPr>
                        <m:t>𝑡</m:t>
                      </m:r>
                    </m:oMath>
                  </m:oMathPara>
                </a14:m>
                <a:endParaRPr lang="en-AU" sz="6600" dirty="0"/>
              </a:p>
            </p:txBody>
          </p:sp>
        </mc:Choice>
        <mc:Fallback>
          <p:sp>
            <p:nvSpPr>
              <p:cNvPr id="8" name="TextBox 7">
                <a:extLst>
                  <a:ext uri="{FF2B5EF4-FFF2-40B4-BE49-F238E27FC236}">
                    <a16:creationId xmlns:a16="http://schemas.microsoft.com/office/drawing/2014/main" id="{DDF37BD7-6D14-774C-BC84-25FF196D70FE}"/>
                  </a:ext>
                </a:extLst>
              </p:cNvPr>
              <p:cNvSpPr txBox="1">
                <a:spLocks noRot="1" noChangeAspect="1" noMove="1" noResize="1" noEditPoints="1" noAdjustHandles="1" noChangeArrowheads="1" noChangeShapeType="1" noTextEdit="1"/>
              </p:cNvSpPr>
              <p:nvPr/>
            </p:nvSpPr>
            <p:spPr>
              <a:xfrm>
                <a:off x="9538820" y="4310348"/>
                <a:ext cx="45719" cy="1107996"/>
              </a:xfrm>
              <a:prstGeom prst="rect">
                <a:avLst/>
              </a:prstGeom>
              <a:blipFill>
                <a:blip r:embed="rId7"/>
                <a:stretch>
                  <a:fillRect l="-475000" r="-2800000"/>
                </a:stretch>
              </a:blipFill>
            </p:spPr>
            <p:txBody>
              <a:bodyPr/>
              <a:lstStyle/>
              <a:p>
                <a:r>
                  <a:rPr lang="en-AU">
                    <a:noFill/>
                  </a:rPr>
                  <a:t> </a:t>
                </a:r>
              </a:p>
            </p:txBody>
          </p:sp>
        </mc:Fallback>
      </mc:AlternateContent>
    </p:spTree>
    <p:extLst>
      <p:ext uri="{BB962C8B-B14F-4D97-AF65-F5344CB8AC3E}">
        <p14:creationId xmlns:p14="http://schemas.microsoft.com/office/powerpoint/2010/main" val="54136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derstanding Translation and Transliteration - The Oneness Of God In Christ">
            <a:extLst>
              <a:ext uri="{FF2B5EF4-FFF2-40B4-BE49-F238E27FC236}">
                <a16:creationId xmlns:a16="http://schemas.microsoft.com/office/drawing/2014/main" id="{F41A1E23-681C-CB41-AC36-17AA7E638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969" y="591039"/>
            <a:ext cx="7424061" cy="567592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35835A8D-4EBC-9546-A1BE-328B67CF0703}"/>
              </a:ext>
            </a:extLst>
          </p:cNvPr>
          <p:cNvSpPr>
            <a:spLocks noGrp="1"/>
          </p:cNvSpPr>
          <p:nvPr>
            <p:ph type="ftr" sz="quarter" idx="11"/>
          </p:nvPr>
        </p:nvSpPr>
        <p:spPr/>
        <p:txBody>
          <a:bodyPr/>
          <a:lstStyle/>
          <a:p>
            <a:r>
              <a:rPr lang="en-AU" dirty="0"/>
              <a:t>Introduction</a:t>
            </a:r>
          </a:p>
        </p:txBody>
      </p:sp>
      <p:sp>
        <p:nvSpPr>
          <p:cNvPr id="6" name="Slide Number Placeholder 5">
            <a:extLst>
              <a:ext uri="{FF2B5EF4-FFF2-40B4-BE49-F238E27FC236}">
                <a16:creationId xmlns:a16="http://schemas.microsoft.com/office/drawing/2014/main" id="{BCB720D8-8E39-614A-977A-8AA0FF1805D4}"/>
              </a:ext>
            </a:extLst>
          </p:cNvPr>
          <p:cNvSpPr>
            <a:spLocks noGrp="1"/>
          </p:cNvSpPr>
          <p:nvPr>
            <p:ph type="sldNum" sz="quarter" idx="12"/>
          </p:nvPr>
        </p:nvSpPr>
        <p:spPr/>
        <p:txBody>
          <a:bodyPr/>
          <a:lstStyle/>
          <a:p>
            <a:fld id="{AD0369CE-0151-F748-9ED4-9508A9FAC3FF}" type="slidenum">
              <a:rPr lang="en-AU" smtClean="0"/>
              <a:t>3</a:t>
            </a:fld>
            <a:endParaRPr lang="en-AU"/>
          </a:p>
        </p:txBody>
      </p:sp>
    </p:spTree>
    <p:extLst>
      <p:ext uri="{BB962C8B-B14F-4D97-AF65-F5344CB8AC3E}">
        <p14:creationId xmlns:p14="http://schemas.microsoft.com/office/powerpoint/2010/main" val="360314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736C-BBA5-0C40-A03C-72272F299AB9}"/>
              </a:ext>
            </a:extLst>
          </p:cNvPr>
          <p:cNvSpPr>
            <a:spLocks noGrp="1"/>
          </p:cNvSpPr>
          <p:nvPr>
            <p:ph type="title"/>
          </p:nvPr>
        </p:nvSpPr>
        <p:spPr/>
        <p:txBody>
          <a:bodyPr/>
          <a:lstStyle/>
          <a:p>
            <a:pPr algn="ctr"/>
            <a:r>
              <a:rPr lang="en-AU" dirty="0"/>
              <a:t>Plot of modified edit-distance distributions</a:t>
            </a:r>
          </a:p>
        </p:txBody>
      </p:sp>
      <p:sp>
        <p:nvSpPr>
          <p:cNvPr id="4" name="Footer Placeholder 3">
            <a:extLst>
              <a:ext uri="{FF2B5EF4-FFF2-40B4-BE49-F238E27FC236}">
                <a16:creationId xmlns:a16="http://schemas.microsoft.com/office/drawing/2014/main" id="{AAA74856-7D8A-A941-9E48-2D06B18E80D1}"/>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733DAF51-B310-9E45-A0D5-CE0AA693F42A}"/>
              </a:ext>
            </a:extLst>
          </p:cNvPr>
          <p:cNvSpPr>
            <a:spLocks noGrp="1"/>
          </p:cNvSpPr>
          <p:nvPr>
            <p:ph type="sldNum" sz="quarter" idx="12"/>
          </p:nvPr>
        </p:nvSpPr>
        <p:spPr/>
        <p:txBody>
          <a:bodyPr/>
          <a:lstStyle/>
          <a:p>
            <a:fld id="{AD0369CE-0151-F748-9ED4-9508A9FAC3FF}" type="slidenum">
              <a:rPr lang="en-AU" smtClean="0"/>
              <a:t>30</a:t>
            </a:fld>
            <a:endParaRPr lang="en-AU"/>
          </a:p>
        </p:txBody>
      </p:sp>
      <p:pic>
        <p:nvPicPr>
          <p:cNvPr id="3078" name="Picture 6">
            <a:extLst>
              <a:ext uri="{FF2B5EF4-FFF2-40B4-BE49-F238E27FC236}">
                <a16:creationId xmlns:a16="http://schemas.microsoft.com/office/drawing/2014/main" id="{4004658E-4966-3541-8A20-48EFA7EF3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348" y="1447971"/>
            <a:ext cx="7377304" cy="459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83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736C-BBA5-0C40-A03C-72272F299AB9}"/>
              </a:ext>
            </a:extLst>
          </p:cNvPr>
          <p:cNvSpPr>
            <a:spLocks noGrp="1"/>
          </p:cNvSpPr>
          <p:nvPr>
            <p:ph type="title"/>
          </p:nvPr>
        </p:nvSpPr>
        <p:spPr/>
        <p:txBody>
          <a:bodyPr/>
          <a:lstStyle/>
          <a:p>
            <a:pPr algn="ctr"/>
            <a:r>
              <a:rPr lang="en-AU" dirty="0"/>
              <a:t>Plot of modified edit-distance distributions</a:t>
            </a:r>
          </a:p>
        </p:txBody>
      </p:sp>
      <p:sp>
        <p:nvSpPr>
          <p:cNvPr id="4" name="Footer Placeholder 3">
            <a:extLst>
              <a:ext uri="{FF2B5EF4-FFF2-40B4-BE49-F238E27FC236}">
                <a16:creationId xmlns:a16="http://schemas.microsoft.com/office/drawing/2014/main" id="{AAA74856-7D8A-A941-9E48-2D06B18E80D1}"/>
              </a:ext>
            </a:extLst>
          </p:cNvPr>
          <p:cNvSpPr>
            <a:spLocks noGrp="1"/>
          </p:cNvSpPr>
          <p:nvPr>
            <p:ph type="ftr" sz="quarter" idx="11"/>
          </p:nvPr>
        </p:nvSpPr>
        <p:spPr/>
        <p:txBody>
          <a:bodyPr/>
          <a:lstStyle/>
          <a:p>
            <a:r>
              <a:rPr lang="en-AU" dirty="0"/>
              <a:t>Cleansing</a:t>
            </a:r>
          </a:p>
        </p:txBody>
      </p:sp>
      <p:sp>
        <p:nvSpPr>
          <p:cNvPr id="5" name="Slide Number Placeholder 4">
            <a:extLst>
              <a:ext uri="{FF2B5EF4-FFF2-40B4-BE49-F238E27FC236}">
                <a16:creationId xmlns:a16="http://schemas.microsoft.com/office/drawing/2014/main" id="{733DAF51-B310-9E45-A0D5-CE0AA693F42A}"/>
              </a:ext>
            </a:extLst>
          </p:cNvPr>
          <p:cNvSpPr>
            <a:spLocks noGrp="1"/>
          </p:cNvSpPr>
          <p:nvPr>
            <p:ph type="sldNum" sz="quarter" idx="12"/>
          </p:nvPr>
        </p:nvSpPr>
        <p:spPr/>
        <p:txBody>
          <a:bodyPr/>
          <a:lstStyle/>
          <a:p>
            <a:fld id="{AD0369CE-0151-F748-9ED4-9508A9FAC3FF}" type="slidenum">
              <a:rPr lang="en-AU" smtClean="0"/>
              <a:t>31</a:t>
            </a:fld>
            <a:endParaRPr lang="en-AU"/>
          </a:p>
        </p:txBody>
      </p:sp>
      <p:pic>
        <p:nvPicPr>
          <p:cNvPr id="3078" name="Picture 6">
            <a:extLst>
              <a:ext uri="{FF2B5EF4-FFF2-40B4-BE49-F238E27FC236}">
                <a16:creationId xmlns:a16="http://schemas.microsoft.com/office/drawing/2014/main" id="{4004658E-4966-3541-8A20-48EFA7EF3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348" y="1447971"/>
            <a:ext cx="7377304" cy="459199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a:extLst>
              <a:ext uri="{FF2B5EF4-FFF2-40B4-BE49-F238E27FC236}">
                <a16:creationId xmlns:a16="http://schemas.microsoft.com/office/drawing/2014/main" id="{05640A8C-5014-0E4A-9BEA-8A5B42736F21}"/>
              </a:ext>
            </a:extLst>
          </p:cNvPr>
          <p:cNvSpPr/>
          <p:nvPr/>
        </p:nvSpPr>
        <p:spPr>
          <a:xfrm rot="5400000">
            <a:off x="3679753" y="5595326"/>
            <a:ext cx="292308" cy="889281"/>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212860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A4A7-6DBB-ED4F-93D1-8E440F5AD3D6}"/>
              </a:ext>
            </a:extLst>
          </p:cNvPr>
          <p:cNvSpPr>
            <a:spLocks noGrp="1"/>
          </p:cNvSpPr>
          <p:nvPr>
            <p:ph type="title"/>
          </p:nvPr>
        </p:nvSpPr>
        <p:spPr/>
        <p:txBody>
          <a:bodyPr/>
          <a:lstStyle/>
          <a:p>
            <a:pPr algn="ctr"/>
            <a:r>
              <a:rPr lang="en-AU" dirty="0"/>
              <a:t>Training – Model Overview</a:t>
            </a:r>
          </a:p>
        </p:txBody>
      </p:sp>
      <p:sp>
        <p:nvSpPr>
          <p:cNvPr id="4" name="Footer Placeholder 3">
            <a:extLst>
              <a:ext uri="{FF2B5EF4-FFF2-40B4-BE49-F238E27FC236}">
                <a16:creationId xmlns:a16="http://schemas.microsoft.com/office/drawing/2014/main" id="{E7829D71-6572-EA40-98E6-9AEF9EBD410A}"/>
              </a:ext>
            </a:extLst>
          </p:cNvPr>
          <p:cNvSpPr>
            <a:spLocks noGrp="1"/>
          </p:cNvSpPr>
          <p:nvPr>
            <p:ph type="ftr" sz="quarter" idx="11"/>
          </p:nvPr>
        </p:nvSpPr>
        <p:spPr/>
        <p:txBody>
          <a:bodyPr/>
          <a:lstStyle/>
          <a:p>
            <a:r>
              <a:rPr lang="en-AU" dirty="0"/>
              <a:t>Training</a:t>
            </a:r>
          </a:p>
        </p:txBody>
      </p:sp>
      <p:sp>
        <p:nvSpPr>
          <p:cNvPr id="5" name="Slide Number Placeholder 4">
            <a:extLst>
              <a:ext uri="{FF2B5EF4-FFF2-40B4-BE49-F238E27FC236}">
                <a16:creationId xmlns:a16="http://schemas.microsoft.com/office/drawing/2014/main" id="{79564150-6DC4-F34F-BF7B-C9D0F6010413}"/>
              </a:ext>
            </a:extLst>
          </p:cNvPr>
          <p:cNvSpPr>
            <a:spLocks noGrp="1"/>
          </p:cNvSpPr>
          <p:nvPr>
            <p:ph type="sldNum" sz="quarter" idx="12"/>
          </p:nvPr>
        </p:nvSpPr>
        <p:spPr/>
        <p:txBody>
          <a:bodyPr/>
          <a:lstStyle/>
          <a:p>
            <a:fld id="{AD0369CE-0151-F748-9ED4-9508A9FAC3FF}" type="slidenum">
              <a:rPr lang="en-AU" smtClean="0"/>
              <a:t>32</a:t>
            </a:fld>
            <a:endParaRPr lang="en-AU"/>
          </a:p>
        </p:txBody>
      </p:sp>
      <p:pic>
        <p:nvPicPr>
          <p:cNvPr id="9" name="Picture 8">
            <a:extLst>
              <a:ext uri="{FF2B5EF4-FFF2-40B4-BE49-F238E27FC236}">
                <a16:creationId xmlns:a16="http://schemas.microsoft.com/office/drawing/2014/main" id="{670CB719-C7D8-CD4C-8D3C-F9B8BEA217C5}"/>
              </a:ext>
            </a:extLst>
          </p:cNvPr>
          <p:cNvPicPr>
            <a:picLocks noChangeAspect="1"/>
          </p:cNvPicPr>
          <p:nvPr/>
        </p:nvPicPr>
        <p:blipFill>
          <a:blip r:embed="rId3"/>
          <a:stretch>
            <a:fillRect/>
          </a:stretch>
        </p:blipFill>
        <p:spPr>
          <a:xfrm>
            <a:off x="2254250" y="2260600"/>
            <a:ext cx="7683500" cy="2336800"/>
          </a:xfrm>
          <a:prstGeom prst="rect">
            <a:avLst/>
          </a:prstGeom>
        </p:spPr>
      </p:pic>
      <p:sp>
        <p:nvSpPr>
          <p:cNvPr id="10" name="TextBox 9">
            <a:extLst>
              <a:ext uri="{FF2B5EF4-FFF2-40B4-BE49-F238E27FC236}">
                <a16:creationId xmlns:a16="http://schemas.microsoft.com/office/drawing/2014/main" id="{98A15EB5-B173-5240-BA60-7A90DED67006}"/>
              </a:ext>
            </a:extLst>
          </p:cNvPr>
          <p:cNvSpPr txBox="1"/>
          <p:nvPr/>
        </p:nvSpPr>
        <p:spPr>
          <a:xfrm>
            <a:off x="3805881" y="5165124"/>
            <a:ext cx="4570803" cy="369332"/>
          </a:xfrm>
          <a:prstGeom prst="rect">
            <a:avLst/>
          </a:prstGeom>
          <a:noFill/>
        </p:spPr>
        <p:txBody>
          <a:bodyPr wrap="none" rtlCol="0">
            <a:spAutoFit/>
          </a:bodyPr>
          <a:lstStyle/>
          <a:p>
            <a:r>
              <a:rPr lang="en-AU" dirty="0"/>
              <a:t>Change to character level instead of word level</a:t>
            </a:r>
          </a:p>
        </p:txBody>
      </p:sp>
    </p:spTree>
    <p:extLst>
      <p:ext uri="{BB962C8B-B14F-4D97-AF65-F5344CB8AC3E}">
        <p14:creationId xmlns:p14="http://schemas.microsoft.com/office/powerpoint/2010/main" val="3536873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EA86-74F1-144C-8E27-3F26FD45B454}"/>
              </a:ext>
            </a:extLst>
          </p:cNvPr>
          <p:cNvSpPr>
            <a:spLocks noGrp="1"/>
          </p:cNvSpPr>
          <p:nvPr>
            <p:ph type="title"/>
          </p:nvPr>
        </p:nvSpPr>
        <p:spPr/>
        <p:txBody>
          <a:bodyPr/>
          <a:lstStyle/>
          <a:p>
            <a:pPr algn="ctr"/>
            <a:r>
              <a:rPr lang="en-AU" dirty="0"/>
              <a:t>The training dataset</a:t>
            </a:r>
          </a:p>
        </p:txBody>
      </p:sp>
      <p:sp>
        <p:nvSpPr>
          <p:cNvPr id="3" name="Content Placeholder 2">
            <a:extLst>
              <a:ext uri="{FF2B5EF4-FFF2-40B4-BE49-F238E27FC236}">
                <a16:creationId xmlns:a16="http://schemas.microsoft.com/office/drawing/2014/main" id="{3B5A61DD-47A8-2A45-89FB-30B2375B44E5}"/>
              </a:ext>
            </a:extLst>
          </p:cNvPr>
          <p:cNvSpPr>
            <a:spLocks noGrp="1"/>
          </p:cNvSpPr>
          <p:nvPr>
            <p:ph idx="1"/>
          </p:nvPr>
        </p:nvSpPr>
        <p:spPr/>
        <p:txBody>
          <a:bodyPr/>
          <a:lstStyle/>
          <a:p>
            <a:r>
              <a:rPr lang="en-AU" dirty="0"/>
              <a:t>How the training data was produced</a:t>
            </a:r>
          </a:p>
          <a:p>
            <a:pPr lvl="1"/>
            <a:r>
              <a:rPr lang="en-AU" dirty="0"/>
              <a:t>Going through pipeline</a:t>
            </a:r>
          </a:p>
          <a:p>
            <a:pPr lvl="1"/>
            <a:r>
              <a:rPr lang="en-AU" dirty="0"/>
              <a:t>Different edit-thresholds</a:t>
            </a:r>
          </a:p>
          <a:p>
            <a:r>
              <a:rPr lang="en-AU" dirty="0"/>
              <a:t>Consequence of different training and testing sets</a:t>
            </a:r>
          </a:p>
          <a:p>
            <a:pPr lvl="1"/>
            <a:r>
              <a:rPr lang="en-AU" dirty="0"/>
              <a:t>3 different models produced using 3 different training sets</a:t>
            </a:r>
          </a:p>
          <a:p>
            <a:pPr marL="457200" lvl="1" indent="0">
              <a:buNone/>
            </a:pPr>
            <a:endParaRPr lang="en-AU" dirty="0"/>
          </a:p>
        </p:txBody>
      </p:sp>
      <p:sp>
        <p:nvSpPr>
          <p:cNvPr id="4" name="Footer Placeholder 3">
            <a:extLst>
              <a:ext uri="{FF2B5EF4-FFF2-40B4-BE49-F238E27FC236}">
                <a16:creationId xmlns:a16="http://schemas.microsoft.com/office/drawing/2014/main" id="{7D4337DB-DACA-0740-9F89-17F079035EF3}"/>
              </a:ext>
            </a:extLst>
          </p:cNvPr>
          <p:cNvSpPr>
            <a:spLocks noGrp="1"/>
          </p:cNvSpPr>
          <p:nvPr>
            <p:ph type="ftr" sz="quarter" idx="11"/>
          </p:nvPr>
        </p:nvSpPr>
        <p:spPr/>
        <p:txBody>
          <a:bodyPr/>
          <a:lstStyle/>
          <a:p>
            <a:r>
              <a:rPr lang="en-AU" dirty="0"/>
              <a:t>Training</a:t>
            </a:r>
          </a:p>
        </p:txBody>
      </p:sp>
      <p:sp>
        <p:nvSpPr>
          <p:cNvPr id="5" name="Slide Number Placeholder 4">
            <a:extLst>
              <a:ext uri="{FF2B5EF4-FFF2-40B4-BE49-F238E27FC236}">
                <a16:creationId xmlns:a16="http://schemas.microsoft.com/office/drawing/2014/main" id="{4FB88AF9-9984-7A46-9B46-ACFDEACBDE5A}"/>
              </a:ext>
            </a:extLst>
          </p:cNvPr>
          <p:cNvSpPr>
            <a:spLocks noGrp="1"/>
          </p:cNvSpPr>
          <p:nvPr>
            <p:ph type="sldNum" sz="quarter" idx="12"/>
          </p:nvPr>
        </p:nvSpPr>
        <p:spPr/>
        <p:txBody>
          <a:bodyPr/>
          <a:lstStyle/>
          <a:p>
            <a:fld id="{AD0369CE-0151-F748-9ED4-9508A9FAC3FF}" type="slidenum">
              <a:rPr lang="en-AU" smtClean="0"/>
              <a:t>33</a:t>
            </a:fld>
            <a:endParaRPr lang="en-AU"/>
          </a:p>
        </p:txBody>
      </p:sp>
    </p:spTree>
    <p:extLst>
      <p:ext uri="{BB962C8B-B14F-4D97-AF65-F5344CB8AC3E}">
        <p14:creationId xmlns:p14="http://schemas.microsoft.com/office/powerpoint/2010/main" val="2330876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5960-2518-BE42-A5BB-91737F63CF82}"/>
              </a:ext>
            </a:extLst>
          </p:cNvPr>
          <p:cNvSpPr>
            <a:spLocks noGrp="1"/>
          </p:cNvSpPr>
          <p:nvPr>
            <p:ph type="title"/>
          </p:nvPr>
        </p:nvSpPr>
        <p:spPr/>
        <p:txBody>
          <a:bodyPr/>
          <a:lstStyle/>
          <a:p>
            <a:pPr algn="ctr"/>
            <a:r>
              <a:rPr lang="en-AU" dirty="0"/>
              <a:t>Evaluation</a:t>
            </a:r>
          </a:p>
        </p:txBody>
      </p:sp>
      <p:sp>
        <p:nvSpPr>
          <p:cNvPr id="3" name="Content Placeholder 2">
            <a:extLst>
              <a:ext uri="{FF2B5EF4-FFF2-40B4-BE49-F238E27FC236}">
                <a16:creationId xmlns:a16="http://schemas.microsoft.com/office/drawing/2014/main" id="{8F3D7199-2E99-4047-9C30-6BB77144A841}"/>
              </a:ext>
            </a:extLst>
          </p:cNvPr>
          <p:cNvSpPr>
            <a:spLocks noGrp="1"/>
          </p:cNvSpPr>
          <p:nvPr>
            <p:ph idx="1"/>
          </p:nvPr>
        </p:nvSpPr>
        <p:spPr/>
        <p:txBody>
          <a:bodyPr/>
          <a:lstStyle/>
          <a:p>
            <a:r>
              <a:rPr lang="en-AU" dirty="0"/>
              <a:t>3 testing data sets</a:t>
            </a:r>
          </a:p>
          <a:p>
            <a:r>
              <a:rPr lang="en-AU" dirty="0"/>
              <a:t>Each cleansed using different modified edit-distance thresholds</a:t>
            </a:r>
          </a:p>
          <a:p>
            <a:pPr lvl="1"/>
            <a:r>
              <a:rPr lang="en-AU" dirty="0"/>
              <a:t>0 		(standard transliteration)</a:t>
            </a:r>
          </a:p>
          <a:p>
            <a:pPr lvl="1"/>
            <a:r>
              <a:rPr lang="en-AU" dirty="0"/>
              <a:t>0.1 	(little deviation from standard transliteration)</a:t>
            </a:r>
          </a:p>
          <a:p>
            <a:pPr lvl="1"/>
            <a:r>
              <a:rPr lang="en-AU" dirty="0"/>
              <a:t>0.25	(some deviation from standard transliteration)</a:t>
            </a:r>
          </a:p>
          <a:p>
            <a:r>
              <a:rPr lang="en-AU" dirty="0"/>
              <a:t>Provides different standards of evaluation</a:t>
            </a:r>
          </a:p>
        </p:txBody>
      </p:sp>
      <p:sp>
        <p:nvSpPr>
          <p:cNvPr id="4" name="Footer Placeholder 3">
            <a:extLst>
              <a:ext uri="{FF2B5EF4-FFF2-40B4-BE49-F238E27FC236}">
                <a16:creationId xmlns:a16="http://schemas.microsoft.com/office/drawing/2014/main" id="{42B8634E-0E00-AB46-A6AD-10D57AB127DB}"/>
              </a:ext>
            </a:extLst>
          </p:cNvPr>
          <p:cNvSpPr>
            <a:spLocks noGrp="1"/>
          </p:cNvSpPr>
          <p:nvPr>
            <p:ph type="ftr" sz="quarter" idx="11"/>
          </p:nvPr>
        </p:nvSpPr>
        <p:spPr/>
        <p:txBody>
          <a:bodyPr/>
          <a:lstStyle/>
          <a:p>
            <a:r>
              <a:rPr lang="en-AU" dirty="0"/>
              <a:t>Evaluation</a:t>
            </a:r>
          </a:p>
        </p:txBody>
      </p:sp>
      <p:sp>
        <p:nvSpPr>
          <p:cNvPr id="5" name="Slide Number Placeholder 4">
            <a:extLst>
              <a:ext uri="{FF2B5EF4-FFF2-40B4-BE49-F238E27FC236}">
                <a16:creationId xmlns:a16="http://schemas.microsoft.com/office/drawing/2014/main" id="{7F994313-D410-B84E-85FE-04E1F77F60B6}"/>
              </a:ext>
            </a:extLst>
          </p:cNvPr>
          <p:cNvSpPr>
            <a:spLocks noGrp="1"/>
          </p:cNvSpPr>
          <p:nvPr>
            <p:ph type="sldNum" sz="quarter" idx="12"/>
          </p:nvPr>
        </p:nvSpPr>
        <p:spPr/>
        <p:txBody>
          <a:bodyPr/>
          <a:lstStyle/>
          <a:p>
            <a:fld id="{AD0369CE-0151-F748-9ED4-9508A9FAC3FF}" type="slidenum">
              <a:rPr lang="en-AU" smtClean="0"/>
              <a:t>34</a:t>
            </a:fld>
            <a:endParaRPr lang="en-AU"/>
          </a:p>
        </p:txBody>
      </p:sp>
    </p:spTree>
    <p:extLst>
      <p:ext uri="{BB962C8B-B14F-4D97-AF65-F5344CB8AC3E}">
        <p14:creationId xmlns:p14="http://schemas.microsoft.com/office/powerpoint/2010/main" val="2300414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B7A0-46C3-3F48-8D6E-FEBD97C1059F}"/>
              </a:ext>
            </a:extLst>
          </p:cNvPr>
          <p:cNvSpPr>
            <a:spLocks noGrp="1"/>
          </p:cNvSpPr>
          <p:nvPr>
            <p:ph type="title"/>
          </p:nvPr>
        </p:nvSpPr>
        <p:spPr/>
        <p:txBody>
          <a:bodyPr/>
          <a:lstStyle/>
          <a:p>
            <a:pPr algn="ctr"/>
            <a:r>
              <a:rPr lang="en-AU" dirty="0"/>
              <a:t>Results – Things built</a:t>
            </a:r>
          </a:p>
        </p:txBody>
      </p:sp>
      <p:sp>
        <p:nvSpPr>
          <p:cNvPr id="3" name="Content Placeholder 2">
            <a:extLst>
              <a:ext uri="{FF2B5EF4-FFF2-40B4-BE49-F238E27FC236}">
                <a16:creationId xmlns:a16="http://schemas.microsoft.com/office/drawing/2014/main" id="{D1C5712D-BB57-6F46-B59D-F6BD14F32C7E}"/>
              </a:ext>
            </a:extLst>
          </p:cNvPr>
          <p:cNvSpPr>
            <a:spLocks noGrp="1"/>
          </p:cNvSpPr>
          <p:nvPr>
            <p:ph idx="1"/>
          </p:nvPr>
        </p:nvSpPr>
        <p:spPr/>
        <p:txBody>
          <a:bodyPr/>
          <a:lstStyle/>
          <a:p>
            <a:r>
              <a:rPr lang="en-AU" dirty="0"/>
              <a:t>A name transliteration pipeline</a:t>
            </a:r>
          </a:p>
          <a:p>
            <a:pPr lvl="1"/>
            <a:r>
              <a:rPr lang="en-AU" dirty="0"/>
              <a:t>Robust</a:t>
            </a:r>
          </a:p>
          <a:p>
            <a:pPr lvl="1"/>
            <a:r>
              <a:rPr lang="en-AU" dirty="0"/>
              <a:t>Modularised</a:t>
            </a:r>
          </a:p>
          <a:p>
            <a:pPr lvl="1"/>
            <a:r>
              <a:rPr lang="en-AU" dirty="0"/>
              <a:t>Works</a:t>
            </a:r>
          </a:p>
          <a:p>
            <a:pPr marL="457200" lvl="1" indent="0">
              <a:buNone/>
            </a:pPr>
            <a:endParaRPr lang="en-AU" dirty="0"/>
          </a:p>
          <a:p>
            <a:r>
              <a:rPr lang="en-AU" dirty="0"/>
              <a:t>Many </a:t>
            </a:r>
            <a:r>
              <a:rPr lang="en-AU" dirty="0" err="1"/>
              <a:t>Jupyter</a:t>
            </a:r>
            <a:r>
              <a:rPr lang="en-AU" dirty="0"/>
              <a:t> notebooks</a:t>
            </a:r>
          </a:p>
          <a:p>
            <a:pPr lvl="1"/>
            <a:r>
              <a:rPr lang="en-AU" dirty="0"/>
              <a:t>Examples of pipeline being run</a:t>
            </a:r>
          </a:p>
          <a:p>
            <a:pPr lvl="1"/>
            <a:r>
              <a:rPr lang="en-AU" dirty="0"/>
              <a:t>Experiments on cleansing</a:t>
            </a:r>
          </a:p>
          <a:p>
            <a:pPr lvl="1"/>
            <a:endParaRPr lang="en-AU" dirty="0"/>
          </a:p>
          <a:p>
            <a:pPr lvl="1"/>
            <a:endParaRPr lang="en-AU" dirty="0"/>
          </a:p>
        </p:txBody>
      </p:sp>
      <p:sp>
        <p:nvSpPr>
          <p:cNvPr id="4" name="Footer Placeholder 3">
            <a:extLst>
              <a:ext uri="{FF2B5EF4-FFF2-40B4-BE49-F238E27FC236}">
                <a16:creationId xmlns:a16="http://schemas.microsoft.com/office/drawing/2014/main" id="{E9C4C56A-E76D-074B-B6D5-9DBA7FE3C637}"/>
              </a:ext>
            </a:extLst>
          </p:cNvPr>
          <p:cNvSpPr>
            <a:spLocks noGrp="1"/>
          </p:cNvSpPr>
          <p:nvPr>
            <p:ph type="ftr" sz="quarter" idx="11"/>
          </p:nvPr>
        </p:nvSpPr>
        <p:spPr/>
        <p:txBody>
          <a:bodyPr/>
          <a:lstStyle/>
          <a:p>
            <a:r>
              <a:rPr lang="en-AU" dirty="0"/>
              <a:t>Results</a:t>
            </a:r>
          </a:p>
        </p:txBody>
      </p:sp>
      <p:sp>
        <p:nvSpPr>
          <p:cNvPr id="5" name="Slide Number Placeholder 4">
            <a:extLst>
              <a:ext uri="{FF2B5EF4-FFF2-40B4-BE49-F238E27FC236}">
                <a16:creationId xmlns:a16="http://schemas.microsoft.com/office/drawing/2014/main" id="{AFF0C83E-B33D-5441-84FD-517B0E81C09E}"/>
              </a:ext>
            </a:extLst>
          </p:cNvPr>
          <p:cNvSpPr>
            <a:spLocks noGrp="1"/>
          </p:cNvSpPr>
          <p:nvPr>
            <p:ph type="sldNum" sz="quarter" idx="12"/>
          </p:nvPr>
        </p:nvSpPr>
        <p:spPr/>
        <p:txBody>
          <a:bodyPr/>
          <a:lstStyle/>
          <a:p>
            <a:fld id="{AD0369CE-0151-F748-9ED4-9508A9FAC3FF}" type="slidenum">
              <a:rPr lang="en-AU" smtClean="0"/>
              <a:t>35</a:t>
            </a:fld>
            <a:endParaRPr lang="en-AU"/>
          </a:p>
        </p:txBody>
      </p:sp>
      <p:sp>
        <p:nvSpPr>
          <p:cNvPr id="7" name="TextBox 6">
            <a:extLst>
              <a:ext uri="{FF2B5EF4-FFF2-40B4-BE49-F238E27FC236}">
                <a16:creationId xmlns:a16="http://schemas.microsoft.com/office/drawing/2014/main" id="{E1EBC8DE-244B-234A-96E1-650E2A93752E}"/>
              </a:ext>
            </a:extLst>
          </p:cNvPr>
          <p:cNvSpPr txBox="1"/>
          <p:nvPr/>
        </p:nvSpPr>
        <p:spPr>
          <a:xfrm>
            <a:off x="8971005" y="2347784"/>
            <a:ext cx="3226236" cy="923330"/>
          </a:xfrm>
          <a:prstGeom prst="rect">
            <a:avLst/>
          </a:prstGeom>
          <a:noFill/>
        </p:spPr>
        <p:txBody>
          <a:bodyPr wrap="square" rtlCol="0">
            <a:spAutoFit/>
          </a:bodyPr>
          <a:lstStyle/>
          <a:p>
            <a:r>
              <a:rPr lang="en-AU" dirty="0"/>
              <a:t>Maybe insert video of</a:t>
            </a:r>
          </a:p>
          <a:p>
            <a:r>
              <a:rPr lang="en-AU" dirty="0"/>
              <a:t>demonstration of pipeline</a:t>
            </a:r>
          </a:p>
          <a:p>
            <a:r>
              <a:rPr lang="en-AU" dirty="0"/>
              <a:t>in action</a:t>
            </a:r>
          </a:p>
        </p:txBody>
      </p:sp>
    </p:spTree>
    <p:extLst>
      <p:ext uri="{BB962C8B-B14F-4D97-AF65-F5344CB8AC3E}">
        <p14:creationId xmlns:p14="http://schemas.microsoft.com/office/powerpoint/2010/main" val="3357927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B7A0-46C3-3F48-8D6E-FEBD97C1059F}"/>
              </a:ext>
            </a:extLst>
          </p:cNvPr>
          <p:cNvSpPr>
            <a:spLocks noGrp="1"/>
          </p:cNvSpPr>
          <p:nvPr>
            <p:ph type="title"/>
          </p:nvPr>
        </p:nvSpPr>
        <p:spPr/>
        <p:txBody>
          <a:bodyPr/>
          <a:lstStyle/>
          <a:p>
            <a:pPr algn="ctr"/>
            <a:r>
              <a:rPr lang="en-AU" dirty="0"/>
              <a:t>Results – Model performance</a:t>
            </a:r>
          </a:p>
        </p:txBody>
      </p:sp>
      <p:sp>
        <p:nvSpPr>
          <p:cNvPr id="4" name="Footer Placeholder 3">
            <a:extLst>
              <a:ext uri="{FF2B5EF4-FFF2-40B4-BE49-F238E27FC236}">
                <a16:creationId xmlns:a16="http://schemas.microsoft.com/office/drawing/2014/main" id="{E9C4C56A-E76D-074B-B6D5-9DBA7FE3C637}"/>
              </a:ext>
            </a:extLst>
          </p:cNvPr>
          <p:cNvSpPr>
            <a:spLocks noGrp="1"/>
          </p:cNvSpPr>
          <p:nvPr>
            <p:ph type="ftr" sz="quarter" idx="11"/>
          </p:nvPr>
        </p:nvSpPr>
        <p:spPr/>
        <p:txBody>
          <a:bodyPr/>
          <a:lstStyle/>
          <a:p>
            <a:r>
              <a:rPr lang="en-AU" dirty="0"/>
              <a:t>Results</a:t>
            </a:r>
          </a:p>
        </p:txBody>
      </p:sp>
      <p:sp>
        <p:nvSpPr>
          <p:cNvPr id="5" name="Slide Number Placeholder 4">
            <a:extLst>
              <a:ext uri="{FF2B5EF4-FFF2-40B4-BE49-F238E27FC236}">
                <a16:creationId xmlns:a16="http://schemas.microsoft.com/office/drawing/2014/main" id="{AFF0C83E-B33D-5441-84FD-517B0E81C09E}"/>
              </a:ext>
            </a:extLst>
          </p:cNvPr>
          <p:cNvSpPr>
            <a:spLocks noGrp="1"/>
          </p:cNvSpPr>
          <p:nvPr>
            <p:ph type="sldNum" sz="quarter" idx="12"/>
          </p:nvPr>
        </p:nvSpPr>
        <p:spPr/>
        <p:txBody>
          <a:bodyPr/>
          <a:lstStyle/>
          <a:p>
            <a:fld id="{AD0369CE-0151-F748-9ED4-9508A9FAC3FF}" type="slidenum">
              <a:rPr lang="en-AU" smtClean="0"/>
              <a:t>36</a:t>
            </a:fld>
            <a:endParaRPr lang="en-AU"/>
          </a:p>
        </p:txBody>
      </p:sp>
      <p:graphicFrame>
        <p:nvGraphicFramePr>
          <p:cNvPr id="8" name="Table 8">
            <a:extLst>
              <a:ext uri="{FF2B5EF4-FFF2-40B4-BE49-F238E27FC236}">
                <a16:creationId xmlns:a16="http://schemas.microsoft.com/office/drawing/2014/main" id="{27B67B25-FFED-2C46-8F4C-CF4AF0F98E97}"/>
              </a:ext>
            </a:extLst>
          </p:cNvPr>
          <p:cNvGraphicFramePr>
            <a:graphicFrameLocks noGrp="1"/>
          </p:cNvGraphicFramePr>
          <p:nvPr>
            <p:ph idx="1"/>
            <p:extLst>
              <p:ext uri="{D42A27DB-BD31-4B8C-83A1-F6EECF244321}">
                <p14:modId xmlns:p14="http://schemas.microsoft.com/office/powerpoint/2010/main" val="3119376341"/>
              </p:ext>
            </p:extLst>
          </p:nvPr>
        </p:nvGraphicFramePr>
        <p:xfrm>
          <a:off x="838200" y="2613986"/>
          <a:ext cx="10515603" cy="202692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2442233220"/>
                    </a:ext>
                  </a:extLst>
                </a:gridCol>
                <a:gridCol w="1502229">
                  <a:extLst>
                    <a:ext uri="{9D8B030D-6E8A-4147-A177-3AD203B41FA5}">
                      <a16:colId xmlns:a16="http://schemas.microsoft.com/office/drawing/2014/main" val="4283544042"/>
                    </a:ext>
                  </a:extLst>
                </a:gridCol>
                <a:gridCol w="1502229">
                  <a:extLst>
                    <a:ext uri="{9D8B030D-6E8A-4147-A177-3AD203B41FA5}">
                      <a16:colId xmlns:a16="http://schemas.microsoft.com/office/drawing/2014/main" val="2381329056"/>
                    </a:ext>
                  </a:extLst>
                </a:gridCol>
                <a:gridCol w="1502229">
                  <a:extLst>
                    <a:ext uri="{9D8B030D-6E8A-4147-A177-3AD203B41FA5}">
                      <a16:colId xmlns:a16="http://schemas.microsoft.com/office/drawing/2014/main" val="4196878233"/>
                    </a:ext>
                  </a:extLst>
                </a:gridCol>
                <a:gridCol w="1502229">
                  <a:extLst>
                    <a:ext uri="{9D8B030D-6E8A-4147-A177-3AD203B41FA5}">
                      <a16:colId xmlns:a16="http://schemas.microsoft.com/office/drawing/2014/main" val="2277133646"/>
                    </a:ext>
                  </a:extLst>
                </a:gridCol>
                <a:gridCol w="1502229">
                  <a:extLst>
                    <a:ext uri="{9D8B030D-6E8A-4147-A177-3AD203B41FA5}">
                      <a16:colId xmlns:a16="http://schemas.microsoft.com/office/drawing/2014/main" val="751597357"/>
                    </a:ext>
                  </a:extLst>
                </a:gridCol>
                <a:gridCol w="1502229">
                  <a:extLst>
                    <a:ext uri="{9D8B030D-6E8A-4147-A177-3AD203B41FA5}">
                      <a16:colId xmlns:a16="http://schemas.microsoft.com/office/drawing/2014/main" val="82845670"/>
                    </a:ext>
                  </a:extLst>
                </a:gridCol>
              </a:tblGrid>
              <a:tr h="370840">
                <a:tc>
                  <a:txBody>
                    <a:bodyPr/>
                    <a:lstStyle/>
                    <a:p>
                      <a:endParaRPr lang="en-AU" dirty="0"/>
                    </a:p>
                  </a:txBody>
                  <a:tcPr/>
                </a:tc>
                <a:tc>
                  <a:txBody>
                    <a:bodyPr/>
                    <a:lstStyle/>
                    <a:p>
                      <a:r>
                        <a:rPr lang="en-AU" dirty="0"/>
                        <a:t>Test set 1 loss</a:t>
                      </a:r>
                    </a:p>
                  </a:txBody>
                  <a:tcPr/>
                </a:tc>
                <a:tc>
                  <a:txBody>
                    <a:bodyPr/>
                    <a:lstStyle/>
                    <a:p>
                      <a:r>
                        <a:rPr lang="en-AU" dirty="0"/>
                        <a:t>Test set 1 accuracy</a:t>
                      </a:r>
                    </a:p>
                  </a:txBody>
                  <a:tcPr/>
                </a:tc>
                <a:tc>
                  <a:txBody>
                    <a:bodyPr/>
                    <a:lstStyle/>
                    <a:p>
                      <a:r>
                        <a:rPr lang="en-AU" dirty="0"/>
                        <a:t>Test set 2 loss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Test set 2 accuracy</a:t>
                      </a:r>
                    </a:p>
                    <a:p>
                      <a:endParaRPr lang="en-AU" dirty="0"/>
                    </a:p>
                  </a:txBody>
                  <a:tcPr/>
                </a:tc>
                <a:tc>
                  <a:txBody>
                    <a:bodyPr/>
                    <a:lstStyle/>
                    <a:p>
                      <a:r>
                        <a:rPr lang="en-AU" dirty="0"/>
                        <a:t>Test set 3 loss</a:t>
                      </a:r>
                    </a:p>
                  </a:txBody>
                  <a:tcPr/>
                </a:tc>
                <a:tc>
                  <a:txBody>
                    <a:bodyPr/>
                    <a:lstStyle/>
                    <a:p>
                      <a:r>
                        <a:rPr lang="en-AU" dirty="0"/>
                        <a:t>Test set 3 accuracy</a:t>
                      </a:r>
                    </a:p>
                  </a:txBody>
                  <a:tcPr/>
                </a:tc>
                <a:extLst>
                  <a:ext uri="{0D108BD9-81ED-4DB2-BD59-A6C34878D82A}">
                    <a16:rowId xmlns:a16="http://schemas.microsoft.com/office/drawing/2014/main" val="914801575"/>
                  </a:ext>
                </a:extLst>
              </a:tr>
              <a:tr h="370840">
                <a:tc>
                  <a:txBody>
                    <a:bodyPr/>
                    <a:lstStyle/>
                    <a:p>
                      <a:r>
                        <a:rPr lang="en-AU" dirty="0"/>
                        <a:t>Model 1</a:t>
                      </a:r>
                    </a:p>
                  </a:txBody>
                  <a:tcPr/>
                </a:tc>
                <a:tc>
                  <a:txBody>
                    <a:bodyPr/>
                    <a:lstStyle/>
                    <a:p>
                      <a:pPr algn="ctr" rtl="0" fontAlgn="ctr"/>
                      <a:r>
                        <a:rPr lang="en-AU" sz="1800" b="0" i="0" u="none" strike="noStrike" dirty="0">
                          <a:solidFill>
                            <a:schemeClr val="tx1"/>
                          </a:solidFill>
                          <a:effectLst/>
                          <a:latin typeface="Calibri" panose="020F0502020204030204" pitchFamily="34" charset="0"/>
                        </a:rPr>
                        <a:t>0.20000</a:t>
                      </a:r>
                    </a:p>
                  </a:txBody>
                  <a:tcPr marL="9525" marR="9525" marT="9525" marB="0" anchor="ctr"/>
                </a:tc>
                <a:tc>
                  <a:txBody>
                    <a:bodyPr/>
                    <a:lstStyle/>
                    <a:p>
                      <a:pPr algn="ctr" rtl="0" fontAlgn="ctr"/>
                      <a:r>
                        <a:rPr lang="en-AU" sz="1800" b="0" i="0" u="none" strike="noStrike" dirty="0">
                          <a:solidFill>
                            <a:schemeClr val="tx1"/>
                          </a:solidFill>
                          <a:effectLst/>
                          <a:latin typeface="Calibri" panose="020F0502020204030204" pitchFamily="34" charset="0"/>
                        </a:rPr>
                        <a:t>0.96616</a:t>
                      </a:r>
                    </a:p>
                  </a:txBody>
                  <a:tcPr marL="9525" marR="9525" marT="9525" marB="0" anchor="ctr"/>
                </a:tc>
                <a:tc>
                  <a:txBody>
                    <a:bodyPr/>
                    <a:lstStyle/>
                    <a:p>
                      <a:pPr algn="ctr" rtl="0" fontAlgn="ctr"/>
                      <a:r>
                        <a:rPr lang="en-AU" sz="1800" b="0" i="0" u="none" strike="noStrike" dirty="0">
                          <a:solidFill>
                            <a:schemeClr val="tx1"/>
                          </a:solidFill>
                          <a:effectLst/>
                          <a:latin typeface="Calibri" panose="020F0502020204030204" pitchFamily="34" charset="0"/>
                        </a:rPr>
                        <a:t>0.52112</a:t>
                      </a:r>
                    </a:p>
                  </a:txBody>
                  <a:tcPr marL="9525" marR="9525" marT="9525" marB="0" anchor="ctr"/>
                </a:tc>
                <a:tc>
                  <a:txBody>
                    <a:bodyPr/>
                    <a:lstStyle/>
                    <a:p>
                      <a:pPr algn="ctr" rtl="0" fontAlgn="ctr"/>
                      <a:r>
                        <a:rPr lang="en-AU" sz="1800" b="0" i="0" u="none" strike="noStrike" dirty="0">
                          <a:solidFill>
                            <a:schemeClr val="tx1"/>
                          </a:solidFill>
                          <a:effectLst/>
                          <a:latin typeface="Calibri" panose="020F0502020204030204" pitchFamily="34" charset="0"/>
                        </a:rPr>
                        <a:t>0.93133</a:t>
                      </a:r>
                    </a:p>
                  </a:txBody>
                  <a:tcPr marL="9525" marR="9525" marT="9525" marB="0" anchor="ctr"/>
                </a:tc>
                <a:tc>
                  <a:txBody>
                    <a:bodyPr/>
                    <a:lstStyle/>
                    <a:p>
                      <a:pPr algn="ctr" rtl="0" fontAlgn="ctr"/>
                      <a:r>
                        <a:rPr lang="en-AU" sz="1800" b="0" i="0" u="none" strike="noStrike" dirty="0">
                          <a:solidFill>
                            <a:schemeClr val="tx1"/>
                          </a:solidFill>
                          <a:effectLst/>
                          <a:latin typeface="Calibri" panose="020F0502020204030204" pitchFamily="34" charset="0"/>
                        </a:rPr>
                        <a:t>1.10194</a:t>
                      </a:r>
                    </a:p>
                  </a:txBody>
                  <a:tcPr marL="9525" marR="9525" marT="9525" marB="0" anchor="ctr"/>
                </a:tc>
                <a:tc>
                  <a:txBody>
                    <a:bodyPr/>
                    <a:lstStyle/>
                    <a:p>
                      <a:pPr algn="ctr" rtl="0" fontAlgn="ctr"/>
                      <a:r>
                        <a:rPr lang="en-AU" sz="1800" b="0" i="0" u="none" strike="noStrike" dirty="0">
                          <a:solidFill>
                            <a:schemeClr val="tx1"/>
                          </a:solidFill>
                          <a:effectLst/>
                          <a:latin typeface="Calibri" panose="020F0502020204030204" pitchFamily="34" charset="0"/>
                        </a:rPr>
                        <a:t>0.88383</a:t>
                      </a:r>
                    </a:p>
                  </a:txBody>
                  <a:tcPr marL="9525" marR="9525" marT="9525" marB="0" anchor="ctr"/>
                </a:tc>
                <a:extLst>
                  <a:ext uri="{0D108BD9-81ED-4DB2-BD59-A6C34878D82A}">
                    <a16:rowId xmlns:a16="http://schemas.microsoft.com/office/drawing/2014/main" val="2457174136"/>
                  </a:ext>
                </a:extLst>
              </a:tr>
              <a:tr h="370840">
                <a:tc>
                  <a:txBody>
                    <a:bodyPr/>
                    <a:lstStyle/>
                    <a:p>
                      <a:r>
                        <a:rPr lang="en-AU" dirty="0"/>
                        <a:t>Model 2</a:t>
                      </a:r>
                    </a:p>
                  </a:txBody>
                  <a:tcPr/>
                </a:tc>
                <a:tc>
                  <a:txBody>
                    <a:bodyPr/>
                    <a:lstStyle/>
                    <a:p>
                      <a:pPr algn="ctr" rtl="0" fontAlgn="ctr"/>
                      <a:r>
                        <a:rPr lang="en-AU" sz="1800" b="0" i="0" u="none" strike="noStrike">
                          <a:solidFill>
                            <a:srgbClr val="000000"/>
                          </a:solidFill>
                          <a:effectLst/>
                          <a:latin typeface="Calibri" panose="020F0502020204030204" pitchFamily="34" charset="0"/>
                        </a:rPr>
                        <a:t>0.20308</a:t>
                      </a:r>
                    </a:p>
                  </a:txBody>
                  <a:tcPr marL="9525" marR="9525" marT="9525" marB="0" anchor="ctr"/>
                </a:tc>
                <a:tc>
                  <a:txBody>
                    <a:bodyPr/>
                    <a:lstStyle/>
                    <a:p>
                      <a:pPr algn="ctr" rtl="0" fontAlgn="ctr"/>
                      <a:r>
                        <a:rPr lang="en-AU" sz="1800" b="0" i="0" u="none" strike="noStrike">
                          <a:solidFill>
                            <a:srgbClr val="000000"/>
                          </a:solidFill>
                          <a:effectLst/>
                          <a:latin typeface="Calibri" panose="020F0502020204030204" pitchFamily="34" charset="0"/>
                        </a:rPr>
                        <a:t>0.96548</a:t>
                      </a:r>
                    </a:p>
                  </a:txBody>
                  <a:tcPr marL="9525" marR="9525" marT="9525" marB="0" anchor="ctr"/>
                </a:tc>
                <a:tc>
                  <a:txBody>
                    <a:bodyPr/>
                    <a:lstStyle/>
                    <a:p>
                      <a:pPr algn="ctr" rtl="0" fontAlgn="ctr"/>
                      <a:r>
                        <a:rPr lang="en-AU" sz="1800" b="0" i="0" u="none" strike="noStrike" dirty="0">
                          <a:solidFill>
                            <a:srgbClr val="000000"/>
                          </a:solidFill>
                          <a:effectLst/>
                          <a:latin typeface="Calibri" panose="020F0502020204030204" pitchFamily="34" charset="0"/>
                        </a:rPr>
                        <a:t>0.26792</a:t>
                      </a:r>
                    </a:p>
                  </a:txBody>
                  <a:tcPr marL="9525" marR="9525" marT="9525" marB="0" anchor="ctr"/>
                </a:tc>
                <a:tc>
                  <a:txBody>
                    <a:bodyPr/>
                    <a:lstStyle/>
                    <a:p>
                      <a:pPr algn="ctr" rtl="0" fontAlgn="ctr"/>
                      <a:r>
                        <a:rPr lang="en-AU" sz="1800" b="0" i="0" u="none" strike="noStrike" dirty="0">
                          <a:solidFill>
                            <a:srgbClr val="000000"/>
                          </a:solidFill>
                          <a:effectLst/>
                          <a:latin typeface="Calibri" panose="020F0502020204030204" pitchFamily="34" charset="0"/>
                        </a:rPr>
                        <a:t>0.95538</a:t>
                      </a:r>
                    </a:p>
                  </a:txBody>
                  <a:tcPr marL="9525" marR="9525" marT="9525" marB="0" anchor="ctr"/>
                </a:tc>
                <a:tc>
                  <a:txBody>
                    <a:bodyPr/>
                    <a:lstStyle/>
                    <a:p>
                      <a:pPr algn="ctr" rtl="0" fontAlgn="ctr"/>
                      <a:r>
                        <a:rPr lang="en-AU" sz="1800" b="0" i="0" u="none" strike="noStrike">
                          <a:solidFill>
                            <a:srgbClr val="000000"/>
                          </a:solidFill>
                          <a:effectLst/>
                          <a:latin typeface="Calibri" panose="020F0502020204030204" pitchFamily="34" charset="0"/>
                        </a:rPr>
                        <a:t>0.63477</a:t>
                      </a:r>
                    </a:p>
                  </a:txBody>
                  <a:tcPr marL="9525" marR="9525" marT="9525" marB="0" anchor="ctr"/>
                </a:tc>
                <a:tc>
                  <a:txBody>
                    <a:bodyPr/>
                    <a:lstStyle/>
                    <a:p>
                      <a:pPr algn="ctr" rtl="0" fontAlgn="ctr"/>
                      <a:r>
                        <a:rPr lang="en-AU" sz="1800" b="0" i="0" u="none" strike="noStrike">
                          <a:solidFill>
                            <a:srgbClr val="000000"/>
                          </a:solidFill>
                          <a:effectLst/>
                          <a:latin typeface="Calibri" panose="020F0502020204030204" pitchFamily="34" charset="0"/>
                        </a:rPr>
                        <a:t>0.90794</a:t>
                      </a:r>
                    </a:p>
                  </a:txBody>
                  <a:tcPr marL="9525" marR="9525" marT="9525" marB="0" anchor="ctr"/>
                </a:tc>
                <a:extLst>
                  <a:ext uri="{0D108BD9-81ED-4DB2-BD59-A6C34878D82A}">
                    <a16:rowId xmlns:a16="http://schemas.microsoft.com/office/drawing/2014/main" val="3373769520"/>
                  </a:ext>
                </a:extLst>
              </a:tr>
              <a:tr h="370840">
                <a:tc>
                  <a:txBody>
                    <a:bodyPr/>
                    <a:lstStyle/>
                    <a:p>
                      <a:r>
                        <a:rPr lang="en-AU" dirty="0"/>
                        <a:t>Model 3</a:t>
                      </a:r>
                    </a:p>
                  </a:txBody>
                  <a:tcPr/>
                </a:tc>
                <a:tc>
                  <a:txBody>
                    <a:bodyPr/>
                    <a:lstStyle/>
                    <a:p>
                      <a:pPr algn="ctr" rtl="0" fontAlgn="ctr"/>
                      <a:r>
                        <a:rPr lang="en-AU" sz="1800" b="0" i="0" u="none" strike="noStrike">
                          <a:solidFill>
                            <a:srgbClr val="000000"/>
                          </a:solidFill>
                          <a:effectLst/>
                          <a:latin typeface="Calibri" panose="020F0502020204030204" pitchFamily="34" charset="0"/>
                        </a:rPr>
                        <a:t>0.25096</a:t>
                      </a:r>
                    </a:p>
                  </a:txBody>
                  <a:tcPr marL="9525" marR="9525" marT="9525" marB="0" anchor="ctr"/>
                </a:tc>
                <a:tc>
                  <a:txBody>
                    <a:bodyPr/>
                    <a:lstStyle/>
                    <a:p>
                      <a:pPr algn="ctr" rtl="0" fontAlgn="ctr"/>
                      <a:r>
                        <a:rPr lang="en-AU" sz="1800" b="0" i="0" u="none" strike="noStrike">
                          <a:solidFill>
                            <a:srgbClr val="000000"/>
                          </a:solidFill>
                          <a:effectLst/>
                          <a:latin typeface="Calibri" panose="020F0502020204030204" pitchFamily="34" charset="0"/>
                        </a:rPr>
                        <a:t>0.95690</a:t>
                      </a:r>
                    </a:p>
                  </a:txBody>
                  <a:tcPr marL="9525" marR="9525" marT="9525" marB="0" anchor="ctr"/>
                </a:tc>
                <a:tc>
                  <a:txBody>
                    <a:bodyPr/>
                    <a:lstStyle/>
                    <a:p>
                      <a:pPr algn="ctr" rtl="0" fontAlgn="ctr"/>
                      <a:r>
                        <a:rPr lang="en-AU" sz="1800" b="0" i="0" u="none" strike="noStrike">
                          <a:solidFill>
                            <a:srgbClr val="000000"/>
                          </a:solidFill>
                          <a:effectLst/>
                          <a:latin typeface="Calibri" panose="020F0502020204030204" pitchFamily="34" charset="0"/>
                        </a:rPr>
                        <a:t>0.32463</a:t>
                      </a:r>
                    </a:p>
                  </a:txBody>
                  <a:tcPr marL="9525" marR="9525" marT="9525" marB="0" anchor="ctr"/>
                </a:tc>
                <a:tc>
                  <a:txBody>
                    <a:bodyPr/>
                    <a:lstStyle/>
                    <a:p>
                      <a:pPr algn="ctr" rtl="0" fontAlgn="ctr"/>
                      <a:r>
                        <a:rPr lang="en-AU" sz="1800" b="0" i="0" u="none" strike="noStrike">
                          <a:solidFill>
                            <a:srgbClr val="000000"/>
                          </a:solidFill>
                          <a:effectLst/>
                          <a:latin typeface="Calibri" panose="020F0502020204030204" pitchFamily="34" charset="0"/>
                        </a:rPr>
                        <a:t>0.94320</a:t>
                      </a:r>
                    </a:p>
                  </a:txBody>
                  <a:tcPr marL="9525" marR="9525" marT="9525" marB="0" anchor="ctr"/>
                </a:tc>
                <a:tc>
                  <a:txBody>
                    <a:bodyPr/>
                    <a:lstStyle/>
                    <a:p>
                      <a:pPr algn="ctr" rtl="0" fontAlgn="ctr"/>
                      <a:r>
                        <a:rPr lang="en-AU" sz="1800" b="0" i="0" u="none" strike="noStrike" dirty="0">
                          <a:solidFill>
                            <a:srgbClr val="000000"/>
                          </a:solidFill>
                          <a:effectLst/>
                          <a:latin typeface="Calibri" panose="020F0502020204030204" pitchFamily="34" charset="0"/>
                        </a:rPr>
                        <a:t>0.45341</a:t>
                      </a:r>
                    </a:p>
                  </a:txBody>
                  <a:tcPr marL="9525" marR="9525" marT="9525" marB="0" anchor="ctr"/>
                </a:tc>
                <a:tc>
                  <a:txBody>
                    <a:bodyPr/>
                    <a:lstStyle/>
                    <a:p>
                      <a:pPr algn="ctr" rtl="0" fontAlgn="ctr"/>
                      <a:r>
                        <a:rPr lang="en-AU" sz="1800" b="0" i="0" u="none" strike="noStrike" dirty="0">
                          <a:solidFill>
                            <a:srgbClr val="000000"/>
                          </a:solidFill>
                          <a:effectLst/>
                          <a:latin typeface="Calibri" panose="020F0502020204030204" pitchFamily="34" charset="0"/>
                        </a:rPr>
                        <a:t>0.92437</a:t>
                      </a:r>
                    </a:p>
                  </a:txBody>
                  <a:tcPr marL="9525" marR="9525" marT="9525" marB="0" anchor="ctr"/>
                </a:tc>
                <a:extLst>
                  <a:ext uri="{0D108BD9-81ED-4DB2-BD59-A6C34878D82A}">
                    <a16:rowId xmlns:a16="http://schemas.microsoft.com/office/drawing/2014/main" val="251081633"/>
                  </a:ext>
                </a:extLst>
              </a:tr>
            </a:tbl>
          </a:graphicData>
        </a:graphic>
      </p:graphicFrame>
      <p:cxnSp>
        <p:nvCxnSpPr>
          <p:cNvPr id="6" name="Straight Arrow Connector 5">
            <a:extLst>
              <a:ext uri="{FF2B5EF4-FFF2-40B4-BE49-F238E27FC236}">
                <a16:creationId xmlns:a16="http://schemas.microsoft.com/office/drawing/2014/main" id="{2A99260B-F106-5341-BA23-D7D76804AC40}"/>
              </a:ext>
            </a:extLst>
          </p:cNvPr>
          <p:cNvCxnSpPr>
            <a:cxnSpLocks/>
          </p:cNvCxnSpPr>
          <p:nvPr/>
        </p:nvCxnSpPr>
        <p:spPr>
          <a:xfrm>
            <a:off x="3748035" y="2260879"/>
            <a:ext cx="466243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29E907-99D6-9140-98BB-F6EBDE8E6F85}"/>
              </a:ext>
            </a:extLst>
          </p:cNvPr>
          <p:cNvSpPr txBox="1"/>
          <p:nvPr/>
        </p:nvSpPr>
        <p:spPr>
          <a:xfrm>
            <a:off x="4352510" y="1851860"/>
            <a:ext cx="3486980" cy="369332"/>
          </a:xfrm>
          <a:prstGeom prst="rect">
            <a:avLst/>
          </a:prstGeom>
          <a:noFill/>
        </p:spPr>
        <p:txBody>
          <a:bodyPr wrap="none" rtlCol="0">
            <a:spAutoFit/>
          </a:bodyPr>
          <a:lstStyle/>
          <a:p>
            <a:r>
              <a:rPr lang="en-AU" dirty="0"/>
              <a:t>Increasing levels of noise in test set</a:t>
            </a:r>
          </a:p>
        </p:txBody>
      </p:sp>
      <p:cxnSp>
        <p:nvCxnSpPr>
          <p:cNvPr id="13" name="Straight Arrow Connector 12">
            <a:extLst>
              <a:ext uri="{FF2B5EF4-FFF2-40B4-BE49-F238E27FC236}">
                <a16:creationId xmlns:a16="http://schemas.microsoft.com/office/drawing/2014/main" id="{5E7EAE02-BAB2-5541-ACD3-8A1DF376FDFE}"/>
              </a:ext>
            </a:extLst>
          </p:cNvPr>
          <p:cNvCxnSpPr/>
          <p:nvPr/>
        </p:nvCxnSpPr>
        <p:spPr>
          <a:xfrm>
            <a:off x="552659" y="3627446"/>
            <a:ext cx="0" cy="10134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CA2637-0C3A-4242-BF8B-C079BE7F9376}"/>
              </a:ext>
            </a:extLst>
          </p:cNvPr>
          <p:cNvSpPr txBox="1"/>
          <p:nvPr/>
        </p:nvSpPr>
        <p:spPr>
          <a:xfrm>
            <a:off x="-25958" y="4681081"/>
            <a:ext cx="2518638" cy="646331"/>
          </a:xfrm>
          <a:prstGeom prst="rect">
            <a:avLst/>
          </a:prstGeom>
          <a:noFill/>
        </p:spPr>
        <p:txBody>
          <a:bodyPr wrap="none" rtlCol="0">
            <a:spAutoFit/>
          </a:bodyPr>
          <a:lstStyle/>
          <a:p>
            <a:r>
              <a:rPr lang="en-AU" dirty="0"/>
              <a:t>Increasing levels of noise</a:t>
            </a:r>
          </a:p>
          <a:p>
            <a:r>
              <a:rPr lang="en-AU" dirty="0"/>
              <a:t>in training set</a:t>
            </a:r>
          </a:p>
        </p:txBody>
      </p:sp>
    </p:spTree>
    <p:extLst>
      <p:ext uri="{BB962C8B-B14F-4D97-AF65-F5344CB8AC3E}">
        <p14:creationId xmlns:p14="http://schemas.microsoft.com/office/powerpoint/2010/main" val="2570267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0B4C-1B96-BC43-99E6-ACDA92551CE4}"/>
              </a:ext>
            </a:extLst>
          </p:cNvPr>
          <p:cNvSpPr>
            <a:spLocks noGrp="1"/>
          </p:cNvSpPr>
          <p:nvPr>
            <p:ph type="title"/>
          </p:nvPr>
        </p:nvSpPr>
        <p:spPr/>
        <p:txBody>
          <a:bodyPr/>
          <a:lstStyle/>
          <a:p>
            <a:pPr algn="ctr"/>
            <a:r>
              <a:rPr lang="en-AU" dirty="0"/>
              <a:t>Results – Transliterations</a:t>
            </a:r>
          </a:p>
        </p:txBody>
      </p:sp>
      <p:graphicFrame>
        <p:nvGraphicFramePr>
          <p:cNvPr id="6" name="Table 6">
            <a:extLst>
              <a:ext uri="{FF2B5EF4-FFF2-40B4-BE49-F238E27FC236}">
                <a16:creationId xmlns:a16="http://schemas.microsoft.com/office/drawing/2014/main" id="{9D19D1EB-F41E-0243-B6E1-FF7645E8282A}"/>
              </a:ext>
            </a:extLst>
          </p:cNvPr>
          <p:cNvGraphicFramePr>
            <a:graphicFrameLocks noGrp="1"/>
          </p:cNvGraphicFramePr>
          <p:nvPr>
            <p:ph idx="1"/>
            <p:extLst>
              <p:ext uri="{D42A27DB-BD31-4B8C-83A1-F6EECF244321}">
                <p14:modId xmlns:p14="http://schemas.microsoft.com/office/powerpoint/2010/main" val="3648276083"/>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49176871"/>
                    </a:ext>
                  </a:extLst>
                </a:gridCol>
                <a:gridCol w="2103120">
                  <a:extLst>
                    <a:ext uri="{9D8B030D-6E8A-4147-A177-3AD203B41FA5}">
                      <a16:colId xmlns:a16="http://schemas.microsoft.com/office/drawing/2014/main" val="3244106773"/>
                    </a:ext>
                  </a:extLst>
                </a:gridCol>
                <a:gridCol w="2103120">
                  <a:extLst>
                    <a:ext uri="{9D8B030D-6E8A-4147-A177-3AD203B41FA5}">
                      <a16:colId xmlns:a16="http://schemas.microsoft.com/office/drawing/2014/main" val="2006077396"/>
                    </a:ext>
                  </a:extLst>
                </a:gridCol>
                <a:gridCol w="2103120">
                  <a:extLst>
                    <a:ext uri="{9D8B030D-6E8A-4147-A177-3AD203B41FA5}">
                      <a16:colId xmlns:a16="http://schemas.microsoft.com/office/drawing/2014/main" val="3441332684"/>
                    </a:ext>
                  </a:extLst>
                </a:gridCol>
                <a:gridCol w="2103120">
                  <a:extLst>
                    <a:ext uri="{9D8B030D-6E8A-4147-A177-3AD203B41FA5}">
                      <a16:colId xmlns:a16="http://schemas.microsoft.com/office/drawing/2014/main" val="1985207956"/>
                    </a:ext>
                  </a:extLst>
                </a:gridCol>
              </a:tblGrid>
              <a:tr h="370840">
                <a:tc>
                  <a:txBody>
                    <a:bodyPr/>
                    <a:lstStyle/>
                    <a:p>
                      <a:endParaRPr lang="en-AU" dirty="0"/>
                    </a:p>
                  </a:txBody>
                  <a:tcPr/>
                </a:tc>
                <a:tc>
                  <a:txBody>
                    <a:bodyPr/>
                    <a:lstStyle/>
                    <a:p>
                      <a:r>
                        <a:rPr lang="en-AU" dirty="0"/>
                        <a:t>Naruto</a:t>
                      </a:r>
                    </a:p>
                  </a:txBody>
                  <a:tcPr/>
                </a:tc>
                <a:tc>
                  <a:txBody>
                    <a:bodyPr/>
                    <a:lstStyle/>
                    <a:p>
                      <a:r>
                        <a:rPr lang="en-AU" dirty="0"/>
                        <a:t>Yuzu</a:t>
                      </a:r>
                    </a:p>
                  </a:txBody>
                  <a:tcPr/>
                </a:tc>
                <a:tc>
                  <a:txBody>
                    <a:bodyPr/>
                    <a:lstStyle/>
                    <a:p>
                      <a:r>
                        <a:rPr lang="en-AU" dirty="0"/>
                        <a:t>Lily</a:t>
                      </a:r>
                    </a:p>
                  </a:txBody>
                  <a:tcPr/>
                </a:tc>
                <a:tc>
                  <a:txBody>
                    <a:bodyPr/>
                    <a:lstStyle/>
                    <a:p>
                      <a:r>
                        <a:rPr lang="en-AU" dirty="0"/>
                        <a:t>Joshua</a:t>
                      </a:r>
                    </a:p>
                  </a:txBody>
                  <a:tcPr/>
                </a:tc>
                <a:extLst>
                  <a:ext uri="{0D108BD9-81ED-4DB2-BD59-A6C34878D82A}">
                    <a16:rowId xmlns:a16="http://schemas.microsoft.com/office/drawing/2014/main" val="1082737432"/>
                  </a:ext>
                </a:extLst>
              </a:tr>
              <a:tr h="370840">
                <a:tc>
                  <a:txBody>
                    <a:bodyPr/>
                    <a:lstStyle/>
                    <a:p>
                      <a:r>
                        <a:rPr lang="en-AU" dirty="0"/>
                        <a:t>Model 1</a:t>
                      </a:r>
                    </a:p>
                  </a:txBody>
                  <a:tcPr/>
                </a:tc>
                <a:tc>
                  <a:txBody>
                    <a:bodyPr/>
                    <a:lstStyle/>
                    <a:p>
                      <a:r>
                        <a:rPr lang="ja-JP" altLang="en-US"/>
                        <a:t>なると</a:t>
                      </a:r>
                      <a:endParaRPr lang="en-AU" dirty="0"/>
                    </a:p>
                  </a:txBody>
                  <a:tcPr/>
                </a:tc>
                <a:tc>
                  <a:txBody>
                    <a:bodyPr/>
                    <a:lstStyle/>
                    <a:p>
                      <a:r>
                        <a:rPr lang="ja-JP" altLang="en-US"/>
                        <a:t>ゆず</a:t>
                      </a:r>
                      <a:endParaRPr lang="en-AU" dirty="0"/>
                    </a:p>
                  </a:txBody>
                  <a:tcPr/>
                </a:tc>
                <a:tc>
                  <a:txBody>
                    <a:bodyPr/>
                    <a:lstStyle/>
                    <a:p>
                      <a:r>
                        <a:rPr lang="ja-JP" altLang="en-US"/>
                        <a:t>ひいや</a:t>
                      </a:r>
                      <a:endParaRPr lang="en-AU" dirty="0"/>
                    </a:p>
                  </a:txBody>
                  <a:tcPr/>
                </a:tc>
                <a:tc>
                  <a:txBody>
                    <a:bodyPr/>
                    <a:lstStyle/>
                    <a:p>
                      <a:r>
                        <a:rPr lang="ja-JP" altLang="en-US"/>
                        <a:t>ジョシュー</a:t>
                      </a:r>
                      <a:endParaRPr lang="en-AU" dirty="0"/>
                    </a:p>
                  </a:txBody>
                  <a:tcPr/>
                </a:tc>
                <a:extLst>
                  <a:ext uri="{0D108BD9-81ED-4DB2-BD59-A6C34878D82A}">
                    <a16:rowId xmlns:a16="http://schemas.microsoft.com/office/drawing/2014/main" val="2831265907"/>
                  </a:ext>
                </a:extLst>
              </a:tr>
              <a:tr h="370840">
                <a:tc>
                  <a:txBody>
                    <a:bodyPr/>
                    <a:lstStyle/>
                    <a:p>
                      <a:r>
                        <a:rPr lang="en-AU" dirty="0"/>
                        <a:t>Model 2</a:t>
                      </a:r>
                    </a:p>
                  </a:txBody>
                  <a:tcPr/>
                </a:tc>
                <a:tc>
                  <a:txBody>
                    <a:bodyPr/>
                    <a:lstStyle/>
                    <a:p>
                      <a:r>
                        <a:rPr lang="ja-JP" altLang="en-US"/>
                        <a:t>なると</a:t>
                      </a:r>
                      <a:endParaRPr lang="en-AU" dirty="0"/>
                    </a:p>
                  </a:txBody>
                  <a:tcPr/>
                </a:tc>
                <a:tc>
                  <a:txBody>
                    <a:bodyPr/>
                    <a:lstStyle/>
                    <a:p>
                      <a:r>
                        <a:rPr lang="ja-JP" altLang="en-US"/>
                        <a:t>ゆず</a:t>
                      </a:r>
                      <a:endParaRPr lang="en-AU" dirty="0"/>
                    </a:p>
                  </a:txBody>
                  <a:tcPr/>
                </a:tc>
                <a:tc>
                  <a:txBody>
                    <a:bodyPr/>
                    <a:lstStyle/>
                    <a:p>
                      <a:r>
                        <a:rPr lang="ja-JP" altLang="en-US"/>
                        <a:t>りり</a:t>
                      </a:r>
                      <a:endParaRPr lang="en-AU" dirty="0"/>
                    </a:p>
                  </a:txBody>
                  <a:tcPr/>
                </a:tc>
                <a:tc>
                  <a:txBody>
                    <a:bodyPr/>
                    <a:lstStyle/>
                    <a:p>
                      <a:r>
                        <a:rPr lang="ja-JP" altLang="en-US"/>
                        <a:t>ジョシュア</a:t>
                      </a:r>
                      <a:endParaRPr lang="en-AU" dirty="0"/>
                    </a:p>
                  </a:txBody>
                  <a:tcPr/>
                </a:tc>
                <a:extLst>
                  <a:ext uri="{0D108BD9-81ED-4DB2-BD59-A6C34878D82A}">
                    <a16:rowId xmlns:a16="http://schemas.microsoft.com/office/drawing/2014/main" val="3847352393"/>
                  </a:ext>
                </a:extLst>
              </a:tr>
              <a:tr h="370840">
                <a:tc>
                  <a:txBody>
                    <a:bodyPr/>
                    <a:lstStyle/>
                    <a:p>
                      <a:r>
                        <a:rPr lang="en-AU" dirty="0"/>
                        <a:t>Model 3</a:t>
                      </a:r>
                    </a:p>
                  </a:txBody>
                  <a:tcPr/>
                </a:tc>
                <a:tc>
                  <a:txBody>
                    <a:bodyPr/>
                    <a:lstStyle/>
                    <a:p>
                      <a:r>
                        <a:rPr lang="ja-JP" altLang="en-US"/>
                        <a:t>なると</a:t>
                      </a:r>
                      <a:endParaRPr lang="en-AU" dirty="0"/>
                    </a:p>
                  </a:txBody>
                  <a:tcPr/>
                </a:tc>
                <a:tc>
                  <a:txBody>
                    <a:bodyPr/>
                    <a:lstStyle/>
                    <a:p>
                      <a:r>
                        <a:rPr lang="ja-JP" altLang="en-US"/>
                        <a:t>ゆず</a:t>
                      </a:r>
                      <a:endParaRPr lang="en-AU" dirty="0"/>
                    </a:p>
                  </a:txBody>
                  <a:tcPr/>
                </a:tc>
                <a:tc>
                  <a:txBody>
                    <a:bodyPr/>
                    <a:lstStyle/>
                    <a:p>
                      <a:r>
                        <a:rPr lang="ja-JP" altLang="en-US"/>
                        <a:t>りり</a:t>
                      </a:r>
                      <a:endParaRPr lang="en-AU" dirty="0"/>
                    </a:p>
                  </a:txBody>
                  <a:tcPr/>
                </a:tc>
                <a:tc>
                  <a:txBody>
                    <a:bodyPr/>
                    <a:lstStyle/>
                    <a:p>
                      <a:r>
                        <a:rPr lang="ja-JP" altLang="en-US"/>
                        <a:t>じょしあ</a:t>
                      </a:r>
                      <a:endParaRPr lang="en-AU" dirty="0"/>
                    </a:p>
                  </a:txBody>
                  <a:tcPr/>
                </a:tc>
                <a:extLst>
                  <a:ext uri="{0D108BD9-81ED-4DB2-BD59-A6C34878D82A}">
                    <a16:rowId xmlns:a16="http://schemas.microsoft.com/office/drawing/2014/main" val="2050789823"/>
                  </a:ext>
                </a:extLst>
              </a:tr>
            </a:tbl>
          </a:graphicData>
        </a:graphic>
      </p:graphicFrame>
      <p:sp>
        <p:nvSpPr>
          <p:cNvPr id="4" name="Footer Placeholder 3">
            <a:extLst>
              <a:ext uri="{FF2B5EF4-FFF2-40B4-BE49-F238E27FC236}">
                <a16:creationId xmlns:a16="http://schemas.microsoft.com/office/drawing/2014/main" id="{6E6DC0EA-9CA7-C443-8A47-E8EAA8EFDEDF}"/>
              </a:ext>
            </a:extLst>
          </p:cNvPr>
          <p:cNvSpPr>
            <a:spLocks noGrp="1"/>
          </p:cNvSpPr>
          <p:nvPr>
            <p:ph type="ftr" sz="quarter" idx="11"/>
          </p:nvPr>
        </p:nvSpPr>
        <p:spPr/>
        <p:txBody>
          <a:bodyPr/>
          <a:lstStyle/>
          <a:p>
            <a:r>
              <a:rPr lang="en-AU" dirty="0"/>
              <a:t>Results</a:t>
            </a:r>
          </a:p>
        </p:txBody>
      </p:sp>
      <p:sp>
        <p:nvSpPr>
          <p:cNvPr id="5" name="Slide Number Placeholder 4">
            <a:extLst>
              <a:ext uri="{FF2B5EF4-FFF2-40B4-BE49-F238E27FC236}">
                <a16:creationId xmlns:a16="http://schemas.microsoft.com/office/drawing/2014/main" id="{6679043B-3963-9F4A-B4F9-5384ED6904B0}"/>
              </a:ext>
            </a:extLst>
          </p:cNvPr>
          <p:cNvSpPr>
            <a:spLocks noGrp="1"/>
          </p:cNvSpPr>
          <p:nvPr>
            <p:ph type="sldNum" sz="quarter" idx="12"/>
          </p:nvPr>
        </p:nvSpPr>
        <p:spPr/>
        <p:txBody>
          <a:bodyPr/>
          <a:lstStyle/>
          <a:p>
            <a:fld id="{AD0369CE-0151-F748-9ED4-9508A9FAC3FF}" type="slidenum">
              <a:rPr lang="en-AU" smtClean="0"/>
              <a:t>37</a:t>
            </a:fld>
            <a:endParaRPr lang="en-AU"/>
          </a:p>
        </p:txBody>
      </p:sp>
      <p:pic>
        <p:nvPicPr>
          <p:cNvPr id="7" name="ttsMP3.com_VoiceText_2021-6-3_22 20 41.mp3" descr="ttsMP3.com_VoiceText_2021-6-3_22 20 41.mp3">
            <a:hlinkClick r:id="" action="ppaction://media"/>
            <a:extLst>
              <a:ext uri="{FF2B5EF4-FFF2-40B4-BE49-F238E27FC236}">
                <a16:creationId xmlns:a16="http://schemas.microsoft.com/office/drawing/2014/main" id="{9A3AA86B-B03A-1341-BA82-2D80D4B8E658}"/>
              </a:ext>
            </a:extLst>
          </p:cNvPr>
          <p:cNvPicPr>
            <a:picLocks noChangeAspect="1"/>
          </p:cNvPicPr>
          <p:nvPr>
            <a:audioFile r:link="rId2"/>
            <p:extLst>
              <p:ext uri="{DAA4B4D4-6D71-4841-9C94-3DE7FCFB9230}">
                <p14:media xmlns:p14="http://schemas.microsoft.com/office/powerpoint/2010/main" r:embed="rId1"/>
              </p:ext>
            </p:extLst>
          </p:nvPr>
        </p:nvPicPr>
        <p:blipFill>
          <a:blip r:embed="rId17"/>
          <a:stretch>
            <a:fillRect/>
          </a:stretch>
        </p:blipFill>
        <p:spPr>
          <a:xfrm>
            <a:off x="10947400" y="2807970"/>
            <a:ext cx="812800" cy="812800"/>
          </a:xfrm>
          <a:prstGeom prst="rect">
            <a:avLst/>
          </a:prstGeom>
        </p:spPr>
      </p:pic>
      <p:pic>
        <p:nvPicPr>
          <p:cNvPr id="8" name="ttsMP3.com_VoiceText_2021-6-3_22 19 52.mp3" descr="ttsMP3.com_VoiceText_2021-6-3_22 19 52.mp3">
            <a:hlinkClick r:id="" action="ppaction://media"/>
            <a:extLst>
              <a:ext uri="{FF2B5EF4-FFF2-40B4-BE49-F238E27FC236}">
                <a16:creationId xmlns:a16="http://schemas.microsoft.com/office/drawing/2014/main" id="{41F6AFD1-0A61-2646-8B69-68F6E4DEF61B}"/>
              </a:ext>
            </a:extLst>
          </p:cNvPr>
          <p:cNvPicPr>
            <a:picLocks noChangeAspect="1"/>
          </p:cNvPicPr>
          <p:nvPr>
            <a:audioFile r:link="rId4"/>
            <p:extLst>
              <p:ext uri="{DAA4B4D4-6D71-4841-9C94-3DE7FCFB9230}">
                <p14:media xmlns:p14="http://schemas.microsoft.com/office/powerpoint/2010/main" r:embed="rId3"/>
              </p:ext>
            </p:extLst>
          </p:nvPr>
        </p:nvPicPr>
        <p:blipFill>
          <a:blip r:embed="rId17"/>
          <a:stretch>
            <a:fillRect/>
          </a:stretch>
        </p:blipFill>
        <p:spPr>
          <a:xfrm>
            <a:off x="5059624" y="3308270"/>
            <a:ext cx="812800" cy="812800"/>
          </a:xfrm>
          <a:prstGeom prst="rect">
            <a:avLst/>
          </a:prstGeom>
        </p:spPr>
      </p:pic>
      <p:pic>
        <p:nvPicPr>
          <p:cNvPr id="9" name="ttsMP3.com_VoiceText_2021-6-3_22 20 0.mp3" descr="ttsMP3.com_VoiceText_2021-6-3_22 20 0.mp3">
            <a:hlinkClick r:id="" action="ppaction://media"/>
            <a:extLst>
              <a:ext uri="{FF2B5EF4-FFF2-40B4-BE49-F238E27FC236}">
                <a16:creationId xmlns:a16="http://schemas.microsoft.com/office/drawing/2014/main" id="{2F555021-C1D0-BE45-9398-186322B570A0}"/>
              </a:ext>
            </a:extLst>
          </p:cNvPr>
          <p:cNvPicPr>
            <a:picLocks noChangeAspect="1"/>
          </p:cNvPicPr>
          <p:nvPr>
            <a:audioFile r:link="rId6"/>
            <p:extLst>
              <p:ext uri="{DAA4B4D4-6D71-4841-9C94-3DE7FCFB9230}">
                <p14:media xmlns:p14="http://schemas.microsoft.com/office/powerpoint/2010/main" r:embed="rId5"/>
              </p:ext>
            </p:extLst>
          </p:nvPr>
        </p:nvPicPr>
        <p:blipFill>
          <a:blip r:embed="rId17"/>
          <a:stretch>
            <a:fillRect/>
          </a:stretch>
        </p:blipFill>
        <p:spPr>
          <a:xfrm>
            <a:off x="8282075" y="1825625"/>
            <a:ext cx="812800" cy="812800"/>
          </a:xfrm>
          <a:prstGeom prst="rect">
            <a:avLst/>
          </a:prstGeom>
        </p:spPr>
      </p:pic>
      <p:pic>
        <p:nvPicPr>
          <p:cNvPr id="10" name="ttsMP3.com_VoiceText_2021-6-3_22 20 13.mp3" descr="ttsMP3.com_VoiceText_2021-6-3_22 20 13.mp3">
            <a:hlinkClick r:id="" action="ppaction://media"/>
            <a:extLst>
              <a:ext uri="{FF2B5EF4-FFF2-40B4-BE49-F238E27FC236}">
                <a16:creationId xmlns:a16="http://schemas.microsoft.com/office/drawing/2014/main" id="{DBA934E2-0896-0F48-B57E-6F3A9AE4063F}"/>
              </a:ext>
            </a:extLst>
          </p:cNvPr>
          <p:cNvPicPr>
            <a:picLocks noChangeAspect="1"/>
          </p:cNvPicPr>
          <p:nvPr>
            <a:audioFile r:link="rId8"/>
            <p:extLst>
              <p:ext uri="{DAA4B4D4-6D71-4841-9C94-3DE7FCFB9230}">
                <p14:media xmlns:p14="http://schemas.microsoft.com/office/powerpoint/2010/main" r:embed="rId7"/>
              </p:ext>
            </p:extLst>
          </p:nvPr>
        </p:nvPicPr>
        <p:blipFill>
          <a:blip r:embed="rId17"/>
          <a:stretch>
            <a:fillRect/>
          </a:stretch>
        </p:blipFill>
        <p:spPr>
          <a:xfrm>
            <a:off x="8204200" y="2528278"/>
            <a:ext cx="812800" cy="812800"/>
          </a:xfrm>
          <a:prstGeom prst="rect">
            <a:avLst/>
          </a:prstGeom>
        </p:spPr>
      </p:pic>
      <p:pic>
        <p:nvPicPr>
          <p:cNvPr id="11" name="ttsMP3.com_VoiceText_2021-6-3_22 20 22.mp3" descr="ttsMP3.com_VoiceText_2021-6-3_22 20 22.mp3">
            <a:hlinkClick r:id="" action="ppaction://media"/>
            <a:extLst>
              <a:ext uri="{FF2B5EF4-FFF2-40B4-BE49-F238E27FC236}">
                <a16:creationId xmlns:a16="http://schemas.microsoft.com/office/drawing/2014/main" id="{9FE2C0A3-BA59-5C46-B263-CA573F1A6434}"/>
              </a:ext>
            </a:extLst>
          </p:cNvPr>
          <p:cNvPicPr>
            <a:picLocks noChangeAspect="1"/>
          </p:cNvPicPr>
          <p:nvPr>
            <a:audioFile r:link="rId10"/>
            <p:extLst>
              <p:ext uri="{DAA4B4D4-6D71-4841-9C94-3DE7FCFB9230}">
                <p14:media xmlns:p14="http://schemas.microsoft.com/office/powerpoint/2010/main" r:embed="rId9"/>
              </p:ext>
            </p:extLst>
          </p:nvPr>
        </p:nvPicPr>
        <p:blipFill>
          <a:blip r:embed="rId17"/>
          <a:stretch>
            <a:fillRect/>
          </a:stretch>
        </p:blipFill>
        <p:spPr>
          <a:xfrm>
            <a:off x="10947400" y="1910398"/>
            <a:ext cx="812800" cy="812800"/>
          </a:xfrm>
          <a:prstGeom prst="rect">
            <a:avLst/>
          </a:prstGeom>
        </p:spPr>
      </p:pic>
      <p:pic>
        <p:nvPicPr>
          <p:cNvPr id="12" name="ttsMP3.com_VoiceText_2021-6-3_22 20 32.mp3" descr="ttsMP3.com_VoiceText_2021-6-3_22 20 32.mp3">
            <a:hlinkClick r:id="" action="ppaction://media"/>
            <a:extLst>
              <a:ext uri="{FF2B5EF4-FFF2-40B4-BE49-F238E27FC236}">
                <a16:creationId xmlns:a16="http://schemas.microsoft.com/office/drawing/2014/main" id="{CEEC74C7-EAF3-494C-82D9-5FBE012DC2C6}"/>
              </a:ext>
            </a:extLst>
          </p:cNvPr>
          <p:cNvPicPr>
            <a:picLocks noChangeAspect="1"/>
          </p:cNvPicPr>
          <p:nvPr>
            <a:audioFile r:link="rId12"/>
            <p:extLst>
              <p:ext uri="{DAA4B4D4-6D71-4841-9C94-3DE7FCFB9230}">
                <p14:media xmlns:p14="http://schemas.microsoft.com/office/powerpoint/2010/main" r:embed="rId11"/>
              </p:ext>
            </p:extLst>
          </p:nvPr>
        </p:nvPicPr>
        <p:blipFill>
          <a:blip r:embed="rId17"/>
          <a:stretch>
            <a:fillRect/>
          </a:stretch>
        </p:blipFill>
        <p:spPr>
          <a:xfrm>
            <a:off x="10869525" y="2332845"/>
            <a:ext cx="812800" cy="812800"/>
          </a:xfrm>
          <a:prstGeom prst="rect">
            <a:avLst/>
          </a:prstGeom>
        </p:spPr>
      </p:pic>
      <p:pic>
        <p:nvPicPr>
          <p:cNvPr id="14" name="ttsMP3.com_VoiceText_2021-6-3_22 19 38.mp3" descr="ttsMP3.com_VoiceText_2021-6-3_22 19 38.mp3">
            <a:hlinkClick r:id="" action="ppaction://media"/>
            <a:extLst>
              <a:ext uri="{FF2B5EF4-FFF2-40B4-BE49-F238E27FC236}">
                <a16:creationId xmlns:a16="http://schemas.microsoft.com/office/drawing/2014/main" id="{55F919C3-B57D-B44A-A3D7-21A42BB5BD1E}"/>
              </a:ext>
            </a:extLst>
          </p:cNvPr>
          <p:cNvPicPr>
            <a:picLocks noChangeAspect="1"/>
          </p:cNvPicPr>
          <p:nvPr>
            <a:audioFile r:link="rId14"/>
            <p:extLst>
              <p:ext uri="{DAA4B4D4-6D71-4841-9C94-3DE7FCFB9230}">
                <p14:media xmlns:p14="http://schemas.microsoft.com/office/powerpoint/2010/main" r:embed="rId13"/>
              </p:ext>
            </p:extLst>
          </p:nvPr>
        </p:nvPicPr>
        <p:blipFill>
          <a:blip r:embed="rId17"/>
          <a:stretch>
            <a:fillRect/>
          </a:stretch>
        </p:blipFill>
        <p:spPr>
          <a:xfrm>
            <a:off x="3080936" y="3314296"/>
            <a:ext cx="812800" cy="812800"/>
          </a:xfrm>
          <a:prstGeom prst="rect">
            <a:avLst/>
          </a:prstGeom>
        </p:spPr>
      </p:pic>
    </p:spTree>
    <p:extLst>
      <p:ext uri="{BB962C8B-B14F-4D97-AF65-F5344CB8AC3E}">
        <p14:creationId xmlns:p14="http://schemas.microsoft.com/office/powerpoint/2010/main" val="271151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35"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22" fill="hold"/>
                                        <p:tgtEl>
                                          <p:spTgt spid="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888" fill="hold"/>
                                        <p:tgtEl>
                                          <p:spTgt spid="9"/>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626" fill="hold"/>
                                        <p:tgtEl>
                                          <p:spTgt spid="10"/>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992" fill="hold"/>
                                        <p:tgtEl>
                                          <p:spTgt spid="11"/>
                                        </p:tgtEl>
                                      </p:cBhvr>
                                    </p:cmd>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992" fill="hold"/>
                                        <p:tgtEl>
                                          <p:spTgt spid="12"/>
                                        </p:tgtEl>
                                      </p:cBhvr>
                                    </p:cmd>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600"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7"/>
                </p:tgtEl>
              </p:cMediaNode>
            </p:audio>
            <p:audio>
              <p:cMediaNode vol="80000">
                <p:cTn id="32" fill="hold" display="0">
                  <p:stCondLst>
                    <p:cond delay="indefinite"/>
                  </p:stCondLst>
                  <p:endCondLst>
                    <p:cond evt="onStopAudio" delay="0">
                      <p:tgtEl>
                        <p:sldTgt/>
                      </p:tgtEl>
                    </p:cond>
                  </p:endCondLst>
                </p:cTn>
                <p:tgtEl>
                  <p:spTgt spid="8"/>
                </p:tgtEl>
              </p:cMediaNode>
            </p:audio>
            <p:audio>
              <p:cMediaNode vol="80000">
                <p:cTn id="33" fill="hold" display="0">
                  <p:stCondLst>
                    <p:cond delay="indefinite"/>
                  </p:stCondLst>
                  <p:endCondLst>
                    <p:cond evt="onStopAudio" delay="0">
                      <p:tgtEl>
                        <p:sldTgt/>
                      </p:tgtEl>
                    </p:cond>
                  </p:endCondLst>
                </p:cTn>
                <p:tgtEl>
                  <p:spTgt spid="9"/>
                </p:tgtEl>
              </p:cMediaNode>
            </p:audio>
            <p:audio>
              <p:cMediaNode vol="80000">
                <p:cTn id="34" fill="hold" display="0">
                  <p:stCondLst>
                    <p:cond delay="indefinite"/>
                  </p:stCondLst>
                  <p:endCondLst>
                    <p:cond evt="onStopAudio" delay="0">
                      <p:tgtEl>
                        <p:sldTgt/>
                      </p:tgtEl>
                    </p:cond>
                  </p:endCondLst>
                </p:cTn>
                <p:tgtEl>
                  <p:spTgt spid="10"/>
                </p:tgtEl>
              </p:cMediaNode>
            </p:audio>
            <p:audio>
              <p:cMediaNode vol="80000">
                <p:cTn id="35" fill="hold" display="0">
                  <p:stCondLst>
                    <p:cond delay="indefinite"/>
                  </p:stCondLst>
                  <p:endCondLst>
                    <p:cond evt="onStopAudio" delay="0">
                      <p:tgtEl>
                        <p:sldTgt/>
                      </p:tgtEl>
                    </p:cond>
                  </p:endCondLst>
                </p:cTn>
                <p:tgtEl>
                  <p:spTgt spid="11"/>
                </p:tgtEl>
              </p:cMediaNode>
            </p:audio>
            <p:audio>
              <p:cMediaNode vol="80000">
                <p:cTn id="36" fill="hold" display="0">
                  <p:stCondLst>
                    <p:cond delay="indefinite"/>
                  </p:stCondLst>
                  <p:endCondLst>
                    <p:cond evt="onStopAudio" delay="0">
                      <p:tgtEl>
                        <p:sldTgt/>
                      </p:tgtEl>
                    </p:cond>
                  </p:endCondLst>
                </p:cTn>
                <p:tgtEl>
                  <p:spTgt spid="12"/>
                </p:tgtEl>
              </p:cMediaNode>
            </p:audio>
            <p:audio>
              <p:cMediaNode vol="80000">
                <p:cTn id="37" fill="hold" display="0">
                  <p:stCondLst>
                    <p:cond delay="indefinite"/>
                  </p:stCondLst>
                  <p:endCondLst>
                    <p:cond evt="onStopAudio" delay="0">
                      <p:tgtEl>
                        <p:sldTgt/>
                      </p:tgtEl>
                    </p:cond>
                  </p:endCondLst>
                </p:cTn>
                <p:tgtEl>
                  <p:spTgt spid="14"/>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E28B-73DA-9E4E-97FC-6B1ACA0D2F80}"/>
              </a:ext>
            </a:extLst>
          </p:cNvPr>
          <p:cNvSpPr>
            <a:spLocks noGrp="1"/>
          </p:cNvSpPr>
          <p:nvPr>
            <p:ph type="title"/>
          </p:nvPr>
        </p:nvSpPr>
        <p:spPr/>
        <p:txBody>
          <a:bodyPr/>
          <a:lstStyle/>
          <a:p>
            <a:pPr algn="ctr"/>
            <a:r>
              <a:rPr lang="en-AU" dirty="0"/>
              <a:t>Future Work</a:t>
            </a:r>
          </a:p>
        </p:txBody>
      </p:sp>
      <p:sp>
        <p:nvSpPr>
          <p:cNvPr id="3" name="Content Placeholder 2">
            <a:extLst>
              <a:ext uri="{FF2B5EF4-FFF2-40B4-BE49-F238E27FC236}">
                <a16:creationId xmlns:a16="http://schemas.microsoft.com/office/drawing/2014/main" id="{42F491DA-370A-164B-8D4A-12CC4D6D33E5}"/>
              </a:ext>
            </a:extLst>
          </p:cNvPr>
          <p:cNvSpPr>
            <a:spLocks noGrp="1"/>
          </p:cNvSpPr>
          <p:nvPr>
            <p:ph idx="1"/>
          </p:nvPr>
        </p:nvSpPr>
        <p:spPr/>
        <p:txBody>
          <a:bodyPr/>
          <a:lstStyle/>
          <a:p>
            <a:r>
              <a:rPr lang="en-AU" dirty="0"/>
              <a:t>Get better hardware to run all 2,000 files</a:t>
            </a:r>
          </a:p>
          <a:p>
            <a:r>
              <a:rPr lang="en-AU" dirty="0"/>
              <a:t>More robust rules</a:t>
            </a:r>
          </a:p>
          <a:p>
            <a:r>
              <a:rPr lang="en-AU" dirty="0"/>
              <a:t>Noise is not bad – less impact than thought of? – reformulate problem for this</a:t>
            </a:r>
          </a:p>
          <a:p>
            <a:r>
              <a:rPr lang="en-AU" dirty="0"/>
              <a:t>Look at training without cleansing</a:t>
            </a:r>
          </a:p>
        </p:txBody>
      </p:sp>
      <p:sp>
        <p:nvSpPr>
          <p:cNvPr id="4" name="Footer Placeholder 3">
            <a:extLst>
              <a:ext uri="{FF2B5EF4-FFF2-40B4-BE49-F238E27FC236}">
                <a16:creationId xmlns:a16="http://schemas.microsoft.com/office/drawing/2014/main" id="{58EBF050-F002-E145-A476-17CC53FC7160}"/>
              </a:ext>
            </a:extLst>
          </p:cNvPr>
          <p:cNvSpPr>
            <a:spLocks noGrp="1"/>
          </p:cNvSpPr>
          <p:nvPr>
            <p:ph type="ftr" sz="quarter" idx="11"/>
          </p:nvPr>
        </p:nvSpPr>
        <p:spPr/>
        <p:txBody>
          <a:bodyPr/>
          <a:lstStyle/>
          <a:p>
            <a:r>
              <a:rPr lang="en-AU" dirty="0"/>
              <a:t>Future Work</a:t>
            </a:r>
          </a:p>
        </p:txBody>
      </p:sp>
      <p:sp>
        <p:nvSpPr>
          <p:cNvPr id="5" name="Slide Number Placeholder 4">
            <a:extLst>
              <a:ext uri="{FF2B5EF4-FFF2-40B4-BE49-F238E27FC236}">
                <a16:creationId xmlns:a16="http://schemas.microsoft.com/office/drawing/2014/main" id="{2E4CEF03-FF57-4D49-B793-A09E7102F1DC}"/>
              </a:ext>
            </a:extLst>
          </p:cNvPr>
          <p:cNvSpPr>
            <a:spLocks noGrp="1"/>
          </p:cNvSpPr>
          <p:nvPr>
            <p:ph type="sldNum" sz="quarter" idx="12"/>
          </p:nvPr>
        </p:nvSpPr>
        <p:spPr/>
        <p:txBody>
          <a:bodyPr/>
          <a:lstStyle/>
          <a:p>
            <a:fld id="{AD0369CE-0151-F748-9ED4-9508A9FAC3FF}" type="slidenum">
              <a:rPr lang="en-AU" smtClean="0"/>
              <a:t>38</a:t>
            </a:fld>
            <a:endParaRPr lang="en-AU"/>
          </a:p>
        </p:txBody>
      </p:sp>
      <p:pic>
        <p:nvPicPr>
          <p:cNvPr id="3074" name="Picture 2" descr="GIGABYTE Launches GeForce® GTX TITAN X. The Most Advanced GPU Ever Built! |  News - GIGABYTE Global">
            <a:extLst>
              <a:ext uri="{FF2B5EF4-FFF2-40B4-BE49-F238E27FC236}">
                <a16:creationId xmlns:a16="http://schemas.microsoft.com/office/drawing/2014/main" id="{10419F63-39F1-3C4D-9E7E-942A2FDC4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331" y="3503634"/>
            <a:ext cx="2635785" cy="26357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1BF77F-F19B-F844-AF0D-95FBCC408401}"/>
              </a:ext>
            </a:extLst>
          </p:cNvPr>
          <p:cNvSpPr txBox="1"/>
          <p:nvPr/>
        </p:nvSpPr>
        <p:spPr>
          <a:xfrm>
            <a:off x="4038600" y="5226908"/>
            <a:ext cx="1372492" cy="369332"/>
          </a:xfrm>
          <a:prstGeom prst="rect">
            <a:avLst/>
          </a:prstGeom>
          <a:noFill/>
        </p:spPr>
        <p:txBody>
          <a:bodyPr wrap="none" rtlCol="0">
            <a:spAutoFit/>
          </a:bodyPr>
          <a:lstStyle/>
          <a:p>
            <a:r>
              <a:rPr lang="en-AU" dirty="0"/>
              <a:t>pls buy 4 me</a:t>
            </a:r>
          </a:p>
        </p:txBody>
      </p:sp>
    </p:spTree>
    <p:extLst>
      <p:ext uri="{BB962C8B-B14F-4D97-AF65-F5344CB8AC3E}">
        <p14:creationId xmlns:p14="http://schemas.microsoft.com/office/powerpoint/2010/main" val="247812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8E8C-F8C3-B947-BFD6-BFB1ADD84D9B}"/>
              </a:ext>
            </a:extLst>
          </p:cNvPr>
          <p:cNvSpPr>
            <a:spLocks noGrp="1"/>
          </p:cNvSpPr>
          <p:nvPr>
            <p:ph type="title"/>
          </p:nvPr>
        </p:nvSpPr>
        <p:spPr/>
        <p:txBody>
          <a:bodyPr/>
          <a:lstStyle/>
          <a:p>
            <a:r>
              <a:rPr lang="en-AU" dirty="0"/>
              <a:t>Why keep looking into transliterating?</a:t>
            </a:r>
          </a:p>
        </p:txBody>
      </p:sp>
      <p:sp>
        <p:nvSpPr>
          <p:cNvPr id="3" name="Content Placeholder 2">
            <a:extLst>
              <a:ext uri="{FF2B5EF4-FFF2-40B4-BE49-F238E27FC236}">
                <a16:creationId xmlns:a16="http://schemas.microsoft.com/office/drawing/2014/main" id="{C04A637C-558F-3541-BD85-017B0BCF82EB}"/>
              </a:ext>
            </a:extLst>
          </p:cNvPr>
          <p:cNvSpPr>
            <a:spLocks noGrp="1"/>
          </p:cNvSpPr>
          <p:nvPr>
            <p:ph idx="1"/>
          </p:nvPr>
        </p:nvSpPr>
        <p:spPr/>
        <p:txBody>
          <a:bodyPr/>
          <a:lstStyle/>
          <a:p>
            <a:r>
              <a:rPr lang="en-AU" dirty="0"/>
              <a:t>Standard transliteration systems already exist</a:t>
            </a:r>
          </a:p>
        </p:txBody>
      </p:sp>
      <p:sp>
        <p:nvSpPr>
          <p:cNvPr id="4" name="Footer Placeholder 3">
            <a:extLst>
              <a:ext uri="{FF2B5EF4-FFF2-40B4-BE49-F238E27FC236}">
                <a16:creationId xmlns:a16="http://schemas.microsoft.com/office/drawing/2014/main" id="{C6B023A3-6E1A-CA4D-8C53-0DB49840EB89}"/>
              </a:ext>
            </a:extLst>
          </p:cNvPr>
          <p:cNvSpPr>
            <a:spLocks noGrp="1"/>
          </p:cNvSpPr>
          <p:nvPr>
            <p:ph type="ftr" sz="quarter" idx="11"/>
          </p:nvPr>
        </p:nvSpPr>
        <p:spPr/>
        <p:txBody>
          <a:bodyPr/>
          <a:lstStyle/>
          <a:p>
            <a:r>
              <a:rPr lang="en-AU" dirty="0"/>
              <a:t>Motivation</a:t>
            </a:r>
          </a:p>
        </p:txBody>
      </p:sp>
      <p:sp>
        <p:nvSpPr>
          <p:cNvPr id="5" name="Slide Number Placeholder 4">
            <a:extLst>
              <a:ext uri="{FF2B5EF4-FFF2-40B4-BE49-F238E27FC236}">
                <a16:creationId xmlns:a16="http://schemas.microsoft.com/office/drawing/2014/main" id="{8F0CC9E7-97E5-9041-9D8F-D0BD709573EC}"/>
              </a:ext>
            </a:extLst>
          </p:cNvPr>
          <p:cNvSpPr>
            <a:spLocks noGrp="1"/>
          </p:cNvSpPr>
          <p:nvPr>
            <p:ph type="sldNum" sz="quarter" idx="12"/>
          </p:nvPr>
        </p:nvSpPr>
        <p:spPr/>
        <p:txBody>
          <a:bodyPr/>
          <a:lstStyle/>
          <a:p>
            <a:fld id="{AD0369CE-0151-F748-9ED4-9508A9FAC3FF}" type="slidenum">
              <a:rPr lang="en-AU" smtClean="0"/>
              <a:t>4</a:t>
            </a:fld>
            <a:endParaRPr lang="en-AU"/>
          </a:p>
        </p:txBody>
      </p:sp>
    </p:spTree>
    <p:extLst>
      <p:ext uri="{BB962C8B-B14F-4D97-AF65-F5344CB8AC3E}">
        <p14:creationId xmlns:p14="http://schemas.microsoft.com/office/powerpoint/2010/main" val="421615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8E8C-F8C3-B947-BFD6-BFB1ADD84D9B}"/>
              </a:ext>
            </a:extLst>
          </p:cNvPr>
          <p:cNvSpPr>
            <a:spLocks noGrp="1"/>
          </p:cNvSpPr>
          <p:nvPr>
            <p:ph type="title"/>
          </p:nvPr>
        </p:nvSpPr>
        <p:spPr/>
        <p:txBody>
          <a:bodyPr/>
          <a:lstStyle/>
          <a:p>
            <a:r>
              <a:rPr lang="en-AU" dirty="0"/>
              <a:t>Why keep looking into transliterating?</a:t>
            </a:r>
          </a:p>
        </p:txBody>
      </p:sp>
      <p:sp>
        <p:nvSpPr>
          <p:cNvPr id="3" name="Content Placeholder 2">
            <a:extLst>
              <a:ext uri="{FF2B5EF4-FFF2-40B4-BE49-F238E27FC236}">
                <a16:creationId xmlns:a16="http://schemas.microsoft.com/office/drawing/2014/main" id="{C04A637C-558F-3541-BD85-017B0BCF82EB}"/>
              </a:ext>
            </a:extLst>
          </p:cNvPr>
          <p:cNvSpPr>
            <a:spLocks noGrp="1"/>
          </p:cNvSpPr>
          <p:nvPr>
            <p:ph idx="1"/>
          </p:nvPr>
        </p:nvSpPr>
        <p:spPr/>
        <p:txBody>
          <a:bodyPr/>
          <a:lstStyle/>
          <a:p>
            <a:r>
              <a:rPr lang="en-AU" dirty="0"/>
              <a:t>Standard transliteration systems already exist</a:t>
            </a:r>
          </a:p>
          <a:p>
            <a:endParaRPr lang="en-AU" dirty="0"/>
          </a:p>
          <a:p>
            <a:endParaRPr lang="en-AU" dirty="0"/>
          </a:p>
          <a:p>
            <a:endParaRPr lang="en-AU" dirty="0"/>
          </a:p>
          <a:p>
            <a:pPr marL="0" indent="0">
              <a:buNone/>
            </a:pPr>
            <a:endParaRPr lang="en-AU" dirty="0"/>
          </a:p>
          <a:p>
            <a:r>
              <a:rPr lang="en-AU" dirty="0"/>
              <a:t>Many </a:t>
            </a:r>
            <a:r>
              <a:rPr lang="en-AU" b="1" dirty="0"/>
              <a:t>self-transliterate</a:t>
            </a:r>
          </a:p>
          <a:p>
            <a:r>
              <a:rPr lang="en-AU" dirty="0"/>
              <a:t>We are trying to capture this </a:t>
            </a:r>
            <a:r>
              <a:rPr lang="en-AU" b="1" dirty="0"/>
              <a:t>informal</a:t>
            </a:r>
            <a:r>
              <a:rPr lang="en-AU" dirty="0"/>
              <a:t> transliteration process</a:t>
            </a:r>
          </a:p>
          <a:p>
            <a:endParaRPr lang="en-AU" dirty="0"/>
          </a:p>
        </p:txBody>
      </p:sp>
      <p:sp>
        <p:nvSpPr>
          <p:cNvPr id="4" name="Footer Placeholder 3">
            <a:extLst>
              <a:ext uri="{FF2B5EF4-FFF2-40B4-BE49-F238E27FC236}">
                <a16:creationId xmlns:a16="http://schemas.microsoft.com/office/drawing/2014/main" id="{C6B023A3-6E1A-CA4D-8C53-0DB49840EB89}"/>
              </a:ext>
            </a:extLst>
          </p:cNvPr>
          <p:cNvSpPr>
            <a:spLocks noGrp="1"/>
          </p:cNvSpPr>
          <p:nvPr>
            <p:ph type="ftr" sz="quarter" idx="11"/>
          </p:nvPr>
        </p:nvSpPr>
        <p:spPr/>
        <p:txBody>
          <a:bodyPr/>
          <a:lstStyle/>
          <a:p>
            <a:r>
              <a:rPr lang="en-AU" dirty="0"/>
              <a:t>Motivation</a:t>
            </a:r>
          </a:p>
        </p:txBody>
      </p:sp>
      <p:sp>
        <p:nvSpPr>
          <p:cNvPr id="5" name="Slide Number Placeholder 4">
            <a:extLst>
              <a:ext uri="{FF2B5EF4-FFF2-40B4-BE49-F238E27FC236}">
                <a16:creationId xmlns:a16="http://schemas.microsoft.com/office/drawing/2014/main" id="{8F0CC9E7-97E5-9041-9D8F-D0BD709573EC}"/>
              </a:ext>
            </a:extLst>
          </p:cNvPr>
          <p:cNvSpPr>
            <a:spLocks noGrp="1"/>
          </p:cNvSpPr>
          <p:nvPr>
            <p:ph type="sldNum" sz="quarter" idx="12"/>
          </p:nvPr>
        </p:nvSpPr>
        <p:spPr/>
        <p:txBody>
          <a:bodyPr/>
          <a:lstStyle/>
          <a:p>
            <a:fld id="{AD0369CE-0151-F748-9ED4-9508A9FAC3FF}" type="slidenum">
              <a:rPr lang="en-AU" smtClean="0"/>
              <a:t>5</a:t>
            </a:fld>
            <a:endParaRPr lang="en-AU"/>
          </a:p>
        </p:txBody>
      </p:sp>
      <p:sp>
        <p:nvSpPr>
          <p:cNvPr id="6" name="Title 1">
            <a:extLst>
              <a:ext uri="{FF2B5EF4-FFF2-40B4-BE49-F238E27FC236}">
                <a16:creationId xmlns:a16="http://schemas.microsoft.com/office/drawing/2014/main" id="{3B27353E-66F9-764B-8E91-3CDB3F58EC33}"/>
              </a:ext>
            </a:extLst>
          </p:cNvPr>
          <p:cNvSpPr txBox="1">
            <a:spLocks/>
          </p:cNvSpPr>
          <p:nvPr/>
        </p:nvSpPr>
        <p:spPr>
          <a:xfrm>
            <a:off x="838200" y="2893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Counter-point</a:t>
            </a:r>
          </a:p>
        </p:txBody>
      </p:sp>
    </p:spTree>
    <p:extLst>
      <p:ext uri="{BB962C8B-B14F-4D97-AF65-F5344CB8AC3E}">
        <p14:creationId xmlns:p14="http://schemas.microsoft.com/office/powerpoint/2010/main" val="231564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D479-B725-9D44-ABDA-F5C3D02C7912}"/>
              </a:ext>
            </a:extLst>
          </p:cNvPr>
          <p:cNvSpPr>
            <a:spLocks noGrp="1"/>
          </p:cNvSpPr>
          <p:nvPr>
            <p:ph type="title"/>
          </p:nvPr>
        </p:nvSpPr>
        <p:spPr/>
        <p:txBody>
          <a:bodyPr/>
          <a:lstStyle/>
          <a:p>
            <a:pPr algn="ctr"/>
            <a:r>
              <a:rPr lang="en-AU" dirty="0"/>
              <a:t>A real-life application</a:t>
            </a:r>
          </a:p>
        </p:txBody>
      </p:sp>
      <p:sp>
        <p:nvSpPr>
          <p:cNvPr id="3" name="Content Placeholder 2">
            <a:extLst>
              <a:ext uri="{FF2B5EF4-FFF2-40B4-BE49-F238E27FC236}">
                <a16:creationId xmlns:a16="http://schemas.microsoft.com/office/drawing/2014/main" id="{CD6CA7B2-C321-7443-8903-6319ACBE2425}"/>
              </a:ext>
            </a:extLst>
          </p:cNvPr>
          <p:cNvSpPr>
            <a:spLocks noGrp="1"/>
          </p:cNvSpPr>
          <p:nvPr>
            <p:ph idx="1"/>
          </p:nvPr>
        </p:nvSpPr>
        <p:spPr/>
        <p:txBody>
          <a:bodyPr/>
          <a:lstStyle/>
          <a:p>
            <a:r>
              <a:rPr lang="en-AU" dirty="0"/>
              <a:t>Security vetting</a:t>
            </a:r>
          </a:p>
        </p:txBody>
      </p:sp>
      <p:sp>
        <p:nvSpPr>
          <p:cNvPr id="4" name="Footer Placeholder 3">
            <a:extLst>
              <a:ext uri="{FF2B5EF4-FFF2-40B4-BE49-F238E27FC236}">
                <a16:creationId xmlns:a16="http://schemas.microsoft.com/office/drawing/2014/main" id="{D116FCE2-29BE-D54D-9B41-6521AF275F91}"/>
              </a:ext>
            </a:extLst>
          </p:cNvPr>
          <p:cNvSpPr>
            <a:spLocks noGrp="1"/>
          </p:cNvSpPr>
          <p:nvPr>
            <p:ph type="ftr" sz="quarter" idx="11"/>
          </p:nvPr>
        </p:nvSpPr>
        <p:spPr/>
        <p:txBody>
          <a:bodyPr/>
          <a:lstStyle/>
          <a:p>
            <a:r>
              <a:rPr lang="en-AU" dirty="0"/>
              <a:t>Motivation</a:t>
            </a:r>
          </a:p>
        </p:txBody>
      </p:sp>
      <p:sp>
        <p:nvSpPr>
          <p:cNvPr id="5" name="Slide Number Placeholder 4">
            <a:extLst>
              <a:ext uri="{FF2B5EF4-FFF2-40B4-BE49-F238E27FC236}">
                <a16:creationId xmlns:a16="http://schemas.microsoft.com/office/drawing/2014/main" id="{A500B3C7-6DEE-FE49-BD6F-4DD5C976286D}"/>
              </a:ext>
            </a:extLst>
          </p:cNvPr>
          <p:cNvSpPr>
            <a:spLocks noGrp="1"/>
          </p:cNvSpPr>
          <p:nvPr>
            <p:ph type="sldNum" sz="quarter" idx="12"/>
          </p:nvPr>
        </p:nvSpPr>
        <p:spPr/>
        <p:txBody>
          <a:bodyPr/>
          <a:lstStyle/>
          <a:p>
            <a:fld id="{AD0369CE-0151-F748-9ED4-9508A9FAC3FF}" type="slidenum">
              <a:rPr lang="en-AU" smtClean="0"/>
              <a:t>6</a:t>
            </a:fld>
            <a:endParaRPr lang="en-AU"/>
          </a:p>
        </p:txBody>
      </p:sp>
      <p:pic>
        <p:nvPicPr>
          <p:cNvPr id="4098" name="Picture 2" descr="National Security Vetting – Integrated Electronic Security LTD">
            <a:extLst>
              <a:ext uri="{FF2B5EF4-FFF2-40B4-BE49-F238E27FC236}">
                <a16:creationId xmlns:a16="http://schemas.microsoft.com/office/drawing/2014/main" id="{83918FC1-F6E6-1C49-B526-F952C1F83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1646238"/>
            <a:ext cx="6502400" cy="43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91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0FF2-41F3-A147-A3D8-99934B7B7DAE}"/>
              </a:ext>
            </a:extLst>
          </p:cNvPr>
          <p:cNvSpPr>
            <a:spLocks noGrp="1"/>
          </p:cNvSpPr>
          <p:nvPr>
            <p:ph type="title"/>
          </p:nvPr>
        </p:nvSpPr>
        <p:spPr/>
        <p:txBody>
          <a:bodyPr/>
          <a:lstStyle/>
          <a:p>
            <a:pPr algn="ctr"/>
            <a:r>
              <a:rPr lang="en-AU" dirty="0"/>
              <a:t>The Project Goal</a:t>
            </a:r>
          </a:p>
        </p:txBody>
      </p:sp>
      <p:sp>
        <p:nvSpPr>
          <p:cNvPr id="3" name="Content Placeholder 2">
            <a:extLst>
              <a:ext uri="{FF2B5EF4-FFF2-40B4-BE49-F238E27FC236}">
                <a16:creationId xmlns:a16="http://schemas.microsoft.com/office/drawing/2014/main" id="{0832BF9A-663D-BC49-A43C-88E9C21154E5}"/>
              </a:ext>
            </a:extLst>
          </p:cNvPr>
          <p:cNvSpPr>
            <a:spLocks noGrp="1"/>
          </p:cNvSpPr>
          <p:nvPr>
            <p:ph idx="1"/>
          </p:nvPr>
        </p:nvSpPr>
        <p:spPr/>
        <p:txBody>
          <a:bodyPr/>
          <a:lstStyle/>
          <a:p>
            <a:r>
              <a:rPr lang="en-AU" dirty="0"/>
              <a:t>Create a name transliteration pipeline</a:t>
            </a:r>
          </a:p>
        </p:txBody>
      </p:sp>
      <p:sp>
        <p:nvSpPr>
          <p:cNvPr id="4" name="Footer Placeholder 3">
            <a:extLst>
              <a:ext uri="{FF2B5EF4-FFF2-40B4-BE49-F238E27FC236}">
                <a16:creationId xmlns:a16="http://schemas.microsoft.com/office/drawing/2014/main" id="{BB977975-B119-A344-9A2F-067D64636D57}"/>
              </a:ext>
            </a:extLst>
          </p:cNvPr>
          <p:cNvSpPr>
            <a:spLocks noGrp="1"/>
          </p:cNvSpPr>
          <p:nvPr>
            <p:ph type="ftr" sz="quarter" idx="11"/>
          </p:nvPr>
        </p:nvSpPr>
        <p:spPr/>
        <p:txBody>
          <a:bodyPr/>
          <a:lstStyle/>
          <a:p>
            <a:r>
              <a:rPr lang="en-AU" dirty="0"/>
              <a:t>Project Goal</a:t>
            </a:r>
          </a:p>
        </p:txBody>
      </p:sp>
      <p:sp>
        <p:nvSpPr>
          <p:cNvPr id="5" name="Slide Number Placeholder 4">
            <a:extLst>
              <a:ext uri="{FF2B5EF4-FFF2-40B4-BE49-F238E27FC236}">
                <a16:creationId xmlns:a16="http://schemas.microsoft.com/office/drawing/2014/main" id="{A226FB31-FA5F-8548-B54B-1DADC164A196}"/>
              </a:ext>
            </a:extLst>
          </p:cNvPr>
          <p:cNvSpPr>
            <a:spLocks noGrp="1"/>
          </p:cNvSpPr>
          <p:nvPr>
            <p:ph type="sldNum" sz="quarter" idx="12"/>
          </p:nvPr>
        </p:nvSpPr>
        <p:spPr/>
        <p:txBody>
          <a:bodyPr/>
          <a:lstStyle/>
          <a:p>
            <a:fld id="{AD0369CE-0151-F748-9ED4-9508A9FAC3FF}" type="slidenum">
              <a:rPr lang="en-AU" smtClean="0"/>
              <a:t>7</a:t>
            </a:fld>
            <a:endParaRPr lang="en-AU" dirty="0"/>
          </a:p>
        </p:txBody>
      </p:sp>
      <p:pic>
        <p:nvPicPr>
          <p:cNvPr id="6" name="Picture 5">
            <a:extLst>
              <a:ext uri="{FF2B5EF4-FFF2-40B4-BE49-F238E27FC236}">
                <a16:creationId xmlns:a16="http://schemas.microsoft.com/office/drawing/2014/main" id="{D4348880-CBF8-D94C-97E1-2BCB61DD3B28}"/>
              </a:ext>
            </a:extLst>
          </p:cNvPr>
          <p:cNvPicPr>
            <a:picLocks noChangeAspect="1"/>
          </p:cNvPicPr>
          <p:nvPr/>
        </p:nvPicPr>
        <p:blipFill>
          <a:blip r:embed="rId3"/>
          <a:stretch>
            <a:fillRect/>
          </a:stretch>
        </p:blipFill>
        <p:spPr>
          <a:xfrm>
            <a:off x="1134138" y="3509936"/>
            <a:ext cx="9682159" cy="982715"/>
          </a:xfrm>
          <a:prstGeom prst="rect">
            <a:avLst/>
          </a:prstGeom>
        </p:spPr>
      </p:pic>
    </p:spTree>
    <p:extLst>
      <p:ext uri="{BB962C8B-B14F-4D97-AF65-F5344CB8AC3E}">
        <p14:creationId xmlns:p14="http://schemas.microsoft.com/office/powerpoint/2010/main" val="15607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6DA4-BCD2-4147-ABED-3FE5F6B5C449}"/>
              </a:ext>
            </a:extLst>
          </p:cNvPr>
          <p:cNvSpPr>
            <a:spLocks noGrp="1"/>
          </p:cNvSpPr>
          <p:nvPr>
            <p:ph type="title"/>
          </p:nvPr>
        </p:nvSpPr>
        <p:spPr/>
        <p:txBody>
          <a:bodyPr/>
          <a:lstStyle/>
          <a:p>
            <a:pPr algn="ctr"/>
            <a:r>
              <a:rPr lang="en-AU" dirty="0"/>
              <a:t>Data Source</a:t>
            </a:r>
          </a:p>
        </p:txBody>
      </p:sp>
      <p:sp>
        <p:nvSpPr>
          <p:cNvPr id="3" name="Content Placeholder 2">
            <a:extLst>
              <a:ext uri="{FF2B5EF4-FFF2-40B4-BE49-F238E27FC236}">
                <a16:creationId xmlns:a16="http://schemas.microsoft.com/office/drawing/2014/main" id="{E371B955-30CE-D749-BCFB-D6D32FD39A5C}"/>
              </a:ext>
            </a:extLst>
          </p:cNvPr>
          <p:cNvSpPr>
            <a:spLocks noGrp="1"/>
          </p:cNvSpPr>
          <p:nvPr>
            <p:ph idx="1"/>
          </p:nvPr>
        </p:nvSpPr>
        <p:spPr>
          <a:xfrm>
            <a:off x="838200" y="1825625"/>
            <a:ext cx="4114800" cy="4351338"/>
          </a:xfrm>
        </p:spPr>
        <p:txBody>
          <a:bodyPr/>
          <a:lstStyle/>
          <a:p>
            <a:r>
              <a:rPr lang="en-AU" dirty="0"/>
              <a:t>Twitter Tweets</a:t>
            </a:r>
          </a:p>
          <a:p>
            <a:pPr lvl="1"/>
            <a:r>
              <a:rPr lang="en-AU" dirty="0"/>
              <a:t>Global user space</a:t>
            </a:r>
          </a:p>
          <a:p>
            <a:pPr lvl="1"/>
            <a:r>
              <a:rPr lang="en-AU" dirty="0"/>
              <a:t>However, very noisy data</a:t>
            </a:r>
          </a:p>
          <a:p>
            <a:pPr lvl="1"/>
            <a:endParaRPr lang="en-AU" dirty="0"/>
          </a:p>
        </p:txBody>
      </p:sp>
      <p:sp>
        <p:nvSpPr>
          <p:cNvPr id="4" name="Footer Placeholder 3">
            <a:extLst>
              <a:ext uri="{FF2B5EF4-FFF2-40B4-BE49-F238E27FC236}">
                <a16:creationId xmlns:a16="http://schemas.microsoft.com/office/drawing/2014/main" id="{C74FA9C4-ACFF-F24D-AA3E-0E8BA255CC49}"/>
              </a:ext>
            </a:extLst>
          </p:cNvPr>
          <p:cNvSpPr>
            <a:spLocks noGrp="1"/>
          </p:cNvSpPr>
          <p:nvPr>
            <p:ph type="ftr" sz="quarter" idx="11"/>
          </p:nvPr>
        </p:nvSpPr>
        <p:spPr/>
        <p:txBody>
          <a:bodyPr/>
          <a:lstStyle/>
          <a:p>
            <a:r>
              <a:rPr lang="en-AU" dirty="0"/>
              <a:t>Data Source</a:t>
            </a:r>
          </a:p>
        </p:txBody>
      </p:sp>
      <p:sp>
        <p:nvSpPr>
          <p:cNvPr id="5" name="Slide Number Placeholder 4">
            <a:extLst>
              <a:ext uri="{FF2B5EF4-FFF2-40B4-BE49-F238E27FC236}">
                <a16:creationId xmlns:a16="http://schemas.microsoft.com/office/drawing/2014/main" id="{89164664-1BC5-6041-A4E2-63F8F66EF20C}"/>
              </a:ext>
            </a:extLst>
          </p:cNvPr>
          <p:cNvSpPr>
            <a:spLocks noGrp="1"/>
          </p:cNvSpPr>
          <p:nvPr>
            <p:ph type="sldNum" sz="quarter" idx="12"/>
          </p:nvPr>
        </p:nvSpPr>
        <p:spPr/>
        <p:txBody>
          <a:bodyPr/>
          <a:lstStyle/>
          <a:p>
            <a:fld id="{AD0369CE-0151-F748-9ED4-9508A9FAC3FF}" type="slidenum">
              <a:rPr lang="en-AU" smtClean="0"/>
              <a:t>8</a:t>
            </a:fld>
            <a:endParaRPr lang="en-AU"/>
          </a:p>
        </p:txBody>
      </p:sp>
      <p:pic>
        <p:nvPicPr>
          <p:cNvPr id="1026" name="Picture 2">
            <a:extLst>
              <a:ext uri="{FF2B5EF4-FFF2-40B4-BE49-F238E27FC236}">
                <a16:creationId xmlns:a16="http://schemas.microsoft.com/office/drawing/2014/main" id="{FF78ED30-64B0-694D-9A9C-8E223F97D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514" y="1815330"/>
            <a:ext cx="6312186" cy="388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65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4C5E-E879-5E46-A42B-95E0C938CEF7}"/>
              </a:ext>
            </a:extLst>
          </p:cNvPr>
          <p:cNvSpPr>
            <a:spLocks noGrp="1"/>
          </p:cNvSpPr>
          <p:nvPr>
            <p:ph type="title"/>
          </p:nvPr>
        </p:nvSpPr>
        <p:spPr/>
        <p:txBody>
          <a:bodyPr/>
          <a:lstStyle/>
          <a:p>
            <a:pPr algn="ctr"/>
            <a:r>
              <a:rPr lang="en-AU" dirty="0"/>
              <a:t>Data Source – profile names</a:t>
            </a:r>
          </a:p>
        </p:txBody>
      </p:sp>
      <p:sp>
        <p:nvSpPr>
          <p:cNvPr id="4" name="Footer Placeholder 3">
            <a:extLst>
              <a:ext uri="{FF2B5EF4-FFF2-40B4-BE49-F238E27FC236}">
                <a16:creationId xmlns:a16="http://schemas.microsoft.com/office/drawing/2014/main" id="{911D14EF-773E-F44F-AC4E-DDB478117DB7}"/>
              </a:ext>
            </a:extLst>
          </p:cNvPr>
          <p:cNvSpPr>
            <a:spLocks noGrp="1"/>
          </p:cNvSpPr>
          <p:nvPr>
            <p:ph type="ftr" sz="quarter" idx="11"/>
          </p:nvPr>
        </p:nvSpPr>
        <p:spPr/>
        <p:txBody>
          <a:bodyPr/>
          <a:lstStyle/>
          <a:p>
            <a:r>
              <a:rPr lang="en-AU" dirty="0"/>
              <a:t>Data Source</a:t>
            </a:r>
          </a:p>
        </p:txBody>
      </p:sp>
      <p:sp>
        <p:nvSpPr>
          <p:cNvPr id="5" name="Slide Number Placeholder 4">
            <a:extLst>
              <a:ext uri="{FF2B5EF4-FFF2-40B4-BE49-F238E27FC236}">
                <a16:creationId xmlns:a16="http://schemas.microsoft.com/office/drawing/2014/main" id="{5302570D-49C6-0F4A-9F90-D01D62AA2C27}"/>
              </a:ext>
            </a:extLst>
          </p:cNvPr>
          <p:cNvSpPr>
            <a:spLocks noGrp="1"/>
          </p:cNvSpPr>
          <p:nvPr>
            <p:ph type="sldNum" sz="quarter" idx="12"/>
          </p:nvPr>
        </p:nvSpPr>
        <p:spPr/>
        <p:txBody>
          <a:bodyPr/>
          <a:lstStyle/>
          <a:p>
            <a:fld id="{AD0369CE-0151-F748-9ED4-9508A9FAC3FF}" type="slidenum">
              <a:rPr lang="en-AU" smtClean="0"/>
              <a:t>9</a:t>
            </a:fld>
            <a:endParaRPr lang="en-AU"/>
          </a:p>
        </p:txBody>
      </p:sp>
      <p:pic>
        <p:nvPicPr>
          <p:cNvPr id="7" name="Picture 6">
            <a:extLst>
              <a:ext uri="{FF2B5EF4-FFF2-40B4-BE49-F238E27FC236}">
                <a16:creationId xmlns:a16="http://schemas.microsoft.com/office/drawing/2014/main" id="{519A69B4-696C-1B44-8A58-0F0192CFC708}"/>
              </a:ext>
            </a:extLst>
          </p:cNvPr>
          <p:cNvPicPr>
            <a:picLocks noChangeAspect="1"/>
          </p:cNvPicPr>
          <p:nvPr/>
        </p:nvPicPr>
        <p:blipFill rotWithShape="1">
          <a:blip r:embed="rId3"/>
          <a:srcRect r="465"/>
          <a:stretch/>
        </p:blipFill>
        <p:spPr>
          <a:xfrm>
            <a:off x="1699259" y="1870075"/>
            <a:ext cx="8921849" cy="3567430"/>
          </a:xfrm>
          <a:prstGeom prst="rect">
            <a:avLst/>
          </a:prstGeom>
        </p:spPr>
      </p:pic>
      <p:cxnSp>
        <p:nvCxnSpPr>
          <p:cNvPr id="11" name="Straight Arrow Connector 10">
            <a:extLst>
              <a:ext uri="{FF2B5EF4-FFF2-40B4-BE49-F238E27FC236}">
                <a16:creationId xmlns:a16="http://schemas.microsoft.com/office/drawing/2014/main" id="{6C1C94B7-1B27-9949-890A-267F16261F60}"/>
              </a:ext>
            </a:extLst>
          </p:cNvPr>
          <p:cNvCxnSpPr/>
          <p:nvPr/>
        </p:nvCxnSpPr>
        <p:spPr>
          <a:xfrm flipH="1">
            <a:off x="3114988" y="4371033"/>
            <a:ext cx="22106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0BCB5AF-74C8-B440-8035-CDFDACB0610B}"/>
              </a:ext>
            </a:extLst>
          </p:cNvPr>
          <p:cNvSpPr txBox="1"/>
          <p:nvPr/>
        </p:nvSpPr>
        <p:spPr>
          <a:xfrm>
            <a:off x="5463235" y="4186367"/>
            <a:ext cx="1403141" cy="369332"/>
          </a:xfrm>
          <a:prstGeom prst="rect">
            <a:avLst/>
          </a:prstGeom>
          <a:noFill/>
        </p:spPr>
        <p:txBody>
          <a:bodyPr wrap="none" rtlCol="0">
            <a:spAutoFit/>
          </a:bodyPr>
          <a:lstStyle/>
          <a:p>
            <a:r>
              <a:rPr lang="en-AU" dirty="0"/>
              <a:t>Screen name</a:t>
            </a:r>
          </a:p>
        </p:txBody>
      </p:sp>
      <p:cxnSp>
        <p:nvCxnSpPr>
          <p:cNvPr id="13" name="Straight Arrow Connector 12">
            <a:extLst>
              <a:ext uri="{FF2B5EF4-FFF2-40B4-BE49-F238E27FC236}">
                <a16:creationId xmlns:a16="http://schemas.microsoft.com/office/drawing/2014/main" id="{C94C4FE0-C856-354E-A539-21B1C2DDDC51}"/>
              </a:ext>
            </a:extLst>
          </p:cNvPr>
          <p:cNvCxnSpPr>
            <a:cxnSpLocks/>
          </p:cNvCxnSpPr>
          <p:nvPr/>
        </p:nvCxnSpPr>
        <p:spPr>
          <a:xfrm flipH="1">
            <a:off x="4038600" y="4714351"/>
            <a:ext cx="128702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455F70-B3A6-474A-A634-BCCA323393B9}"/>
              </a:ext>
            </a:extLst>
          </p:cNvPr>
          <p:cNvSpPr txBox="1"/>
          <p:nvPr/>
        </p:nvSpPr>
        <p:spPr>
          <a:xfrm>
            <a:off x="5479459" y="4529685"/>
            <a:ext cx="1202573" cy="369332"/>
          </a:xfrm>
          <a:prstGeom prst="rect">
            <a:avLst/>
          </a:prstGeom>
          <a:noFill/>
        </p:spPr>
        <p:txBody>
          <a:bodyPr wrap="none" rtlCol="0">
            <a:spAutoFit/>
          </a:bodyPr>
          <a:lstStyle/>
          <a:p>
            <a:r>
              <a:rPr lang="en-AU" dirty="0"/>
              <a:t>User name</a:t>
            </a:r>
          </a:p>
        </p:txBody>
      </p:sp>
    </p:spTree>
    <p:extLst>
      <p:ext uri="{BB962C8B-B14F-4D97-AF65-F5344CB8AC3E}">
        <p14:creationId xmlns:p14="http://schemas.microsoft.com/office/powerpoint/2010/main" val="1989591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4836</TotalTime>
  <Words>2810</Words>
  <Application>Microsoft Macintosh PowerPoint</Application>
  <PresentationFormat>Widescreen</PresentationFormat>
  <Paragraphs>438</Paragraphs>
  <Slides>38</Slides>
  <Notes>38</Notes>
  <HiddenSlides>0</HiddenSlides>
  <MMClips>7</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Consolas</vt:lpstr>
      <vt:lpstr>Office Theme</vt:lpstr>
      <vt:lpstr>Weakly Supervised Person Name Transliteration using Twitter Data</vt:lpstr>
      <vt:lpstr>What is transliteration?</vt:lpstr>
      <vt:lpstr>PowerPoint Presentation</vt:lpstr>
      <vt:lpstr>Why keep looking into transliterating?</vt:lpstr>
      <vt:lpstr>Why keep looking into transliterating?</vt:lpstr>
      <vt:lpstr>A real-life application</vt:lpstr>
      <vt:lpstr>The Project Goal</vt:lpstr>
      <vt:lpstr>Data Source</vt:lpstr>
      <vt:lpstr>Data Source – profile names</vt:lpstr>
      <vt:lpstr>Data Source</vt:lpstr>
      <vt:lpstr>Methodology – An overview</vt:lpstr>
      <vt:lpstr>The Data</vt:lpstr>
      <vt:lpstr>The Data</vt:lpstr>
      <vt:lpstr>Filtering – Using Tweet Language</vt:lpstr>
      <vt:lpstr>Filtering</vt:lpstr>
      <vt:lpstr>Filtering – On screen name</vt:lpstr>
      <vt:lpstr>Cleansing</vt:lpstr>
      <vt:lpstr>Cleansing – Pre-processing of user name</vt:lpstr>
      <vt:lpstr>Cleansing – Pre-processing of user name</vt:lpstr>
      <vt:lpstr>Cleansing – Pre-processing of user name</vt:lpstr>
      <vt:lpstr>Cleansing – Pre-processing of user name</vt:lpstr>
      <vt:lpstr>Cleansing – Pre-processing of user name</vt:lpstr>
      <vt:lpstr>Cleansing – Pre-processing of user name</vt:lpstr>
      <vt:lpstr>Edit-distance</vt:lpstr>
      <vt:lpstr>Edit-distance Example</vt:lpstr>
      <vt:lpstr>The modified edit-distance</vt:lpstr>
      <vt:lpstr>Finding legitimate name pairs</vt:lpstr>
      <vt:lpstr>Finding legitimate name pairs</vt:lpstr>
      <vt:lpstr>Finding legitimate name pairs</vt:lpstr>
      <vt:lpstr>Plot of modified edit-distance distributions</vt:lpstr>
      <vt:lpstr>Plot of modified edit-distance distributions</vt:lpstr>
      <vt:lpstr>Training – Model Overview</vt:lpstr>
      <vt:lpstr>The training dataset</vt:lpstr>
      <vt:lpstr>Evaluation</vt:lpstr>
      <vt:lpstr>Results – Things built</vt:lpstr>
      <vt:lpstr>Results – Model performance</vt:lpstr>
      <vt:lpstr>Results – Transliterations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Weakly Supervised Person Name Transliteration using Twitter Data</dc:title>
  <dc:creator>Greenland Yu</dc:creator>
  <cp:lastModifiedBy>Greenland Yu</cp:lastModifiedBy>
  <cp:revision>176</cp:revision>
  <dcterms:created xsi:type="dcterms:W3CDTF">2021-05-27T01:33:27Z</dcterms:created>
  <dcterms:modified xsi:type="dcterms:W3CDTF">2021-06-03T13:09:44Z</dcterms:modified>
</cp:coreProperties>
</file>