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2C041-D3F6-BC4E-A3AF-4C3FF7D572C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/>
    <p:restoredTop sz="96327"/>
  </p:normalViewPr>
  <p:slideViewPr>
    <p:cSldViewPr snapToGrid="0" snapToObjects="1">
      <p:cViewPr>
        <p:scale>
          <a:sx n="117" d="100"/>
          <a:sy n="117" d="100"/>
        </p:scale>
        <p:origin x="-7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0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6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399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6677E-F83B-4FAB-8095-870076307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81831-C17D-8847-9F59-BEA792A8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r>
              <a:rPr lang="en-AU" sz="5000" dirty="0">
                <a:latin typeface="+mn-lt"/>
              </a:rPr>
              <a:t>Weakly-supervised person name transliteration trained on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832A-BE7B-5F42-B8D2-1C5B9063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04" y="4718994"/>
            <a:ext cx="9673306" cy="9133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AU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2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4CFA-367E-9847-A274-4B8DADB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Evaluation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3851-7180-6641-9EF8-2CF7BC21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Also did a few sanity checks by comparing against Google translate, also a Neural Machine Translation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08F30-F738-8944-A0D9-387F1E9D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44" r="64904"/>
          <a:stretch/>
        </p:blipFill>
        <p:spPr>
          <a:xfrm>
            <a:off x="1066800" y="3008114"/>
            <a:ext cx="3708400" cy="85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9094F-3E37-304D-9260-10A636DD9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6"/>
          <a:stretch/>
        </p:blipFill>
        <p:spPr>
          <a:xfrm>
            <a:off x="1066800" y="3861591"/>
            <a:ext cx="3708400" cy="2349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2EE7C-F50D-D149-B1D4-AE683D0F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9" r="30460" b="-2845"/>
          <a:stretch/>
        </p:blipFill>
        <p:spPr>
          <a:xfrm>
            <a:off x="6096000" y="2992488"/>
            <a:ext cx="3708401" cy="873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3D497-C668-9245-B4AE-E0DE7BA393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355"/>
          <a:stretch/>
        </p:blipFill>
        <p:spPr>
          <a:xfrm>
            <a:off x="6096001" y="3861591"/>
            <a:ext cx="3708400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54B-8403-3149-B757-5CCB5270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iterative cleanser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776F4-8B25-584A-9797-82CA918C4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After training the model, we essentially have a probability estimator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where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full English name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AU" dirty="0"/>
                  <a:t> are the characters of the screen name. This enables us to perform a different method of cleansing upon the data, one that is biased by what the model has learnt.</a:t>
                </a:r>
              </a:p>
              <a:p>
                <a:r>
                  <a:rPr lang="en-AU" dirty="0"/>
                  <a:t>We give the model a name pair and the probability that comes out is how confident the model is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transliteration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dirty="0"/>
                  <a:t>. </a:t>
                </a:r>
              </a:p>
              <a:p>
                <a:r>
                  <a:rPr lang="en-AU" dirty="0"/>
                  <a:t>We remove name pairs that are under a certain probability and using these cleansed names another model is trained.</a:t>
                </a:r>
              </a:p>
              <a:p>
                <a:r>
                  <a:rPr lang="en-AU" dirty="0"/>
                  <a:t>Using this second model, we can repeat the process of cleansing</a:t>
                </a:r>
              </a:p>
              <a:p>
                <a:endParaRPr lang="en-AU" dirty="0"/>
              </a:p>
              <a:p>
                <a:r>
                  <a:rPr lang="en-AU" dirty="0"/>
                  <a:t>Currently a constraint is that batch predicting uses </a:t>
                </a:r>
                <a:r>
                  <a:rPr lang="en-AU" b="1" dirty="0"/>
                  <a:t>a lot</a:t>
                </a:r>
                <a:r>
                  <a:rPr lang="en-AU" dirty="0"/>
                  <a:t> of memory and predicting one at a time is </a:t>
                </a:r>
                <a:r>
                  <a:rPr lang="en-AU" b="1" dirty="0"/>
                  <a:t>very</a:t>
                </a:r>
                <a:r>
                  <a:rPr lang="en-AU" dirty="0"/>
                  <a:t> slow.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776F4-8B25-584A-9797-82CA918C4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643" r="-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D29F-6253-8D49-BC8B-C3574456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A62A-1982-104F-9918-E5046AD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AF389-094A-0A44-90E3-D8795B72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3120"/>
            <a:ext cx="3580231" cy="24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F0DB7C-C107-844D-95F8-46EF3A14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16" y="2064042"/>
            <a:ext cx="3580231" cy="252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7297-EC55-E94B-8DA0-352EA04F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95B-ABBE-1F4D-A430-70D107FD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fully functioning pipeline</a:t>
            </a:r>
          </a:p>
          <a:p>
            <a:pPr lvl="1"/>
            <a:r>
              <a:rPr lang="en-AU" dirty="0"/>
              <a:t>Consisting of separate python modules for each part of the pipeline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notebooks with examples of using the created python modules to run the pipeline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notebooks with experiments on the created pipeline</a:t>
            </a:r>
          </a:p>
        </p:txBody>
      </p:sp>
    </p:spTree>
    <p:extLst>
      <p:ext uri="{BB962C8B-B14F-4D97-AF65-F5344CB8AC3E}">
        <p14:creationId xmlns:p14="http://schemas.microsoft.com/office/powerpoint/2010/main" val="35467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3D1-F40F-8D4B-A485-D06AEDF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Introduction to Machine Transliteration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BCA-4521-CB4E-928B-265B9D3B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  <a:p>
            <a:pPr lvl="1"/>
            <a:r>
              <a:rPr lang="en-AU" dirty="0"/>
              <a:t>Transliteration is the act of converting a word from one writing system to another.</a:t>
            </a:r>
          </a:p>
          <a:p>
            <a:pPr lvl="1"/>
            <a:r>
              <a:rPr lang="en-AU" dirty="0"/>
              <a:t>Note: it is different from translation, transliteration expresses the word directly through sounds (graphemes and phonemes)</a:t>
            </a:r>
          </a:p>
          <a:p>
            <a:pPr lvl="1"/>
            <a:r>
              <a:rPr lang="en-AU" dirty="0"/>
              <a:t>Many standard transliteration systems exist for language pairs.</a:t>
            </a:r>
          </a:p>
          <a:p>
            <a:r>
              <a:rPr lang="en-AU" dirty="0"/>
              <a:t>Brief history</a:t>
            </a:r>
          </a:p>
          <a:p>
            <a:pPr lvl="1"/>
            <a:r>
              <a:rPr lang="en-AU" dirty="0"/>
              <a:t>Standard transliteration systems rely heavily in decomposing words into graphemes (smallest unit in a writing system) and phonemes (smallest unit of speech in the language). Along with rules crafted by linguists.</a:t>
            </a:r>
          </a:p>
          <a:p>
            <a:pPr lvl="1"/>
            <a:r>
              <a:rPr lang="en-AU" dirty="0"/>
              <a:t>Can also be viewed as a Machine Learning problem.</a:t>
            </a:r>
          </a:p>
        </p:txBody>
      </p:sp>
    </p:spTree>
    <p:extLst>
      <p:ext uri="{BB962C8B-B14F-4D97-AF65-F5344CB8AC3E}">
        <p14:creationId xmlns:p14="http://schemas.microsoft.com/office/powerpoint/2010/main" val="16684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1CB7-8576-7446-8664-B0ECF79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FAF-3E5B-9241-A941-766A87E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Importance of Transliteration</a:t>
            </a:r>
          </a:p>
          <a:p>
            <a:pPr lvl="1"/>
            <a:r>
              <a:rPr lang="en-AU" dirty="0"/>
              <a:t>This project is specifically looking into </a:t>
            </a:r>
            <a:r>
              <a:rPr lang="en-AU" b="1" dirty="0"/>
              <a:t>person name </a:t>
            </a:r>
            <a:r>
              <a:rPr lang="en-AU" dirty="0"/>
              <a:t>transliterations.</a:t>
            </a:r>
          </a:p>
          <a:p>
            <a:pPr lvl="1"/>
            <a:r>
              <a:rPr lang="en-AU" dirty="0"/>
              <a:t>The accurate representation of person name transliterations is important for other fields of NLP.</a:t>
            </a:r>
          </a:p>
          <a:p>
            <a:r>
              <a:rPr lang="en-AU" dirty="0"/>
              <a:t>Application of Transliteration</a:t>
            </a:r>
          </a:p>
          <a:p>
            <a:pPr lvl="1"/>
            <a:r>
              <a:rPr lang="en-AU" dirty="0"/>
              <a:t>Security vetting</a:t>
            </a:r>
          </a:p>
          <a:p>
            <a:r>
              <a:rPr lang="en-AU" dirty="0"/>
              <a:t>Why look into this if standard transliterations already exist?</a:t>
            </a:r>
          </a:p>
          <a:p>
            <a:pPr lvl="1"/>
            <a:r>
              <a:rPr lang="en-AU" dirty="0"/>
              <a:t>We are trying to capture </a:t>
            </a:r>
            <a:r>
              <a:rPr lang="en-AU" b="1" dirty="0"/>
              <a:t>informal</a:t>
            </a:r>
            <a:r>
              <a:rPr lang="en-AU" dirty="0"/>
              <a:t> person name transliterations which more accurately capture how a native speaker would attempt to transliterate their own name.</a:t>
            </a:r>
          </a:p>
          <a:p>
            <a:pPr lvl="1"/>
            <a:r>
              <a:rPr lang="en-AU" dirty="0"/>
              <a:t>Mostly interested in transliterating person names from languages other than English to English (Latin script).</a:t>
            </a:r>
          </a:p>
          <a:p>
            <a:pPr marL="274320" lvl="1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61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9FF9-7C48-1E49-A772-89D2A118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3CF8-8E5A-EC40-B8A9-3894F640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person name transliteration pipeline</a:t>
            </a:r>
          </a:p>
          <a:p>
            <a:pPr lvl="1"/>
            <a:r>
              <a:rPr lang="en-AU" dirty="0"/>
              <a:t>Takes in raw Twitter data</a:t>
            </a:r>
          </a:p>
          <a:p>
            <a:pPr lvl="1"/>
            <a:r>
              <a:rPr lang="en-AU" dirty="0"/>
              <a:t>Creates a person name transliteration system</a:t>
            </a:r>
          </a:p>
          <a:p>
            <a:pPr lvl="1"/>
            <a:r>
              <a:rPr lang="en-AU" dirty="0"/>
              <a:t>Has to be robust</a:t>
            </a:r>
          </a:p>
          <a:p>
            <a:pPr lvl="1"/>
            <a:r>
              <a:rPr lang="en-AU" dirty="0"/>
              <a:t>Able to perform well over multiple languages with varied writing systems</a:t>
            </a:r>
          </a:p>
          <a:p>
            <a:r>
              <a:rPr lang="en-AU" dirty="0"/>
              <a:t>Perform experiments on pipeline</a:t>
            </a:r>
          </a:p>
          <a:p>
            <a:pPr lvl="1"/>
            <a:r>
              <a:rPr lang="en-AU" dirty="0"/>
              <a:t>Measure loss and accuracy of trained models</a:t>
            </a:r>
          </a:p>
          <a:p>
            <a:pPr lvl="1"/>
            <a:r>
              <a:rPr lang="en-AU" dirty="0"/>
              <a:t>Look at edit distances of Twitter names compared to a standard transliteration</a:t>
            </a:r>
          </a:p>
          <a:p>
            <a:pPr lvl="1"/>
            <a:r>
              <a:rPr lang="en-AU" dirty="0"/>
              <a:t>Look at confidence of trained model</a:t>
            </a:r>
          </a:p>
        </p:txBody>
      </p:sp>
    </p:spTree>
    <p:extLst>
      <p:ext uri="{BB962C8B-B14F-4D97-AF65-F5344CB8AC3E}">
        <p14:creationId xmlns:p14="http://schemas.microsoft.com/office/powerpoint/2010/main" val="26181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586-401E-1C4B-A615-8B26277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41997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Methodology – Building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C90-ED21-A540-9C55-0EA78CF5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419975" cy="3931920"/>
          </a:xfrm>
        </p:spPr>
        <p:txBody>
          <a:bodyPr/>
          <a:lstStyle/>
          <a:p>
            <a:r>
              <a:rPr lang="en-AU" dirty="0"/>
              <a:t>Split into three stages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Filtering: where the data is filtered by language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Cleansing: where a standard transliteration is applied and if the edit distance is close enough to the English name then the name pair is accepted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Training and Evaluation: where a model is trained and evaluated for effectiveness</a:t>
            </a:r>
          </a:p>
        </p:txBody>
      </p:sp>
      <p:pic>
        <p:nvPicPr>
          <p:cNvPr id="1026" name="Picture 2" descr="page3image54023040">
            <a:extLst>
              <a:ext uri="{FF2B5EF4-FFF2-40B4-BE49-F238E27FC236}">
                <a16:creationId xmlns:a16="http://schemas.microsoft.com/office/drawing/2014/main" id="{806DA5E5-EBBB-CB48-9F2F-0D27661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24006"/>
            <a:ext cx="25146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3F88-AB8D-134D-A64F-42A804E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02D-8909-AE49-A840-24EF1BEA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Raw Twitter tweets coming in (extracted from the Twitter public stream using API key)</a:t>
            </a:r>
          </a:p>
          <a:p>
            <a:r>
              <a:rPr lang="en-AU" dirty="0"/>
              <a:t>Have to extract user name (English), screen name (maybe not English) and language of tweet</a:t>
            </a:r>
          </a:p>
          <a:p>
            <a:r>
              <a:rPr lang="en-AU" dirty="0"/>
              <a:t>Tweets have a language tag and we can do a preliminary filter using that tag</a:t>
            </a:r>
          </a:p>
          <a:p>
            <a:r>
              <a:rPr lang="en-AU" dirty="0"/>
              <a:t>Another filter is done using regex to eliminate all characters in screen name that do not belong to the language we are filtering</a:t>
            </a:r>
          </a:p>
          <a:p>
            <a:r>
              <a:rPr lang="en-AU" dirty="0"/>
              <a:t>The data is stored as a pandas Data Frame</a:t>
            </a:r>
          </a:p>
        </p:txBody>
      </p:sp>
    </p:spTree>
    <p:extLst>
      <p:ext uri="{BB962C8B-B14F-4D97-AF65-F5344CB8AC3E}">
        <p14:creationId xmlns:p14="http://schemas.microsoft.com/office/powerpoint/2010/main" val="17523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1A96-C4A5-ED4F-BA8D-223D9AA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EA7F-703D-6F44-9024-C06D176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purpose of the cleanser is to pick out legitimate name pairs</a:t>
            </a:r>
          </a:p>
          <a:p>
            <a:pPr lvl="1"/>
            <a:r>
              <a:rPr lang="en-AU" dirty="0"/>
              <a:t>This is because Twitter name pairs are very noisy, users do not always enter a direct transliteration of their name</a:t>
            </a:r>
          </a:p>
          <a:p>
            <a:pPr lvl="1"/>
            <a:r>
              <a:rPr lang="en-AU" dirty="0"/>
              <a:t>We want to pick out name pairs that have been self-transliterated by the user</a:t>
            </a:r>
          </a:p>
          <a:p>
            <a:r>
              <a:rPr lang="en-AU" dirty="0"/>
              <a:t>The cleansing process</a:t>
            </a:r>
          </a:p>
          <a:p>
            <a:pPr lvl="1"/>
            <a:r>
              <a:rPr lang="en-AU" dirty="0"/>
              <a:t>Use a standard transliteration system to transliterate the screen name</a:t>
            </a:r>
          </a:p>
          <a:p>
            <a:pPr lvl="1"/>
            <a:r>
              <a:rPr lang="en-AU" dirty="0"/>
              <a:t>Compare the standard transliteration against the user name</a:t>
            </a:r>
          </a:p>
          <a:p>
            <a:pPr lvl="1"/>
            <a:r>
              <a:rPr lang="en-AU" dirty="0"/>
              <a:t>If it is within a certain edit-distance threshold, we can assume that the name is a legitimate transliteration</a:t>
            </a:r>
          </a:p>
          <a:p>
            <a:r>
              <a:rPr lang="en-AU" dirty="0"/>
              <a:t>What is edit-distance?</a:t>
            </a:r>
          </a:p>
          <a:p>
            <a:pPr lvl="1"/>
            <a:r>
              <a:rPr lang="en-AU" dirty="0"/>
              <a:t>A measure of how similar two words are</a:t>
            </a:r>
          </a:p>
          <a:p>
            <a:pPr lvl="1"/>
            <a:r>
              <a:rPr lang="en-AU" dirty="0"/>
              <a:t>How many edits does it take to transform first word into the other</a:t>
            </a:r>
          </a:p>
          <a:p>
            <a:pPr lvl="1"/>
            <a:r>
              <a:rPr lang="en-AU" dirty="0"/>
              <a:t>Many variants are used</a:t>
            </a:r>
          </a:p>
          <a:p>
            <a:pPr lvl="1"/>
            <a:r>
              <a:rPr lang="en-AU" dirty="0"/>
              <a:t>In this project’s case a normalised version of the edit-distance is used so that long names and short names are treated the same</a:t>
            </a:r>
          </a:p>
          <a:p>
            <a:r>
              <a:rPr lang="en-AU" dirty="0"/>
              <a:t>Output are text files containing training and testing data</a:t>
            </a:r>
          </a:p>
          <a:p>
            <a:pPr lvl="1"/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4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50E-465B-5A4E-A95A-6F227916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50BE-21F0-0344-8FFA-9BBEE4AC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10058400" cy="2080952"/>
          </a:xfrm>
        </p:spPr>
        <p:txBody>
          <a:bodyPr>
            <a:normAutofit/>
          </a:bodyPr>
          <a:lstStyle/>
          <a:p>
            <a:r>
              <a:rPr lang="en-AU" dirty="0"/>
              <a:t>Using a character-level recurrent sequence to sequence model to train data. Essentially a decoder, encoder LSTM model</a:t>
            </a:r>
          </a:p>
          <a:p>
            <a:r>
              <a:rPr lang="en-AU" dirty="0"/>
              <a:t>The “x” is user name and the screen name</a:t>
            </a:r>
          </a:p>
          <a:p>
            <a:r>
              <a:rPr lang="en-AU" dirty="0"/>
              <a:t>The “y” is the screen name shifted forward one time step</a:t>
            </a:r>
          </a:p>
          <a:p>
            <a:r>
              <a:rPr lang="en-AU" dirty="0"/>
              <a:t>Given the full English name and characters of the screen name up to current time step. The model tries to predict the next character of the screen name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47047-6D93-5F4F-A337-0271D7D3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84" y="4184072"/>
            <a:ext cx="6434831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1F96-717C-AC4A-A510-E2CE1EE8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DB0F-1410-094C-82A2-CD4CD051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Since we don’t actually have gold standard self-transliterated name pairs (I do not want to pay native speakers to self-transliterate thousands of names), we instead use three different test sets which have been cleansed on different edit-distance thresholds</a:t>
            </a:r>
          </a:p>
          <a:p>
            <a:r>
              <a:rPr lang="en-AU" dirty="0"/>
              <a:t>Test set 1: edit-distance threshold of 0</a:t>
            </a:r>
          </a:p>
          <a:p>
            <a:r>
              <a:rPr lang="en-AU" dirty="0"/>
              <a:t>Test set 2: edit-distance threshold of 0.1</a:t>
            </a:r>
          </a:p>
          <a:p>
            <a:r>
              <a:rPr lang="en-AU" dirty="0"/>
              <a:t>Test set 3: edit-distance threshold of 0.25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DB85-74A9-7A4D-9D64-22FA8805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4193646"/>
            <a:ext cx="8585200" cy="18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{4EA02FFD-D1AF-014F-AA92-304825558B98}tf10001067</Template>
  <TotalTime>1282</TotalTime>
  <Words>889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Garamond</vt:lpstr>
      <vt:lpstr>Savon</vt:lpstr>
      <vt:lpstr>Weakly-supervised person name transliteration trained on Twitter data</vt:lpstr>
      <vt:lpstr>Introduction to Machine Transliteration</vt:lpstr>
      <vt:lpstr>Motivation</vt:lpstr>
      <vt:lpstr>Project Goal</vt:lpstr>
      <vt:lpstr>Methodology – Building the Pipeline</vt:lpstr>
      <vt:lpstr>Filtering</vt:lpstr>
      <vt:lpstr>Cleansing</vt:lpstr>
      <vt:lpstr>Training</vt:lpstr>
      <vt:lpstr>Evaluation</vt:lpstr>
      <vt:lpstr>Evaluation cont.</vt:lpstr>
      <vt:lpstr>The iterative cleanser</vt:lpstr>
      <vt:lpstr>Plots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~~DRAFT~~ Adv. Topics Presentation</dc:title>
  <dc:creator>Greenland Yu</dc:creator>
  <cp:lastModifiedBy>Greenland Yu</cp:lastModifiedBy>
  <cp:revision>91</cp:revision>
  <dcterms:created xsi:type="dcterms:W3CDTF">2021-05-19T02:18:46Z</dcterms:created>
  <dcterms:modified xsi:type="dcterms:W3CDTF">2021-05-25T08:07:39Z</dcterms:modified>
</cp:coreProperties>
</file>