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569E770-236C-4B19-BB6C-C20F2A8FC9DF}">
  <a:tblStyle styleId="{8569E770-236C-4B19-BB6C-C20F2A8FC9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40d00bee2_6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40d00bee2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40d00bee2_5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0d00bee2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40d00bee2_4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40d00bee2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40d00bee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40d00be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40d00bee2_7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40d00bee2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 スライド"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縦書きテキスト"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縦書きタイトルと&#10;縦書きテキスト"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コンテンツ"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セクション見出し"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つのコンテンツ"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較"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のみ"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白紙"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付きのコンテンツ"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付きの図"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7.jpg"/><Relationship Id="rId5"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ja-JP"/>
              <a:t>秘密計算を用いた</a:t>
            </a:r>
            <a:endParaRPr/>
          </a:p>
          <a:p>
            <a:pPr indent="0" lvl="0" marL="0" rtl="0" algn="ctr">
              <a:lnSpc>
                <a:spcPct val="90000"/>
              </a:lnSpc>
              <a:spcBef>
                <a:spcPts val="0"/>
              </a:spcBef>
              <a:spcAft>
                <a:spcPts val="0"/>
              </a:spcAft>
              <a:buClr>
                <a:schemeClr val="dk1"/>
              </a:buClr>
              <a:buSzPts val="6000"/>
              <a:buFont typeface="Arial"/>
              <a:buNone/>
            </a:pPr>
            <a:r>
              <a:rPr lang="ja-JP"/>
              <a:t>進路評価モデル</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dk1"/>
              </a:buClr>
              <a:buSzPts val="2400"/>
              <a:buNone/>
            </a:pPr>
            <a:r>
              <a:rPr lang="ja-JP" sz="3000"/>
              <a:t>KPMG 第1回 秘密計算 Hackathon </a:t>
            </a:r>
            <a:r>
              <a:rPr lang="ja-JP" sz="3000"/>
              <a:t>TEAM 4</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grpSp>
        <p:nvGrpSpPr>
          <p:cNvPr id="90" name="Google Shape;90;p14"/>
          <p:cNvGrpSpPr/>
          <p:nvPr/>
        </p:nvGrpSpPr>
        <p:grpSpPr>
          <a:xfrm>
            <a:off x="824437" y="2213885"/>
            <a:ext cx="9913749" cy="4396895"/>
            <a:chOff x="467300" y="2929350"/>
            <a:chExt cx="9913749" cy="4324673"/>
          </a:xfrm>
        </p:grpSpPr>
        <p:pic>
          <p:nvPicPr>
            <p:cNvPr id="91" name="Google Shape;91;p14"/>
            <p:cNvPicPr preferRelativeResize="0"/>
            <p:nvPr/>
          </p:nvPicPr>
          <p:blipFill>
            <a:blip r:embed="rId3">
              <a:alphaModFix/>
            </a:blip>
            <a:stretch>
              <a:fillRect/>
            </a:stretch>
          </p:blipFill>
          <p:spPr>
            <a:xfrm>
              <a:off x="1300513" y="4262549"/>
              <a:ext cx="2991474" cy="2991474"/>
            </a:xfrm>
            <a:prstGeom prst="rect">
              <a:avLst/>
            </a:prstGeom>
            <a:noFill/>
            <a:ln>
              <a:noFill/>
            </a:ln>
          </p:spPr>
        </p:pic>
        <p:sp>
          <p:nvSpPr>
            <p:cNvPr id="92" name="Google Shape;92;p14"/>
            <p:cNvSpPr/>
            <p:nvPr/>
          </p:nvSpPr>
          <p:spPr>
            <a:xfrm flipH="1">
              <a:off x="467300" y="3260675"/>
              <a:ext cx="2785500" cy="1702200"/>
            </a:xfrm>
            <a:prstGeom prst="cloudCallout">
              <a:avLst>
                <a:gd fmla="val -13940" name="adj1"/>
                <a:gd fmla="val 73332"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ja-JP" sz="1800">
                  <a:solidFill>
                    <a:schemeClr val="dk1"/>
                  </a:solidFill>
                </a:rPr>
                <a:t>自分の強みは</a:t>
              </a:r>
              <a:endParaRPr b="1" sz="1800">
                <a:solidFill>
                  <a:schemeClr val="dk1"/>
                </a:solidFill>
              </a:endParaRPr>
            </a:p>
            <a:p>
              <a:pPr indent="0" lvl="0" marL="0" rtl="0" algn="l">
                <a:spcBef>
                  <a:spcPts val="0"/>
                </a:spcBef>
                <a:spcAft>
                  <a:spcPts val="0"/>
                </a:spcAft>
                <a:buClr>
                  <a:schemeClr val="dk1"/>
                </a:buClr>
                <a:buSzPts val="1100"/>
                <a:buFont typeface="Arial"/>
                <a:buNone/>
              </a:pPr>
              <a:r>
                <a:rPr b="1" lang="ja-JP" sz="1800">
                  <a:solidFill>
                    <a:schemeClr val="dk1"/>
                  </a:solidFill>
                </a:rPr>
                <a:t>なにか</a:t>
              </a:r>
              <a:endParaRPr b="1" sz="1800">
                <a:solidFill>
                  <a:schemeClr val="dk1"/>
                </a:solidFill>
              </a:endParaRPr>
            </a:p>
          </p:txBody>
        </p:sp>
        <p:sp>
          <p:nvSpPr>
            <p:cNvPr id="93" name="Google Shape;93;p14"/>
            <p:cNvSpPr/>
            <p:nvPr/>
          </p:nvSpPr>
          <p:spPr>
            <a:xfrm flipH="1">
              <a:off x="3474087" y="2929350"/>
              <a:ext cx="2453700" cy="1325700"/>
            </a:xfrm>
            <a:prstGeom prst="cloudCallout">
              <a:avLst>
                <a:gd fmla="val 47215" name="adj1"/>
                <a:gd fmla="val 98750"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JP" sz="1800"/>
                <a:t>どのような</a:t>
              </a:r>
              <a:endParaRPr b="1" sz="1800"/>
            </a:p>
            <a:p>
              <a:pPr indent="0" lvl="0" marL="0" rtl="0" algn="l">
                <a:spcBef>
                  <a:spcPts val="0"/>
                </a:spcBef>
                <a:spcAft>
                  <a:spcPts val="0"/>
                </a:spcAft>
                <a:buNone/>
              </a:pPr>
              <a:r>
                <a:rPr b="1" lang="ja-JP" sz="1800"/>
                <a:t>職業が向いているのか</a:t>
              </a:r>
              <a:endParaRPr b="1" sz="1800"/>
            </a:p>
          </p:txBody>
        </p:sp>
        <p:sp>
          <p:nvSpPr>
            <p:cNvPr id="94" name="Google Shape;94;p14"/>
            <p:cNvSpPr/>
            <p:nvPr/>
          </p:nvSpPr>
          <p:spPr>
            <a:xfrm rot="-1338">
              <a:off x="3812112" y="5026504"/>
              <a:ext cx="3853500" cy="1866000"/>
            </a:xfrm>
            <a:prstGeom prst="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JP" sz="3000"/>
                <a:t>能力に合う進路を</a:t>
              </a:r>
              <a:endParaRPr b="1" sz="3000"/>
            </a:p>
            <a:p>
              <a:pPr indent="0" lvl="0" marL="0" rtl="0" algn="ctr">
                <a:spcBef>
                  <a:spcPts val="0"/>
                </a:spcBef>
                <a:spcAft>
                  <a:spcPts val="0"/>
                </a:spcAft>
                <a:buClr>
                  <a:schemeClr val="dk1"/>
                </a:buClr>
                <a:buSzPts val="1100"/>
                <a:buFont typeface="Arial"/>
                <a:buNone/>
              </a:pPr>
              <a:r>
                <a:rPr b="1" lang="ja-JP" sz="3000"/>
                <a:t>判定して欲しい</a:t>
              </a:r>
              <a:endParaRPr b="1" sz="3000"/>
            </a:p>
          </p:txBody>
        </p:sp>
        <p:pic>
          <p:nvPicPr>
            <p:cNvPr id="95" name="Google Shape;95;p14"/>
            <p:cNvPicPr preferRelativeResize="0"/>
            <p:nvPr/>
          </p:nvPicPr>
          <p:blipFill>
            <a:blip r:embed="rId4">
              <a:alphaModFix/>
            </a:blip>
            <a:stretch>
              <a:fillRect/>
            </a:stretch>
          </p:blipFill>
          <p:spPr>
            <a:xfrm>
              <a:off x="7773425" y="4380500"/>
              <a:ext cx="2607624" cy="2607624"/>
            </a:xfrm>
            <a:prstGeom prst="rect">
              <a:avLst/>
            </a:prstGeom>
            <a:noFill/>
            <a:ln>
              <a:noFill/>
            </a:ln>
          </p:spPr>
        </p:pic>
      </p:grpSp>
      <p:sp>
        <p:nvSpPr>
          <p:cNvPr id="96" name="Google Shape;96;p14"/>
          <p:cNvSpPr txBox="1"/>
          <p:nvPr>
            <p:ph type="title"/>
          </p:nvPr>
        </p:nvSpPr>
        <p:spPr>
          <a:xfrm>
            <a:off x="838200" y="44050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ja-JP"/>
              <a:t>目的</a:t>
            </a:r>
            <a:endParaRPr b="1"/>
          </a:p>
        </p:txBody>
      </p:sp>
      <p:sp>
        <p:nvSpPr>
          <p:cNvPr id="97" name="Google Shape;97;p14"/>
          <p:cNvSpPr txBox="1"/>
          <p:nvPr/>
        </p:nvSpPr>
        <p:spPr>
          <a:xfrm>
            <a:off x="2548737" y="6074975"/>
            <a:ext cx="1223700" cy="53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JP" sz="2400"/>
              <a:t>学生</a:t>
            </a:r>
            <a:endParaRPr b="1" sz="2400"/>
          </a:p>
        </p:txBody>
      </p:sp>
      <p:sp>
        <p:nvSpPr>
          <p:cNvPr id="98" name="Google Shape;98;p14"/>
          <p:cNvSpPr txBox="1"/>
          <p:nvPr/>
        </p:nvSpPr>
        <p:spPr>
          <a:xfrm>
            <a:off x="8917950" y="6074975"/>
            <a:ext cx="1122600" cy="5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JP" sz="2400"/>
              <a:t>第３者</a:t>
            </a:r>
            <a:endParaRPr b="1" sz="2400"/>
          </a:p>
        </p:txBody>
      </p:sp>
      <p:sp>
        <p:nvSpPr>
          <p:cNvPr id="99" name="Google Shape;99;p14"/>
          <p:cNvSpPr txBox="1"/>
          <p:nvPr/>
        </p:nvSpPr>
        <p:spPr>
          <a:xfrm>
            <a:off x="498600" y="1484075"/>
            <a:ext cx="11194800" cy="772800"/>
          </a:xfrm>
          <a:prstGeom prst="rect">
            <a:avLst/>
          </a:prstGeom>
          <a:noFill/>
          <a:ln>
            <a:noFill/>
          </a:ln>
        </p:spPr>
        <p:txBody>
          <a:bodyPr anchorCtr="0" anchor="t" bIns="91425" lIns="91425" spcFirstLastPara="1" rIns="91425" wrap="square" tIns="91425">
            <a:noAutofit/>
          </a:bodyPr>
          <a:lstStyle/>
          <a:p>
            <a:pPr indent="0" lvl="0" marL="457200" rtl="0" algn="ctr">
              <a:lnSpc>
                <a:spcPct val="90000"/>
              </a:lnSpc>
              <a:spcBef>
                <a:spcPts val="1000"/>
              </a:spcBef>
              <a:spcAft>
                <a:spcPts val="0"/>
              </a:spcAft>
              <a:buNone/>
            </a:pPr>
            <a:r>
              <a:rPr lang="ja-JP" sz="2400"/>
              <a:t>ユーザの成績から能力に適合した進路評価を第三者が算出</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grpSp>
        <p:nvGrpSpPr>
          <p:cNvPr id="104" name="Google Shape;104;p15"/>
          <p:cNvGrpSpPr/>
          <p:nvPr/>
        </p:nvGrpSpPr>
        <p:grpSpPr>
          <a:xfrm>
            <a:off x="5499796" y="2648550"/>
            <a:ext cx="6193602" cy="3830505"/>
            <a:chOff x="676888" y="2439724"/>
            <a:chExt cx="6732176" cy="4179037"/>
          </a:xfrm>
        </p:grpSpPr>
        <p:pic>
          <p:nvPicPr>
            <p:cNvPr id="105" name="Google Shape;105;p15"/>
            <p:cNvPicPr preferRelativeResize="0"/>
            <p:nvPr/>
          </p:nvPicPr>
          <p:blipFill>
            <a:blip r:embed="rId3">
              <a:alphaModFix/>
            </a:blip>
            <a:stretch>
              <a:fillRect/>
            </a:stretch>
          </p:blipFill>
          <p:spPr>
            <a:xfrm>
              <a:off x="676888" y="3627287"/>
              <a:ext cx="2991474" cy="2991474"/>
            </a:xfrm>
            <a:prstGeom prst="rect">
              <a:avLst/>
            </a:prstGeom>
            <a:noFill/>
            <a:ln>
              <a:noFill/>
            </a:ln>
          </p:spPr>
        </p:pic>
        <p:sp>
          <p:nvSpPr>
            <p:cNvPr id="106" name="Google Shape;106;p15"/>
            <p:cNvSpPr/>
            <p:nvPr/>
          </p:nvSpPr>
          <p:spPr>
            <a:xfrm>
              <a:off x="3292164" y="2439724"/>
              <a:ext cx="4116900" cy="1882800"/>
            </a:xfrm>
            <a:prstGeom prst="cloudCallout">
              <a:avLst>
                <a:gd fmla="val -59085" name="adj1"/>
                <a:gd fmla="val 66261"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JP" sz="2400"/>
                <a:t>他人に成績を</a:t>
              </a:r>
              <a:endParaRPr b="1" sz="2400"/>
            </a:p>
            <a:p>
              <a:pPr indent="0" lvl="0" marL="0" rtl="0" algn="l">
                <a:spcBef>
                  <a:spcPts val="0"/>
                </a:spcBef>
                <a:spcAft>
                  <a:spcPts val="0"/>
                </a:spcAft>
                <a:buNone/>
              </a:pPr>
              <a:r>
                <a:rPr b="1" lang="ja-JP" sz="2400"/>
                <a:t>知られたくない</a:t>
              </a:r>
              <a:endParaRPr b="1" sz="2400"/>
            </a:p>
          </p:txBody>
        </p:sp>
      </p:grpSp>
      <p:sp>
        <p:nvSpPr>
          <p:cNvPr id="107" name="Google Shape;107;p15"/>
          <p:cNvSpPr txBox="1"/>
          <p:nvPr>
            <p:ph type="title"/>
          </p:nvPr>
        </p:nvSpPr>
        <p:spPr>
          <a:xfrm>
            <a:off x="838200" y="40040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ja-JP"/>
              <a:t>課題</a:t>
            </a:r>
            <a:endParaRPr b="1"/>
          </a:p>
        </p:txBody>
      </p:sp>
      <p:sp>
        <p:nvSpPr>
          <p:cNvPr id="108" name="Google Shape;108;p15"/>
          <p:cNvSpPr txBox="1"/>
          <p:nvPr/>
        </p:nvSpPr>
        <p:spPr>
          <a:xfrm>
            <a:off x="159000" y="1574925"/>
            <a:ext cx="11783400" cy="772800"/>
          </a:xfrm>
          <a:prstGeom prst="rect">
            <a:avLst/>
          </a:prstGeom>
          <a:noFill/>
          <a:ln>
            <a:noFill/>
          </a:ln>
        </p:spPr>
        <p:txBody>
          <a:bodyPr anchorCtr="0" anchor="t" bIns="91425" lIns="91425" spcFirstLastPara="1" rIns="91425" wrap="square" tIns="91425">
            <a:noAutofit/>
          </a:bodyPr>
          <a:lstStyle/>
          <a:p>
            <a:pPr indent="0" lvl="0" marL="457200" rtl="0" algn="ctr">
              <a:lnSpc>
                <a:spcPct val="90000"/>
              </a:lnSpc>
              <a:spcBef>
                <a:spcPts val="1000"/>
              </a:spcBef>
              <a:spcAft>
                <a:spcPts val="0"/>
              </a:spcAft>
              <a:buNone/>
            </a:pPr>
            <a:r>
              <a:rPr lang="ja-JP" sz="2400">
                <a:solidFill>
                  <a:schemeClr val="dk1"/>
                </a:solidFill>
              </a:rPr>
              <a:t>客観的な評価を必要とする場面において自身の成績を第三者から秘匿したい</a:t>
            </a:r>
            <a:endParaRPr sz="2400"/>
          </a:p>
        </p:txBody>
      </p:sp>
      <p:grpSp>
        <p:nvGrpSpPr>
          <p:cNvPr id="109" name="Google Shape;109;p15"/>
          <p:cNvGrpSpPr/>
          <p:nvPr/>
        </p:nvGrpSpPr>
        <p:grpSpPr>
          <a:xfrm>
            <a:off x="3130013" y="4083062"/>
            <a:ext cx="2018526" cy="2018526"/>
            <a:chOff x="1921963" y="4160587"/>
            <a:chExt cx="2018526" cy="2018526"/>
          </a:xfrm>
        </p:grpSpPr>
        <p:pic>
          <p:nvPicPr>
            <p:cNvPr id="110" name="Google Shape;110;p15"/>
            <p:cNvPicPr preferRelativeResize="0"/>
            <p:nvPr/>
          </p:nvPicPr>
          <p:blipFill>
            <a:blip r:embed="rId4">
              <a:alphaModFix/>
            </a:blip>
            <a:stretch>
              <a:fillRect/>
            </a:stretch>
          </p:blipFill>
          <p:spPr>
            <a:xfrm>
              <a:off x="1921963" y="4160587"/>
              <a:ext cx="2018526" cy="2018526"/>
            </a:xfrm>
            <a:prstGeom prst="rect">
              <a:avLst/>
            </a:prstGeom>
            <a:noFill/>
            <a:ln>
              <a:noFill/>
            </a:ln>
          </p:spPr>
        </p:pic>
        <p:sp>
          <p:nvSpPr>
            <p:cNvPr id="111" name="Google Shape;111;p15"/>
            <p:cNvSpPr/>
            <p:nvPr/>
          </p:nvSpPr>
          <p:spPr>
            <a:xfrm>
              <a:off x="2533738" y="4802725"/>
              <a:ext cx="795000" cy="8328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5"/>
          <p:cNvSpPr txBox="1"/>
          <p:nvPr/>
        </p:nvSpPr>
        <p:spPr>
          <a:xfrm>
            <a:off x="2635689" y="5758625"/>
            <a:ext cx="3007200" cy="53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JP" sz="2400"/>
              <a:t>成績(GPA)</a:t>
            </a:r>
            <a:endParaRPr sz="2400"/>
          </a:p>
          <a:p>
            <a:pPr indent="0" lvl="0" marL="0" rtl="0" algn="ctr">
              <a:spcBef>
                <a:spcPts val="0"/>
              </a:spcBef>
              <a:spcAft>
                <a:spcPts val="0"/>
              </a:spcAft>
              <a:buNone/>
            </a:pPr>
            <a:r>
              <a:rPr lang="ja-JP" sz="2400"/>
              <a:t>センシティブデータ</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ja-JP"/>
              <a:t>ユーザの成績から秘密計算を用いて進路評価を算出</a:t>
            </a:r>
            <a:endParaRPr/>
          </a:p>
        </p:txBody>
      </p:sp>
      <p:pic>
        <p:nvPicPr>
          <p:cNvPr id="118" name="Google Shape;118;p16"/>
          <p:cNvPicPr preferRelativeResize="0"/>
          <p:nvPr/>
        </p:nvPicPr>
        <p:blipFill>
          <a:blip r:embed="rId3">
            <a:alphaModFix/>
          </a:blip>
          <a:stretch>
            <a:fillRect/>
          </a:stretch>
        </p:blipFill>
        <p:spPr>
          <a:xfrm>
            <a:off x="3040825" y="4438912"/>
            <a:ext cx="2018526" cy="2018526"/>
          </a:xfrm>
          <a:prstGeom prst="rect">
            <a:avLst/>
          </a:prstGeom>
          <a:noFill/>
          <a:ln>
            <a:noFill/>
          </a:ln>
        </p:spPr>
      </p:pic>
      <p:sp>
        <p:nvSpPr>
          <p:cNvPr id="119" name="Google Shape;119;p16"/>
          <p:cNvSpPr txBox="1"/>
          <p:nvPr>
            <p:ph type="title"/>
          </p:nvPr>
        </p:nvSpPr>
        <p:spPr>
          <a:xfrm>
            <a:off x="838200" y="45865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ja-JP"/>
              <a:t>解決策</a:t>
            </a:r>
            <a:endParaRPr b="1"/>
          </a:p>
        </p:txBody>
      </p:sp>
      <p:pic>
        <p:nvPicPr>
          <p:cNvPr id="120" name="Google Shape;120;p16"/>
          <p:cNvPicPr preferRelativeResize="0"/>
          <p:nvPr/>
        </p:nvPicPr>
        <p:blipFill>
          <a:blip r:embed="rId4">
            <a:alphaModFix/>
          </a:blip>
          <a:stretch>
            <a:fillRect/>
          </a:stretch>
        </p:blipFill>
        <p:spPr>
          <a:xfrm>
            <a:off x="468675" y="3091824"/>
            <a:ext cx="2991474" cy="2991474"/>
          </a:xfrm>
          <a:prstGeom prst="rect">
            <a:avLst/>
          </a:prstGeom>
          <a:noFill/>
          <a:ln>
            <a:noFill/>
          </a:ln>
        </p:spPr>
      </p:pic>
      <p:pic>
        <p:nvPicPr>
          <p:cNvPr id="121" name="Google Shape;121;p16"/>
          <p:cNvPicPr preferRelativeResize="0"/>
          <p:nvPr/>
        </p:nvPicPr>
        <p:blipFill>
          <a:blip r:embed="rId3">
            <a:alphaModFix/>
          </a:blip>
          <a:stretch>
            <a:fillRect/>
          </a:stretch>
        </p:blipFill>
        <p:spPr>
          <a:xfrm>
            <a:off x="6287225" y="2529837"/>
            <a:ext cx="2018526" cy="2018526"/>
          </a:xfrm>
          <a:prstGeom prst="rect">
            <a:avLst/>
          </a:prstGeom>
          <a:noFill/>
          <a:ln>
            <a:noFill/>
          </a:ln>
        </p:spPr>
      </p:pic>
      <p:pic>
        <p:nvPicPr>
          <p:cNvPr id="122" name="Google Shape;122;p16"/>
          <p:cNvPicPr preferRelativeResize="0"/>
          <p:nvPr/>
        </p:nvPicPr>
        <p:blipFill>
          <a:blip r:embed="rId5">
            <a:alphaModFix/>
          </a:blip>
          <a:stretch>
            <a:fillRect/>
          </a:stretch>
        </p:blipFill>
        <p:spPr>
          <a:xfrm>
            <a:off x="9059200" y="3091824"/>
            <a:ext cx="2991474" cy="2991474"/>
          </a:xfrm>
          <a:prstGeom prst="rect">
            <a:avLst/>
          </a:prstGeom>
          <a:noFill/>
          <a:ln>
            <a:noFill/>
          </a:ln>
        </p:spPr>
      </p:pic>
      <p:sp>
        <p:nvSpPr>
          <p:cNvPr id="123" name="Google Shape;123;p16"/>
          <p:cNvSpPr/>
          <p:nvPr/>
        </p:nvSpPr>
        <p:spPr>
          <a:xfrm>
            <a:off x="2595900" y="2790750"/>
            <a:ext cx="7164000" cy="1496700"/>
          </a:xfrm>
          <a:prstGeom prst="curvedDownArrow">
            <a:avLst>
              <a:gd fmla="val 25000" name="adj1"/>
              <a:gd fmla="val 50000" name="adj2"/>
              <a:gd fmla="val 25000" name="adj3"/>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rot="10800000">
            <a:off x="2416575" y="5293850"/>
            <a:ext cx="7125000" cy="1496700"/>
          </a:xfrm>
          <a:prstGeom prst="curvedDownArrow">
            <a:avLst>
              <a:gd fmla="val 25000" name="adj1"/>
              <a:gd fmla="val 50000" name="adj2"/>
              <a:gd fmla="val 25000" name="adj3"/>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txBox="1"/>
          <p:nvPr/>
        </p:nvSpPr>
        <p:spPr>
          <a:xfrm>
            <a:off x="6899000" y="4140600"/>
            <a:ext cx="11457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JP" sz="2400"/>
              <a:t>成績(GPA)</a:t>
            </a:r>
            <a:endParaRPr b="1" sz="2400"/>
          </a:p>
        </p:txBody>
      </p:sp>
      <p:sp>
        <p:nvSpPr>
          <p:cNvPr id="126" name="Google Shape;126;p16"/>
          <p:cNvSpPr txBox="1"/>
          <p:nvPr/>
        </p:nvSpPr>
        <p:spPr>
          <a:xfrm>
            <a:off x="3317338" y="4330313"/>
            <a:ext cx="14655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JP" sz="2400"/>
              <a:t>進路評価</a:t>
            </a:r>
            <a:endParaRPr b="1" sz="2400"/>
          </a:p>
        </p:txBody>
      </p:sp>
      <p:sp>
        <p:nvSpPr>
          <p:cNvPr id="127" name="Google Shape;127;p16"/>
          <p:cNvSpPr/>
          <p:nvPr/>
        </p:nvSpPr>
        <p:spPr>
          <a:xfrm>
            <a:off x="6898988" y="3189600"/>
            <a:ext cx="795000" cy="8328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93550" y="2529825"/>
            <a:ext cx="2018400" cy="997800"/>
          </a:xfrm>
          <a:prstGeom prst="wedgeEllipseCallout">
            <a:avLst>
              <a:gd fmla="val 19519" name="adj1"/>
              <a:gd fmla="val 94901"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JP" sz="1800"/>
              <a:t>成績は秘密</a:t>
            </a:r>
            <a:endParaRPr b="1" sz="1800"/>
          </a:p>
        </p:txBody>
      </p:sp>
      <p:sp>
        <p:nvSpPr>
          <p:cNvPr id="129" name="Google Shape;129;p16"/>
          <p:cNvSpPr txBox="1"/>
          <p:nvPr/>
        </p:nvSpPr>
        <p:spPr>
          <a:xfrm>
            <a:off x="1352562" y="5547500"/>
            <a:ext cx="1223700" cy="5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JP" sz="2400"/>
              <a:t>ユーザ</a:t>
            </a:r>
            <a:endParaRPr b="1" sz="2400"/>
          </a:p>
        </p:txBody>
      </p:sp>
      <p:sp>
        <p:nvSpPr>
          <p:cNvPr id="130" name="Google Shape;130;p16"/>
          <p:cNvSpPr txBox="1"/>
          <p:nvPr/>
        </p:nvSpPr>
        <p:spPr>
          <a:xfrm>
            <a:off x="9982087" y="5547500"/>
            <a:ext cx="1145700" cy="5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JP" sz="2400"/>
              <a:t>サーバ</a:t>
            </a:r>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17"/>
          <p:cNvPicPr preferRelativeResize="0"/>
          <p:nvPr/>
        </p:nvPicPr>
        <p:blipFill>
          <a:blip r:embed="rId3">
            <a:alphaModFix/>
          </a:blip>
          <a:stretch>
            <a:fillRect/>
          </a:stretch>
        </p:blipFill>
        <p:spPr>
          <a:xfrm>
            <a:off x="5956525" y="1517975"/>
            <a:ext cx="766626" cy="766600"/>
          </a:xfrm>
          <a:prstGeom prst="rect">
            <a:avLst/>
          </a:prstGeom>
          <a:noFill/>
          <a:ln>
            <a:noFill/>
          </a:ln>
        </p:spPr>
      </p:pic>
      <p:pic>
        <p:nvPicPr>
          <p:cNvPr id="136" name="Google Shape;136;p17"/>
          <p:cNvPicPr preferRelativeResize="0"/>
          <p:nvPr/>
        </p:nvPicPr>
        <p:blipFill>
          <a:blip r:embed="rId4">
            <a:alphaModFix/>
          </a:blip>
          <a:stretch>
            <a:fillRect/>
          </a:stretch>
        </p:blipFill>
        <p:spPr>
          <a:xfrm>
            <a:off x="152400" y="1843225"/>
            <a:ext cx="2222800" cy="2222800"/>
          </a:xfrm>
          <a:prstGeom prst="rect">
            <a:avLst/>
          </a:prstGeom>
          <a:noFill/>
          <a:ln>
            <a:noFill/>
          </a:ln>
        </p:spPr>
      </p:pic>
      <p:sp>
        <p:nvSpPr>
          <p:cNvPr id="137" name="Google Shape;137;p1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ja-JP"/>
              <a:t>開発内容の全容</a:t>
            </a:r>
            <a:endParaRPr b="1"/>
          </a:p>
        </p:txBody>
      </p:sp>
      <p:sp>
        <p:nvSpPr>
          <p:cNvPr id="138" name="Google Shape;138;p17"/>
          <p:cNvSpPr/>
          <p:nvPr/>
        </p:nvSpPr>
        <p:spPr>
          <a:xfrm>
            <a:off x="2540725" y="2140850"/>
            <a:ext cx="3415800" cy="2281500"/>
          </a:xfrm>
          <a:prstGeom prst="wedgeRectCallout">
            <a:avLst>
              <a:gd fmla="val -72372" name="adj1"/>
              <a:gd fmla="val -20227" name="adj2"/>
            </a:avLst>
          </a:prstGeom>
          <a:solidFill>
            <a:srgbClr val="FFFFFF"/>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7175825" y="1952075"/>
            <a:ext cx="3866700" cy="2281500"/>
          </a:xfrm>
          <a:prstGeom prst="rect">
            <a:avLst/>
          </a:prstGeom>
          <a:solidFill>
            <a:srgbClr val="FFFFFF"/>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7297800" y="1190225"/>
            <a:ext cx="1671900" cy="6312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JP" sz="3600"/>
              <a:t>サーバ</a:t>
            </a:r>
            <a:endParaRPr sz="3600"/>
          </a:p>
        </p:txBody>
      </p:sp>
      <p:sp>
        <p:nvSpPr>
          <p:cNvPr id="141" name="Google Shape;141;p17"/>
          <p:cNvSpPr txBox="1"/>
          <p:nvPr/>
        </p:nvSpPr>
        <p:spPr>
          <a:xfrm>
            <a:off x="707000" y="3645125"/>
            <a:ext cx="1113600" cy="5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JP" sz="2400"/>
              <a:t>ユーザ</a:t>
            </a:r>
            <a:endParaRPr b="1" sz="2400"/>
          </a:p>
        </p:txBody>
      </p:sp>
      <p:graphicFrame>
        <p:nvGraphicFramePr>
          <p:cNvPr id="142" name="Google Shape;142;p17"/>
          <p:cNvGraphicFramePr/>
          <p:nvPr/>
        </p:nvGraphicFramePr>
        <p:xfrm>
          <a:off x="2793238" y="2394925"/>
          <a:ext cx="3000000" cy="3000000"/>
        </p:xfrm>
        <a:graphic>
          <a:graphicData uri="http://schemas.openxmlformats.org/drawingml/2006/table">
            <a:tbl>
              <a:tblPr>
                <a:noFill/>
                <a:tableStyleId>{8569E770-236C-4B19-BB6C-C20F2A8FC9DF}</a:tableStyleId>
              </a:tblPr>
              <a:tblGrid>
                <a:gridCol w="970250"/>
                <a:gridCol w="970250"/>
                <a:gridCol w="970250"/>
              </a:tblGrid>
              <a:tr h="625100">
                <a:tc>
                  <a:txBody>
                    <a:bodyPr/>
                    <a:lstStyle/>
                    <a:p>
                      <a:pPr indent="0" lvl="0" marL="0" rtl="0" algn="l">
                        <a:spcBef>
                          <a:spcPts val="0"/>
                        </a:spcBef>
                        <a:spcAft>
                          <a:spcPts val="0"/>
                        </a:spcAft>
                        <a:buNone/>
                      </a:pPr>
                      <a:r>
                        <a:rPr b="1" lang="ja-JP"/>
                        <a:t>プログラミング</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ja-JP"/>
                        <a:t>数学</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ja-JP"/>
                        <a:t>専門科目</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25100">
                <a:tc>
                  <a:txBody>
                    <a:bodyPr/>
                    <a:lstStyle/>
                    <a:p>
                      <a:pPr indent="0" lvl="0" marL="0" rtl="0" algn="l">
                        <a:spcBef>
                          <a:spcPts val="0"/>
                        </a:spcBef>
                        <a:spcAft>
                          <a:spcPts val="0"/>
                        </a:spcAft>
                        <a:buNone/>
                      </a:pPr>
                      <a:r>
                        <a:rPr b="1" lang="ja-JP" sz="1800"/>
                        <a:t>４</a:t>
                      </a:r>
                      <a:endParaRPr b="1" sz="18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ja-JP" sz="1800"/>
                        <a:t>２</a:t>
                      </a:r>
                      <a:endParaRPr b="1" sz="18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ja-JP" sz="1800"/>
                        <a:t>１</a:t>
                      </a:r>
                      <a:endParaRPr b="1" sz="18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graphicFrame>
        <p:nvGraphicFramePr>
          <p:cNvPr id="143" name="Google Shape;143;p17"/>
          <p:cNvGraphicFramePr/>
          <p:nvPr/>
        </p:nvGraphicFramePr>
        <p:xfrm>
          <a:off x="7653788" y="2206150"/>
          <a:ext cx="3000000" cy="3000000"/>
        </p:xfrm>
        <a:graphic>
          <a:graphicData uri="http://schemas.openxmlformats.org/drawingml/2006/table">
            <a:tbl>
              <a:tblPr>
                <a:noFill/>
                <a:tableStyleId>{8569E770-236C-4B19-BB6C-C20F2A8FC9DF}</a:tableStyleId>
              </a:tblPr>
              <a:tblGrid>
                <a:gridCol w="970250"/>
                <a:gridCol w="970250"/>
                <a:gridCol w="970250"/>
              </a:tblGrid>
              <a:tr h="886675">
                <a:tc>
                  <a:txBody>
                    <a:bodyPr/>
                    <a:lstStyle/>
                    <a:p>
                      <a:pPr indent="0" lvl="0" marL="0" rtl="0" algn="l">
                        <a:spcBef>
                          <a:spcPts val="0"/>
                        </a:spcBef>
                        <a:spcAft>
                          <a:spcPts val="0"/>
                        </a:spcAft>
                        <a:buNone/>
                      </a:pPr>
                      <a:r>
                        <a:rPr b="1" lang="ja-JP"/>
                        <a:t>プログラミング</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ja-JP"/>
                        <a:t>数学</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ja-JP"/>
                        <a:t>専門科目</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886675">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144" name="Google Shape;144;p17"/>
          <p:cNvSpPr/>
          <p:nvPr/>
        </p:nvSpPr>
        <p:spPr>
          <a:xfrm rot="10800000">
            <a:off x="5068425" y="4364225"/>
            <a:ext cx="5346900" cy="1784100"/>
          </a:xfrm>
          <a:prstGeom prst="bentArrow">
            <a:avLst>
              <a:gd fmla="val 25000" name="adj1"/>
              <a:gd fmla="val 24774" name="adj2"/>
              <a:gd fmla="val 25000" name="adj3"/>
              <a:gd fmla="val 43750" name="adj4"/>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7297800" y="4944350"/>
            <a:ext cx="2220600" cy="1325700"/>
          </a:xfrm>
          <a:prstGeom prst="rect">
            <a:avLst/>
          </a:prstGeom>
          <a:solidFill>
            <a:srgbClr val="F6B26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JP" sz="3600"/>
              <a:t>秘密計算</a:t>
            </a:r>
            <a:endParaRPr b="1" sz="3600"/>
          </a:p>
        </p:txBody>
      </p:sp>
      <p:sp>
        <p:nvSpPr>
          <p:cNvPr id="146" name="Google Shape;146;p17"/>
          <p:cNvSpPr/>
          <p:nvPr/>
        </p:nvSpPr>
        <p:spPr>
          <a:xfrm>
            <a:off x="1150850" y="4872375"/>
            <a:ext cx="3582900" cy="1671900"/>
          </a:xfrm>
          <a:prstGeom prst="horizontalScroll">
            <a:avLst>
              <a:gd fmla="val 12500"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JP" sz="3000"/>
              <a:t>進路評価を返</a:t>
            </a:r>
            <a:r>
              <a:rPr lang="ja-JP" sz="3000"/>
              <a:t>す</a:t>
            </a:r>
            <a:endParaRPr sz="3000"/>
          </a:p>
        </p:txBody>
      </p:sp>
      <p:sp>
        <p:nvSpPr>
          <p:cNvPr id="147" name="Google Shape;147;p17"/>
          <p:cNvSpPr/>
          <p:nvPr/>
        </p:nvSpPr>
        <p:spPr>
          <a:xfrm>
            <a:off x="7689600" y="2845350"/>
            <a:ext cx="888300" cy="13257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8665025" y="2785338"/>
            <a:ext cx="888300" cy="14457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9640450" y="2845350"/>
            <a:ext cx="888300" cy="13257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4942200" y="1339225"/>
            <a:ext cx="2494500" cy="1124100"/>
          </a:xfrm>
          <a:prstGeom prst="curvedDownArrow">
            <a:avLst>
              <a:gd fmla="val 25000" name="adj1"/>
              <a:gd fmla="val 50000" name="adj2"/>
              <a:gd fmla="val 25000" name="adj3"/>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txBox="1"/>
          <p:nvPr/>
        </p:nvSpPr>
        <p:spPr>
          <a:xfrm>
            <a:off x="3521875" y="3645125"/>
            <a:ext cx="1453500" cy="5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JP" sz="2400"/>
              <a:t>成績評価</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838200" y="276615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ja-JP"/>
              <a:t>モデルのデモ操作</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