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media/image7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6" r:id="rId2"/>
  </p:sldMasterIdLst>
  <p:sldIdLst>
    <p:sldId id="256" r:id="rId3"/>
    <p:sldId id="257" r:id="rId4"/>
    <p:sldId id="258" r:id="rId5"/>
    <p:sldId id="259" r:id="rId6"/>
    <p:sldId id="269" r:id="rId7"/>
    <p:sldId id="270" r:id="rId8"/>
    <p:sldId id="275" r:id="rId9"/>
    <p:sldId id="274" r:id="rId10"/>
    <p:sldId id="276" r:id="rId11"/>
    <p:sldId id="277" r:id="rId12"/>
    <p:sldId id="279" r:id="rId13"/>
    <p:sldId id="273" r:id="rId14"/>
    <p:sldId id="264" r:id="rId15"/>
    <p:sldId id="266" r:id="rId16"/>
    <p:sldId id="268" r:id="rId17"/>
    <p:sldId id="271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8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6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36C1-BD8C-4388-86F4-97EB15B5C8F4}" type="datetimeFigureOut">
              <a:rPr kumimoji="1" lang="ja-JP" altLang="en-US" smtClean="0"/>
              <a:t>2023/5/11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39B9B-5237-455E-AB6A-56E5BE0A08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6953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36C1-BD8C-4388-86F4-97EB15B5C8F4}" type="datetimeFigureOut">
              <a:rPr kumimoji="1" lang="ja-JP" altLang="en-US" smtClean="0"/>
              <a:t>2023/5/11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39B9B-5237-455E-AB6A-56E5BE0A08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7046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36C1-BD8C-4388-86F4-97EB15B5C8F4}" type="datetimeFigureOut">
              <a:rPr kumimoji="1" lang="ja-JP" altLang="en-US" smtClean="0"/>
              <a:t>2023/5/11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39B9B-5237-455E-AB6A-56E5BE0A08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6039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36C1-BD8C-4388-86F4-97EB15B5C8F4}" type="datetimeFigureOut">
              <a:rPr kumimoji="1" lang="ja-JP" altLang="en-US" smtClean="0"/>
              <a:t>2023/5/11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39B9B-5237-455E-AB6A-56E5BE0A086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619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36C1-BD8C-4388-86F4-97EB15B5C8F4}" type="datetimeFigureOut">
              <a:rPr kumimoji="1" lang="ja-JP" altLang="en-US" smtClean="0"/>
              <a:t>2023/5/11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39B9B-5237-455E-AB6A-56E5BE0A08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2195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36C1-BD8C-4388-86F4-97EB15B5C8F4}" type="datetimeFigureOut">
              <a:rPr kumimoji="1" lang="ja-JP" altLang="en-US" smtClean="0"/>
              <a:t>2023/5/11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39B9B-5237-455E-AB6A-56E5BE0A086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8740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36C1-BD8C-4388-86F4-97EB15B5C8F4}" type="datetimeFigureOut">
              <a:rPr kumimoji="1" lang="ja-JP" altLang="en-US" smtClean="0"/>
              <a:t>2023/5/11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39B9B-5237-455E-AB6A-56E5BE0A08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9090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36C1-BD8C-4388-86F4-97EB15B5C8F4}" type="datetimeFigureOut">
              <a:rPr kumimoji="1" lang="ja-JP" altLang="en-US" smtClean="0"/>
              <a:t>2023/5/11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39B9B-5237-455E-AB6A-56E5BE0A08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58736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36C1-BD8C-4388-86F4-97EB15B5C8F4}" type="datetimeFigureOut">
              <a:rPr kumimoji="1" lang="ja-JP" altLang="en-US" smtClean="0"/>
              <a:t>2023/5/11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39B9B-5237-455E-AB6A-56E5BE0A08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87459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36C1-BD8C-4388-86F4-97EB15B5C8F4}" type="datetimeFigureOut">
              <a:rPr kumimoji="1" lang="ja-JP" altLang="en-US" smtClean="0"/>
              <a:t>2023/5/11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39B9B-5237-455E-AB6A-56E5BE0A08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44787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1F936C1-BD8C-4388-86F4-97EB15B5C8F4}" type="datetimeFigureOut">
              <a:rPr kumimoji="1" lang="ja-JP" altLang="en-US" smtClean="0"/>
              <a:t>2023/5/11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739B9B-5237-455E-AB6A-56E5BE0A08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0006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36C1-BD8C-4388-86F4-97EB15B5C8F4}" type="datetimeFigureOut">
              <a:rPr kumimoji="1" lang="ja-JP" altLang="en-US" smtClean="0"/>
              <a:t>2023/5/11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39B9B-5237-455E-AB6A-56E5BE0A08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41451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36C1-BD8C-4388-86F4-97EB15B5C8F4}" type="datetimeFigureOut">
              <a:rPr kumimoji="1" lang="ja-JP" altLang="en-US" smtClean="0"/>
              <a:t>2023/5/11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39B9B-5237-455E-AB6A-56E5BE0A08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389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36C1-BD8C-4388-86F4-97EB15B5C8F4}" type="datetimeFigureOut">
              <a:rPr kumimoji="1" lang="ja-JP" altLang="en-US" smtClean="0"/>
              <a:t>2023/5/11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39B9B-5237-455E-AB6A-56E5BE0A08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63133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36C1-BD8C-4388-86F4-97EB15B5C8F4}" type="datetimeFigureOut">
              <a:rPr kumimoji="1" lang="ja-JP" altLang="en-US" smtClean="0"/>
              <a:t>2023/5/11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39B9B-5237-455E-AB6A-56E5BE0A08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3358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36C1-BD8C-4388-86F4-97EB15B5C8F4}" type="datetimeFigureOut">
              <a:rPr kumimoji="1" lang="ja-JP" altLang="en-US" smtClean="0"/>
              <a:t>2023/5/11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39B9B-5237-455E-AB6A-56E5BE0A08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1675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36C1-BD8C-4388-86F4-97EB15B5C8F4}" type="datetimeFigureOut">
              <a:rPr kumimoji="1" lang="ja-JP" altLang="en-US" smtClean="0"/>
              <a:t>2023/5/11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39B9B-5237-455E-AB6A-56E5BE0A08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5123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36C1-BD8C-4388-86F4-97EB15B5C8F4}" type="datetimeFigureOut">
              <a:rPr kumimoji="1" lang="ja-JP" altLang="en-US" smtClean="0"/>
              <a:t>2023/5/11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39B9B-5237-455E-AB6A-56E5BE0A086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4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36C1-BD8C-4388-86F4-97EB15B5C8F4}" type="datetimeFigureOut">
              <a:rPr kumimoji="1" lang="ja-JP" altLang="en-US" smtClean="0"/>
              <a:t>2023/5/11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39B9B-5237-455E-AB6A-56E5BE0A086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72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36C1-BD8C-4388-86F4-97EB15B5C8F4}" type="datetimeFigureOut">
              <a:rPr kumimoji="1" lang="ja-JP" altLang="en-US" smtClean="0"/>
              <a:t>2023/5/11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39B9B-5237-455E-AB6A-56E5BE0A08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341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36C1-BD8C-4388-86F4-97EB15B5C8F4}" type="datetimeFigureOut">
              <a:rPr kumimoji="1" lang="ja-JP" altLang="en-US" smtClean="0"/>
              <a:t>2023/5/11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39B9B-5237-455E-AB6A-56E5BE0A08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2861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36C1-BD8C-4388-86F4-97EB15B5C8F4}" type="datetimeFigureOut">
              <a:rPr kumimoji="1" lang="ja-JP" altLang="en-US" smtClean="0"/>
              <a:t>2023/5/11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39B9B-5237-455E-AB6A-56E5BE0A08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3493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1F936C1-BD8C-4388-86F4-97EB15B5C8F4}" type="datetimeFigureOut">
              <a:rPr kumimoji="1" lang="ja-JP" altLang="en-US" smtClean="0"/>
              <a:t>2023/5/11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39B9B-5237-455E-AB6A-56E5BE0A08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0834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1F936C1-BD8C-4388-86F4-97EB15B5C8F4}" type="datetimeFigureOut">
              <a:rPr kumimoji="1" lang="ja-JP" altLang="en-US" smtClean="0"/>
              <a:t>2023/5/11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D739B9B-5237-455E-AB6A-56E5BE0A086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555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056938" y="3319596"/>
            <a:ext cx="1600662" cy="1121884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ja-JP" b="1" dirty="0" smtClean="0"/>
              <a:t/>
            </a:r>
            <a:br>
              <a:rPr lang="en-US" altLang="ja-JP" b="1" dirty="0" smtClean="0"/>
            </a:br>
            <a:r>
              <a:rPr lang="en-US" altLang="ja-JP" b="1" dirty="0"/>
              <a:t/>
            </a:r>
            <a:br>
              <a:rPr lang="en-US" altLang="ja-JP" b="1" dirty="0"/>
            </a:br>
            <a:r>
              <a:rPr kumimoji="1" lang="en-US" altLang="ja-JP" b="1" dirty="0" smtClean="0"/>
              <a:t>KFC</a:t>
            </a:r>
            <a:endParaRPr kumimoji="1" lang="ja-JP" altLang="en-US" b="1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00051" y="4603256"/>
            <a:ext cx="1585999" cy="435319"/>
          </a:xfrm>
        </p:spPr>
        <p:txBody>
          <a:bodyPr>
            <a:noAutofit/>
          </a:bodyPr>
          <a:lstStyle/>
          <a:p>
            <a:pPr algn="l"/>
            <a:r>
              <a:rPr lang="ja-JP" altLang="en-US" sz="2200" b="1" dirty="0" smtClean="0"/>
              <a:t>メンバー</a:t>
            </a:r>
            <a:endParaRPr kumimoji="1" lang="ja-JP" altLang="en-US" sz="2200" b="1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958" t="-4182" r="-1875" b="-12486"/>
          <a:stretch/>
        </p:blipFill>
        <p:spPr>
          <a:xfrm>
            <a:off x="1332000" y="1101150"/>
            <a:ext cx="9602700" cy="1260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77800" dist="63500" dir="1200000" algn="tl" rotWithShape="0">
              <a:srgbClr val="000000"/>
            </a:outerShdw>
          </a:effectLst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000" y="3550853"/>
            <a:ext cx="724938" cy="659370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700" y="3569464"/>
            <a:ext cx="724938" cy="659370"/>
          </a:xfrm>
          <a:prstGeom prst="rect">
            <a:avLst/>
          </a:prstGeom>
        </p:spPr>
      </p:pic>
      <p:sp>
        <p:nvSpPr>
          <p:cNvPr id="16" name="サブタイトル 2"/>
          <p:cNvSpPr txBox="1">
            <a:spLocks/>
          </p:cNvSpPr>
          <p:nvPr/>
        </p:nvSpPr>
        <p:spPr>
          <a:xfrm>
            <a:off x="2715550" y="4603256"/>
            <a:ext cx="1677900" cy="14478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kumimoji="1"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200" b="1" dirty="0" smtClean="0"/>
              <a:t>小畠 優香</a:t>
            </a:r>
            <a:endParaRPr lang="en-US" altLang="ja-JP" sz="2200" b="1" dirty="0"/>
          </a:p>
          <a:p>
            <a:r>
              <a:rPr lang="ja-JP" altLang="en-US" sz="2200" b="1" dirty="0" smtClean="0"/>
              <a:t>竹内 柊野</a:t>
            </a:r>
            <a:endParaRPr lang="en-US" altLang="ja-JP" sz="2200" b="1" dirty="0"/>
          </a:p>
          <a:p>
            <a:r>
              <a:rPr lang="ja-JP" altLang="en-US" sz="2200" b="1" dirty="0" smtClean="0"/>
              <a:t>藤本 祥恵</a:t>
            </a:r>
            <a:endParaRPr lang="ja-JP" alt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83980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559147"/>
              </p:ext>
            </p:extLst>
          </p:nvPr>
        </p:nvGraphicFramePr>
        <p:xfrm>
          <a:off x="510359" y="739039"/>
          <a:ext cx="11227986" cy="5090160"/>
        </p:xfrm>
        <a:graphic>
          <a:graphicData uri="http://schemas.openxmlformats.org/drawingml/2006/table">
            <a:tbl>
              <a:tblPr/>
              <a:tblGrid>
                <a:gridCol w="5613993">
                  <a:extLst>
                    <a:ext uri="{9D8B030D-6E8A-4147-A177-3AD203B41FA5}">
                      <a16:colId xmlns:a16="http://schemas.microsoft.com/office/drawing/2014/main" val="2308283152"/>
                    </a:ext>
                  </a:extLst>
                </a:gridCol>
                <a:gridCol w="5613993">
                  <a:extLst>
                    <a:ext uri="{9D8B030D-6E8A-4147-A177-3AD203B41FA5}">
                      <a16:colId xmlns:a16="http://schemas.microsoft.com/office/drawing/2014/main" val="764685074"/>
                    </a:ext>
                  </a:extLst>
                </a:gridCol>
              </a:tblGrid>
              <a:tr h="373646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600" b="1" dirty="0">
                          <a:effectLst/>
                        </a:rPr>
                        <a:t>カラム名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600" b="1" dirty="0">
                          <a:effectLst/>
                        </a:rPr>
                        <a:t>役割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036366"/>
                  </a:ext>
                </a:extLst>
              </a:tr>
              <a:tr h="37364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animal_id</a:t>
                      </a:r>
                      <a:endParaRPr lang="en-US" sz="1800" dirty="0"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800" kern="100" dirty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掲載</a:t>
                      </a:r>
                      <a:r>
                        <a:rPr lang="en-US" sz="1800" kern="100" dirty="0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637458"/>
                  </a:ext>
                </a:extLst>
              </a:tr>
              <a:tr h="373646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800" dirty="0" smtClean="0"/>
                        <a:t>title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タイトル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823359"/>
                  </a:ext>
                </a:extLst>
              </a:tr>
              <a:tr h="373646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800" dirty="0" smtClean="0"/>
                        <a:t>image_1,2,3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800" kern="100" dirty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画像</a:t>
                      </a:r>
                      <a:r>
                        <a:rPr lang="en-US" sz="1800" kern="100" dirty="0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1,2,3</a:t>
                      </a:r>
                      <a:endParaRPr lang="ja-JP" sz="1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5592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800" dirty="0" smtClean="0"/>
                        <a:t>kind</a:t>
                      </a:r>
                      <a:endParaRPr lang="ja-JP" altLang="en-US" sz="1800" dirty="0"/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800" kern="100" dirty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犬</a:t>
                      </a:r>
                      <a:r>
                        <a:rPr lang="en-US" sz="1800" kern="100" dirty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or</a:t>
                      </a:r>
                      <a:r>
                        <a:rPr lang="ja-JP" sz="1800" kern="100" dirty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猫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201868"/>
                  </a:ext>
                </a:extLst>
              </a:tr>
              <a:tr h="373646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800" dirty="0" smtClean="0"/>
                        <a:t>gender</a:t>
                      </a:r>
                      <a:endParaRPr lang="ja-JP" altLang="en-US" sz="1800" dirty="0"/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性別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565788"/>
                  </a:ext>
                </a:extLst>
              </a:tr>
              <a:tr h="373646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800" dirty="0" smtClean="0">
                          <a:effectLst/>
                        </a:rPr>
                        <a:t>age</a:t>
                      </a:r>
                      <a:endParaRPr lang="en-US" sz="1800" dirty="0"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800" kern="100" dirty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年齢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7095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800" dirty="0" smtClean="0">
                          <a:effectLst/>
                        </a:rPr>
                        <a:t>area_1,2,3</a:t>
                      </a:r>
                      <a:endParaRPr lang="en-US" sz="1800" dirty="0"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800" kern="100" dirty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募集対象</a:t>
                      </a:r>
                      <a:r>
                        <a:rPr lang="ja-JP" sz="1800" kern="100" dirty="0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地域</a:t>
                      </a:r>
                      <a:r>
                        <a:rPr lang="en-US" altLang="ja-JP" sz="1800" kern="100" dirty="0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1,2,3</a:t>
                      </a:r>
                      <a:endParaRPr lang="ja-JP" sz="1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551959"/>
                  </a:ext>
                </a:extLst>
              </a:tr>
              <a:tr h="373646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800" dirty="0" err="1" smtClean="0">
                          <a:effectLst/>
                        </a:rPr>
                        <a:t>animal_area</a:t>
                      </a:r>
                      <a:endParaRPr lang="en-US" sz="1800" dirty="0"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800" kern="100" dirty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動物のいる地域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15690"/>
                  </a:ext>
                </a:extLst>
              </a:tr>
              <a:tr h="373646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800" dirty="0" err="1" smtClean="0">
                          <a:effectLst/>
                        </a:rPr>
                        <a:t>animal_character</a:t>
                      </a:r>
                      <a:endParaRPr lang="en-US" sz="1800" dirty="0"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特徴（性格）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789344"/>
                  </a:ext>
                </a:extLst>
              </a:tr>
              <a:tr h="373646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800" dirty="0" smtClean="0">
                          <a:effectLst/>
                        </a:rPr>
                        <a:t>other</a:t>
                      </a:r>
                      <a:endParaRPr lang="en-US" sz="1800" dirty="0"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特記事項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061794"/>
                  </a:ext>
                </a:extLst>
              </a:tr>
              <a:tr h="373646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800" dirty="0" err="1" smtClean="0">
                          <a:effectLst/>
                        </a:rPr>
                        <a:t>user_id</a:t>
                      </a:r>
                      <a:endParaRPr lang="en-US" sz="1800" dirty="0"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800" kern="100" dirty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登録したブリーダーの</a:t>
                      </a:r>
                      <a:r>
                        <a:rPr lang="en-US" sz="1800" kern="100" dirty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ID</a:t>
                      </a:r>
                      <a:endParaRPr lang="ja-JP" sz="1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421963"/>
                  </a:ext>
                </a:extLst>
              </a:tr>
            </a:tbl>
          </a:graphicData>
        </a:graphic>
      </p:graphicFrame>
      <p:sp>
        <p:nvSpPr>
          <p:cNvPr id="9" name="テキスト ボックス 8"/>
          <p:cNvSpPr txBox="1"/>
          <p:nvPr/>
        </p:nvSpPr>
        <p:spPr>
          <a:xfrm>
            <a:off x="277210" y="230183"/>
            <a:ext cx="11449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・</a:t>
            </a:r>
            <a:r>
              <a:rPr lang="en-US" altLang="ja-JP" sz="2000" dirty="0"/>
              <a:t>animal</a:t>
            </a:r>
            <a:r>
              <a:rPr kumimoji="1" lang="ja-JP" altLang="en-US" sz="2000" dirty="0" smtClean="0"/>
              <a:t>（犬猫情報の保管場所）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8098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89"/>
          <a:stretch/>
        </p:blipFill>
        <p:spPr>
          <a:xfrm>
            <a:off x="228601" y="649610"/>
            <a:ext cx="5798613" cy="383797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テキスト ボックス 3"/>
          <p:cNvSpPr txBox="1"/>
          <p:nvPr/>
        </p:nvSpPr>
        <p:spPr>
          <a:xfrm>
            <a:off x="228601" y="177083"/>
            <a:ext cx="11772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/>
              <a:t>里親</a:t>
            </a:r>
            <a:r>
              <a:rPr lang="ja-JP" altLang="en-US" sz="2000" b="1" dirty="0" smtClean="0"/>
              <a:t>募集</a:t>
            </a:r>
            <a:r>
              <a:rPr lang="ja-JP" altLang="en-US" sz="2000" b="1" dirty="0"/>
              <a:t>ペ</a:t>
            </a:r>
            <a:r>
              <a:rPr lang="ja-JP" altLang="en-US" sz="2000" b="1" dirty="0" smtClean="0"/>
              <a:t>ージ</a:t>
            </a:r>
            <a:endParaRPr lang="en-US" altLang="ja-JP" sz="2000" b="1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096000" y="677745"/>
            <a:ext cx="564208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・里親募集ページでは、登録されている犬猫の</a:t>
            </a:r>
            <a:endParaRPr kumimoji="1" lang="en-US" altLang="ja-JP" sz="2000" dirty="0" smtClean="0"/>
          </a:p>
          <a:p>
            <a:r>
              <a:rPr lang="ja-JP" altLang="en-US" sz="2000" dirty="0"/>
              <a:t>　</a:t>
            </a:r>
            <a:r>
              <a:rPr kumimoji="1" lang="ja-JP" altLang="en-US" sz="2000" dirty="0" smtClean="0"/>
              <a:t>中から動物の種類、募集対象地域、動物の</a:t>
            </a:r>
            <a:r>
              <a:rPr kumimoji="1" lang="ja-JP" altLang="en-US" sz="2000" dirty="0" err="1" smtClean="0"/>
              <a:t>い</a:t>
            </a:r>
            <a:endParaRPr lang="en-US" altLang="ja-JP" sz="2000" dirty="0"/>
          </a:p>
          <a:p>
            <a:r>
              <a:rPr lang="ja-JP" altLang="en-US" sz="2000" dirty="0"/>
              <a:t>　</a:t>
            </a:r>
            <a:r>
              <a:rPr kumimoji="1" lang="ja-JP" altLang="en-US" sz="2000" dirty="0" err="1" smtClean="0"/>
              <a:t>る</a:t>
            </a:r>
            <a:r>
              <a:rPr kumimoji="1" lang="ja-JP" altLang="en-US" sz="2000" dirty="0" smtClean="0"/>
              <a:t>地域</a:t>
            </a:r>
            <a:r>
              <a:rPr lang="ja-JP" altLang="en-US" sz="2000" dirty="0" smtClean="0"/>
              <a:t>、キーワードを指定して</a:t>
            </a:r>
            <a:r>
              <a:rPr lang="en-US" altLang="ja-JP" sz="2000" dirty="0" smtClean="0"/>
              <a:t>animal</a:t>
            </a:r>
            <a:r>
              <a:rPr lang="ja-JP" altLang="en-US" sz="2000" dirty="0" smtClean="0"/>
              <a:t>テーブ</a:t>
            </a:r>
            <a:endParaRPr lang="en-US" altLang="ja-JP" sz="2000" dirty="0" smtClean="0"/>
          </a:p>
          <a:p>
            <a:r>
              <a:rPr lang="ja-JP" altLang="en-US" sz="2000" dirty="0" smtClean="0"/>
              <a:t>　ルから条件に合致したデータを取り出して表</a:t>
            </a:r>
            <a:endParaRPr lang="en-US" altLang="ja-JP" sz="2000" dirty="0" smtClean="0"/>
          </a:p>
          <a:p>
            <a:r>
              <a:rPr lang="ja-JP" altLang="en-US" sz="2000" dirty="0" smtClean="0"/>
              <a:t>　示しています。</a:t>
            </a:r>
            <a:endParaRPr lang="en-US" altLang="ja-JP" sz="20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115050" y="2437649"/>
            <a:ext cx="56420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/>
              <a:t>・里親申し込みをしたい動物を選択して、アン</a:t>
            </a:r>
            <a:endParaRPr lang="en-US" altLang="ja-JP" sz="2000" dirty="0" smtClean="0"/>
          </a:p>
          <a:p>
            <a:r>
              <a:rPr lang="ja-JP" altLang="en-US" sz="2000" dirty="0" smtClean="0"/>
              <a:t>　ケートや同意事項を入力して里親申し込みを</a:t>
            </a:r>
            <a:endParaRPr lang="en-US" altLang="ja-JP" sz="2000" dirty="0" smtClean="0"/>
          </a:p>
          <a:p>
            <a:r>
              <a:rPr lang="ja-JP" altLang="en-US" sz="2000" dirty="0" smtClean="0"/>
              <a:t>　完了させてください。</a:t>
            </a:r>
            <a:endParaRPr lang="en-US" altLang="ja-JP" sz="200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59" b="14826"/>
          <a:stretch/>
        </p:blipFill>
        <p:spPr>
          <a:xfrm>
            <a:off x="228601" y="5050185"/>
            <a:ext cx="5798613" cy="11816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テキスト ボックス 6"/>
          <p:cNvSpPr txBox="1"/>
          <p:nvPr/>
        </p:nvSpPr>
        <p:spPr>
          <a:xfrm>
            <a:off x="6115049" y="3582000"/>
            <a:ext cx="56420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/>
              <a:t>・申し込みが完了すると、里親申し込みをした　</a:t>
            </a:r>
            <a:endParaRPr lang="en-US" altLang="ja-JP" sz="2000" dirty="0" smtClean="0"/>
          </a:p>
          <a:p>
            <a:r>
              <a:rPr lang="ja-JP" altLang="en-US" sz="2000" dirty="0"/>
              <a:t>　</a:t>
            </a:r>
            <a:r>
              <a:rPr lang="ja-JP" altLang="en-US" sz="2000" dirty="0" smtClean="0"/>
              <a:t>動物を掲載しているブリーダーとメッセージ</a:t>
            </a:r>
            <a:endParaRPr lang="en-US" altLang="ja-JP" sz="2000" dirty="0" smtClean="0"/>
          </a:p>
          <a:p>
            <a:r>
              <a:rPr lang="ja-JP" altLang="en-US" sz="2000" dirty="0" smtClean="0"/>
              <a:t>　のやり取りができるようになります。</a:t>
            </a:r>
            <a:endParaRPr lang="en-US" altLang="ja-JP" sz="2000" dirty="0" smtClean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40764" y="4596967"/>
            <a:ext cx="11772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 smtClean="0"/>
              <a:t>里親申込完了ページ</a:t>
            </a:r>
            <a:endParaRPr lang="en-US" altLang="ja-JP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65424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90" r="14448"/>
          <a:stretch/>
        </p:blipFill>
        <p:spPr>
          <a:xfrm>
            <a:off x="5576045" y="34365"/>
            <a:ext cx="6598024" cy="628724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idx="4294967295"/>
          </p:nvPr>
        </p:nvSpPr>
        <p:spPr>
          <a:xfrm>
            <a:off x="0" y="2922494"/>
            <a:ext cx="7135906" cy="965760"/>
          </a:xfrm>
        </p:spPr>
        <p:txBody>
          <a:bodyPr/>
          <a:lstStyle/>
          <a:p>
            <a:pPr algn="ctr"/>
            <a:r>
              <a:rPr kumimoji="1" lang="ja-JP" altLang="en-US" b="1" dirty="0" smtClean="0"/>
              <a:t>メッセージ機能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7041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87565" y="50466"/>
            <a:ext cx="1158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/>
              <a:t>使用</a:t>
            </a:r>
            <a:r>
              <a:rPr lang="ja-JP" altLang="en-US" sz="2000" b="1" dirty="0" smtClean="0"/>
              <a:t>するテーブル</a:t>
            </a:r>
            <a:endParaRPr lang="en-US" altLang="ja-JP" sz="2000" b="1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87565" y="443125"/>
            <a:ext cx="11449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・</a:t>
            </a:r>
            <a:r>
              <a:rPr kumimoji="1" lang="en-US" altLang="ja-JP" sz="2000" dirty="0" smtClean="0"/>
              <a:t>message</a:t>
            </a:r>
          </a:p>
          <a:p>
            <a:r>
              <a:rPr kumimoji="1" lang="ja-JP" altLang="en-US" sz="2000" dirty="0" smtClean="0"/>
              <a:t>（ユーザー間のメッセージ保管場所）</a:t>
            </a:r>
            <a:endParaRPr kumimoji="1" lang="ja-JP" altLang="en-US" sz="2000" dirty="0"/>
          </a:p>
        </p:txBody>
      </p:sp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49109"/>
              </p:ext>
            </p:extLst>
          </p:nvPr>
        </p:nvGraphicFramePr>
        <p:xfrm>
          <a:off x="6293229" y="3372988"/>
          <a:ext cx="5476736" cy="2865120"/>
        </p:xfrm>
        <a:graphic>
          <a:graphicData uri="http://schemas.openxmlformats.org/drawingml/2006/table">
            <a:tbl>
              <a:tblPr/>
              <a:tblGrid>
                <a:gridCol w="2738368">
                  <a:extLst>
                    <a:ext uri="{9D8B030D-6E8A-4147-A177-3AD203B41FA5}">
                      <a16:colId xmlns:a16="http://schemas.microsoft.com/office/drawing/2014/main" val="2308283152"/>
                    </a:ext>
                  </a:extLst>
                </a:gridCol>
                <a:gridCol w="2738368">
                  <a:extLst>
                    <a:ext uri="{9D8B030D-6E8A-4147-A177-3AD203B41FA5}">
                      <a16:colId xmlns:a16="http://schemas.microsoft.com/office/drawing/2014/main" val="764685074"/>
                    </a:ext>
                  </a:extLst>
                </a:gridCol>
              </a:tblGrid>
              <a:tr h="349271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600" b="1" dirty="0">
                          <a:effectLst/>
                        </a:rPr>
                        <a:t>カラム名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600" b="1" dirty="0">
                          <a:effectLst/>
                        </a:rPr>
                        <a:t>役割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036366"/>
                  </a:ext>
                </a:extLst>
              </a:tr>
              <a:tr h="34927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id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600" dirty="0">
                          <a:effectLst/>
                        </a:rPr>
                        <a:t>メッセージ</a:t>
                      </a:r>
                      <a:r>
                        <a:rPr lang="en-US" sz="1600" dirty="0">
                          <a:effectLst/>
                        </a:rPr>
                        <a:t>ID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637458"/>
                  </a:ext>
                </a:extLst>
              </a:tr>
              <a:tr h="34927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text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600" dirty="0">
                          <a:effectLst/>
                        </a:rPr>
                        <a:t>メッセージ内容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823359"/>
                  </a:ext>
                </a:extLst>
              </a:tr>
              <a:tr h="34927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effectLst/>
                        </a:rPr>
                        <a:t>user_id</a:t>
                      </a:r>
                      <a:endParaRPr lang="en-US" sz="1600" dirty="0"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600" dirty="0">
                          <a:effectLst/>
                        </a:rPr>
                        <a:t>メッセージをしたユーザー</a:t>
                      </a:r>
                      <a:r>
                        <a:rPr lang="en-US" altLang="ja-JP" sz="1600" dirty="0">
                          <a:effectLst/>
                        </a:rPr>
                        <a:t>ID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559270"/>
                  </a:ext>
                </a:extLst>
              </a:tr>
              <a:tr h="34927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effectLst/>
                        </a:rPr>
                        <a:t>destination_user_id</a:t>
                      </a:r>
                      <a:endParaRPr lang="en-US" sz="1600" dirty="0"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600">
                          <a:effectLst/>
                        </a:rPr>
                        <a:t>メッセージ送信先のユーザー</a:t>
                      </a:r>
                      <a:r>
                        <a:rPr lang="en-US" altLang="ja-JP" sz="1600">
                          <a:effectLst/>
                        </a:rPr>
                        <a:t>ID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201868"/>
                  </a:ext>
                </a:extLst>
              </a:tr>
              <a:tr h="34927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effectLst/>
                        </a:rPr>
                        <a:t>created_id</a:t>
                      </a:r>
                      <a:endParaRPr lang="en-US" sz="1600" dirty="0"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600" dirty="0">
                          <a:effectLst/>
                        </a:rPr>
                        <a:t>メッセージをした時刻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565788"/>
                  </a:ext>
                </a:extLst>
              </a:tr>
            </a:tbl>
          </a:graphicData>
        </a:graphic>
      </p:graphicFrame>
      <p:pic>
        <p:nvPicPr>
          <p:cNvPr id="13" name="図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12"/>
          <a:stretch/>
        </p:blipFill>
        <p:spPr>
          <a:xfrm>
            <a:off x="187565" y="1205800"/>
            <a:ext cx="5818792" cy="3402059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99"/>
          <a:stretch/>
        </p:blipFill>
        <p:spPr>
          <a:xfrm>
            <a:off x="6293229" y="1143798"/>
            <a:ext cx="3383320" cy="2040453"/>
          </a:xfrm>
          <a:prstGeom prst="rect">
            <a:avLst/>
          </a:prstGeom>
        </p:spPr>
      </p:pic>
      <p:sp>
        <p:nvSpPr>
          <p:cNvPr id="15" name="テキスト ボックス 14"/>
          <p:cNvSpPr txBox="1"/>
          <p:nvPr/>
        </p:nvSpPr>
        <p:spPr>
          <a:xfrm>
            <a:off x="6096002" y="390340"/>
            <a:ext cx="63111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/>
              <a:t>・</a:t>
            </a:r>
            <a:r>
              <a:rPr lang="en-US" altLang="ja-JP" sz="2000" dirty="0" err="1" smtClean="0"/>
              <a:t>message_relation</a:t>
            </a:r>
            <a:endParaRPr lang="en-US" altLang="ja-JP" sz="2000" dirty="0" smtClean="0"/>
          </a:p>
          <a:p>
            <a:r>
              <a:rPr lang="ja-JP" altLang="en-US" sz="2000" dirty="0" smtClean="0"/>
              <a:t>（メッセージやり取りがあったユーザーの格納場所）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4514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28601" y="430307"/>
            <a:ext cx="11772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 smtClean="0"/>
              <a:t>トークルーム一覧</a:t>
            </a:r>
            <a:endParaRPr lang="en-US" altLang="ja-JP" sz="2000" b="1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096000" y="959105"/>
            <a:ext cx="56420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・里親申し込みが完了した時に</a:t>
            </a:r>
            <a:r>
              <a:rPr kumimoji="1" lang="en-US" altLang="ja-JP" sz="2000" dirty="0" err="1" smtClean="0"/>
              <a:t>messege_relation</a:t>
            </a:r>
            <a:endParaRPr kumimoji="1" lang="en-US" altLang="ja-JP" sz="2000" dirty="0" smtClean="0"/>
          </a:p>
          <a:p>
            <a:r>
              <a:rPr lang="ja-JP" altLang="en-US" sz="2000" dirty="0" smtClean="0"/>
              <a:t>　</a:t>
            </a:r>
            <a:r>
              <a:rPr kumimoji="1" lang="ja-JP" altLang="en-US" sz="2000" dirty="0" smtClean="0"/>
              <a:t>テーブルにログインユーザーとブリーダーの　</a:t>
            </a:r>
            <a:endParaRPr kumimoji="1" lang="en-US" altLang="ja-JP" sz="2000" dirty="0" smtClean="0"/>
          </a:p>
          <a:p>
            <a:r>
              <a:rPr lang="ja-JP" altLang="en-US" sz="2000" dirty="0" smtClean="0"/>
              <a:t>　</a:t>
            </a:r>
            <a:r>
              <a:rPr kumimoji="1" lang="ja-JP" altLang="en-US" sz="2000" dirty="0" smtClean="0"/>
              <a:t>トークルームが無い場合、</a:t>
            </a:r>
            <a:r>
              <a:rPr lang="en-US" altLang="ja-JP" sz="2000" dirty="0"/>
              <a:t> </a:t>
            </a:r>
            <a:r>
              <a:rPr lang="en-US" altLang="ja-JP" sz="2000" dirty="0" err="1" smtClean="0"/>
              <a:t>messege_relation</a:t>
            </a:r>
            <a:endParaRPr lang="en-US" altLang="ja-JP" sz="2000" dirty="0" smtClean="0"/>
          </a:p>
          <a:p>
            <a:r>
              <a:rPr lang="ja-JP" altLang="en-US" sz="2000" dirty="0" smtClean="0"/>
              <a:t>　テーブルに各ユーザーの</a:t>
            </a:r>
            <a:r>
              <a:rPr lang="en-US" altLang="ja-JP" sz="2000" dirty="0" smtClean="0"/>
              <a:t>ID</a:t>
            </a:r>
            <a:r>
              <a:rPr lang="ja-JP" altLang="en-US" sz="2000" dirty="0" smtClean="0"/>
              <a:t>情報を追加します。</a:t>
            </a:r>
            <a:endParaRPr lang="en-US" altLang="ja-JP" sz="200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02"/>
          <a:stretch/>
        </p:blipFill>
        <p:spPr>
          <a:xfrm>
            <a:off x="228601" y="959105"/>
            <a:ext cx="5778062" cy="46806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テキスト ボックス 8"/>
          <p:cNvSpPr txBox="1"/>
          <p:nvPr/>
        </p:nvSpPr>
        <p:spPr>
          <a:xfrm>
            <a:off x="6095999" y="2381741"/>
            <a:ext cx="56420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/>
              <a:t>・トークルーム一覧を開くと、</a:t>
            </a:r>
            <a:r>
              <a:rPr lang="en-US" altLang="ja-JP" sz="2000" dirty="0" err="1" smtClean="0"/>
              <a:t>messege_relation</a:t>
            </a:r>
            <a:endParaRPr lang="en-US" altLang="ja-JP" sz="2000" dirty="0" smtClean="0"/>
          </a:p>
          <a:p>
            <a:r>
              <a:rPr lang="ja-JP" altLang="en-US" sz="2000" dirty="0" smtClean="0"/>
              <a:t>　テーブルからログインユーザー</a:t>
            </a:r>
            <a:r>
              <a:rPr lang="en-US" altLang="ja-JP" sz="2000" dirty="0" smtClean="0"/>
              <a:t>ID</a:t>
            </a:r>
            <a:r>
              <a:rPr lang="ja-JP" altLang="en-US" sz="2000" dirty="0" smtClean="0"/>
              <a:t>が格納され　</a:t>
            </a:r>
            <a:endParaRPr lang="en-US" altLang="ja-JP" sz="2000" dirty="0" smtClean="0"/>
          </a:p>
          <a:p>
            <a:r>
              <a:rPr lang="ja-JP" altLang="en-US" sz="2000" dirty="0" smtClean="0"/>
              <a:t>　</a:t>
            </a:r>
            <a:r>
              <a:rPr lang="ja-JP" altLang="en-US" sz="2000" dirty="0" err="1" smtClean="0"/>
              <a:t>て</a:t>
            </a:r>
            <a:r>
              <a:rPr lang="ja-JP" altLang="en-US" sz="2000" dirty="0" smtClean="0"/>
              <a:t>いるトークルームを取り出して表示してい</a:t>
            </a:r>
            <a:endParaRPr lang="en-US" altLang="ja-JP" sz="2000" dirty="0" smtClean="0"/>
          </a:p>
          <a:p>
            <a:r>
              <a:rPr lang="ja-JP" altLang="en-US" sz="2000" dirty="0" smtClean="0"/>
              <a:t>　ます。</a:t>
            </a:r>
            <a:endParaRPr lang="en-US" altLang="ja-JP" sz="2000" dirty="0" smtClean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116691" y="3804377"/>
            <a:ext cx="56420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/>
              <a:t>・各トークルームには</a:t>
            </a:r>
            <a:r>
              <a:rPr lang="en-US" altLang="ja-JP" sz="2000" dirty="0" err="1" smtClean="0"/>
              <a:t>messege</a:t>
            </a:r>
            <a:r>
              <a:rPr lang="ja-JP" altLang="en-US" sz="2000" dirty="0" smtClean="0"/>
              <a:t>テーブルから直</a:t>
            </a:r>
            <a:endParaRPr lang="en-US" altLang="ja-JP" sz="2000" dirty="0" smtClean="0"/>
          </a:p>
          <a:p>
            <a:r>
              <a:rPr lang="ja-JP" altLang="en-US" sz="2000" dirty="0" smtClean="0"/>
              <a:t>　近のやり取りを</a:t>
            </a:r>
            <a:r>
              <a:rPr lang="en-US" altLang="ja-JP" sz="2000" dirty="0" smtClean="0"/>
              <a:t>1</a:t>
            </a:r>
            <a:r>
              <a:rPr lang="ja-JP" altLang="en-US" sz="2000" dirty="0" smtClean="0"/>
              <a:t>件表示しています。</a:t>
            </a:r>
            <a:endParaRPr lang="en-US" altLang="ja-JP" sz="2000" dirty="0" smtClean="0"/>
          </a:p>
        </p:txBody>
      </p:sp>
    </p:spTree>
    <p:extLst>
      <p:ext uri="{BB962C8B-B14F-4D97-AF65-F5344CB8AC3E}">
        <p14:creationId xmlns:p14="http://schemas.microsoft.com/office/powerpoint/2010/main" val="167967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28601" y="430307"/>
            <a:ext cx="11772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/>
              <a:t>メッセージ</a:t>
            </a:r>
            <a:endParaRPr lang="en-US" altLang="ja-JP" sz="2000" b="1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096000" y="959105"/>
            <a:ext cx="56420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・ログインユーザー</a:t>
            </a:r>
            <a:r>
              <a:rPr kumimoji="1" lang="en-US" altLang="ja-JP" sz="2000" dirty="0" smtClean="0"/>
              <a:t>ID</a:t>
            </a:r>
            <a:r>
              <a:rPr kumimoji="1" lang="ja-JP" altLang="en-US" sz="2000" dirty="0" smtClean="0"/>
              <a:t>と選択された</a:t>
            </a:r>
            <a:r>
              <a:rPr lang="ja-JP" altLang="en-US" sz="2000" dirty="0" smtClean="0"/>
              <a:t>トークルー</a:t>
            </a:r>
            <a:endParaRPr lang="en-US" altLang="ja-JP" sz="2000" dirty="0" smtClean="0"/>
          </a:p>
          <a:p>
            <a:r>
              <a:rPr lang="ja-JP" altLang="en-US" sz="2000" dirty="0" smtClean="0"/>
              <a:t>　ムのユーザー</a:t>
            </a:r>
            <a:r>
              <a:rPr lang="en-US" altLang="ja-JP" sz="2000" dirty="0" smtClean="0"/>
              <a:t>ID</a:t>
            </a:r>
            <a:r>
              <a:rPr lang="ja-JP" altLang="en-US" sz="2000" dirty="0" smtClean="0"/>
              <a:t>を使用して、</a:t>
            </a:r>
            <a:r>
              <a:rPr lang="en-US" altLang="ja-JP" sz="2000" dirty="0" err="1" smtClean="0"/>
              <a:t>messege</a:t>
            </a:r>
            <a:r>
              <a:rPr lang="ja-JP" altLang="en-US" sz="2000" dirty="0" smtClean="0"/>
              <a:t>テーブル</a:t>
            </a:r>
            <a:endParaRPr lang="en-US" altLang="ja-JP" sz="2000" dirty="0" smtClean="0"/>
          </a:p>
          <a:p>
            <a:r>
              <a:rPr lang="ja-JP" altLang="en-US" sz="2000" dirty="0" smtClean="0"/>
              <a:t>　からやり取りを取り出しています。</a:t>
            </a:r>
            <a:endParaRPr lang="en-US" altLang="ja-JP" sz="20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095999" y="2103456"/>
            <a:ext cx="56420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/>
              <a:t>・メッセージを送信すると各ユーザー</a:t>
            </a:r>
            <a:r>
              <a:rPr lang="en-US" altLang="ja-JP" sz="2000" dirty="0" smtClean="0"/>
              <a:t>ID</a:t>
            </a:r>
            <a:r>
              <a:rPr lang="ja-JP" altLang="en-US" sz="2000" dirty="0" err="1" smtClean="0"/>
              <a:t>、</a:t>
            </a:r>
            <a:r>
              <a:rPr lang="ja-JP" altLang="en-US" sz="2000" dirty="0" smtClean="0"/>
              <a:t>メッ</a:t>
            </a:r>
            <a:endParaRPr lang="en-US" altLang="ja-JP" sz="2000" dirty="0" smtClean="0"/>
          </a:p>
          <a:p>
            <a:r>
              <a:rPr lang="ja-JP" altLang="en-US" sz="2000" dirty="0" smtClean="0"/>
              <a:t>　セージ内容、送信時刻を</a:t>
            </a:r>
            <a:r>
              <a:rPr lang="en-US" altLang="ja-JP" sz="2000" dirty="0" smtClean="0"/>
              <a:t>message</a:t>
            </a:r>
            <a:r>
              <a:rPr lang="ja-JP" altLang="en-US" sz="2000" dirty="0" smtClean="0"/>
              <a:t>テーブルに</a:t>
            </a:r>
            <a:endParaRPr lang="en-US" altLang="ja-JP" sz="2000" dirty="0" smtClean="0"/>
          </a:p>
          <a:p>
            <a:r>
              <a:rPr lang="ja-JP" altLang="en-US" sz="2000" dirty="0" smtClean="0"/>
              <a:t>　格納します。</a:t>
            </a:r>
            <a:endParaRPr lang="en-US" altLang="ja-JP" sz="2000" dirty="0" smtClean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962038"/>
            <a:ext cx="5778062" cy="48291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テキスト ボックス 10"/>
          <p:cNvSpPr txBox="1"/>
          <p:nvPr/>
        </p:nvSpPr>
        <p:spPr>
          <a:xfrm>
            <a:off x="6006663" y="3247807"/>
            <a:ext cx="56420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/>
              <a:t>・現在の時刻とメッセージ送信時刻の差分を</a:t>
            </a:r>
            <a:endParaRPr lang="en-US" altLang="ja-JP" sz="2000" dirty="0" smtClean="0"/>
          </a:p>
          <a:p>
            <a:r>
              <a:rPr lang="ja-JP" altLang="en-US" sz="2000" dirty="0" smtClean="0"/>
              <a:t>　メッセージ横に表示しています。</a:t>
            </a:r>
            <a:endParaRPr lang="en-US" altLang="ja-JP" sz="2000" dirty="0" smtClean="0"/>
          </a:p>
        </p:txBody>
      </p:sp>
    </p:spTree>
    <p:extLst>
      <p:ext uri="{BB962C8B-B14F-4D97-AF65-F5344CB8AC3E}">
        <p14:creationId xmlns:p14="http://schemas.microsoft.com/office/powerpoint/2010/main" val="343716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90" r="14448"/>
          <a:stretch/>
        </p:blipFill>
        <p:spPr>
          <a:xfrm>
            <a:off x="5576045" y="34365"/>
            <a:ext cx="6598024" cy="628724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idx="4294967295"/>
          </p:nvPr>
        </p:nvSpPr>
        <p:spPr>
          <a:xfrm>
            <a:off x="0" y="2695108"/>
            <a:ext cx="6329082" cy="965760"/>
          </a:xfrm>
        </p:spPr>
        <p:txBody>
          <a:bodyPr/>
          <a:lstStyle/>
          <a:p>
            <a:pPr algn="ctr"/>
            <a:r>
              <a:rPr lang="ja-JP" altLang="en-US" b="1" dirty="0"/>
              <a:t>イベント情報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79145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51" t="17433" r="24102" b="17815"/>
          <a:stretch/>
        </p:blipFill>
        <p:spPr>
          <a:xfrm>
            <a:off x="7216570" y="3969333"/>
            <a:ext cx="2551468" cy="2383366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3" t="8854" r="26214" b="11853"/>
          <a:stretch/>
        </p:blipFill>
        <p:spPr>
          <a:xfrm flipH="1">
            <a:off x="9715500" y="3960239"/>
            <a:ext cx="2476500" cy="2392460"/>
          </a:xfrm>
          <a:prstGeom prst="rect">
            <a:avLst/>
          </a:prstGeom>
          <a:solidFill>
            <a:schemeClr val="bg1">
              <a:alpha val="0"/>
            </a:schemeClr>
          </a:solidFill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制作の経緯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 smtClean="0"/>
              <a:t>・</a:t>
            </a:r>
            <a:r>
              <a:rPr lang="en-US" altLang="ja-JP" dirty="0" smtClean="0"/>
              <a:t>PHP</a:t>
            </a:r>
            <a:r>
              <a:rPr lang="ja-JP" altLang="en-US" dirty="0" smtClean="0"/>
              <a:t>を使用したアプリ設計に挑戦したかったから。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・データベースを実践で使用したかったから。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・設けてあると便利だと思う機能を盛り込んだ里親募集アプリの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制作をしたかったから。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6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5399" t="-12318" r="2907" b="12026"/>
          <a:stretch/>
        </p:blipFill>
        <p:spPr>
          <a:xfrm rot="120000">
            <a:off x="4506787" y="3583167"/>
            <a:ext cx="3254220" cy="2765137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90878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81" t="4793" r="19780"/>
          <a:stretch/>
        </p:blipFill>
        <p:spPr>
          <a:xfrm>
            <a:off x="5936342" y="91440"/>
            <a:ext cx="6261754" cy="623563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アプリの概要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97280" y="2138341"/>
            <a:ext cx="7552944" cy="1406525"/>
          </a:xfrm>
          <a:solidFill>
            <a:schemeClr val="bg1">
              <a:alpha val="50000"/>
            </a:schemeClr>
          </a:solidFill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kumimoji="1" lang="ja-JP" altLang="en-US" dirty="0" smtClean="0"/>
              <a:t>・里親を募集する</a:t>
            </a:r>
            <a:r>
              <a:rPr lang="ja-JP" altLang="en-US" dirty="0" smtClean="0"/>
              <a:t>ブリーダーと保護動物を飼いたい里親希望者を</a:t>
            </a:r>
            <a:endParaRPr lang="en-US" altLang="ja-JP" dirty="0" smtClean="0"/>
          </a:p>
          <a:p>
            <a:pPr marL="0" indent="0">
              <a:lnSpc>
                <a:spcPct val="100000"/>
              </a:lnSpc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マッチングさせるアプリ</a:t>
            </a:r>
            <a:r>
              <a:rPr kumimoji="1" lang="ja-JP" altLang="en-US" dirty="0" smtClean="0"/>
              <a:t>。</a:t>
            </a:r>
            <a:endParaRPr kumimoji="1" lang="en-US" altLang="ja-JP" dirty="0" smtClean="0"/>
          </a:p>
          <a:p>
            <a:pPr marL="0" indent="0">
              <a:lnSpc>
                <a:spcPct val="100000"/>
              </a:lnSpc>
              <a:buNone/>
            </a:pPr>
            <a:r>
              <a:rPr kumimoji="1" lang="ja-JP" altLang="en-US" dirty="0" smtClean="0"/>
              <a:t>・譲渡会などのイベント情報を検索、閲覧できる</a:t>
            </a:r>
            <a:r>
              <a:rPr kumimoji="1" lang="ja-JP" altLang="en-US" dirty="0" smtClean="0"/>
              <a:t>。</a:t>
            </a:r>
            <a:endParaRPr kumimoji="1" lang="en-US" altLang="ja-JP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ja-JP" dirty="0"/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1097280" y="4547590"/>
            <a:ext cx="3712715" cy="400191"/>
          </a:xfrm>
          <a:prstGeom prst="rect">
            <a:avLst/>
          </a:prstGeom>
          <a:noFill/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ja-JP" altLang="en-US" dirty="0" smtClean="0"/>
              <a:t>・</a:t>
            </a:r>
            <a:r>
              <a:rPr lang="en-US" altLang="ja-JP" dirty="0" smtClean="0"/>
              <a:t>PHP</a:t>
            </a:r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endParaRPr lang="en-US" altLang="ja-JP" dirty="0"/>
          </a:p>
        </p:txBody>
      </p:sp>
      <p:sp>
        <p:nvSpPr>
          <p:cNvPr id="9" name="タイトル 1"/>
          <p:cNvSpPr txBox="1">
            <a:spLocks/>
          </p:cNvSpPr>
          <p:nvPr/>
        </p:nvSpPr>
        <p:spPr>
          <a:xfrm>
            <a:off x="1097280" y="3816774"/>
            <a:ext cx="7552944" cy="6878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/>
              <a:t>使用</a:t>
            </a:r>
            <a:r>
              <a:rPr lang="ja-JP" altLang="en-US" sz="2800" dirty="0" smtClean="0"/>
              <a:t>したツール</a:t>
            </a:r>
            <a:endParaRPr lang="ja-JP" altLang="en-US" sz="2800" dirty="0"/>
          </a:p>
        </p:txBody>
      </p:sp>
      <p:sp>
        <p:nvSpPr>
          <p:cNvPr id="12" name="コンテンツ プレースホルダー 2"/>
          <p:cNvSpPr txBox="1">
            <a:spLocks/>
          </p:cNvSpPr>
          <p:nvPr/>
        </p:nvSpPr>
        <p:spPr>
          <a:xfrm>
            <a:off x="1097279" y="4947781"/>
            <a:ext cx="3712715" cy="400191"/>
          </a:xfrm>
          <a:prstGeom prst="rect">
            <a:avLst/>
          </a:prstGeom>
          <a:noFill/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ja-JP" altLang="en-US" dirty="0" smtClean="0"/>
              <a:t>・</a:t>
            </a:r>
            <a:r>
              <a:rPr lang="en-US" altLang="ja-JP" dirty="0" err="1" smtClean="0"/>
              <a:t>Sourcetree</a:t>
            </a:r>
            <a:r>
              <a:rPr lang="en-US" altLang="ja-JP" dirty="0" smtClean="0"/>
              <a:t>(</a:t>
            </a:r>
            <a:r>
              <a:rPr lang="ja-JP" altLang="en-US" dirty="0" smtClean="0"/>
              <a:t>データの共有</a:t>
            </a:r>
            <a:r>
              <a:rPr lang="en-US" altLang="ja-JP" dirty="0" smtClean="0"/>
              <a:t>)</a:t>
            </a:r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6722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図 4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12" r="7222"/>
          <a:stretch/>
        </p:blipFill>
        <p:spPr>
          <a:xfrm>
            <a:off x="0" y="-176463"/>
            <a:ext cx="12159916" cy="658568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idx="4294967295"/>
          </p:nvPr>
        </p:nvSpPr>
        <p:spPr>
          <a:xfrm>
            <a:off x="493394" y="386015"/>
            <a:ext cx="10022205" cy="67945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サービス</a:t>
            </a:r>
            <a:r>
              <a:rPr kumimoji="1" lang="ja-JP" altLang="en-US" dirty="0" smtClean="0"/>
              <a:t>利用の流れ</a:t>
            </a:r>
            <a:endParaRPr kumimoji="1" lang="ja-JP" altLang="en-US" dirty="0"/>
          </a:p>
        </p:txBody>
      </p:sp>
      <p:sp>
        <p:nvSpPr>
          <p:cNvPr id="24" name="コンテンツ プレースホルダー 23"/>
          <p:cNvSpPr>
            <a:spLocks noGrp="1"/>
          </p:cNvSpPr>
          <p:nvPr>
            <p:ph sz="half" idx="4294967295"/>
          </p:nvPr>
        </p:nvSpPr>
        <p:spPr>
          <a:xfrm>
            <a:off x="493395" y="2682960"/>
            <a:ext cx="4594173" cy="2141538"/>
          </a:xfrm>
          <a:solidFill>
            <a:schemeClr val="bg1">
              <a:alpha val="50000"/>
            </a:schemeClr>
          </a:solidFill>
          <a:ln>
            <a:noFill/>
          </a:ln>
        </p:spPr>
        <p:txBody>
          <a:bodyPr lIns="144000" tIns="144000">
            <a:noAutofit/>
          </a:bodyPr>
          <a:lstStyle/>
          <a:p>
            <a:pPr marL="0" indent="0">
              <a:buNone/>
            </a:pPr>
            <a:r>
              <a:rPr lang="ja-JP" altLang="en-US" b="1" dirty="0" smtClean="0">
                <a:solidFill>
                  <a:schemeClr val="tx1"/>
                </a:solidFill>
              </a:rPr>
              <a:t>ブリーダー</a:t>
            </a:r>
            <a:endParaRPr lang="en-US" altLang="ja-JP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kumimoji="1" lang="ja-JP" altLang="en-US" sz="1800" dirty="0" smtClean="0">
                <a:solidFill>
                  <a:schemeClr val="tx1"/>
                </a:solidFill>
              </a:rPr>
              <a:t>犬猫</a:t>
            </a:r>
            <a:r>
              <a:rPr kumimoji="1" lang="ja-JP" altLang="en-US" sz="1800" dirty="0" smtClean="0">
                <a:solidFill>
                  <a:schemeClr val="tx1"/>
                </a:solidFill>
              </a:rPr>
              <a:t>情報の</a:t>
            </a:r>
            <a:r>
              <a:rPr kumimoji="1" lang="ja-JP" altLang="en-US" sz="1800" dirty="0" smtClean="0">
                <a:solidFill>
                  <a:schemeClr val="tx1"/>
                </a:solidFill>
              </a:rPr>
              <a:t>登録をする。</a:t>
            </a:r>
            <a:endParaRPr kumimoji="1" lang="en-US" altLang="ja-JP" sz="1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kumimoji="1" lang="en-US" altLang="ja-JP" sz="1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ja-JP" altLang="en-US" sz="1800" dirty="0" smtClean="0">
                <a:solidFill>
                  <a:schemeClr val="tx1"/>
                </a:solidFill>
              </a:rPr>
              <a:t>メッセージ</a:t>
            </a:r>
            <a:r>
              <a:rPr lang="ja-JP" altLang="en-US" sz="1800" dirty="0">
                <a:solidFill>
                  <a:schemeClr val="tx1"/>
                </a:solidFill>
              </a:rPr>
              <a:t>を</a:t>
            </a:r>
            <a:r>
              <a:rPr lang="ja-JP" altLang="en-US" sz="1800" dirty="0" smtClean="0">
                <a:solidFill>
                  <a:schemeClr val="tx1"/>
                </a:solidFill>
              </a:rPr>
              <a:t>受け取り、動物の詳細や</a:t>
            </a:r>
            <a:r>
              <a:rPr lang="ja-JP" altLang="en-US" sz="1800" dirty="0" smtClean="0">
                <a:solidFill>
                  <a:schemeClr val="tx1"/>
                </a:solidFill>
              </a:rPr>
              <a:t>譲渡</a:t>
            </a:r>
            <a:endParaRPr lang="en-US" altLang="ja-JP" sz="1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ja-JP" altLang="en-US" sz="1800" dirty="0" smtClean="0">
                <a:solidFill>
                  <a:schemeClr val="tx1"/>
                </a:solidFill>
              </a:rPr>
              <a:t>方法の打ち合わせ</a:t>
            </a:r>
            <a:r>
              <a:rPr lang="ja-JP" altLang="en-US" sz="1800" dirty="0">
                <a:solidFill>
                  <a:schemeClr val="tx1"/>
                </a:solidFill>
              </a:rPr>
              <a:t>を</a:t>
            </a:r>
            <a:r>
              <a:rPr lang="ja-JP" altLang="en-US" sz="1800" dirty="0" smtClean="0">
                <a:solidFill>
                  <a:schemeClr val="tx1"/>
                </a:solidFill>
              </a:rPr>
              <a:t>する。</a:t>
            </a:r>
            <a:endParaRPr kumimoji="1" lang="ja-JP" altLang="en-US" sz="1800" dirty="0">
              <a:solidFill>
                <a:schemeClr val="tx1"/>
              </a:solidFill>
            </a:endParaRPr>
          </a:p>
        </p:txBody>
      </p:sp>
      <p:sp>
        <p:nvSpPr>
          <p:cNvPr id="25" name="コンテンツ プレースホルダー 24"/>
          <p:cNvSpPr>
            <a:spLocks noGrp="1"/>
          </p:cNvSpPr>
          <p:nvPr>
            <p:ph sz="half" idx="4294967295"/>
          </p:nvPr>
        </p:nvSpPr>
        <p:spPr>
          <a:xfrm>
            <a:off x="6613325" y="2682960"/>
            <a:ext cx="4816675" cy="2653494"/>
          </a:xfrm>
          <a:solidFill>
            <a:schemeClr val="bg1">
              <a:alpha val="50000"/>
            </a:schemeClr>
          </a:solidFill>
        </p:spPr>
        <p:txBody>
          <a:bodyPr lIns="144000" tIns="180000" rIns="0">
            <a:normAutofit lnSpcReduction="10000"/>
          </a:bodyPr>
          <a:lstStyle/>
          <a:p>
            <a:pPr marL="0" indent="0">
              <a:buNone/>
            </a:pPr>
            <a:r>
              <a:rPr kumimoji="1" lang="ja-JP" altLang="en-US" sz="2400" b="1" dirty="0" smtClean="0">
                <a:solidFill>
                  <a:schemeClr val="tx1"/>
                </a:solidFill>
              </a:rPr>
              <a:t>里親</a:t>
            </a:r>
            <a:endParaRPr kumimoji="1" lang="en-US" altLang="ja-JP" sz="24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ja-JP" altLang="en-US" sz="1900" dirty="0">
                <a:solidFill>
                  <a:schemeClr val="tx1"/>
                </a:solidFill>
              </a:rPr>
              <a:t>里親募集情報</a:t>
            </a:r>
            <a:r>
              <a:rPr lang="ja-JP" altLang="en-US" sz="1900" dirty="0" smtClean="0">
                <a:solidFill>
                  <a:schemeClr val="tx1"/>
                </a:solidFill>
              </a:rPr>
              <a:t>から飼いたい動物を探し</a:t>
            </a:r>
            <a:r>
              <a:rPr lang="ja-JP" altLang="en-US" sz="1900" dirty="0" smtClean="0">
                <a:solidFill>
                  <a:schemeClr val="tx1"/>
                </a:solidFill>
              </a:rPr>
              <a:t>、</a:t>
            </a:r>
            <a:endParaRPr lang="en-US" altLang="ja-JP" sz="19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ja-JP" altLang="en-US" sz="1900" dirty="0" smtClean="0">
                <a:solidFill>
                  <a:schemeClr val="tx1"/>
                </a:solidFill>
              </a:rPr>
              <a:t>里親</a:t>
            </a:r>
            <a:r>
              <a:rPr lang="ja-JP" altLang="en-US" sz="1900" dirty="0" smtClean="0">
                <a:solidFill>
                  <a:schemeClr val="tx1"/>
                </a:solidFill>
              </a:rPr>
              <a:t>申し込みを</a:t>
            </a:r>
            <a:r>
              <a:rPr lang="ja-JP" altLang="en-US" sz="1900" dirty="0" smtClean="0">
                <a:solidFill>
                  <a:schemeClr val="tx1"/>
                </a:solidFill>
              </a:rPr>
              <a:t>する。</a:t>
            </a:r>
            <a:endParaRPr lang="en-US" altLang="ja-JP" sz="19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kumimoji="1" lang="en-US" altLang="ja-JP" sz="19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kumimoji="1" lang="ja-JP" altLang="en-US" sz="1900" dirty="0" smtClean="0">
                <a:solidFill>
                  <a:schemeClr val="tx1"/>
                </a:solidFill>
              </a:rPr>
              <a:t>飼いたい動物のブリーダーへメッセージ</a:t>
            </a:r>
            <a:r>
              <a:rPr kumimoji="1" lang="ja-JP" altLang="en-US" sz="1900" dirty="0" smtClean="0">
                <a:solidFill>
                  <a:schemeClr val="tx1"/>
                </a:solidFill>
              </a:rPr>
              <a:t>を</a:t>
            </a:r>
            <a:endParaRPr lang="en-US" altLang="ja-JP" sz="19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kumimoji="1" lang="ja-JP" altLang="en-US" sz="1900" dirty="0" smtClean="0">
                <a:solidFill>
                  <a:schemeClr val="tx1"/>
                </a:solidFill>
              </a:rPr>
              <a:t>送信</a:t>
            </a:r>
            <a:r>
              <a:rPr kumimoji="1" lang="ja-JP" altLang="en-US" sz="1900" dirty="0" smtClean="0">
                <a:solidFill>
                  <a:schemeClr val="tx1"/>
                </a:solidFill>
              </a:rPr>
              <a:t>する。</a:t>
            </a:r>
            <a:endParaRPr kumimoji="1" lang="ja-JP" altLang="en-US" sz="1900" dirty="0">
              <a:solidFill>
                <a:schemeClr val="tx1"/>
              </a:solidFill>
            </a:endParaRPr>
          </a:p>
        </p:txBody>
      </p:sp>
      <p:sp>
        <p:nvSpPr>
          <p:cNvPr id="37" name="タイトル 1"/>
          <p:cNvSpPr txBox="1">
            <a:spLocks/>
          </p:cNvSpPr>
          <p:nvPr/>
        </p:nvSpPr>
        <p:spPr>
          <a:xfrm>
            <a:off x="4221737" y="5592185"/>
            <a:ext cx="3572862" cy="604452"/>
          </a:xfrm>
          <a:prstGeom prst="rect">
            <a:avLst/>
          </a:prstGeom>
          <a:ln>
            <a:noFill/>
          </a:ln>
          <a:effectLst>
            <a:outerShdw blurRad="914400" dist="50800" dir="3720000" algn="ctr" rotWithShape="0">
              <a:schemeClr val="bg1"/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 b="1" dirty="0"/>
              <a:t>マッチング</a:t>
            </a:r>
            <a:r>
              <a:rPr lang="ja-JP" altLang="en-US" sz="3200" b="1" dirty="0" smtClean="0"/>
              <a:t>成立！</a:t>
            </a:r>
            <a:endParaRPr lang="ja-JP" altLang="en-US" sz="3200" b="1" dirty="0"/>
          </a:p>
        </p:txBody>
      </p:sp>
      <p:sp>
        <p:nvSpPr>
          <p:cNvPr id="62" name="タイトル 1"/>
          <p:cNvSpPr txBox="1">
            <a:spLocks/>
          </p:cNvSpPr>
          <p:nvPr/>
        </p:nvSpPr>
        <p:spPr>
          <a:xfrm>
            <a:off x="3857284" y="972026"/>
            <a:ext cx="4044616" cy="131767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2400" b="1" dirty="0" smtClean="0"/>
              <a:t>新規</a:t>
            </a:r>
            <a:r>
              <a:rPr lang="ja-JP" altLang="en-US" sz="2400" b="1" dirty="0" smtClean="0"/>
              <a:t>会員</a:t>
            </a:r>
            <a:r>
              <a:rPr lang="ja-JP" altLang="en-US" sz="2400" b="1" dirty="0" smtClean="0"/>
              <a:t>登録</a:t>
            </a:r>
            <a:endParaRPr lang="en-US" altLang="ja-JP" sz="2400" b="1" dirty="0"/>
          </a:p>
          <a:p>
            <a:pPr algn="ctr">
              <a:lnSpc>
                <a:spcPct val="50000"/>
              </a:lnSpc>
            </a:pPr>
            <a:endParaRPr lang="en-US" altLang="ja-JP" sz="2400" b="1" dirty="0" smtClean="0"/>
          </a:p>
          <a:p>
            <a:r>
              <a:rPr lang="ja-JP" altLang="en-US" sz="2000" dirty="0" smtClean="0"/>
              <a:t>ブリーダー</a:t>
            </a:r>
            <a:r>
              <a:rPr lang="ja-JP" altLang="en-US" sz="2000" dirty="0"/>
              <a:t>また</a:t>
            </a:r>
            <a:r>
              <a:rPr lang="ja-JP" altLang="en-US" sz="2000" dirty="0" smtClean="0"/>
              <a:t>は里親を選択する。</a:t>
            </a:r>
            <a:endParaRPr lang="ja-JP" altLang="en-US" sz="2000" dirty="0"/>
          </a:p>
        </p:txBody>
      </p:sp>
      <p:sp>
        <p:nvSpPr>
          <p:cNvPr id="16" name="下矢印 15"/>
          <p:cNvSpPr/>
          <p:nvPr/>
        </p:nvSpPr>
        <p:spPr>
          <a:xfrm>
            <a:off x="7501991" y="3995810"/>
            <a:ext cx="312820" cy="429025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下矢印 16"/>
          <p:cNvSpPr/>
          <p:nvPr/>
        </p:nvSpPr>
        <p:spPr>
          <a:xfrm>
            <a:off x="1347965" y="3580682"/>
            <a:ext cx="312820" cy="429025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下矢印 27"/>
          <p:cNvSpPr/>
          <p:nvPr/>
        </p:nvSpPr>
        <p:spPr>
          <a:xfrm>
            <a:off x="5597093" y="2124304"/>
            <a:ext cx="537029" cy="429025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曲線コネクタ 34"/>
          <p:cNvCxnSpPr/>
          <p:nvPr/>
        </p:nvCxnSpPr>
        <p:spPr>
          <a:xfrm>
            <a:off x="5266944" y="4224528"/>
            <a:ext cx="1346381" cy="599970"/>
          </a:xfrm>
          <a:prstGeom prst="curvedConnector3">
            <a:avLst/>
          </a:prstGeom>
          <a:ln w="76200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7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90" r="14448"/>
          <a:stretch/>
        </p:blipFill>
        <p:spPr>
          <a:xfrm>
            <a:off x="5576045" y="34365"/>
            <a:ext cx="6598024" cy="628724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idx="4294967295"/>
          </p:nvPr>
        </p:nvSpPr>
        <p:spPr>
          <a:xfrm>
            <a:off x="0" y="2311260"/>
            <a:ext cx="6454588" cy="1733456"/>
          </a:xfrm>
        </p:spPr>
        <p:txBody>
          <a:bodyPr>
            <a:normAutofit fontScale="90000"/>
          </a:bodyPr>
          <a:lstStyle/>
          <a:p>
            <a:pPr algn="ctr">
              <a:lnSpc>
                <a:spcPct val="120000"/>
              </a:lnSpc>
            </a:pPr>
            <a:r>
              <a:rPr lang="ja-JP" altLang="en-US" b="1" dirty="0"/>
              <a:t>新規会員登録</a:t>
            </a:r>
            <a:r>
              <a:rPr lang="en-US" altLang="ja-JP" b="1" dirty="0"/>
              <a:t/>
            </a:r>
            <a:br>
              <a:rPr lang="en-US" altLang="ja-JP" b="1" dirty="0"/>
            </a:br>
            <a:r>
              <a:rPr lang="ja-JP" altLang="en-US" b="1" dirty="0"/>
              <a:t>ログイン方法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80234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90" r="14448"/>
          <a:stretch/>
        </p:blipFill>
        <p:spPr>
          <a:xfrm>
            <a:off x="5576045" y="34365"/>
            <a:ext cx="6598024" cy="628724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idx="4294967295"/>
          </p:nvPr>
        </p:nvSpPr>
        <p:spPr>
          <a:xfrm>
            <a:off x="1129552" y="1994647"/>
            <a:ext cx="5988424" cy="2366682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ja-JP" altLang="en-US" b="1" dirty="0"/>
              <a:t>マイページ</a:t>
            </a:r>
            <a:r>
              <a:rPr lang="en-US" altLang="ja-JP" b="1" dirty="0"/>
              <a:t/>
            </a:r>
            <a:br>
              <a:rPr lang="en-US" altLang="ja-JP" b="1" dirty="0"/>
            </a:br>
            <a:r>
              <a:rPr lang="ja-JP" altLang="en-US" b="1" dirty="0"/>
              <a:t>登録情報の変更</a:t>
            </a:r>
            <a:r>
              <a:rPr lang="en-US" altLang="ja-JP" b="1" dirty="0"/>
              <a:t/>
            </a:r>
            <a:br>
              <a:rPr lang="en-US" altLang="ja-JP" b="1" dirty="0"/>
            </a:br>
            <a:r>
              <a:rPr lang="ja-JP" altLang="en-US" b="1" dirty="0"/>
              <a:t>退会ページ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83832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90" r="14448"/>
          <a:stretch/>
        </p:blipFill>
        <p:spPr>
          <a:xfrm>
            <a:off x="5576045" y="34365"/>
            <a:ext cx="6598024" cy="628724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idx="4294967295"/>
          </p:nvPr>
        </p:nvSpPr>
        <p:spPr>
          <a:xfrm>
            <a:off x="1362634" y="2282731"/>
            <a:ext cx="4554071" cy="1790513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ja-JP" altLang="en-US" b="1" dirty="0"/>
              <a:t>犬猫</a:t>
            </a:r>
            <a:r>
              <a:rPr lang="ja-JP" altLang="en-US" b="1" dirty="0" smtClean="0"/>
              <a:t>登録</a:t>
            </a:r>
            <a:r>
              <a:rPr lang="en-US" altLang="ja-JP" b="1" dirty="0" smtClean="0"/>
              <a:t/>
            </a:r>
            <a:br>
              <a:rPr lang="en-US" altLang="ja-JP" b="1" dirty="0" smtClean="0"/>
            </a:br>
            <a:r>
              <a:rPr lang="ja-JP" altLang="en-US" b="1" dirty="0"/>
              <a:t>犬猫管理画面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96764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90" r="14448"/>
          <a:stretch/>
        </p:blipFill>
        <p:spPr>
          <a:xfrm>
            <a:off x="5576045" y="34365"/>
            <a:ext cx="6598024" cy="628724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idx="4294967295"/>
          </p:nvPr>
        </p:nvSpPr>
        <p:spPr>
          <a:xfrm>
            <a:off x="1362634" y="2282731"/>
            <a:ext cx="4554071" cy="1790513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ja-JP" altLang="en-US" b="1" dirty="0"/>
              <a:t>里親</a:t>
            </a:r>
            <a:r>
              <a:rPr lang="ja-JP" altLang="en-US" b="1" dirty="0" smtClean="0"/>
              <a:t>募集</a:t>
            </a:r>
            <a:r>
              <a:rPr lang="en-US" altLang="ja-JP" b="1" dirty="0" smtClean="0"/>
              <a:t/>
            </a:r>
            <a:br>
              <a:rPr lang="en-US" altLang="ja-JP" b="1" dirty="0" smtClean="0"/>
            </a:br>
            <a:r>
              <a:rPr lang="ja-JP" altLang="en-US" b="1" dirty="0" smtClean="0"/>
              <a:t>いい</a:t>
            </a:r>
            <a:r>
              <a:rPr lang="ja-JP" altLang="en-US" b="1" dirty="0" err="1"/>
              <a:t>ね</a:t>
            </a:r>
            <a:r>
              <a:rPr lang="ja-JP" altLang="en-US" b="1" dirty="0"/>
              <a:t>機能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52573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77210" y="50466"/>
            <a:ext cx="1158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/>
              <a:t>使用</a:t>
            </a:r>
            <a:r>
              <a:rPr lang="ja-JP" altLang="en-US" sz="2000" b="1" dirty="0" smtClean="0"/>
              <a:t>するテーブル</a:t>
            </a:r>
            <a:endParaRPr lang="en-US" altLang="ja-JP" sz="2000" b="1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77210" y="443125"/>
            <a:ext cx="11449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・</a:t>
            </a:r>
            <a:r>
              <a:rPr lang="en-US" altLang="ja-JP" sz="2000" dirty="0"/>
              <a:t>animal</a:t>
            </a:r>
            <a:r>
              <a:rPr kumimoji="1" lang="ja-JP" altLang="en-US" sz="2000" dirty="0" smtClean="0"/>
              <a:t>（犬猫情報の保管場所）</a:t>
            </a:r>
            <a:endParaRPr kumimoji="1" lang="ja-JP" altLang="en-US" sz="2000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" t="2068" r="-249" b="545"/>
          <a:stretch/>
        </p:blipFill>
        <p:spPr>
          <a:xfrm>
            <a:off x="312420" y="843235"/>
            <a:ext cx="11547190" cy="530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47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レトロスペクト">
  <a:themeElements>
    <a:clrScheme name="ユーザー定義 2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E1231E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TM02900720[[fn=インテグラル]]</Template>
  <TotalTime>412</TotalTime>
  <Words>365</Words>
  <Application>Microsoft Office PowerPoint</Application>
  <PresentationFormat>ワイド画面</PresentationFormat>
  <Paragraphs>116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16</vt:i4>
      </vt:variant>
    </vt:vector>
  </HeadingPairs>
  <TitlesOfParts>
    <vt:vector size="26" baseType="lpstr">
      <vt:lpstr>ＭＳ Ｐゴシック</vt:lpstr>
      <vt:lpstr>ＭＳ 明朝</vt:lpstr>
      <vt:lpstr>メイリオ</vt:lpstr>
      <vt:lpstr>Calibri</vt:lpstr>
      <vt:lpstr>Calibri Light</vt:lpstr>
      <vt:lpstr>Century</vt:lpstr>
      <vt:lpstr>Times New Roman</vt:lpstr>
      <vt:lpstr>Wingdings 2</vt:lpstr>
      <vt:lpstr>HDOfficeLightV0</vt:lpstr>
      <vt:lpstr>レトロスペクト</vt:lpstr>
      <vt:lpstr>  KFC</vt:lpstr>
      <vt:lpstr>制作の経緯</vt:lpstr>
      <vt:lpstr>アプリの概要</vt:lpstr>
      <vt:lpstr>サービス利用の流れ</vt:lpstr>
      <vt:lpstr>新規会員登録 ログイン方法</vt:lpstr>
      <vt:lpstr>マイページ 登録情報の変更 退会ページ</vt:lpstr>
      <vt:lpstr>犬猫登録 犬猫管理画面</vt:lpstr>
      <vt:lpstr>里親募集 いいね機能</vt:lpstr>
      <vt:lpstr>PowerPoint プレゼンテーション</vt:lpstr>
      <vt:lpstr>PowerPoint プレゼンテーション</vt:lpstr>
      <vt:lpstr>PowerPoint プレゼンテーション</vt:lpstr>
      <vt:lpstr>メッセージ機能</vt:lpstr>
      <vt:lpstr>PowerPoint プレゼンテーション</vt:lpstr>
      <vt:lpstr>PowerPoint プレゼンテーション</vt:lpstr>
      <vt:lpstr>PowerPoint プレゼンテーション</vt:lpstr>
      <vt:lpstr>イベント情報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KFC</dc:title>
  <dc:creator>webiip</dc:creator>
  <cp:lastModifiedBy>user</cp:lastModifiedBy>
  <cp:revision>39</cp:revision>
  <dcterms:created xsi:type="dcterms:W3CDTF">2023-05-10T04:55:43Z</dcterms:created>
  <dcterms:modified xsi:type="dcterms:W3CDTF">2023-05-11T06:35:27Z</dcterms:modified>
</cp:coreProperties>
</file>