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9" r:id="rId7"/>
    <p:sldId id="263" r:id="rId8"/>
    <p:sldId id="280" r:id="rId9"/>
    <p:sldId id="276" r:id="rId10"/>
  </p:sldIdLst>
  <p:sldSz cx="12192000" cy="6858000"/>
  <p:notesSz cx="6858000" cy="9144000"/>
  <p:embeddedFontLst>
    <p:embeddedFont>
      <p:font typeface="Abril Fatface" panose="02000503000000020003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Griffy" panose="020B0604020202020204" charset="0"/>
      <p:regular r:id="rId21"/>
    </p:embeddedFont>
    <p:embeddedFont>
      <p:font typeface="Ubuntu Condensed" panose="020B050603060203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8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avLst/>
            <a:gdLst/>
            <a:ahLst/>
            <a:cxnLst/>
            <a:rect l="l" t="t" r="r" b="b"/>
            <a:pathLst>
              <a:path w="12168434" h="1532045" extrusionOk="0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3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4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5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6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7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8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9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3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14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15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v2">
  <p:cSld name="CUSTOM_2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 rot="10800000" flipH="1">
            <a:off x="8366" y="5251908"/>
            <a:ext cx="12175266" cy="1466117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5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6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 rot="10800000" flipH="1">
            <a:off x="7466" y="5485054"/>
            <a:ext cx="12175266" cy="1296746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apers.ssrn.com/sol3/papers.cfm?abstract_id=285226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10277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03525" y="1439550"/>
            <a:ext cx="11184950" cy="22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Could there be a significant biased connection between the annotator’s background and the way they will rate hate speech?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E6581-6959-6B38-49CB-CFD75A5F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22" y="4129034"/>
            <a:ext cx="4291956" cy="2578832"/>
          </a:xfrm>
          <a:prstGeom prst="rect">
            <a:avLst/>
          </a:prstGeom>
        </p:spPr>
      </p:pic>
      <p:sp>
        <p:nvSpPr>
          <p:cNvPr id="168" name="Google Shape;168;p23"/>
          <p:cNvSpPr txBox="1">
            <a:spLocks noGrp="1"/>
          </p:cNvSpPr>
          <p:nvPr>
            <p:ph type="subTitle" idx="1"/>
          </p:nvPr>
        </p:nvSpPr>
        <p:spPr>
          <a:xfrm>
            <a:off x="406050" y="1268316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US" dirty="0">
                <a:highlight>
                  <a:schemeClr val="accent1"/>
                </a:highlight>
              </a:rPr>
              <a:t>Our Research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201775" y="654775"/>
            <a:ext cx="97884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Why is this so important? </a:t>
            </a:r>
            <a:br>
              <a:rPr lang="en-GB" sz="4000" dirty="0"/>
            </a:br>
            <a:r>
              <a:rPr lang="en-GB" sz="4000" dirty="0"/>
              <a:t>What is already done in this field?</a:t>
            </a: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/>
          <a:srcRect l="-1116" t="11311" r="1116" b="-22665"/>
          <a:stretch/>
        </p:blipFill>
        <p:spPr>
          <a:xfrm>
            <a:off x="9455188" y="1646516"/>
            <a:ext cx="2599163" cy="25817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Google Shape;174;p24">
            <a:extLst>
              <a:ext uri="{FF2B5EF4-FFF2-40B4-BE49-F238E27FC236}">
                <a16:creationId xmlns:a16="http://schemas.microsoft.com/office/drawing/2014/main" id="{ED1F0AC8-2698-3448-0C1D-46F2E938A6C9}"/>
              </a:ext>
            </a:extLst>
          </p:cNvPr>
          <p:cNvSpPr txBox="1">
            <a:spLocks/>
          </p:cNvSpPr>
          <p:nvPr/>
        </p:nvSpPr>
        <p:spPr>
          <a:xfrm>
            <a:off x="-19665" y="2212268"/>
            <a:ext cx="9788400" cy="144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GB" sz="1400" dirty="0">
                <a:solidFill>
                  <a:schemeClr val="tx1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Empirical Study into Apparent Gender-Based Discrimination in the Display of STEM Career Ads</a:t>
            </a:r>
            <a:endParaRPr lang="en-GB" sz="1400" dirty="0">
              <a:solidFill>
                <a:schemeClr val="tx1"/>
              </a:solidFill>
              <a:highlight>
                <a:schemeClr val="accent1"/>
              </a:highlight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Font typeface="DM Sans"/>
              <a:buNone/>
            </a:pPr>
            <a:r>
              <a:rPr lang="en-GB" sz="1400" dirty="0"/>
              <a:t>How an algorithm delivered ads promoting job opportunities in STEM fields that was explicitly intended to be gender-neutral in its delivery. Empirically, however, fewer women saw the ad than men.</a:t>
            </a:r>
          </a:p>
        </p:txBody>
      </p:sp>
      <p:pic>
        <p:nvPicPr>
          <p:cNvPr id="6" name="Google Shape;175;p24">
            <a:extLst>
              <a:ext uri="{FF2B5EF4-FFF2-40B4-BE49-F238E27FC236}">
                <a16:creationId xmlns:a16="http://schemas.microsoft.com/office/drawing/2014/main" id="{19452FE4-AA1C-88CB-90B9-490AF1BB16F7}"/>
              </a:ext>
            </a:extLst>
          </p:cNvPr>
          <p:cNvPicPr preferRelativeResize="0"/>
          <p:nvPr/>
        </p:nvPicPr>
        <p:blipFill rotWithShape="1">
          <a:blip r:embed="rId5"/>
          <a:srcRect l="-4663" t="11859" r="-4663" b="-16430"/>
          <a:stretch/>
        </p:blipFill>
        <p:spPr>
          <a:xfrm>
            <a:off x="0" y="3621471"/>
            <a:ext cx="2599163" cy="25817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174;p24">
            <a:extLst>
              <a:ext uri="{FF2B5EF4-FFF2-40B4-BE49-F238E27FC236}">
                <a16:creationId xmlns:a16="http://schemas.microsoft.com/office/drawing/2014/main" id="{ACA70FC8-EE0C-8AE5-67AF-F1282037359F}"/>
              </a:ext>
            </a:extLst>
          </p:cNvPr>
          <p:cNvSpPr txBox="1">
            <a:spLocks/>
          </p:cNvSpPr>
          <p:nvPr/>
        </p:nvSpPr>
        <p:spPr>
          <a:xfrm>
            <a:off x="2599163" y="4021171"/>
            <a:ext cx="6794477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GB" sz="1400" dirty="0">
                <a:solidFill>
                  <a:schemeClr val="tx1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Dissecting racial bias in an algorithm used to manage the health of populations</a:t>
            </a:r>
            <a:endParaRPr lang="en-GB" sz="1400" dirty="0">
              <a:solidFill>
                <a:schemeClr val="tx1"/>
              </a:solidFill>
              <a:highlight>
                <a:schemeClr val="accent1"/>
              </a:highlight>
            </a:endParaRPr>
          </a:p>
          <a:p>
            <a:pPr marL="0" indent="0">
              <a:spcBef>
                <a:spcPts val="2100"/>
              </a:spcBef>
              <a:spcAft>
                <a:spcPts val="2100"/>
              </a:spcAft>
              <a:buFont typeface="DM Sans"/>
              <a:buNone/>
            </a:pPr>
            <a:r>
              <a:rPr lang="en-GB" sz="1400" dirty="0"/>
              <a:t>The U.S. health care system uses commercial algorithms to guide health decisions. This research found evidence of racial bias in one widely used algorithm.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1"/>
          </p:nvPr>
        </p:nvSpPr>
        <p:spPr>
          <a:xfrm>
            <a:off x="1225275" y="2276300"/>
            <a:ext cx="1055377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highlight>
                  <a:schemeClr val="accent1"/>
                </a:highlight>
              </a:rPr>
              <a:t>The data we used has been published in an </a:t>
            </a:r>
            <a:r>
              <a:rPr lang="en-GB" dirty="0">
                <a:solidFill>
                  <a:schemeClr val="tx1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en-GB" dirty="0">
                <a:highlight>
                  <a:schemeClr val="accent1"/>
                </a:highlight>
              </a:rPr>
              <a:t> from Berkeley University.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GB" dirty="0"/>
              <a:t>The original data contain 131 variables. We focused on variables that were filled by the annotators. </a:t>
            </a:r>
            <a:br>
              <a:rPr lang="en-GB" dirty="0"/>
            </a:br>
            <a:endParaRPr lang="en-GB" dirty="0"/>
          </a:p>
          <a:p>
            <a:pPr marL="342900" indent="-342900"/>
            <a:r>
              <a:rPr lang="en-GB" dirty="0"/>
              <a:t>7912 different annotators were given posts to rate.</a:t>
            </a:r>
            <a:br>
              <a:rPr lang="en-GB" dirty="0"/>
            </a:br>
            <a:endParaRPr lang="en-GB" dirty="0"/>
          </a:p>
          <a:p>
            <a:pPr marL="342900" indent="-342900"/>
            <a:r>
              <a:rPr lang="en-GB" dirty="0"/>
              <a:t>In total our data contains 135,556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27">
            <a:extLst>
              <a:ext uri="{FF2B5EF4-FFF2-40B4-BE49-F238E27FC236}">
                <a16:creationId xmlns:a16="http://schemas.microsoft.com/office/drawing/2014/main" id="{429B7F60-53EE-1376-FBA5-047A3F62B82D}"/>
              </a:ext>
            </a:extLst>
          </p:cNvPr>
          <p:cNvSpPr txBox="1">
            <a:spLocks/>
          </p:cNvSpPr>
          <p:nvPr/>
        </p:nvSpPr>
        <p:spPr>
          <a:xfrm>
            <a:off x="1225275" y="400588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000" dirty="0"/>
              <a:t>Data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27621-CEED-60B1-520D-80AE0A21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90" y="1256232"/>
            <a:ext cx="6259420" cy="385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04;p27">
            <a:extLst>
              <a:ext uri="{FF2B5EF4-FFF2-40B4-BE49-F238E27FC236}">
                <a16:creationId xmlns:a16="http://schemas.microsoft.com/office/drawing/2014/main" id="{957DDCBD-21D9-83C9-5DA7-9E7D12F21F49}"/>
              </a:ext>
            </a:extLst>
          </p:cNvPr>
          <p:cNvSpPr txBox="1">
            <a:spLocks/>
          </p:cNvSpPr>
          <p:nvPr/>
        </p:nvSpPr>
        <p:spPr>
          <a:xfrm>
            <a:off x="1225275" y="400588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4000" dirty="0"/>
              <a:t>Data Overview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8FCA38E-E107-8660-B5EE-CC8DF8B452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619" y="1345551"/>
            <a:ext cx="6754761" cy="4166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&amp; Methods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065274-4453-BE4E-7666-BD19CC61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97" y="2176163"/>
            <a:ext cx="9297206" cy="25056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 &amp; Key results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2"/>
          </p:nvPr>
        </p:nvSpPr>
        <p:spPr>
          <a:xfrm>
            <a:off x="1217550" y="2334262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+mj-lt"/>
              <a:buAutoNum type="arabicPeriod"/>
            </a:pPr>
            <a:r>
              <a:rPr lang="en-GB" dirty="0">
                <a:highlight>
                  <a:schemeClr val="accent2"/>
                </a:highlight>
              </a:rPr>
              <a:t>Predict better than the general model in some cases</a:t>
            </a: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4"/>
          </p:nvPr>
        </p:nvSpPr>
        <p:spPr>
          <a:xfrm>
            <a:off x="1217550" y="1504051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800" dirty="0"/>
              <a:t>By addressing the data through the different categories in the annotator’s background the models 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630E7-E4F2-7060-F83C-453FEB82A6ED}"/>
              </a:ext>
            </a:extLst>
          </p:cNvPr>
          <p:cNvGrpSpPr/>
          <p:nvPr/>
        </p:nvGrpSpPr>
        <p:grpSpPr>
          <a:xfrm>
            <a:off x="1328864" y="3073505"/>
            <a:ext cx="9532472" cy="2332703"/>
            <a:chOff x="1108319" y="4029980"/>
            <a:chExt cx="9532472" cy="20632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8B0A74-0741-0724-F4AE-350A1F0B9B0A}"/>
                </a:ext>
              </a:extLst>
            </p:cNvPr>
            <p:cNvGrpSpPr/>
            <p:nvPr/>
          </p:nvGrpSpPr>
          <p:grpSpPr>
            <a:xfrm>
              <a:off x="1108319" y="4029980"/>
              <a:ext cx="6083302" cy="2063262"/>
              <a:chOff x="152184" y="4277845"/>
              <a:chExt cx="6971034" cy="215106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4D018EE-0557-6CCE-24E2-85278D1CA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84" y="4277845"/>
                <a:ext cx="3485518" cy="215106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74287B3-C5E5-1EC6-FFF0-EA9637B16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7701" y="4277845"/>
                <a:ext cx="3485517" cy="2151062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428BE47-C509-323C-88FF-313D40AD2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621" y="4029980"/>
              <a:ext cx="3449170" cy="2063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Findings &amp; Key results</a:t>
            </a:r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1217558" y="2281596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2100"/>
              </a:spcAft>
              <a:buFont typeface="+mj-lt"/>
              <a:buAutoNum type="arabicPeriod" startAt="2"/>
            </a:pPr>
            <a:r>
              <a:rPr lang="en-GB" dirty="0">
                <a:highlight>
                  <a:schemeClr val="accent3"/>
                </a:highlight>
              </a:rPr>
              <a:t>From the significant coefficients, we learned that groups with different backgrounds grasp different posts that target specific sectors. </a:t>
            </a: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4"/>
          </p:nvPr>
        </p:nvSpPr>
        <p:spPr>
          <a:xfrm>
            <a:off x="1217550" y="1504051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800" dirty="0"/>
              <a:t>By addressing the data through the different categories in the annotator’s background the models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DFE6B0-C413-71EA-8BE6-9663B06B0F8C}"/>
              </a:ext>
            </a:extLst>
          </p:cNvPr>
          <p:cNvGrpSpPr/>
          <p:nvPr/>
        </p:nvGrpSpPr>
        <p:grpSpPr>
          <a:xfrm>
            <a:off x="1124893" y="2976984"/>
            <a:ext cx="9940413" cy="3817104"/>
            <a:chOff x="245981" y="2506332"/>
            <a:chExt cx="11086887" cy="41335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C495C1-22EB-5790-59C2-CE65D3E6FD63}"/>
                </a:ext>
              </a:extLst>
            </p:cNvPr>
            <p:cNvGrpSpPr/>
            <p:nvPr/>
          </p:nvGrpSpPr>
          <p:grpSpPr>
            <a:xfrm>
              <a:off x="245981" y="2506332"/>
              <a:ext cx="11086887" cy="4133590"/>
              <a:chOff x="245981" y="2506332"/>
              <a:chExt cx="11086887" cy="413359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D2CF0B6-45E5-6D82-4EDB-B8611FB464E8}"/>
                  </a:ext>
                </a:extLst>
              </p:cNvPr>
              <p:cNvGrpSpPr/>
              <p:nvPr/>
            </p:nvGrpSpPr>
            <p:grpSpPr>
              <a:xfrm>
                <a:off x="6408360" y="2671569"/>
                <a:ext cx="4924508" cy="3960619"/>
                <a:chOff x="6096000" y="2524939"/>
                <a:chExt cx="4924508" cy="3960619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9065AEFA-C02F-99B0-C61A-EE31F168C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000" y="3197703"/>
                  <a:ext cx="4924508" cy="3287855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8B6F022-9EAD-BB0D-F63F-ADB904300800}"/>
                    </a:ext>
                  </a:extLst>
                </p:cNvPr>
                <p:cNvSpPr/>
                <p:nvPr/>
              </p:nvSpPr>
              <p:spPr>
                <a:xfrm>
                  <a:off x="8216290" y="2524939"/>
                  <a:ext cx="679716" cy="63122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Ubuntu Condensed" panose="020B0506030602030204" pitchFamily="34" charset="0"/>
                    </a:rPr>
                    <a:t>PhD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C73376E-6FE6-AC18-19E0-F714C5169C08}"/>
                  </a:ext>
                </a:extLst>
              </p:cNvPr>
              <p:cNvGrpSpPr/>
              <p:nvPr/>
            </p:nvGrpSpPr>
            <p:grpSpPr>
              <a:xfrm>
                <a:off x="245981" y="2506332"/>
                <a:ext cx="5024138" cy="4133590"/>
                <a:chOff x="245981" y="2506332"/>
                <a:chExt cx="5024138" cy="4133590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4A2232-B2BB-E32D-BF5E-6E973FCA2B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81" y="3352067"/>
                  <a:ext cx="5024138" cy="3287855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22794D4-7D6B-2860-8472-E0EDFA05A636}"/>
                    </a:ext>
                  </a:extLst>
                </p:cNvPr>
                <p:cNvSpPr/>
                <p:nvPr/>
              </p:nvSpPr>
              <p:spPr>
                <a:xfrm>
                  <a:off x="1470843" y="2506332"/>
                  <a:ext cx="2574413" cy="80757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Ubuntu Condensed" panose="020B0506030602030204" pitchFamily="34" charset="0"/>
                    </a:rPr>
                    <a:t>Professional</a:t>
                  </a:r>
                  <a:r>
                    <a:rPr lang="en-US" sz="3200" b="1" dirty="0">
                      <a:solidFill>
                        <a:schemeClr val="tx1"/>
                      </a:solidFill>
                      <a:latin typeface="Ubuntu Condensed" panose="020B0506030602030204" pitchFamily="34" charset="0"/>
                    </a:rPr>
                    <a:t> </a:t>
                  </a:r>
                  <a:r>
                    <a:rPr lang="en-US" sz="2400" b="1" dirty="0">
                      <a:solidFill>
                        <a:schemeClr val="tx1"/>
                      </a:solidFill>
                      <a:latin typeface="Ubuntu Condensed" panose="020B0506030602030204" pitchFamily="34" charset="0"/>
                    </a:rPr>
                    <a:t>Degree</a:t>
                  </a:r>
                  <a:endParaRPr lang="en-US" sz="3200" b="1" dirty="0">
                    <a:solidFill>
                      <a:schemeClr val="tx1"/>
                    </a:solidFill>
                    <a:latin typeface="Ubuntu Condensed" panose="020B0506030602030204" pitchFamily="34" charset="0"/>
                  </a:endParaRP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FEA02-664C-BF5E-4E46-F6A7EA28D593}"/>
                </a:ext>
              </a:extLst>
            </p:cNvPr>
            <p:cNvSpPr/>
            <p:nvPr/>
          </p:nvSpPr>
          <p:spPr>
            <a:xfrm>
              <a:off x="6424246" y="5789446"/>
              <a:ext cx="4888523" cy="216755"/>
            </a:xfrm>
            <a:prstGeom prst="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52585E-283F-5760-0472-2D75F2F5AECF}"/>
                </a:ext>
              </a:extLst>
            </p:cNvPr>
            <p:cNvSpPr/>
            <p:nvPr/>
          </p:nvSpPr>
          <p:spPr>
            <a:xfrm>
              <a:off x="261865" y="5814646"/>
              <a:ext cx="4990747" cy="216755"/>
            </a:xfrm>
            <a:prstGeom prst="rect">
              <a:avLst/>
            </a:prstGeom>
            <a:noFill/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39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/>
          </p:nvPr>
        </p:nvSpPr>
        <p:spPr>
          <a:xfrm>
            <a:off x="3159300" y="157452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highlight>
                  <a:schemeClr val="accent1"/>
                </a:highlight>
              </a:rPr>
              <a:t>you!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610" name="Google Shape;610;p43"/>
          <p:cNvSpPr txBox="1">
            <a:spLocks noGrp="1"/>
          </p:cNvSpPr>
          <p:nvPr>
            <p:ph type="subTitle" idx="1"/>
          </p:nvPr>
        </p:nvSpPr>
        <p:spPr>
          <a:xfrm>
            <a:off x="3305250" y="281217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Ubuntu Condensed</vt:lpstr>
      <vt:lpstr>Abril Fatface</vt:lpstr>
      <vt:lpstr>Aldrich</vt:lpstr>
      <vt:lpstr>Arial</vt:lpstr>
      <vt:lpstr>DM Sans</vt:lpstr>
      <vt:lpstr>Griffy</vt:lpstr>
      <vt:lpstr>SlidesMania</vt:lpstr>
      <vt:lpstr>Could there be a significant biased connection between the annotator’s background and the way they will rate hate speech?</vt:lpstr>
      <vt:lpstr>Why is this so important?  What is already done in this field?</vt:lpstr>
      <vt:lpstr>Data Overview</vt:lpstr>
      <vt:lpstr>PowerPoint Presentation</vt:lpstr>
      <vt:lpstr>PowerPoint Presentation</vt:lpstr>
      <vt:lpstr>Workflow &amp; Methods</vt:lpstr>
      <vt:lpstr>Findings &amp; Key results</vt:lpstr>
      <vt:lpstr>Findings &amp; Key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Could there be a significant biased connection between the annotator’s background and the way they will rate hate speech?</dc:title>
  <dc:creator>Yuval Segal</dc:creator>
  <cp:lastModifiedBy>yuval segal</cp:lastModifiedBy>
  <cp:revision>1</cp:revision>
  <dcterms:modified xsi:type="dcterms:W3CDTF">2022-06-19T16:40:26Z</dcterms:modified>
</cp:coreProperties>
</file>