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5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10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02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06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46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2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92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1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3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9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4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7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3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13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5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29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62F45B-FEF3-0148-B716-D118EF7210A4}" type="datetimeFigureOut">
              <a:rPr kumimoji="1" lang="ko-KR" altLang="en-US" smtClean="0"/>
              <a:t>2016. 10. 17.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AE88-3522-1C4C-B969-F17E8FDE0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53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중앙문자열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3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3044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높이의 최소값은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라는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것을 알 수 있다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2891479"/>
            <a:ext cx="6662058" cy="3356920"/>
            <a:chOff x="2429691" y="2891479"/>
            <a:chExt cx="6662058" cy="3356920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69771" y="3445477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8117" y="4572740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69771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58117" y="4007181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결정 문제로의 변형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여러 경우를 고려하는데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시간이 너무 많이 걸리거나 생각하기 복잡하다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생각하기 편하기 위해 결정 문제로 변형을 하자</a:t>
                </a:r>
                <a:r>
                  <a:rPr kumimoji="1" lang="en-US" altLang="ko-KR" dirty="0" smtClean="0"/>
                  <a:t>!!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 smtClean="0"/>
                  <a:t>Parametric Search!</a:t>
                </a:r>
              </a:p>
              <a:p>
                <a:pPr lvl="1"/>
                <a:r>
                  <a:rPr kumimoji="1" lang="ko-KR" altLang="en-US" dirty="0" smtClean="0"/>
                  <a:t>이분탐색으로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를 정해서</a:t>
                </a:r>
                <a:r>
                  <a:rPr kumimoji="1" lang="en-US" altLang="ko-KR" dirty="0" smtClean="0"/>
                  <a:t>,</a:t>
                </a:r>
                <a:br>
                  <a:rPr kumimoji="1" lang="en-US" altLang="ko-KR" dirty="0" smtClean="0"/>
                </a:b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,  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가 되는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smtClean="0"/>
                  <a:t>가 존재하는지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yes or no</a:t>
                </a:r>
                <a:r>
                  <a:rPr kumimoji="1" lang="ko-KR" altLang="en-US" dirty="0" smtClean="0"/>
                  <a:t>로 대답하는 결정 문제를 해결하자</a:t>
                </a:r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73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결정 문제로의 변형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히스토그램에서 최대 높이가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가 되도록 블록들을 분배할 수 있는지 확인만 하면 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초기 히스토그램에서 높이가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보다 높은 기둥이 </a:t>
                </a:r>
                <a:r>
                  <a:rPr kumimoji="1" lang="en-US" altLang="ko-KR" dirty="0" smtClean="0"/>
                  <a:t>2</a:t>
                </a:r>
                <a:r>
                  <a:rPr kumimoji="1" lang="ko-KR" altLang="en-US" dirty="0" smtClean="0"/>
                  <a:t>개 이상인 경우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답은 항상 </a:t>
                </a:r>
                <a:r>
                  <a:rPr kumimoji="1" lang="en-US" altLang="ko-KR" dirty="0" smtClean="0"/>
                  <a:t>no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가장 높이가 높은 기둥의 높이가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이하인 경우</a:t>
                </a:r>
                <a:r>
                  <a:rPr kumimoji="1" lang="en-US" altLang="ko-KR" dirty="0" smtClean="0"/>
                  <a:t>,</a:t>
                </a:r>
              </a:p>
              <a:p>
                <a:pPr lvl="1"/>
                <a:r>
                  <a:rPr kumimoji="1" lang="en-US" altLang="ko-KR" dirty="0" smtClean="0"/>
                  <a:t>Greedy </a:t>
                </a:r>
                <a:r>
                  <a:rPr kumimoji="1" lang="ko-KR" altLang="en-US" dirty="0" smtClean="0"/>
                  <a:t>하게 </a:t>
                </a:r>
                <a:r>
                  <a:rPr kumimoji="1" lang="en-US" altLang="ko-KR" dirty="0" smtClean="0"/>
                  <a:t>‘?’ </a:t>
                </a:r>
                <a:r>
                  <a:rPr kumimoji="1" lang="ko-KR" altLang="en-US" dirty="0" smtClean="0"/>
                  <a:t>기둥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그림에서 주황색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을 배분 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가장 높이가 높은 기둥의 높이가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보다 큰 경우</a:t>
                </a:r>
                <a:r>
                  <a:rPr kumimoji="1" lang="en-US" altLang="ko-KR" dirty="0" smtClean="0"/>
                  <a:t>,</a:t>
                </a:r>
              </a:p>
              <a:p>
                <a:pPr lvl="1"/>
                <a:r>
                  <a:rPr kumimoji="1" lang="ko-KR" altLang="en-US" dirty="0" smtClean="0"/>
                  <a:t>그 기둥의 높이를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로 만들고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/>
                  <a:t>Greedy </a:t>
                </a:r>
                <a:r>
                  <a:rPr kumimoji="1" lang="ko-KR" altLang="en-US" dirty="0"/>
                  <a:t>하게 </a:t>
                </a:r>
                <a:r>
                  <a:rPr kumimoji="1" lang="en-US" altLang="ko-KR" dirty="0"/>
                  <a:t>‘?’ </a:t>
                </a:r>
                <a:r>
                  <a:rPr kumimoji="1" lang="ko-KR" altLang="en-US" dirty="0"/>
                  <a:t>기둥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그림에서 주황색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을 배분</a:t>
                </a:r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 r="-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8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결정 문제로의 변형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 smtClean="0"/>
                  <a:t>결정 문제로 변형을 하면 생각하기가 편해진다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결정 문제를 해결하는 시간복잡도 </a:t>
                </a:r>
                <a:r>
                  <a:rPr kumimoji="1" lang="en-US" altLang="ko-KR" dirty="0" smtClean="0"/>
                  <a:t>O(N)</a:t>
                </a:r>
              </a:p>
              <a:p>
                <a:r>
                  <a:rPr kumimoji="1" lang="ko-KR" altLang="en-US" dirty="0" smtClean="0"/>
                  <a:t>이분탐색하는 시간복잡도 </a:t>
                </a:r>
                <a:r>
                  <a:rPr kumimoji="1" lang="en-US" altLang="ko-KR" dirty="0" smtClean="0"/>
                  <a:t>O(</a:t>
                </a:r>
                <a:r>
                  <a:rPr kumimoji="1" lang="en-US" altLang="ko-KR" dirty="0" err="1" smtClean="0"/>
                  <a:t>lg</a:t>
                </a:r>
                <a:r>
                  <a:rPr kumimoji="1" lang="en-US" altLang="ko-KR" dirty="0" smtClean="0"/>
                  <a:t> N)</a:t>
                </a:r>
              </a:p>
              <a:p>
                <a:pPr lvl="1"/>
                <a:r>
                  <a:rPr kumimoji="1" lang="ko-KR" altLang="en-US" dirty="0" smtClean="0"/>
                  <a:t>가능한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ko-KR" altLang="en-US" dirty="0" smtClean="0"/>
                  <a:t> 의 범위 </a:t>
                </a:r>
                <a:r>
                  <a:rPr kumimoji="1" lang="en-US" altLang="ko-KR" dirty="0" smtClean="0"/>
                  <a:t>0</a:t>
                </a:r>
                <a:r>
                  <a:rPr kumimoji="1" lang="ko-KR" altLang="en-US" dirty="0" smtClean="0"/>
                  <a:t> 이상 </a:t>
                </a:r>
                <a:r>
                  <a:rPr kumimoji="1" lang="en-US" altLang="ko-KR" dirty="0" smtClean="0"/>
                  <a:t>N</a:t>
                </a:r>
                <a:r>
                  <a:rPr kumimoji="1" lang="ko-KR" altLang="en-US" dirty="0" smtClean="0"/>
                  <a:t> 이하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따라서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총 시간복잡도 </a:t>
                </a:r>
                <a:r>
                  <a:rPr kumimoji="1" lang="en-US" altLang="ko-KR" dirty="0" smtClean="0"/>
                  <a:t>O(N </a:t>
                </a:r>
                <a:r>
                  <a:rPr kumimoji="1" lang="en-US" altLang="ko-KR" dirty="0" err="1" smtClean="0"/>
                  <a:t>lg</a:t>
                </a:r>
                <a:r>
                  <a:rPr kumimoji="1" lang="en-US" altLang="ko-KR" dirty="0" smtClean="0"/>
                  <a:t> N)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두 문자열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 smtClean="0"/>
                  <a:t>의 </a:t>
                </a:r>
                <a:r>
                  <a:rPr kumimoji="1" lang="en-US" altLang="ko-KR" dirty="0" smtClean="0"/>
                  <a:t>hamming distance</a:t>
                </a:r>
                <a:r>
                  <a:rPr kumimoji="1"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charset="0"/>
                      </a:rPr>
                      <m:t>d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dirty="0" smtClean="0"/>
                  <a:t>라 하자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/>
                  <a:t>H</a:t>
                </a:r>
                <a:r>
                  <a:rPr kumimoji="1" lang="en-US" altLang="ko-KR" dirty="0" smtClean="0"/>
                  <a:t>amming distance</a:t>
                </a:r>
                <a:r>
                  <a:rPr kumimoji="1" lang="ko-KR" altLang="en-US" dirty="0" smtClean="0"/>
                  <a:t>란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길이가 같은 두 문자열이 있을 때 서로 다른 문자의 개수를 의미한다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길이가 같은 세 문자열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kumimoji="1" lang="ko-KR" altLang="en-US" dirty="0" smtClean="0"/>
                  <a:t>가 주어졌을 때</a:t>
                </a:r>
                <a:r>
                  <a:rPr kumimoji="1" lang="en-US" altLang="ko-KR" dirty="0" smtClean="0"/>
                  <a:t>,</a:t>
                </a:r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ko-KR" altLang="en-US" dirty="0" smtClean="0"/>
                  <a:t> 의 최소값을 구하는 문제다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0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각 칸에 대해 독립적으로 생각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dirty="0" smtClean="0"/>
                  <a:t>세 문자열의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ko-KR" altLang="en-US" dirty="0" smtClean="0"/>
                  <a:t>번째 문자 구성에 따라 경우를 나눌 수 있다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/>
                  <a:t> 가 모두 같은 경우</a:t>
                </a:r>
                <a:endParaRPr kumimoji="1"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임이 자명하다</a:t>
                </a:r>
                <a:endParaRPr kumimoji="1" lang="en-US" altLang="ko-KR" dirty="0" smtClean="0"/>
              </a:p>
              <a:p>
                <a:pPr lvl="1"/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/>
                  <a:t>중에 두 개만 같은 </a:t>
                </a:r>
                <a:r>
                  <a:rPr kumimoji="1" lang="ko-KR" altLang="en-US" dirty="0" smtClean="0"/>
                  <a:t>경우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>
                    <a:latin typeface="Cambria Math" charset="0"/>
                  </a:rPr>
                  <a:t>일반성을 잃지 않고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>
                    <a:latin typeface="Cambria Math" charset="0"/>
                  </a:rPr>
                  <a:t> 라 가정하자</a:t>
                </a:r>
                <a:endParaRPr kumimoji="1" lang="en-US" altLang="ko-KR" dirty="0" smtClean="0">
                  <a:latin typeface="Cambria Math" charset="0"/>
                </a:endParaRPr>
              </a:p>
              <a:p>
                <a:pPr lvl="1"/>
                <a:r>
                  <a:rPr kumimoji="1" lang="ko-KR" altLang="en-US" b="0" dirty="0" smtClean="0"/>
                  <a:t>우</a:t>
                </a:r>
                <a:r>
                  <a:rPr kumimoji="1" lang="ko-KR" altLang="en-US" dirty="0" smtClean="0"/>
                  <a:t>선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 smtClean="0">
                    <a:latin typeface="Cambria Math" charset="0"/>
                  </a:rPr>
                  <a:t> 라고 두자</a:t>
                </a:r>
                <a:endParaRPr kumimoji="1" lang="en-US" altLang="ko-KR" dirty="0" smtClean="0">
                  <a:latin typeface="Cambria Math" charset="0"/>
                </a:endParaRPr>
              </a:p>
              <a:p>
                <a:pPr lvl="1"/>
                <a:endParaRPr kumimoji="1" lang="en-US" altLang="ko-KR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가 모두 </a:t>
                </a:r>
                <a:r>
                  <a:rPr kumimoji="1" lang="ko-KR" altLang="en-US" dirty="0" smtClean="0"/>
                  <a:t>다른 경우</a:t>
                </a:r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보류하자</a:t>
                </a:r>
                <a:endParaRPr kumimoji="1"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1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칸에 대해 독립적으로 생각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computers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𝐵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consumers</a:t>
                </a:r>
                <a:endParaRPr kumimoji="1" lang="ko-KR" altLang="en-US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𝐶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consensus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  <m:r>
                      <a:rPr kumimoji="1" lang="en-US" altLang="ko-KR" i="1">
                        <a:latin typeface="Cambria Math" charset="0"/>
                      </a:rPr>
                      <m:t>= </m:t>
                    </m:r>
                  </m:oMath>
                </a14:m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co</a:t>
                </a:r>
                <a:r>
                  <a:rPr kumimoji="1" lang="en-US" altLang="ko-KR" dirty="0" smtClean="0">
                    <a:solidFill>
                      <a:srgbClr val="FF2600"/>
                    </a:solidFill>
                    <a:latin typeface="Consolas" charset="0"/>
                    <a:ea typeface="Consolas" charset="0"/>
                    <a:cs typeface="Consolas" charset="0"/>
                  </a:rPr>
                  <a:t>nsu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?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er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s</a:t>
                </a:r>
                <a:endParaRPr kumimoji="1"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kumimoji="1" lang="en-US" altLang="ko-KR" dirty="0" smtClean="0">
                  <a:ea typeface="Consolas" charset="0"/>
                  <a:cs typeface="Consolas" charset="0"/>
                </a:endParaRPr>
              </a:p>
              <a:p>
                <a:r>
                  <a:rPr kumimoji="1" lang="ko-KR" altLang="en-US" dirty="0" smtClean="0">
                    <a:latin typeface="+mj-ea"/>
                    <a:cs typeface="Consolas" charset="0"/>
                  </a:rPr>
                  <a:t>빨간색 글씨는 아직 확정되지 않은 칸을 의미하고</a:t>
                </a:r>
                <a:r>
                  <a:rPr kumimoji="1" lang="en-US" altLang="ko-KR" dirty="0" smtClean="0">
                    <a:latin typeface="+mj-ea"/>
                    <a:cs typeface="Consolas" charset="0"/>
                  </a:rPr>
                  <a:t>,</a:t>
                </a:r>
                <a:br>
                  <a:rPr kumimoji="1" lang="en-US" altLang="ko-KR" dirty="0" smtClean="0">
                    <a:latin typeface="+mj-ea"/>
                    <a:cs typeface="Consolas" charset="0"/>
                  </a:rPr>
                </a:br>
                <a:r>
                  <a:rPr kumimoji="1" lang="en-US" altLang="ko-KR" dirty="0" smtClean="0">
                    <a:latin typeface="+mj-ea"/>
                    <a:cs typeface="Consolas" charset="0"/>
                  </a:rPr>
                  <a:t>’?’</a:t>
                </a:r>
                <a:r>
                  <a:rPr kumimoji="1" lang="ko-KR" altLang="en-US" dirty="0" smtClean="0">
                    <a:latin typeface="+mj-ea"/>
                    <a:cs typeface="Consolas" charset="0"/>
                  </a:rPr>
                  <a:t>는 보류된 칸을 의미한다</a:t>
                </a:r>
                <a:endParaRPr kumimoji="1" lang="ko-KR" altLang="en-US" dirty="0">
                  <a:latin typeface="+mj-ea"/>
                  <a:cs typeface="Consolas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9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9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도식화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 smtClean="0"/>
                  <a:t>이 때 문자열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</m:oMath>
                </a14:m>
                <a:r>
                  <a:rPr kumimoji="1" lang="ko-KR" altLang="en-US" dirty="0" smtClean="0"/>
                  <a:t> 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ko-KR" altLang="en-US" dirty="0" smtClean="0"/>
                  <a:t> 의 </a:t>
                </a:r>
                <a:r>
                  <a:rPr kumimoji="1" lang="en-US" altLang="ko-KR" dirty="0" smtClean="0"/>
                  <a:t>hamming distance</a:t>
                </a:r>
                <a:r>
                  <a:rPr kumimoji="1" lang="ko-KR" altLang="en-US" dirty="0" smtClean="0"/>
                  <a:t>를 히스토그램으로 나타내면 아래와 같다</a:t>
                </a:r>
                <a:r>
                  <a:rPr kumimoji="1" lang="en-US" altLang="ko-KR" dirty="0" smtClean="0"/>
                  <a:t>: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‘?’</a:t>
                </a:r>
                <a:r>
                  <a:rPr kumimoji="1" lang="ko-KR" altLang="en-US" dirty="0" smtClean="0"/>
                  <a:t>의 개수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개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2429691" y="4014888"/>
            <a:ext cx="6662058" cy="2233511"/>
            <a:chOff x="2429691" y="3866601"/>
            <a:chExt cx="6662058" cy="2233511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551715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700002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70000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700002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499001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428306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4990010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428305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43554" y="3422469"/>
            <a:ext cx="281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목적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최대 높이의 최소화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도식화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’?’</a:t>
            </a:r>
            <a:r>
              <a:rPr kumimoji="1" lang="ko-KR" altLang="en-US" dirty="0" smtClean="0"/>
              <a:t>의 개수를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개 줄이려면 히스토그램에서 두 칸의 높이를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증가시켜야한다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 높이인 칸을 제외한 나머지 두 칸의 높이를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증가시키고 </a:t>
            </a:r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개수를 하나 줄이는 것이 항상 좋다</a:t>
            </a:r>
            <a:endParaRPr kumimoji="1"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4014888"/>
            <a:ext cx="6662058" cy="2233511"/>
            <a:chOff x="2429691" y="3866601"/>
            <a:chExt cx="6662058" cy="2233511"/>
          </a:xfrm>
        </p:grpSpPr>
        <p:sp>
          <p:nvSpPr>
            <p:cNvPr id="6" name="TextBox 5"/>
            <p:cNvSpPr txBox="1"/>
            <p:nvPr/>
          </p:nvSpPr>
          <p:spPr>
            <a:xfrm>
              <a:off x="3566160" y="5700002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직선 연결선[R] 4"/>
            <p:cNvCxnSpPr/>
            <p:nvPr/>
          </p:nvCxnSpPr>
          <p:spPr>
            <a:xfrm>
              <a:off x="2429691" y="5551715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43154" y="570000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700002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499001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428306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4990010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428305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69771" y="3866601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43821" y="4990009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2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여러 경우를 고려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r>
                      <a:rPr kumimoji="1" lang="en-US" altLang="ko-KR" i="1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/>
                  <a:t> 중에 두 개만 같은 </a:t>
                </a:r>
                <a:r>
                  <a:rPr kumimoji="1" lang="ko-KR" altLang="en-US" dirty="0"/>
                  <a:t>경우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>
                    <a:latin typeface="Cambria Math" charset="0"/>
                  </a:rPr>
                  <a:t>일반성을 잃지 않고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r>
                      <a:rPr kumimoji="1" lang="en-US" altLang="ko-KR" i="1">
                        <a:latin typeface="Cambria Math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>
                    <a:latin typeface="Cambria Math" charset="0"/>
                  </a:rPr>
                  <a:t> 라 가정하자</a:t>
                </a:r>
                <a:endParaRPr kumimoji="1" lang="en-US" altLang="ko-KR" dirty="0">
                  <a:latin typeface="Cambria Math" charset="0"/>
                </a:endParaRPr>
              </a:p>
              <a:p>
                <a:pPr lvl="1"/>
                <a:r>
                  <a:rPr kumimoji="1" lang="ko-KR" altLang="en-US" dirty="0"/>
                  <a:t>우선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 dirty="0">
                        <a:latin typeface="Cambria Math" charset="0"/>
                      </a:rPr>
                      <m:t>=</m:t>
                    </m:r>
                    <m:r>
                      <a:rPr kumimoji="1" lang="en-US" altLang="ko-KR" i="1" dirty="0">
                        <a:latin typeface="Cambria Math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ko-KR" altLang="en-US" dirty="0">
                    <a:latin typeface="Cambria Math" charset="0"/>
                  </a:rPr>
                  <a:t> 라고 </a:t>
                </a:r>
                <a:r>
                  <a:rPr kumimoji="1" lang="ko-KR" altLang="en-US" dirty="0" smtClean="0">
                    <a:latin typeface="Cambria Math" charset="0"/>
                  </a:rPr>
                  <a:t>두자</a:t>
                </a:r>
                <a:endParaRPr kumimoji="1" lang="en-US" altLang="ko-KR" dirty="0" smtClean="0"/>
              </a:p>
              <a:p>
                <a:pPr lvl="2"/>
                <a:r>
                  <a:rPr kumimoji="1" lang="ko-KR" altLang="en-US" dirty="0" smtClean="0">
                    <a:latin typeface="Cambria Math" charset="0"/>
                  </a:rPr>
                  <a:t>이게 항상 최선인가</a:t>
                </a:r>
                <a:r>
                  <a:rPr kumimoji="1" lang="en-US" altLang="ko-KR" dirty="0" smtClean="0">
                    <a:latin typeface="Cambria Math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ko-KR" i="1" dirty="0">
                        <a:latin typeface="Cambria Math" charset="0"/>
                      </a:rPr>
                      <m:t>=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 dirty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ko-KR" dirty="0" smtClean="0">
                    <a:latin typeface="Cambria Math" charset="0"/>
                  </a:rPr>
                  <a:t> </a:t>
                </a:r>
                <a:r>
                  <a:rPr kumimoji="1" lang="ko-KR" altLang="en-US" dirty="0" smtClean="0">
                    <a:latin typeface="Cambria Math" charset="0"/>
                  </a:rPr>
                  <a:t>로 두는 것이 좋을때도 있다</a:t>
                </a:r>
                <a:endParaRPr kumimoji="1" lang="en-US" altLang="ko-KR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1792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29691" y="1768062"/>
            <a:ext cx="6662058" cy="4480337"/>
            <a:chOff x="2429691" y="1768062"/>
            <a:chExt cx="6662058" cy="4480337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46463" y="2329774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6463" y="176806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6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 경우를 고려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1749" y="2802999"/>
            <a:ext cx="1792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‘?’</a:t>
            </a:r>
            <a:r>
              <a:rPr kumimoji="1" lang="ko-KR" altLang="en-US" dirty="0" smtClean="0"/>
              <a:t>의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smtClean="0"/>
              <a:t>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높이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429691" y="2329774"/>
            <a:ext cx="6662058" cy="3918625"/>
            <a:chOff x="2429691" y="2329774"/>
            <a:chExt cx="6662058" cy="3918625"/>
          </a:xfrm>
        </p:grpSpPr>
        <p:cxnSp>
          <p:nvCxnSpPr>
            <p:cNvPr id="5" name="직선 연결선[R] 4"/>
            <p:cNvCxnSpPr/>
            <p:nvPr/>
          </p:nvCxnSpPr>
          <p:spPr>
            <a:xfrm>
              <a:off x="2429691" y="5700002"/>
              <a:ext cx="66620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66160" y="584828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accent1"/>
                  </a:solidFill>
                </a:rPr>
                <a:t>A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154" y="58482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B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0148" y="5848289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smtClean="0">
                  <a:solidFill>
                    <a:schemeClr val="accent1"/>
                  </a:solidFill>
                </a:rPr>
                <a:t>C</a:t>
              </a:r>
              <a:endParaRPr kumimoji="1"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69771" y="513829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69771" y="457659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6463" y="5138297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6463" y="4576592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46463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6463" y="3453183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46463" y="2891479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46463" y="2329774"/>
              <a:ext cx="1332412" cy="561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69771" y="4014888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58117" y="5138296"/>
              <a:ext cx="1332412" cy="561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69771" y="3445477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8117" y="4572740"/>
              <a:ext cx="1332412" cy="5617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0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310</Words>
  <Application>Microsoft Macintosh PowerPoint</Application>
  <PresentationFormat>와이드스크린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Cambria Math</vt:lpstr>
      <vt:lpstr>Century Gothic</vt:lpstr>
      <vt:lpstr>Consolas</vt:lpstr>
      <vt:lpstr>Wingdings 3</vt:lpstr>
      <vt:lpstr>Arial</vt:lpstr>
      <vt:lpstr>이온</vt:lpstr>
      <vt:lpstr>중앙문자열</vt:lpstr>
      <vt:lpstr>문제 정리</vt:lpstr>
      <vt:lpstr>각 칸에 대해 독립적으로 생각</vt:lpstr>
      <vt:lpstr>각 칸에 대해 독립적으로 생각</vt:lpstr>
      <vt:lpstr>도식화</vt:lpstr>
      <vt:lpstr>도식화</vt:lpstr>
      <vt:lpstr>여러 경우를 고려</vt:lpstr>
      <vt:lpstr>여러 경우를 고려</vt:lpstr>
      <vt:lpstr>여러 경우를 고려</vt:lpstr>
      <vt:lpstr>여러 경우를 고려</vt:lpstr>
      <vt:lpstr>결정 문제로의 변형</vt:lpstr>
      <vt:lpstr>결정 문제로의 변형</vt:lpstr>
      <vt:lpstr>결정 문제로의 변형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중앙문자열</dc:title>
  <dc:creator>전명우</dc:creator>
  <cp:lastModifiedBy>전명우</cp:lastModifiedBy>
  <cp:revision>25</cp:revision>
  <dcterms:created xsi:type="dcterms:W3CDTF">2016-10-17T05:27:14Z</dcterms:created>
  <dcterms:modified xsi:type="dcterms:W3CDTF">2016-10-17T06:43:13Z</dcterms:modified>
</cp:coreProperties>
</file>