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56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14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711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3971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36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30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269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6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410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33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55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4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8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81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7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0E9569-BFD6-F949-990F-E8684C38C91C}" type="datetimeFigureOut">
              <a:rPr kumimoji="1" lang="ko-KR" altLang="en-US" smtClean="0"/>
              <a:t>2016. 10. 18.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6E07-7017-B243-9F16-50DF01B0C9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2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가장 가까운 두 점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87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구현 설명</a:t>
            </a:r>
            <a:endParaRPr kumimoji="1"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084217" y="1853248"/>
            <a:ext cx="2316483" cy="4415246"/>
            <a:chOff x="4624251" y="1985554"/>
            <a:chExt cx="2316483" cy="4415246"/>
          </a:xfrm>
        </p:grpSpPr>
        <p:cxnSp>
          <p:nvCxnSpPr>
            <p:cNvPr id="6" name="직선 연결선[R] 5"/>
            <p:cNvCxnSpPr/>
            <p:nvPr/>
          </p:nvCxnSpPr>
          <p:spPr>
            <a:xfrm>
              <a:off x="5447211" y="1985554"/>
              <a:ext cx="0" cy="4415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4689566" y="387966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24251" y="4034637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/>
                <a:t>p</a:t>
              </a:r>
              <a:endParaRPr kumimoji="1"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355771" y="387966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435635" y="388055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55771" y="48289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355771" y="293043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435635" y="293043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435635" y="48289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5416733" y="4920340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>
              <a:off x="5508173" y="3973674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/>
            <p:cNvCxnSpPr/>
            <p:nvPr/>
          </p:nvCxnSpPr>
          <p:spPr>
            <a:xfrm>
              <a:off x="5447211" y="3021872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>
              <a:endCxn id="14" idx="4"/>
            </p:cNvCxnSpPr>
            <p:nvPr/>
          </p:nvCxnSpPr>
          <p:spPr>
            <a:xfrm>
              <a:off x="6527075" y="3021872"/>
              <a:ext cx="0" cy="198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66414" y="425849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6414" y="339199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19502" y="5011780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19502" y="260553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</p:grp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741817" y="2052918"/>
            <a:ext cx="5308036" cy="4195481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이 과정 중에 왼쪽 집합에 있는 점 </a:t>
            </a:r>
            <a:r>
              <a:rPr kumimoji="1" lang="en-US" altLang="ko-KR" dirty="0" smtClean="0"/>
              <a:t>p</a:t>
            </a:r>
            <a:r>
              <a:rPr kumimoji="1" lang="ko-KR" altLang="en-US" dirty="0" smtClean="0"/>
              <a:t>에 대해 오른쪽 직사각형 안에 있는 점에 대해서만 고려하려면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두 집합에 있는 점들이 </a:t>
            </a:r>
            <a:r>
              <a:rPr kumimoji="1" lang="en-US" altLang="ko-KR" dirty="0" smtClean="0"/>
              <a:t>y </a:t>
            </a:r>
            <a:r>
              <a:rPr kumimoji="1" lang="ko-KR" altLang="en-US" dirty="0" smtClean="0"/>
              <a:t>좌표 순서로 정렬되어 있어야한다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추가적으로 정렬을 할 경우 </a:t>
            </a:r>
            <a:r>
              <a:rPr kumimoji="1" lang="en-US" altLang="ko-KR" dirty="0" smtClean="0"/>
              <a:t>O(n 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n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시간복잡도가 걸린다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이를 </a:t>
            </a:r>
            <a:r>
              <a:rPr kumimoji="1" lang="en-US" altLang="ko-KR" dirty="0" smtClean="0"/>
              <a:t>O(n)</a:t>
            </a:r>
            <a:r>
              <a:rPr kumimoji="1" lang="ko-KR" altLang="en-US" dirty="0" smtClean="0"/>
              <a:t>에 해결하려면 </a:t>
            </a:r>
            <a:r>
              <a:rPr kumimoji="1" lang="en-US" altLang="ko-KR" dirty="0" smtClean="0"/>
              <a:t>Merge Sort</a:t>
            </a:r>
            <a:r>
              <a:rPr kumimoji="1" lang="ko-KR" altLang="en-US" dirty="0" smtClean="0"/>
              <a:t>를 응용하면 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7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좌표 평면에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점이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 중 가장 가까운 두 점을 구하는 문제다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1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Closest Pair of points problem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완전 탐색 알고리즘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</a:t>
            </a:r>
            <a:r>
              <a:rPr kumimoji="1" lang="en-US" altLang="ko-KR" baseline="30000" dirty="0" smtClean="0"/>
              <a:t>2</a:t>
            </a:r>
            <a:r>
              <a:rPr kumimoji="1"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smtClean="0"/>
              <a:t>분할 정복 접근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 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7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완전 탐색 알고리즘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55563" y="2088379"/>
                <a:ext cx="9648795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 smtClean="0">
                    <a:solidFill>
                      <a:schemeClr val="tx1"/>
                    </a:solidFill>
                    <a:latin typeface="Consolas" charset="0"/>
                    <a:ea typeface="Consolas" charset="0"/>
                    <a:cs typeface="Consolas" charset="0"/>
                  </a:rPr>
                  <a:t>minDist = </a:t>
                </a:r>
                <a14:m>
                  <m:oMath xmlns:m="http://schemas.openxmlformats.org/officeDocument/2006/math">
                    <m:r>
                      <a:rPr kumimoji="1" lang="en-US" altLang="ko-KR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endParaRPr kumimoji="1" lang="en-US" altLang="ko-KR" sz="2800" dirty="0" smtClean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kumimoji="1" lang="en-US" altLang="ko-KR" sz="2800" dirty="0" smtClean="0">
                    <a:solidFill>
                      <a:schemeClr val="accent4"/>
                    </a:solidFill>
                    <a:latin typeface="Consolas" charset="0"/>
                    <a:ea typeface="Consolas" charset="0"/>
                    <a:cs typeface="Consolas" charset="0"/>
                  </a:rPr>
                  <a:t>for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kumimoji="1" lang="en-US" altLang="ko-KR" sz="2800" dirty="0" err="1" smtClean="0">
                    <a:latin typeface="Consolas" charset="0"/>
                    <a:ea typeface="Consolas" charset="0"/>
                    <a:cs typeface="Consolas" charset="0"/>
                  </a:rPr>
                  <a:t>i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= 1 to n-1</a:t>
                </a:r>
              </a:p>
              <a:p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   </a:t>
                </a:r>
                <a:r>
                  <a:rPr kumimoji="1" lang="en-US" altLang="ko-KR" sz="2800" dirty="0" smtClean="0">
                    <a:solidFill>
                      <a:schemeClr val="accent4"/>
                    </a:solidFill>
                    <a:latin typeface="Consolas" charset="0"/>
                    <a:ea typeface="Consolas" charset="0"/>
                    <a:cs typeface="Consolas" charset="0"/>
                  </a:rPr>
                  <a:t>for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j = i+1 to n</a:t>
                </a:r>
              </a:p>
              <a:p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       v = distance between point </a:t>
                </a:r>
                <a:r>
                  <a:rPr kumimoji="1" lang="en-US" altLang="ko-KR" sz="2800" dirty="0" err="1" smtClean="0">
                    <a:latin typeface="Consolas" charset="0"/>
                    <a:ea typeface="Consolas" charset="0"/>
                    <a:cs typeface="Consolas" charset="0"/>
                  </a:rPr>
                  <a:t>i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and point j</a:t>
                </a:r>
              </a:p>
              <a:p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       </a:t>
                </a:r>
                <a:r>
                  <a:rPr kumimoji="1" lang="en-US" altLang="ko-KR" sz="2800" dirty="0" smtClean="0">
                    <a:solidFill>
                      <a:schemeClr val="accent4"/>
                    </a:solidFill>
                    <a:latin typeface="Consolas" charset="0"/>
                    <a:ea typeface="Consolas" charset="0"/>
                    <a:cs typeface="Consolas" charset="0"/>
                  </a:rPr>
                  <a:t>if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kumimoji="1" lang="en-US" altLang="ko-KR" sz="2800" dirty="0" err="1" smtClean="0">
                    <a:latin typeface="Consolas" charset="0"/>
                    <a:ea typeface="Consolas" charset="0"/>
                    <a:cs typeface="Consolas" charset="0"/>
                  </a:rPr>
                  <a:t>minDist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&gt; v</a:t>
                </a:r>
              </a:p>
              <a:p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           </a:t>
                </a:r>
                <a:r>
                  <a:rPr kumimoji="1" lang="en-US" altLang="ko-KR" sz="2800" dirty="0" err="1" smtClean="0">
                    <a:latin typeface="Consolas" charset="0"/>
                    <a:ea typeface="Consolas" charset="0"/>
                    <a:cs typeface="Consolas" charset="0"/>
                  </a:rPr>
                  <a:t>minDist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= v</a:t>
                </a:r>
              </a:p>
              <a:p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           </a:t>
                </a:r>
                <a:r>
                  <a:rPr kumimoji="1" lang="en-US" altLang="ko-KR" sz="2800" dirty="0" err="1" smtClean="0">
                    <a:latin typeface="Consolas" charset="0"/>
                    <a:ea typeface="Consolas" charset="0"/>
                    <a:cs typeface="Consolas" charset="0"/>
                  </a:rPr>
                  <a:t>closestPair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= (</a:t>
                </a:r>
                <a:r>
                  <a:rPr kumimoji="1" lang="en-US" altLang="ko-KR" sz="2800" dirty="0" err="1" smtClean="0">
                    <a:latin typeface="Consolas" charset="0"/>
                    <a:ea typeface="Consolas" charset="0"/>
                    <a:cs typeface="Consolas" charset="0"/>
                  </a:rPr>
                  <a:t>i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, j)</a:t>
                </a:r>
              </a:p>
              <a:p>
                <a:r>
                  <a:rPr kumimoji="1" lang="en-US" altLang="ko-KR" sz="2800" dirty="0">
                    <a:solidFill>
                      <a:schemeClr val="accent4"/>
                    </a:solidFill>
                    <a:latin typeface="Consolas" charset="0"/>
                    <a:ea typeface="Consolas" charset="0"/>
                    <a:cs typeface="Consolas" charset="0"/>
                  </a:rPr>
                  <a:t>r</a:t>
                </a:r>
                <a:r>
                  <a:rPr kumimoji="1" lang="en-US" altLang="ko-KR" sz="2800" dirty="0" smtClean="0">
                    <a:solidFill>
                      <a:schemeClr val="accent4"/>
                    </a:solidFill>
                    <a:latin typeface="Consolas" charset="0"/>
                    <a:ea typeface="Consolas" charset="0"/>
                    <a:cs typeface="Consolas" charset="0"/>
                  </a:rPr>
                  <a:t>eturn</a:t>
                </a:r>
                <a:r>
                  <a:rPr kumimoji="1" lang="en-US" altLang="ko-KR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kumimoji="1" lang="en-US" altLang="ko-KR" sz="2800" dirty="0" err="1" smtClean="0">
                    <a:latin typeface="Consolas" charset="0"/>
                    <a:ea typeface="Consolas" charset="0"/>
                    <a:cs typeface="Consolas" charset="0"/>
                  </a:rPr>
                  <a:t>closestPair</a:t>
                </a:r>
                <a:endParaRPr kumimoji="1" lang="ko-KR" alt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63" y="2088379"/>
                <a:ext cx="9648795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327" t="-1724" r="-316" b="-3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93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Divide &amp; Conquer Approach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Funciton </a:t>
                </a:r>
                <a:r>
                  <a:rPr kumimoji="1" lang="en-US" altLang="ko-KR" dirty="0" err="1" smtClean="0"/>
                  <a:t>closestPair</a:t>
                </a:r>
                <a:r>
                  <a:rPr kumimoji="1" lang="en-US" altLang="ko-KR" dirty="0" smtClean="0"/>
                  <a:t>(points)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ko-KR" altLang="en-US" dirty="0" smtClean="0"/>
                  <a:t>점들 배열 </a:t>
                </a:r>
                <a:r>
                  <a:rPr kumimoji="1" lang="en-US" altLang="ko-KR" dirty="0" smtClean="0"/>
                  <a:t>points</a:t>
                </a:r>
                <a:r>
                  <a:rPr kumimoji="1" lang="ko-KR" altLang="en-US" dirty="0" smtClean="0"/>
                  <a:t>를 </a:t>
                </a:r>
                <a:r>
                  <a:rPr kumimoji="1" lang="en-US" altLang="ko-KR" dirty="0" smtClean="0"/>
                  <a:t>x </a:t>
                </a:r>
                <a:r>
                  <a:rPr kumimoji="1" lang="ko-KR" altLang="en-US" dirty="0" smtClean="0"/>
                  <a:t>좌표 순서로 오름차순 정렬한다</a:t>
                </a:r>
                <a:endParaRPr kumimoji="1" lang="en-US" altLang="ko-KR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ko-KR" altLang="en-US" dirty="0" smtClean="0"/>
                  <a:t>점들을 크기가 </a:t>
                </a:r>
                <a:r>
                  <a:rPr kumimoji="1" lang="en-US" altLang="ko-KR" dirty="0" smtClean="0"/>
                  <a:t>(</a:t>
                </a:r>
                <a:r>
                  <a:rPr kumimoji="1" lang="ko-KR" altLang="en-US" dirty="0" smtClean="0"/>
                  <a:t>거의</a:t>
                </a:r>
                <a:r>
                  <a:rPr kumimoji="1" lang="en-US" altLang="ko-KR" dirty="0" smtClean="0"/>
                  <a:t>)</a:t>
                </a:r>
                <a:r>
                  <a:rPr kumimoji="1" lang="ko-KR" altLang="en-US" dirty="0" smtClean="0"/>
                  <a:t> 같은 두 개의 집합으로 나눈다</a:t>
                </a: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								</a:t>
                </a:r>
                <a:r>
                  <a:rPr kumimoji="1" lang="ko-KR" altLang="en-US" dirty="0" smtClean="0"/>
                  <a:t>단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왼쪽 집합의 </a:t>
                </a:r>
                <a:r>
                  <a:rPr kumimoji="1" lang="en-US" altLang="ko-KR" dirty="0" smtClean="0"/>
                  <a:t>x </a:t>
                </a:r>
                <a:r>
                  <a:rPr kumimoji="1" lang="ko-KR" altLang="en-US" dirty="0" smtClean="0"/>
                  <a:t>좌표 </a:t>
                </a:r>
                <a:r>
                  <a:rPr kumimoji="1" lang="en-US" altLang="ko-KR" dirty="0" smtClean="0"/>
                  <a:t>≤ </a:t>
                </a:r>
                <a:r>
                  <a:rPr kumimoji="1" lang="ko-KR" altLang="en-US" dirty="0" smtClean="0"/>
                  <a:t>오른쪽 집합의 </a:t>
                </a:r>
                <a:r>
                  <a:rPr kumimoji="1" lang="en-US" altLang="ko-KR" dirty="0" smtClean="0"/>
                  <a:t>x </a:t>
                </a:r>
                <a:r>
                  <a:rPr kumimoji="1" lang="ko-KR" altLang="en-US" dirty="0" smtClean="0"/>
                  <a:t>좌표</a:t>
                </a: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ko-KR" altLang="en-US" dirty="0" smtClean="0"/>
                  <a:t>즉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</a:t>
                </a:r>
                <a:r>
                  <a:rPr kumimoji="1" lang="ko-KR" altLang="en-US" b="1" u="sng" dirty="0" smtClean="0"/>
                  <a:t>하나의 수직 분할선</a:t>
                </a:r>
                <a:r>
                  <a:rPr kumimoji="1" lang="ko-KR" altLang="en-US" dirty="0" smtClean="0"/>
                  <a:t>에 의해 두 집합이 나뉘는 꼴이다</a:t>
                </a:r>
                <a:endParaRPr kumimoji="1" lang="en-US" altLang="ko-KR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ko-KR" altLang="en-US" dirty="0" smtClean="0"/>
                  <a:t>왼쪽과 오른쪽 집합에 대해 재귀적으로 문제를 해결한다</a:t>
                </a:r>
                <a:r>
                  <a:rPr kumimoji="1" lang="en-US" altLang="ko-KR" dirty="0"/>
                  <a:t/>
                </a:r>
                <a:br>
                  <a:rPr kumimoji="1" lang="en-US" altLang="ko-KR" dirty="0"/>
                </a:br>
                <a:r>
                  <a:rPr kumimoji="1" lang="ko-KR" altLang="en-US" dirty="0" smtClean="0"/>
                  <a:t>이를 통해 왼쪽 집합에서 최근접 거리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en-US" altLang="ko-KR" dirty="0" smtClean="0"/>
                  <a:t>,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			</a:t>
                </a:r>
                <a:r>
                  <a:rPr kumimoji="1" lang="ko-KR" altLang="en-US" dirty="0" smtClean="0"/>
                  <a:t>오른쪽 집합에서 최근접 거리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ko-KR" altLang="en-US" dirty="0" smtClean="0"/>
                  <a:t>을 알고 있다</a:t>
                </a:r>
                <a:endParaRPr kumimoji="1" lang="en-US" altLang="ko-KR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ko-KR" altLang="en-US" dirty="0" smtClean="0"/>
                  <a:t>이제 하나의 점은 왼쪽 집합에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다른 하나의 점은 오른쪽 집합에 있는 점 쌍에 대해 거리가 최소가 되는 쌍을 찾는다</a:t>
                </a:r>
                <a:r>
                  <a:rPr kumimoji="1" lang="en-US" altLang="ko-KR" dirty="0" smtClean="0"/>
                  <a:t/>
                </a:r>
                <a:br>
                  <a:rPr kumimoji="1" lang="en-US" altLang="ko-KR" dirty="0" smtClean="0"/>
                </a:br>
                <a:r>
                  <a:rPr kumimoji="1" lang="ko-KR" altLang="en-US" dirty="0" smtClean="0"/>
                  <a:t>이 때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거리가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𝐿𝑅</m:t>
                        </m:r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이라 하자</a:t>
                </a:r>
                <a:endParaRPr kumimoji="1" lang="en-US" altLang="ko-KR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ko-KR" altLang="en-US" dirty="0" smtClean="0"/>
                  <a:t>최종적으로 우리가 찾고자하는 최근접 거리는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 b="0" i="0" smtClean="0">
                                    <a:latin typeface="Cambria Math" charset="0"/>
                                  </a:rPr>
                                  <m:t>min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𝑅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 b="0" i="0" smtClean="0">
                                    <a:latin typeface="Cambria Math" charset="0"/>
                                  </a:rPr>
                                  <m:t>min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charset="0"/>
                                  </a:rPr>
                                  <m:t>𝐿𝑅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 b="0" i="0" smtClean="0">
                                    <a:latin typeface="Cambria Math" charset="0"/>
                                  </a:rPr>
                                  <m:t>min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ko-KR" altLang="en-US" dirty="0" smtClean="0"/>
                  <a:t> 이다</a:t>
                </a:r>
                <a:endParaRPr kumimoji="1"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 r="-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Divide &amp; Conquer Approach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ko-KR" dirty="0" smtClean="0"/>
                  <a:t>4.</a:t>
                </a:r>
                <a:r>
                  <a:rPr kumimoji="1" lang="ko-KR" altLang="en-US" dirty="0" smtClean="0"/>
                  <a:t> 에 해당하는 과정이 정복 과정을 의미한다</a:t>
                </a:r>
                <a:endParaRPr kumimoji="1" lang="en-US" altLang="ko-KR" dirty="0" smtClean="0"/>
              </a:p>
              <a:p>
                <a:pPr marL="800100" lvl="1" indent="-342900">
                  <a:buFont typeface="+mj-lt"/>
                  <a:buAutoNum type="arabicPeriod" startAt="4"/>
                </a:pPr>
                <a:r>
                  <a:rPr kumimoji="1" lang="ko-KR" altLang="en-US" dirty="0"/>
                  <a:t>이제 하나의 점은 왼쪽 집합에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다른 하나의 점은 오른쪽 집합에 있는 점 쌍에 대해 거리가 최소가 되는 쌍을 찾는다</a:t>
                </a:r>
                <a:r>
                  <a:rPr kumimoji="1" lang="en-US" altLang="ko-KR" dirty="0"/>
                  <a:t/>
                </a:r>
                <a:br>
                  <a:rPr kumimoji="1" lang="en-US" altLang="ko-KR" dirty="0"/>
                </a:br>
                <a:r>
                  <a:rPr kumimoji="1" lang="ko-KR" altLang="en-US" dirty="0"/>
                  <a:t>이 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거리가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i="1">
                            <a:latin typeface="Cambria Math" charset="0"/>
                          </a:rPr>
                          <m:t>𝐿𝑅</m:t>
                        </m:r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이라 </a:t>
                </a:r>
                <a:r>
                  <a:rPr kumimoji="1" lang="ko-KR" altLang="en-US" dirty="0" smtClean="0"/>
                  <a:t>하자</a:t>
                </a:r>
                <a:endParaRPr kumimoji="1" lang="en-US" altLang="ko-KR" dirty="0" smtClean="0"/>
              </a:p>
              <a:p>
                <a:pPr marL="400050"/>
                <a:endParaRPr kumimoji="1" lang="en-US" altLang="ko-KR" dirty="0" smtClean="0"/>
              </a:p>
              <a:p>
                <a:pPr marL="400050"/>
                <a:r>
                  <a:rPr kumimoji="1" lang="ko-KR" altLang="en-US" dirty="0" smtClean="0"/>
                  <a:t>정복과정을 어떻게 빠르게 할까</a:t>
                </a:r>
                <a:r>
                  <a:rPr kumimoji="1" lang="en-US" altLang="ko-KR" dirty="0" smtClean="0"/>
                  <a:t>?</a:t>
                </a:r>
              </a:p>
              <a:p>
                <a:pPr marL="400050"/>
                <a:endParaRPr kumimoji="1" lang="en-US" altLang="ko-KR" dirty="0"/>
              </a:p>
              <a:p>
                <a:pPr marL="400050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ko-KR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min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, 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charset="0"/>
                              </a:rPr>
                              <m:t>min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이라 하자</a:t>
                </a:r>
                <a:endParaRPr kumimoji="1" lang="en-US" altLang="ko-KR" dirty="0" smtClean="0"/>
              </a:p>
              <a:p>
                <a:pPr marL="400050"/>
                <a:endParaRPr kumimoji="1" lang="en-US" altLang="ko-KR" dirty="0"/>
              </a:p>
              <a:p>
                <a:pPr marL="400050"/>
                <a:r>
                  <a:rPr kumimoji="1" lang="ko-KR" altLang="en-US" dirty="0" smtClean="0"/>
                  <a:t>전체에서 가장 가까운 두 점 사이 거리는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보다 크지 않다</a:t>
                </a:r>
                <a:endParaRPr kumimoji="1" lang="en-US" altLang="ko-KR" dirty="0" smtClean="0"/>
              </a:p>
              <a:p>
                <a:pPr marL="400050"/>
                <a:endParaRPr kumimoji="1" lang="en-US" altLang="ko-KR" dirty="0"/>
              </a:p>
              <a:p>
                <a:pPr marL="400050"/>
                <a:r>
                  <a:rPr kumimoji="1" lang="ko-KR" altLang="en-US" dirty="0" smtClean="0"/>
                  <a:t>즉</a:t>
                </a:r>
                <a:r>
                  <a:rPr kumimoji="1" lang="en-US" altLang="ko-KR" dirty="0" smtClean="0"/>
                  <a:t>,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4</a:t>
                </a:r>
                <a:r>
                  <a:rPr kumimoji="1" lang="ko-KR" altLang="en-US" dirty="0" smtClean="0"/>
                  <a:t>번 과정에서 두 점 사이의 거리가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미만이 되는 점 쌍에 대해서만 고려하면 된다</a:t>
                </a:r>
                <a:endParaRPr kumimoji="1"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2180" b="-2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5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Divide &amp; Conquer Approach</a:t>
            </a:r>
            <a:endParaRPr kumimoji="1"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084217" y="1853248"/>
            <a:ext cx="2316483" cy="4415246"/>
            <a:chOff x="4624251" y="1985554"/>
            <a:chExt cx="2316483" cy="4415246"/>
          </a:xfrm>
        </p:grpSpPr>
        <p:cxnSp>
          <p:nvCxnSpPr>
            <p:cNvPr id="6" name="직선 연결선[R] 5"/>
            <p:cNvCxnSpPr/>
            <p:nvPr/>
          </p:nvCxnSpPr>
          <p:spPr>
            <a:xfrm>
              <a:off x="5447211" y="1985554"/>
              <a:ext cx="0" cy="4415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4689566" y="387966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24251" y="4034637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/>
                <a:t>p</a:t>
              </a:r>
              <a:endParaRPr kumimoji="1"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355771" y="387966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435635" y="388055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55771" y="48289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355771" y="293043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435635" y="293043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435635" y="48289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5416733" y="4920340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>
              <a:off x="5508173" y="3973674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/>
            <p:cNvCxnSpPr/>
            <p:nvPr/>
          </p:nvCxnSpPr>
          <p:spPr>
            <a:xfrm>
              <a:off x="5447211" y="3021872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>
              <a:endCxn id="14" idx="4"/>
            </p:cNvCxnSpPr>
            <p:nvPr/>
          </p:nvCxnSpPr>
          <p:spPr>
            <a:xfrm>
              <a:off x="6527075" y="3021872"/>
              <a:ext cx="0" cy="198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66414" y="425849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6414" y="339199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19502" y="5011780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19502" y="260553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741817" y="2052918"/>
                <a:ext cx="5308036" cy="4195481"/>
              </a:xfrm>
            </p:spPr>
            <p:txBody>
              <a:bodyPr/>
              <a:lstStyle/>
              <a:p>
                <a:r>
                  <a:rPr kumimoji="1" lang="ko-KR" altLang="en-US" dirty="0" smtClean="0"/>
                  <a:t>왼쪽 집합에 있는 점 </a:t>
                </a:r>
                <a:r>
                  <a:rPr kumimoji="1" lang="en-US" altLang="ko-KR" dirty="0" smtClean="0"/>
                  <a:t>p</a:t>
                </a:r>
                <a:r>
                  <a:rPr kumimoji="1" lang="ko-KR" altLang="en-US" dirty="0" smtClean="0"/>
                  <a:t>에 대해 다음과 같이 오른쪽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2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kumimoji="1" lang="ko-KR" altLang="en-US" dirty="0" smtClean="0"/>
                  <a:t> 크기 직사각형 안에 있는 점에 대해서만 고려해주면 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오른쪽 직사각형에 있는 두 점의 거리가 최소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kumimoji="1" lang="ko-KR" altLang="en-US" dirty="0" smtClean="0"/>
                  <a:t>이므로</a:t>
                </a:r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직사각형 안에는 점이 아무리 많아야 </a:t>
                </a:r>
                <a:r>
                  <a:rPr kumimoji="1" lang="en-US" altLang="ko-KR" dirty="0" smtClean="0"/>
                  <a:t>6</a:t>
                </a:r>
                <a:r>
                  <a:rPr kumimoji="1" lang="ko-KR" altLang="en-US" dirty="0" smtClean="0"/>
                  <a:t>개 존재한다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따라서 이와 같은 접근으로 </a:t>
                </a:r>
                <a:r>
                  <a:rPr kumimoji="1" lang="en-US" altLang="ko-KR" dirty="0" smtClean="0"/>
                  <a:t>4.</a:t>
                </a:r>
                <a:r>
                  <a:rPr kumimoji="1" lang="ko-KR" altLang="en-US" dirty="0" smtClean="0"/>
                  <a:t> 번 과정을 </a:t>
                </a:r>
                <a:r>
                  <a:rPr kumimoji="1" lang="en-US" altLang="ko-KR" dirty="0" smtClean="0"/>
                  <a:t>O(n)</a:t>
                </a:r>
                <a:r>
                  <a:rPr kumimoji="1" lang="ko-KR" altLang="en-US" dirty="0" smtClean="0"/>
                  <a:t>에 해결할 수 있다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817" y="2052918"/>
                <a:ext cx="5308036" cy="4195481"/>
              </a:xfrm>
              <a:blipFill rotWithShape="0">
                <a:blip r:embed="rId2"/>
                <a:stretch>
                  <a:fillRect l="-574" t="-2035" r="-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Divide &amp; Conquer Approach</a:t>
            </a:r>
            <a:endParaRPr kumimoji="1"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084217" y="1853248"/>
            <a:ext cx="2316483" cy="4415246"/>
            <a:chOff x="4624251" y="1985554"/>
            <a:chExt cx="2316483" cy="4415246"/>
          </a:xfrm>
        </p:grpSpPr>
        <p:cxnSp>
          <p:nvCxnSpPr>
            <p:cNvPr id="6" name="직선 연결선[R] 5"/>
            <p:cNvCxnSpPr/>
            <p:nvPr/>
          </p:nvCxnSpPr>
          <p:spPr>
            <a:xfrm>
              <a:off x="5447211" y="1985554"/>
              <a:ext cx="0" cy="4415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/>
            <p:cNvSpPr/>
            <p:nvPr/>
          </p:nvSpPr>
          <p:spPr>
            <a:xfrm>
              <a:off x="4689566" y="387966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24251" y="4034637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/>
                <a:t>p</a:t>
              </a:r>
              <a:endParaRPr kumimoji="1"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355771" y="387966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435635" y="388055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5355771" y="48289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355771" y="293043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435635" y="293043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435635" y="48289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5416733" y="4920340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/>
            <p:cNvCxnSpPr/>
            <p:nvPr/>
          </p:nvCxnSpPr>
          <p:spPr>
            <a:xfrm>
              <a:off x="5508173" y="3973674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/>
            <p:cNvCxnSpPr/>
            <p:nvPr/>
          </p:nvCxnSpPr>
          <p:spPr>
            <a:xfrm>
              <a:off x="5447211" y="3021872"/>
              <a:ext cx="10189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/>
            <p:cNvCxnSpPr>
              <a:endCxn id="14" idx="4"/>
            </p:cNvCxnSpPr>
            <p:nvPr/>
          </p:nvCxnSpPr>
          <p:spPr>
            <a:xfrm>
              <a:off x="6527075" y="3021872"/>
              <a:ext cx="0" cy="1989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66414" y="4258495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6414" y="339199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19502" y="5011780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19502" y="2605536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d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741817" y="2052918"/>
                <a:ext cx="5308036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ko-KR" altLang="en-US" dirty="0" smtClean="0"/>
                  <a:t>왼쪽 집합에 있는 점 </a:t>
                </a:r>
                <a:r>
                  <a:rPr kumimoji="1" lang="en-US" altLang="ko-KR" dirty="0" smtClean="0"/>
                  <a:t>p</a:t>
                </a:r>
                <a:r>
                  <a:rPr kumimoji="1" lang="ko-KR" altLang="en-US" dirty="0" smtClean="0"/>
                  <a:t>에 대해 다음과 같이 오른쪽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2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 × </m:t>
                    </m:r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kumimoji="1" lang="ko-KR" altLang="en-US" dirty="0" smtClean="0"/>
                  <a:t> 크기 직사각형 안에 있는 점에 대해서만 고려해주면 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오른쪽 직사각형에 있는 두 점의 거리가 최소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kumimoji="1" lang="ko-KR" altLang="en-US" dirty="0" smtClean="0"/>
                  <a:t>이므로</a:t>
                </a:r>
                <a:r>
                  <a:rPr kumimoji="1" lang="en-US" altLang="ko-KR" dirty="0" smtClean="0"/>
                  <a:t> </a:t>
                </a:r>
                <a:r>
                  <a:rPr kumimoji="1" lang="ko-KR" altLang="en-US" dirty="0" smtClean="0"/>
                  <a:t>직사각형 안에는 점이 아무리 많아야 </a:t>
                </a:r>
                <a:r>
                  <a:rPr kumimoji="1" lang="en-US" altLang="ko-KR" dirty="0" smtClean="0"/>
                  <a:t>6</a:t>
                </a:r>
                <a:r>
                  <a:rPr kumimoji="1" lang="ko-KR" altLang="en-US" dirty="0" smtClean="0"/>
                  <a:t>개 존재한다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따라서 이와 같은 접근으로 </a:t>
                </a:r>
                <a:r>
                  <a:rPr kumimoji="1" lang="en-US" altLang="ko-KR" dirty="0" smtClean="0"/>
                  <a:t>4.</a:t>
                </a:r>
                <a:r>
                  <a:rPr kumimoji="1" lang="ko-KR" altLang="en-US" dirty="0" smtClean="0"/>
                  <a:t> 번 과정을 최대 </a:t>
                </a:r>
                <a:r>
                  <a:rPr kumimoji="1" lang="en-US" altLang="ko-KR" dirty="0" smtClean="0"/>
                  <a:t>6n</a:t>
                </a:r>
                <a:r>
                  <a:rPr kumimoji="1" lang="ko-KR" altLang="en-US" dirty="0" smtClean="0"/>
                  <a:t>개의 점 쌍에 대해서만 고려해주면 된다</a:t>
                </a:r>
                <a:endParaRPr kumimoji="1" lang="en-US" altLang="ko-KR" dirty="0" smtClean="0"/>
              </a:p>
              <a:p>
                <a:endParaRPr kumimoji="1" lang="en-US" altLang="ko-KR" dirty="0"/>
              </a:p>
              <a:p>
                <a:r>
                  <a:rPr kumimoji="1" lang="ko-KR" altLang="en-US" dirty="0" smtClean="0"/>
                  <a:t>시간복잡도 </a:t>
                </a:r>
                <a:r>
                  <a:rPr kumimoji="1" lang="en-US" altLang="ko-KR" dirty="0" smtClean="0"/>
                  <a:t>O(n)</a:t>
                </a:r>
                <a:r>
                  <a:rPr kumimoji="1" lang="ko-KR" altLang="en-US" dirty="0" smtClean="0"/>
                  <a:t>에 해결할 수 있다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817" y="2052918"/>
                <a:ext cx="5308036" cy="4195481"/>
              </a:xfrm>
              <a:blipFill rotWithShape="0">
                <a:blip r:embed="rId2"/>
                <a:stretch>
                  <a:fillRect l="-459" t="-3198" r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closestPair(points)</a:t>
            </a:r>
            <a:r>
              <a:rPr kumimoji="1" lang="ko-KR" altLang="en-US" dirty="0" smtClean="0"/>
              <a:t>의 시간복잡도는 </a:t>
            </a:r>
            <a:r>
              <a:rPr kumimoji="1" lang="en-US" altLang="ko-KR" dirty="0" smtClean="0"/>
              <a:t>points</a:t>
            </a:r>
            <a:r>
              <a:rPr kumimoji="1" lang="ko-KR" altLang="en-US" dirty="0" smtClean="0"/>
              <a:t>의 개수가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개일 때</a:t>
            </a:r>
            <a:r>
              <a:rPr kumimoji="1" lang="en-US" altLang="ko-KR" dirty="0" smtClean="0"/>
              <a:t>,</a:t>
            </a:r>
            <a:br>
              <a:rPr kumimoji="1" lang="en-US" altLang="ko-KR" dirty="0" smtClean="0"/>
            </a:br>
            <a:r>
              <a:rPr kumimoji="1" lang="ko-KR" altLang="en-US" dirty="0" smtClean="0"/>
              <a:t>아래와 같다</a:t>
            </a:r>
            <a:r>
              <a:rPr kumimoji="1" lang="en-US" altLang="ko-KR" dirty="0" smtClean="0"/>
              <a:t>:</a:t>
            </a:r>
          </a:p>
          <a:p>
            <a:endParaRPr kumimoji="1" lang="en-US" altLang="ko-KR" dirty="0"/>
          </a:p>
          <a:p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Master Theorem</a:t>
            </a:r>
            <a:r>
              <a:rPr kumimoji="1" lang="ko-KR" altLang="en-US" dirty="0" smtClean="0"/>
              <a:t>에 의해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총 시간복잡도는</a:t>
            </a:r>
            <a:r>
              <a:rPr kumimoji="1" lang="en-US" altLang="ko-KR" dirty="0" smtClean="0"/>
              <a:t> O(N </a:t>
            </a:r>
            <a:r>
              <a:rPr kumimoji="1" lang="en-US" altLang="ko-KR" dirty="0" err="1" smtClean="0"/>
              <a:t>lg</a:t>
            </a:r>
            <a:r>
              <a:rPr kumimoji="1" lang="en-US" altLang="ko-KR" dirty="0" smtClean="0"/>
              <a:t> N)</a:t>
            </a:r>
            <a:r>
              <a:rPr kumimoji="1" lang="ko-KR" altLang="en-US" dirty="0" smtClean="0"/>
              <a:t>이 된다</a:t>
            </a:r>
            <a:endParaRPr kumimoji="1"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601457" y="3066285"/>
                <a:ext cx="395024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=2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kumimoji="1" lang="en-US" altLang="ko-KR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ko-KR" sz="2800" b="0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2800" b="0" i="0" smtClean="0">
                          <a:latin typeface="Cambria Math" charset="0"/>
                        </a:rPr>
                        <m:t>O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ko-KR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8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457" y="3066285"/>
                <a:ext cx="3950249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8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348</Words>
  <Application>Microsoft Macintosh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Cambria Math</vt:lpstr>
      <vt:lpstr>Century Gothic</vt:lpstr>
      <vt:lpstr>Consolas</vt:lpstr>
      <vt:lpstr>Wingdings 3</vt:lpstr>
      <vt:lpstr>Arial</vt:lpstr>
      <vt:lpstr>이온</vt:lpstr>
      <vt:lpstr>가장 가까운 두 점</vt:lpstr>
      <vt:lpstr>문제 정리</vt:lpstr>
      <vt:lpstr>Closest Pair of points problem</vt:lpstr>
      <vt:lpstr>완전 탐색 알고리즘</vt:lpstr>
      <vt:lpstr>Divide &amp; Conquer Approach</vt:lpstr>
      <vt:lpstr>Divide &amp; Conquer Approach</vt:lpstr>
      <vt:lpstr>Divide &amp; Conquer Approach</vt:lpstr>
      <vt:lpstr>Divide &amp; Conquer Approach</vt:lpstr>
      <vt:lpstr>복잡도 분석</vt:lpstr>
      <vt:lpstr>구현 설명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가장 가까운 두 점</dc:title>
  <dc:creator>전명우</dc:creator>
  <cp:lastModifiedBy>전명우</cp:lastModifiedBy>
  <cp:revision>22</cp:revision>
  <dcterms:created xsi:type="dcterms:W3CDTF">2016-10-18T02:08:15Z</dcterms:created>
  <dcterms:modified xsi:type="dcterms:W3CDTF">2016-10-18T02:53:28Z</dcterms:modified>
</cp:coreProperties>
</file>