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번째 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, k) [</a:t>
            </a:r>
            <a:r>
              <a:rPr lang="ko-KR" altLang="en-US" dirty="0" smtClean="0"/>
              <a:t>배열 </a:t>
            </a:r>
            <a:r>
              <a:rPr lang="en-US" altLang="ko-KR" dirty="0" err="1" smtClean="0"/>
              <a:t>arr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n]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ko-KR" dirty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이하면 </a:t>
            </a:r>
            <a:r>
              <a:rPr lang="ko-KR" altLang="en-US" dirty="0" smtClean="0"/>
              <a:t>원하는 값을 찾고 끝낸다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전체 원소들을 </a:t>
            </a:r>
            <a:r>
              <a:rPr lang="ko-KR" altLang="en-US" dirty="0" smtClean="0"/>
              <a:t>크기가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파티션으로 나눈다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배수가 아니라면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보다 작은 파티션이 생김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각 파티션에서 </a:t>
            </a:r>
            <a:r>
              <a:rPr lang="ko-KR" altLang="en-US" dirty="0" smtClean="0"/>
              <a:t>중앙값을 찾는다</a:t>
            </a:r>
            <a:endParaRPr lang="en-US" altLang="ko-KR" dirty="0"/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중앙값들을 따로 모아 </a:t>
            </a:r>
            <a:r>
              <a:rPr lang="ko-KR" altLang="en-US" dirty="0" smtClean="0"/>
              <a:t>그 중 </a:t>
            </a:r>
            <a:r>
              <a:rPr lang="ko-KR" altLang="en-US" dirty="0" smtClean="0"/>
              <a:t>중앙값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구한</a:t>
            </a:r>
            <a:r>
              <a:rPr lang="ko-KR" altLang="en-US" dirty="0"/>
              <a:t>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재귀 호출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ko-KR" dirty="0" smtClean="0"/>
              <a:t>M</a:t>
            </a:r>
            <a:r>
              <a:rPr lang="ko-KR" altLang="en-US" dirty="0" smtClean="0"/>
              <a:t>을 기준으로 분할한다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QuickSort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피봇</a:t>
            </a:r>
            <a:r>
              <a:rPr lang="ko-KR" altLang="en-US" dirty="0" smtClean="0"/>
              <a:t> 역할</a:t>
            </a:r>
            <a:r>
              <a:rPr lang="en-US" altLang="ko-KR" dirty="0" smtClean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분할된 두 그룹 중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번째 수가 있는 적절한 그룹을 선택해 재귀호출 한다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재귀 호출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99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최악의 경우</a:t>
            </a:r>
            <a:endParaRPr lang="ko-KR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928108" y="1594153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928108" y="2306941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928108" y="3788078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28108" y="4572303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663121" y="1594153"/>
            <a:ext cx="293687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663121" y="2306941"/>
            <a:ext cx="293687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663121" y="3788078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663121" y="4572303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417183" y="1594153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417183" y="2306941"/>
            <a:ext cx="293688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417183" y="3788078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417183" y="4572303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169658" y="1594153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169658" y="2306941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169658" y="3788078"/>
            <a:ext cx="295275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169658" y="4572303"/>
            <a:ext cx="295275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941183" y="1594153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941183" y="2306941"/>
            <a:ext cx="295275" cy="2857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941183" y="3788078"/>
            <a:ext cx="295275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941183" y="4572303"/>
            <a:ext cx="295275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677783" y="1594153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677783" y="2306941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677783" y="3788078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677783" y="4572303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430258" y="2306941"/>
            <a:ext cx="293688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92258" y="4572303"/>
            <a:ext cx="293688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184321" y="1594153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7184321" y="2306941"/>
            <a:ext cx="293687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7184321" y="3788078"/>
            <a:ext cx="293687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750308" y="1454453"/>
            <a:ext cx="2895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928108" y="3067353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664708" y="3067353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3426708" y="3067353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4176008" y="3067353"/>
            <a:ext cx="2921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674608" y="3067353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436608" y="3067353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7185908" y="3067353"/>
            <a:ext cx="292100" cy="279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4950708" y="3067353"/>
            <a:ext cx="292100" cy="279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4798308" y="6013753"/>
            <a:ext cx="2565400" cy="314325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400" i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●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400" i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■</a:t>
            </a:r>
            <a:r>
              <a:rPr lang="ko-KR" altLang="en-US" sz="1400" i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M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보다 큰 원소들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811008" y="5721653"/>
            <a:ext cx="256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400" i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●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400" i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■</a:t>
            </a:r>
            <a:r>
              <a:rPr lang="ko-KR" altLang="en-US" sz="1400" i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M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보다 작은 원소들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823708" y="6293153"/>
            <a:ext cx="361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○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□</a:t>
            </a:r>
            <a:r>
              <a:rPr lang="ko-KR" altLang="en-US" sz="14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M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보다 크거나 작을 수 있는 원소들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4823708" y="5480353"/>
            <a:ext cx="256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■</a:t>
            </a:r>
            <a:r>
              <a:rPr lang="ko-KR" altLang="en-US" sz="1400" i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i="0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기준 원소</a:t>
            </a: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1445508" y="2953053"/>
            <a:ext cx="6451600" cy="482600"/>
          </a:xfrm>
          <a:prstGeom prst="rect">
            <a:avLst/>
          </a:prstGeom>
          <a:noFill/>
          <a:ln w="57150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1875721" y="5467653"/>
            <a:ext cx="382587" cy="609600"/>
            <a:chOff x="3847" y="2976"/>
            <a:chExt cx="241" cy="384"/>
          </a:xfrm>
        </p:grpSpPr>
        <p:sp>
          <p:nvSpPr>
            <p:cNvPr id="65" name="Text Box 50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300" b="1" i="0">
                  <a:effectLst/>
                  <a:latin typeface="돋움" pitchFamily="50" charset="-127"/>
                  <a:ea typeface="돋움" pitchFamily="50" charset="-127"/>
                </a:rPr>
                <a:t>그룹</a:t>
              </a:r>
              <a:endParaRPr lang="en-US" altLang="ko-KR" sz="1300" b="1" i="0"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6" name="Text Box 51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300" b="1" i="0">
                  <a:effectLst/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612321" y="5467653"/>
            <a:ext cx="382587" cy="609600"/>
            <a:chOff x="3847" y="2976"/>
            <a:chExt cx="241" cy="384"/>
          </a:xfrm>
        </p:grpSpPr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300" b="1" i="0">
                  <a:effectLst/>
                  <a:latin typeface="돋움" pitchFamily="50" charset="-127"/>
                  <a:ea typeface="돋움" pitchFamily="50" charset="-127"/>
                </a:rPr>
                <a:t>그룹</a:t>
              </a:r>
              <a:endParaRPr lang="en-US" altLang="ko-KR" sz="1300" b="1" i="0"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300" b="1" i="0">
                  <a:effectLst/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49" name="Group 55"/>
          <p:cNvGrpSpPr>
            <a:grpSpLocks/>
          </p:cNvGrpSpPr>
          <p:nvPr/>
        </p:nvGrpSpPr>
        <p:grpSpPr bwMode="auto">
          <a:xfrm>
            <a:off x="3374321" y="5467653"/>
            <a:ext cx="382587" cy="609600"/>
            <a:chOff x="3847" y="2976"/>
            <a:chExt cx="241" cy="384"/>
          </a:xfrm>
        </p:grpSpPr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3847" y="2976"/>
              <a:ext cx="24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300" b="1" i="0">
                  <a:effectLst/>
                  <a:latin typeface="돋움" pitchFamily="50" charset="-127"/>
                  <a:ea typeface="돋움" pitchFamily="50" charset="-127"/>
                </a:rPr>
                <a:t>그룹</a:t>
              </a:r>
              <a:endParaRPr lang="en-US" altLang="ko-KR" sz="1300" b="1" i="0"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>
              <a:off x="3888" y="3160"/>
              <a:ext cx="13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800" i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300" b="1" i="0">
                  <a:effectLst/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50" name="Text Box 58"/>
          <p:cNvSpPr txBox="1">
            <a:spLocks noChangeArrowheads="1"/>
          </p:cNvSpPr>
          <p:nvPr/>
        </p:nvSpPr>
        <p:spPr bwMode="auto">
          <a:xfrm>
            <a:off x="3998208" y="5391453"/>
            <a:ext cx="135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effectLst/>
                <a:ea typeface="굴림" pitchFamily="50" charset="-127"/>
              </a:rPr>
              <a:t>…</a:t>
            </a:r>
          </a:p>
        </p:txBody>
      </p:sp>
      <p:sp>
        <p:nvSpPr>
          <p:cNvPr id="51" name="Oval 59"/>
          <p:cNvSpPr>
            <a:spLocks noChangeArrowheads="1"/>
          </p:cNvSpPr>
          <p:nvPr/>
        </p:nvSpPr>
        <p:spPr bwMode="auto">
          <a:xfrm>
            <a:off x="1750308" y="1289353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Oval 60"/>
          <p:cNvSpPr>
            <a:spLocks noChangeArrowheads="1"/>
          </p:cNvSpPr>
          <p:nvPr/>
        </p:nvSpPr>
        <p:spPr bwMode="auto">
          <a:xfrm>
            <a:off x="2486908" y="1289353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Oval 61"/>
          <p:cNvSpPr>
            <a:spLocks noChangeArrowheads="1"/>
          </p:cNvSpPr>
          <p:nvPr/>
        </p:nvSpPr>
        <p:spPr bwMode="auto">
          <a:xfrm>
            <a:off x="3248908" y="1289353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Oval 62"/>
          <p:cNvSpPr>
            <a:spLocks noChangeArrowheads="1"/>
          </p:cNvSpPr>
          <p:nvPr/>
        </p:nvSpPr>
        <p:spPr bwMode="auto">
          <a:xfrm>
            <a:off x="5496808" y="1289353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6258808" y="1289353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6" name="Oval 64"/>
          <p:cNvSpPr>
            <a:spLocks noChangeArrowheads="1"/>
          </p:cNvSpPr>
          <p:nvPr/>
        </p:nvSpPr>
        <p:spPr bwMode="auto">
          <a:xfrm>
            <a:off x="7008108" y="1289353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7" name="Oval 65"/>
          <p:cNvSpPr>
            <a:spLocks noChangeArrowheads="1"/>
          </p:cNvSpPr>
          <p:nvPr/>
        </p:nvSpPr>
        <p:spPr bwMode="auto">
          <a:xfrm>
            <a:off x="4760208" y="1289353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Oval 66"/>
          <p:cNvSpPr>
            <a:spLocks noChangeArrowheads="1"/>
          </p:cNvSpPr>
          <p:nvPr/>
        </p:nvSpPr>
        <p:spPr bwMode="auto">
          <a:xfrm>
            <a:off x="3998208" y="1302053"/>
            <a:ext cx="647700" cy="3937000"/>
          </a:xfrm>
          <a:prstGeom prst="ellips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5061833" y="3281666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i="0">
                <a:effectLst/>
                <a:ea typeface="굴림" pitchFamily="50" charset="-127"/>
              </a:rPr>
              <a:t>M</a:t>
            </a:r>
          </a:p>
        </p:txBody>
      </p: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4722108" y="2864153"/>
            <a:ext cx="3200400" cy="2438400"/>
          </a:xfrm>
          <a:prstGeom prst="rect">
            <a:avLst/>
          </a:prstGeom>
          <a:noFill/>
          <a:ln w="57150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516324" y="2744773"/>
            <a:ext cx="108767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400" b="1" i="0" dirty="0">
                <a:effectLst/>
                <a:latin typeface="돋움" pitchFamily="50" charset="-127"/>
                <a:ea typeface="돋움" pitchFamily="50" charset="-127"/>
              </a:rPr>
              <a:t>각 </a:t>
            </a:r>
            <a:r>
              <a:rPr lang="ko-KR" altLang="en-US" sz="1400" b="1" i="0" dirty="0" smtClean="0">
                <a:effectLst/>
                <a:latin typeface="돋움" pitchFamily="50" charset="-127"/>
                <a:ea typeface="돋움" pitchFamily="50" charset="-127"/>
              </a:rPr>
              <a:t>그룹의</a:t>
            </a:r>
            <a:endParaRPr lang="en-US" altLang="ko-KR" sz="1400" b="1" i="0" dirty="0" smtClean="0">
              <a:effectLst/>
              <a:latin typeface="돋움" pitchFamily="50" charset="-127"/>
              <a:ea typeface="돋움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sz="1400" b="1" i="0" dirty="0" smtClean="0">
                <a:effectLst/>
                <a:latin typeface="돋움" pitchFamily="50" charset="-127"/>
                <a:ea typeface="돋움" pitchFamily="50" charset="-127"/>
              </a:rPr>
              <a:t>중앙값 </a:t>
            </a:r>
            <a:r>
              <a:rPr lang="ko-KR" altLang="en-US" sz="1400" b="1" i="0" dirty="0">
                <a:effectLst/>
                <a:latin typeface="돋움" pitchFamily="50" charset="-127"/>
                <a:ea typeface="돋움" pitchFamily="50" charset="-127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5623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T(n) = T(n/5+1) + (7n/10+2) + O(n)</a:t>
            </a:r>
          </a:p>
          <a:p>
            <a:endParaRPr lang="en-US" altLang="ko-KR" dirty="0"/>
          </a:p>
          <a:p>
            <a:r>
              <a:rPr lang="en-US" altLang="ko-KR" dirty="0" smtClean="0"/>
              <a:t>T(n) ≤ 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이라고 가정한 뒤 증명해보면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T(n) = O(n)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047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</TotalTime>
  <Words>154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K번째 수</vt:lpstr>
      <vt:lpstr>Selection Algorithm</vt:lpstr>
      <vt:lpstr>최악의 경우</vt:lpstr>
      <vt:lpstr>시간복잡도 계산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SDS</dc:creator>
  <cp:lastModifiedBy>SDS</cp:lastModifiedBy>
  <cp:revision>68</cp:revision>
  <dcterms:created xsi:type="dcterms:W3CDTF">2016-09-19T05:37:53Z</dcterms:created>
  <dcterms:modified xsi:type="dcterms:W3CDTF">2016-09-20T05:49:41Z</dcterms:modified>
</cp:coreProperties>
</file>