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9468" r:id="rId1"/>
    <p:sldMasterId id="2147489456" r:id="rId2"/>
  </p:sldMasterIdLst>
  <p:notesMasterIdLst>
    <p:notesMasterId r:id="rId8"/>
  </p:notesMasterIdLst>
  <p:handoutMasterIdLst>
    <p:handoutMasterId r:id="rId9"/>
  </p:handoutMasterIdLst>
  <p:sldIdLst>
    <p:sldId id="714" r:id="rId3"/>
    <p:sldId id="715" r:id="rId4"/>
    <p:sldId id="817" r:id="rId5"/>
    <p:sldId id="818" r:id="rId6"/>
    <p:sldId id="819" r:id="rId7"/>
  </p:sldIdLst>
  <p:sldSz cx="9144000" cy="6858000" type="screen4x3"/>
  <p:notesSz cx="6794500" cy="9931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3632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872653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0898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74530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181633" algn="l" defTabSz="436327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617960" algn="l" defTabSz="436327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054286" algn="l" defTabSz="436327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490613" algn="l" defTabSz="436327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2226"/>
    <a:srgbClr val="000000"/>
    <a:srgbClr val="656565"/>
    <a:srgbClr val="4F81BD"/>
    <a:srgbClr val="8064A2"/>
    <a:srgbClr val="FF3399"/>
    <a:srgbClr val="FF99CC"/>
    <a:srgbClr val="FF669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883" autoAdjust="0"/>
    <p:restoredTop sz="82532" autoAdjust="0"/>
  </p:normalViewPr>
  <p:slideViewPr>
    <p:cSldViewPr>
      <p:cViewPr varScale="1">
        <p:scale>
          <a:sx n="81" d="100"/>
          <a:sy n="81" d="100"/>
        </p:scale>
        <p:origin x="176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7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5D5BC1-5DAA-E842-A925-D713B49D9843}" type="datetimeFigureOut">
              <a:rPr lang="ja-JP" altLang="en-US"/>
              <a:pPr>
                <a:defRPr/>
              </a:pPr>
              <a:t>2017/11/23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E56E1F-A43D-6943-A9A5-36465B03F2E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38622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2CD7D4A-38C2-E94D-883B-DD1D3A052B56}" type="datetimeFigureOut">
              <a:rPr lang="ja-JP" altLang="en-US"/>
              <a:pPr>
                <a:defRPr/>
              </a:pPr>
              <a:t>2017/11/23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FB1BEE5-3238-3442-8AF4-6366D47FCD7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585870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+mn-lt"/>
        <a:ea typeface="+mn-ea"/>
        <a:cs typeface="ＭＳ Ｐゴシック" charset="0"/>
      </a:defRPr>
    </a:lvl1pPr>
    <a:lvl2pPr marL="436327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+mn-lt"/>
        <a:ea typeface="+mn-ea"/>
        <a:cs typeface="+mn-cs"/>
      </a:defRPr>
    </a:lvl2pPr>
    <a:lvl3pPr marL="872653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+mn-lt"/>
        <a:ea typeface="+mn-ea"/>
        <a:cs typeface="+mn-cs"/>
      </a:defRPr>
    </a:lvl3pPr>
    <a:lvl4pPr marL="1308980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+mn-lt"/>
        <a:ea typeface="+mn-ea"/>
        <a:cs typeface="+mn-cs"/>
      </a:defRPr>
    </a:lvl4pPr>
    <a:lvl5pPr marL="1745307" algn="l" rtl="0" eaLnBrk="0" fontAlgn="base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+mn-lt"/>
        <a:ea typeface="+mn-ea"/>
        <a:cs typeface="+mn-cs"/>
      </a:defRPr>
    </a:lvl5pPr>
    <a:lvl6pPr marL="2181633" algn="l" defTabSz="872653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6pPr>
    <a:lvl7pPr marL="2617960" algn="l" defTabSz="872653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7pPr>
    <a:lvl8pPr marL="3054286" algn="l" defTabSz="872653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8pPr>
    <a:lvl9pPr marL="3490613" algn="l" defTabSz="872653" rtl="0" eaLnBrk="1" latinLnBrk="0" hangingPunct="1">
      <a:defRPr kumimoji="1"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1BEE5-3238-3442-8AF4-6366D47FCD72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0737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1BEE5-3238-3442-8AF4-6366D47FCD72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24820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1BEE5-3238-3442-8AF4-6366D47FCD72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86834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B1BEE5-3238-3442-8AF4-6366D47FCD72}" type="slidenum">
              <a:rPr lang="ja-JP" altLang="en-US" smtClean="0"/>
              <a:pPr>
                <a:defRPr/>
              </a:pPr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83913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/>
              <a:t>DLQ</a:t>
            </a:r>
            <a:r>
              <a:rPr lang="ja-JP" altLang="en-US" sz="1200" dirty="0"/>
              <a:t>による確実な</a:t>
            </a:r>
            <a:r>
              <a:rPr lang="en-US" altLang="ja-JP" sz="1200" dirty="0"/>
              <a:t>lambda</a:t>
            </a:r>
            <a:r>
              <a:rPr lang="ja-JP" altLang="en-US" sz="1200" dirty="0"/>
              <a:t>の実行</a:t>
            </a:r>
            <a:endParaRPr lang="en-US" altLang="ja-JP" sz="1200" dirty="0"/>
          </a:p>
          <a:p>
            <a:endParaRPr kumimoji="1" lang="en-US" altLang="ja-JP" dirty="0"/>
          </a:p>
          <a:p>
            <a:r>
              <a:rPr kumimoji="1" lang="ja-JP" altLang="en-US" dirty="0"/>
              <a:t>イベントドリブンだけだと失敗を拾えないので</a:t>
            </a:r>
            <a:endParaRPr kumimoji="1" lang="en-US" altLang="ja-JP" dirty="0"/>
          </a:p>
          <a:p>
            <a:r>
              <a:rPr kumimoji="1" lang="ja-JP" altLang="en-US" dirty="0"/>
              <a:t>ポーリングモデルで再実行もしている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B1BEE5-3238-3442-8AF4-6366D47FCD7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7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B1C1-B5FB-E740-9120-B57C7B09C47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C8-9A4B-994F-AFB9-EDC5400DE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14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B1C1-B5FB-E740-9120-B57C7B09C47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C8-9A4B-994F-AFB9-EDC5400DE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72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B1C1-B5FB-E740-9120-B57C7B09C47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C8-9A4B-994F-AFB9-EDC5400DE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442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6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8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7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4755-82B8-574D-9B55-3C0FB0412C7C}" type="datetime1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6BEA-516D-C646-8F89-7904B193D3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292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AAD1-A551-104F-89CC-924484B05EE9}" type="datetime1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6BEA-516D-C646-8F89-7904B193D3D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47664" y="476672"/>
            <a:ext cx="7139137" cy="504056"/>
          </a:xfrm>
          <a:prstGeom prst="rect">
            <a:avLst/>
          </a:prstGeom>
        </p:spPr>
        <p:txBody>
          <a:bodyPr vert="horz" lIns="87265" tIns="43632" rIns="87265" bIns="43632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8259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7265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089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453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816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179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5428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906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ED48-F39D-6440-849C-C355BF7E58A2}" type="datetime1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6BEA-516D-C646-8F89-7904B193D3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817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4F1B-46A3-2E46-BFAD-CAECE1FDB707}" type="datetime1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  <a:latin typeface="Avenir Black"/>
                <a:cs typeface="Avenir Black"/>
              </a:defRPr>
            </a:lvl1pPr>
          </a:lstStyle>
          <a:p>
            <a:fld id="{34806BEA-516D-C646-8F89-7904B193D3D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47664" y="476672"/>
            <a:ext cx="7139137" cy="504056"/>
          </a:xfrm>
          <a:prstGeom prst="rect">
            <a:avLst/>
          </a:prstGeom>
        </p:spPr>
        <p:txBody>
          <a:bodyPr vert="horz" lIns="87265" tIns="43632" rIns="87265" bIns="43632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4642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27" indent="0">
              <a:buNone/>
              <a:defRPr sz="1900" b="1"/>
            </a:lvl2pPr>
            <a:lvl3pPr marL="872653" indent="0">
              <a:buNone/>
              <a:defRPr sz="1800" b="1"/>
            </a:lvl3pPr>
            <a:lvl4pPr marL="1308980" indent="0">
              <a:buNone/>
              <a:defRPr sz="1500" b="1"/>
            </a:lvl4pPr>
            <a:lvl5pPr marL="1745307" indent="0">
              <a:buNone/>
              <a:defRPr sz="1500" b="1"/>
            </a:lvl5pPr>
            <a:lvl6pPr marL="2181633" indent="0">
              <a:buNone/>
              <a:defRPr sz="1500" b="1"/>
            </a:lvl6pPr>
            <a:lvl7pPr marL="2617960" indent="0">
              <a:buNone/>
              <a:defRPr sz="1500" b="1"/>
            </a:lvl7pPr>
            <a:lvl8pPr marL="3054286" indent="0">
              <a:buNone/>
              <a:defRPr sz="1500" b="1"/>
            </a:lvl8pPr>
            <a:lvl9pPr marL="3490613" indent="0">
              <a:buNone/>
              <a:defRPr sz="15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7" y="1535115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27" indent="0">
              <a:buNone/>
              <a:defRPr sz="1900" b="1"/>
            </a:lvl2pPr>
            <a:lvl3pPr marL="872653" indent="0">
              <a:buNone/>
              <a:defRPr sz="1800" b="1"/>
            </a:lvl3pPr>
            <a:lvl4pPr marL="1308980" indent="0">
              <a:buNone/>
              <a:defRPr sz="1500" b="1"/>
            </a:lvl4pPr>
            <a:lvl5pPr marL="1745307" indent="0">
              <a:buNone/>
              <a:defRPr sz="1500" b="1"/>
            </a:lvl5pPr>
            <a:lvl6pPr marL="2181633" indent="0">
              <a:buNone/>
              <a:defRPr sz="1500" b="1"/>
            </a:lvl6pPr>
            <a:lvl7pPr marL="2617960" indent="0">
              <a:buNone/>
              <a:defRPr sz="1500" b="1"/>
            </a:lvl7pPr>
            <a:lvl8pPr marL="3054286" indent="0">
              <a:buNone/>
              <a:defRPr sz="1500" b="1"/>
            </a:lvl8pPr>
            <a:lvl9pPr marL="3490613" indent="0">
              <a:buNone/>
              <a:defRPr sz="15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7" y="2174877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1BFA-8AA8-FB4E-BCF1-FDCB1E1D2195}" type="datetime1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6BEA-516D-C646-8F89-7904B193D3D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47664" y="476672"/>
            <a:ext cx="7139137" cy="504056"/>
          </a:xfrm>
          <a:prstGeom prst="rect">
            <a:avLst/>
          </a:prstGeom>
        </p:spPr>
        <p:txBody>
          <a:bodyPr vert="horz" lIns="87265" tIns="43632" rIns="87265" bIns="43632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2150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D440-6B8A-FB40-8124-04359FBDAEA7}" type="datetime1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6BEA-516D-C646-8F89-7904B193D3D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47664" y="476672"/>
            <a:ext cx="7139137" cy="504056"/>
          </a:xfrm>
          <a:prstGeom prst="rect">
            <a:avLst/>
          </a:prstGeom>
        </p:spPr>
        <p:txBody>
          <a:bodyPr vert="horz" lIns="87265" tIns="43632" rIns="87265" bIns="43632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8933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2933-B0E2-9742-8EB8-20B24E57ADD8}" type="datetime1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6BEA-516D-C646-8F89-7904B193D3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841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19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4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36327" indent="0">
              <a:buNone/>
              <a:defRPr sz="1100"/>
            </a:lvl2pPr>
            <a:lvl3pPr marL="872653" indent="0">
              <a:buNone/>
              <a:defRPr sz="1000"/>
            </a:lvl3pPr>
            <a:lvl4pPr marL="1308980" indent="0">
              <a:buNone/>
              <a:defRPr sz="900"/>
            </a:lvl4pPr>
            <a:lvl5pPr marL="1745307" indent="0">
              <a:buNone/>
              <a:defRPr sz="900"/>
            </a:lvl5pPr>
            <a:lvl6pPr marL="2181633" indent="0">
              <a:buNone/>
              <a:defRPr sz="900"/>
            </a:lvl6pPr>
            <a:lvl7pPr marL="2617960" indent="0">
              <a:buNone/>
              <a:defRPr sz="900"/>
            </a:lvl7pPr>
            <a:lvl8pPr marL="3054286" indent="0">
              <a:buNone/>
              <a:defRPr sz="900"/>
            </a:lvl8pPr>
            <a:lvl9pPr marL="3490613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753C-6E28-164B-8B0B-24401F47D9B7}" type="datetime1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6BEA-516D-C646-8F89-7904B193D3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76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B1C1-B5FB-E740-9120-B57C7B09C47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C8-9A4B-994F-AFB9-EDC5400DE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005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9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36327" indent="0">
              <a:buNone/>
              <a:defRPr sz="2600"/>
            </a:lvl2pPr>
            <a:lvl3pPr marL="872653" indent="0">
              <a:buNone/>
              <a:defRPr sz="2300"/>
            </a:lvl3pPr>
            <a:lvl4pPr marL="1308980" indent="0">
              <a:buNone/>
              <a:defRPr sz="1900"/>
            </a:lvl4pPr>
            <a:lvl5pPr marL="1745307" indent="0">
              <a:buNone/>
              <a:defRPr sz="1900"/>
            </a:lvl5pPr>
            <a:lvl6pPr marL="2181633" indent="0">
              <a:buNone/>
              <a:defRPr sz="1900"/>
            </a:lvl6pPr>
            <a:lvl7pPr marL="2617960" indent="0">
              <a:buNone/>
              <a:defRPr sz="1900"/>
            </a:lvl7pPr>
            <a:lvl8pPr marL="3054286" indent="0">
              <a:buNone/>
              <a:defRPr sz="1900"/>
            </a:lvl8pPr>
            <a:lvl9pPr marL="3490613" indent="0">
              <a:buNone/>
              <a:defRPr sz="19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300"/>
            </a:lvl1pPr>
            <a:lvl2pPr marL="436327" indent="0">
              <a:buNone/>
              <a:defRPr sz="1100"/>
            </a:lvl2pPr>
            <a:lvl3pPr marL="872653" indent="0">
              <a:buNone/>
              <a:defRPr sz="1000"/>
            </a:lvl3pPr>
            <a:lvl4pPr marL="1308980" indent="0">
              <a:buNone/>
              <a:defRPr sz="900"/>
            </a:lvl4pPr>
            <a:lvl5pPr marL="1745307" indent="0">
              <a:buNone/>
              <a:defRPr sz="900"/>
            </a:lvl5pPr>
            <a:lvl6pPr marL="2181633" indent="0">
              <a:buNone/>
              <a:defRPr sz="900"/>
            </a:lvl6pPr>
            <a:lvl7pPr marL="2617960" indent="0">
              <a:buNone/>
              <a:defRPr sz="900"/>
            </a:lvl7pPr>
            <a:lvl8pPr marL="3054286" indent="0">
              <a:buNone/>
              <a:defRPr sz="900"/>
            </a:lvl8pPr>
            <a:lvl9pPr marL="3490613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3222-9437-6C44-AC6A-2877D4A6AD4D}" type="datetime1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6BEA-516D-C646-8F89-7904B193D3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527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7F72-CEC5-3446-AC4B-9078372997ED}" type="datetime1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6BEA-516D-C646-8F89-7904B193D3D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47664" y="476672"/>
            <a:ext cx="7139137" cy="504056"/>
          </a:xfrm>
          <a:prstGeom prst="rect">
            <a:avLst/>
          </a:prstGeom>
        </p:spPr>
        <p:txBody>
          <a:bodyPr vert="horz" lIns="87265" tIns="43632" rIns="87265" bIns="43632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0114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2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5AC8-6B91-3F40-B239-52E273F256D0}" type="datetime1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6BEA-516D-C646-8F89-7904B193D3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25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B1C1-B5FB-E740-9120-B57C7B09C47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C8-9A4B-994F-AFB9-EDC5400DE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4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B1C1-B5FB-E740-9120-B57C7B09C47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C8-9A4B-994F-AFB9-EDC5400DE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21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B1C1-B5FB-E740-9120-B57C7B09C47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C8-9A4B-994F-AFB9-EDC5400DE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739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B1C1-B5FB-E740-9120-B57C7B09C47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C8-9A4B-994F-AFB9-EDC5400DE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41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B1C1-B5FB-E740-9120-B57C7B09C47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C8-9A4B-994F-AFB9-EDC5400DE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79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B1C1-B5FB-E740-9120-B57C7B09C47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C8-9A4B-994F-AFB9-EDC5400DE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70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B1C1-B5FB-E740-9120-B57C7B09C47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8D1C8-9A4B-994F-AFB9-EDC5400DE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48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RLS_03-1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>
          <a:xfrm>
            <a:off x="2058238" y="1648980"/>
            <a:ext cx="5038344" cy="31973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04_redesign-RLS_1120-01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16" y="4057906"/>
            <a:ext cx="1244569" cy="636114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051720" y="1844823"/>
            <a:ext cx="5040560" cy="1368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195736" y="3068960"/>
            <a:ext cx="4824536" cy="1008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B1C1-B5FB-E740-9120-B57C7B09C472}" type="datetimeFigureOut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8D1C8-9A4B-994F-AFB9-EDC5400DE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6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469" r:id="rId1"/>
    <p:sldLayoutId id="2147489470" r:id="rId2"/>
    <p:sldLayoutId id="2147489471" r:id="rId3"/>
    <p:sldLayoutId id="2147489472" r:id="rId4"/>
    <p:sldLayoutId id="2147489473" r:id="rId5"/>
    <p:sldLayoutId id="2147489474" r:id="rId6"/>
    <p:sldLayoutId id="2147489475" r:id="rId7"/>
    <p:sldLayoutId id="2147489476" r:id="rId8"/>
    <p:sldLayoutId id="2147489477" r:id="rId9"/>
    <p:sldLayoutId id="2147489478" r:id="rId10"/>
    <p:sldLayoutId id="214748947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3600" b="1" i="0" kern="1200">
          <a:solidFill>
            <a:schemeClr val="bg1">
              <a:lumMod val="65000"/>
            </a:schemeClr>
          </a:solidFill>
          <a:latin typeface="メイリオ"/>
          <a:ea typeface="メイリオ"/>
          <a:cs typeface="メイリオ"/>
        </a:defRPr>
      </a:lvl1pPr>
    </p:titleStyle>
    <p:bodyStyle>
      <a:lvl1pPr marL="342900" indent="-342900" algn="ctr" defTabSz="457200" rtl="0" eaLnBrk="1" latinLnBrk="0" hangingPunct="1">
        <a:spcBef>
          <a:spcPct val="20000"/>
        </a:spcBef>
        <a:buFont typeface="Arial"/>
        <a:buChar char="•"/>
        <a:defRPr kumimoji="1" sz="2400" b="1" i="0" kern="1200">
          <a:solidFill>
            <a:srgbClr val="656565"/>
          </a:solidFill>
          <a:latin typeface="メイリオ"/>
          <a:ea typeface="メイリオ"/>
          <a:cs typeface="メイリオ"/>
        </a:defRPr>
      </a:lvl1pPr>
      <a:lvl2pPr marL="742950" indent="-285750" algn="ctr" defTabSz="457200" rtl="0" eaLnBrk="1" latinLnBrk="0" hangingPunct="1">
        <a:spcBef>
          <a:spcPct val="20000"/>
        </a:spcBef>
        <a:buFont typeface="Arial"/>
        <a:buChar char="–"/>
        <a:defRPr kumimoji="1" sz="1800" b="1" i="0" kern="1200">
          <a:solidFill>
            <a:srgbClr val="656565"/>
          </a:solidFill>
          <a:latin typeface="メイリオ"/>
          <a:ea typeface="メイリオ"/>
          <a:cs typeface="メイリオ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b="1" i="0" kern="1200">
          <a:solidFill>
            <a:srgbClr val="656565"/>
          </a:solidFill>
          <a:latin typeface="メイリオ"/>
          <a:ea typeface="メイリオ"/>
          <a:cs typeface="メイリオ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b="1" i="0" kern="1200">
          <a:solidFill>
            <a:srgbClr val="656565"/>
          </a:solidFill>
          <a:latin typeface="メイリオ"/>
          <a:ea typeface="メイリオ"/>
          <a:cs typeface="メイリオ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b="1" i="0" kern="1200">
          <a:solidFill>
            <a:srgbClr val="656565"/>
          </a:solidFill>
          <a:latin typeface="メイリオ"/>
          <a:ea typeface="メイリオ"/>
          <a:cs typeface="メイリオ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65" tIns="43632" rIns="87265" bIns="43632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87265" tIns="43632" rIns="87265" bIns="4363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E7D4B-C0FF-A848-9A86-1460FD6397FF}" type="datetime1">
              <a:rPr kumimoji="1" lang="ja-JP" altLang="en-US" smtClean="0"/>
              <a:t>2017/11/23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2" y="6356351"/>
            <a:ext cx="2895600" cy="365125"/>
          </a:xfrm>
          <a:prstGeom prst="rect">
            <a:avLst/>
          </a:prstGeom>
        </p:spPr>
        <p:txBody>
          <a:bodyPr vert="horz" lIns="87265" tIns="43632" rIns="87265" bIns="4363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47664" y="476672"/>
            <a:ext cx="7139137" cy="504056"/>
          </a:xfrm>
          <a:prstGeom prst="rect">
            <a:avLst/>
          </a:prstGeom>
        </p:spPr>
        <p:txBody>
          <a:bodyPr vert="horz" lIns="87265" tIns="43632" rIns="87265" bIns="43632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3528" y="332656"/>
            <a:ext cx="1306488" cy="692696"/>
          </a:xfrm>
          <a:prstGeom prst="rect">
            <a:avLst/>
          </a:prstGeom>
        </p:spPr>
        <p:txBody>
          <a:bodyPr vert="horz" lIns="87265" tIns="43632" rIns="87265" bIns="43632" rtlCol="0" anchor="ctr"/>
          <a:lstStyle>
            <a:lvl1pPr algn="ctr">
              <a:defRPr sz="4400" b="1">
                <a:solidFill>
                  <a:srgbClr val="7F7F7F"/>
                </a:solidFill>
                <a:latin typeface="News Gothic MT"/>
                <a:ea typeface="メイリオ"/>
                <a:cs typeface="News Gothic MT"/>
              </a:defRPr>
            </a:lvl1pPr>
          </a:lstStyle>
          <a:p>
            <a:fld id="{34806BEA-516D-C646-8F89-7904B193D3D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4" name="図 13" descr="rainbow_line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0699"/>
            <a:ext cx="9144000" cy="58086"/>
          </a:xfrm>
          <a:prstGeom prst="rect">
            <a:avLst/>
          </a:prstGeom>
        </p:spPr>
      </p:pic>
      <p:pic>
        <p:nvPicPr>
          <p:cNvPr id="15" name="図 14" descr="04_redesign-RLS_1120-01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5" y="6119910"/>
            <a:ext cx="959793" cy="49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8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457" r:id="rId1"/>
    <p:sldLayoutId id="2147489458" r:id="rId2"/>
    <p:sldLayoutId id="2147489459" r:id="rId3"/>
    <p:sldLayoutId id="2147489460" r:id="rId4"/>
    <p:sldLayoutId id="2147489461" r:id="rId5"/>
    <p:sldLayoutId id="2147489462" r:id="rId6"/>
    <p:sldLayoutId id="2147489463" r:id="rId7"/>
    <p:sldLayoutId id="2147489464" r:id="rId8"/>
    <p:sldLayoutId id="2147489465" r:id="rId9"/>
    <p:sldLayoutId id="2147489466" r:id="rId10"/>
    <p:sldLayoutId id="2147489467" r:id="rId11"/>
  </p:sldLayoutIdLst>
  <p:hf hdr="0" ftr="0" dt="0"/>
  <p:txStyles>
    <p:titleStyle>
      <a:lvl1pPr algn="l" defTabSz="436327" rtl="0" eaLnBrk="1" latinLnBrk="0" hangingPunct="1">
        <a:spcBef>
          <a:spcPct val="0"/>
        </a:spcBef>
        <a:buNone/>
        <a:defRPr kumimoji="1" sz="2000" b="1" i="0" kern="1200">
          <a:solidFill>
            <a:schemeClr val="tx1"/>
          </a:solidFill>
          <a:latin typeface="メイリオ"/>
          <a:ea typeface="メイリオ"/>
          <a:cs typeface="メイリオ"/>
        </a:defRPr>
      </a:lvl1pPr>
    </p:titleStyle>
    <p:bodyStyle>
      <a:lvl1pPr marL="327245" indent="-327245" algn="l" defTabSz="436327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709031" indent="-272705" algn="l" defTabSz="436327" rtl="0" eaLnBrk="1" latinLnBrk="0" hangingPunct="1">
        <a:spcBef>
          <a:spcPct val="20000"/>
        </a:spcBef>
        <a:buFont typeface="Arial"/>
        <a:buChar char="–"/>
        <a:defRPr kumimoji="1" sz="26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1090816" indent="-218163" algn="l" defTabSz="436327" rtl="0" eaLnBrk="1" latinLnBrk="0" hangingPunct="1">
        <a:spcBef>
          <a:spcPct val="20000"/>
        </a:spcBef>
        <a:buFont typeface="Arial"/>
        <a:buChar char="•"/>
        <a:defRPr kumimoji="1" sz="23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527143" indent="-218163" algn="l" defTabSz="436327" rtl="0" eaLnBrk="1" latinLnBrk="0" hangingPunct="1">
        <a:spcBef>
          <a:spcPct val="20000"/>
        </a:spcBef>
        <a:buFont typeface="Arial"/>
        <a:buChar char="–"/>
        <a:defRPr kumimoji="1" sz="19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1963470" indent="-218163" algn="l" defTabSz="436327" rtl="0" eaLnBrk="1" latinLnBrk="0" hangingPunct="1">
        <a:spcBef>
          <a:spcPct val="20000"/>
        </a:spcBef>
        <a:buFont typeface="Arial"/>
        <a:buChar char="»"/>
        <a:defRPr kumimoji="1" sz="1900" kern="120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2399796" indent="-218163" algn="l" defTabSz="436327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124" indent="-218163" algn="l" defTabSz="436327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449" indent="-218163" algn="l" defTabSz="436327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8777" indent="-218163" algn="l" defTabSz="436327" rtl="0" eaLnBrk="1" latinLnBrk="0" hangingPunct="1">
        <a:spcBef>
          <a:spcPct val="20000"/>
        </a:spcBef>
        <a:buFont typeface="Arial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63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27" algn="l" defTabSz="4363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2653" algn="l" defTabSz="4363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08980" algn="l" defTabSz="4363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307" algn="l" defTabSz="4363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633" algn="l" defTabSz="4363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17960" algn="l" defTabSz="4363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286" algn="l" defTabSz="4363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613" algn="l" defTabSz="43632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9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80.sv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07704" y="1844823"/>
            <a:ext cx="5328592" cy="1368153"/>
          </a:xfrm>
        </p:spPr>
        <p:txBody>
          <a:bodyPr>
            <a:noAutofit/>
          </a:bodyPr>
          <a:lstStyle/>
          <a:p>
            <a:r>
              <a:rPr lang="en-US" altLang="ja-JP" sz="2800" b="0" dirty="0" err="1" smtClean="0"/>
              <a:t>Serverless</a:t>
            </a:r>
            <a:r>
              <a:rPr lang="ja-JP" altLang="en-US" sz="2800" b="0" dirty="0" smtClean="0"/>
              <a:t>な</a:t>
            </a:r>
            <a:r>
              <a:rPr lang="en-US" altLang="ja-JP" sz="2800" b="0" dirty="0" smtClean="0"/>
              <a:t>pipeline</a:t>
            </a:r>
            <a:r>
              <a:rPr lang="ja-JP" altLang="en-US" sz="2800" b="0" dirty="0" smtClean="0"/>
              <a:t>とマルチクラウドで実現する次世代データ基盤</a:t>
            </a:r>
            <a:endParaRPr kumimoji="1" lang="ja-JP" altLang="en-US" sz="2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83813" y="51181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b="1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山田　雄</a:t>
            </a:r>
            <a:r>
              <a:rPr lang="ja-JP" altLang="en-US" sz="1400" b="1" dirty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　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65808" y="5399036"/>
            <a:ext cx="1338828" cy="428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ja-JP" altLang="en-US" sz="10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ネットビジネス本部</a:t>
            </a:r>
          </a:p>
          <a:p>
            <a:pPr algn="ctr">
              <a:lnSpc>
                <a:spcPct val="110000"/>
              </a:lnSpc>
            </a:pPr>
            <a:r>
              <a:rPr lang="ja-JP" altLang="en-US" sz="1000" dirty="0" smtClean="0">
                <a:solidFill>
                  <a:schemeClr val="bg1"/>
                </a:solidFill>
                <a:latin typeface="メイリオ"/>
                <a:ea typeface="メイリオ"/>
                <a:cs typeface="メイリオ"/>
              </a:rPr>
              <a:t>データ基盤チーム</a:t>
            </a:r>
            <a:endParaRPr lang="ja-JP" altLang="en-US" sz="1000" dirty="0">
              <a:solidFill>
                <a:schemeClr val="bg1"/>
              </a:solidFill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1859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■</a:t>
            </a:r>
            <a:r>
              <a:rPr kumimoji="1" lang="ja-JP" altLang="en-US" dirty="0" smtClean="0"/>
              <a:t>山田　雄（ヤマダ　ユウ）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株式会社　リクルートライフスタイル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ネットビジネス本部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データ基盤</a:t>
            </a:r>
            <a:r>
              <a:rPr kumimoji="1" lang="en-US" altLang="ja-JP" dirty="0" smtClean="0"/>
              <a:t>T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Twitter:</a:t>
            </a:r>
            <a:r>
              <a:rPr kumimoji="1" lang="en-US" altLang="ja-JP" dirty="0" smtClean="0">
                <a:solidFill>
                  <a:srgbClr val="0066CC"/>
                </a:solidFill>
              </a:rPr>
              <a:t>@</a:t>
            </a:r>
            <a:r>
              <a:rPr kumimoji="1" lang="en-US" altLang="ja-JP" dirty="0" err="1" smtClean="0">
                <a:solidFill>
                  <a:srgbClr val="0066CC"/>
                </a:solidFill>
              </a:rPr>
              <a:t>nii_yan</a:t>
            </a:r>
            <a:endParaRPr kumimoji="1" lang="en-US" altLang="ja-JP" dirty="0" smtClean="0">
              <a:solidFill>
                <a:srgbClr val="0066CC"/>
              </a:solidFill>
            </a:endParaRPr>
          </a:p>
          <a:p>
            <a:pPr marL="0" indent="0">
              <a:buNone/>
            </a:pPr>
            <a:r>
              <a:rPr lang="en-US" altLang="ja-JP" dirty="0" err="1" smtClean="0"/>
              <a:t>GitHub:</a:t>
            </a:r>
            <a:r>
              <a:rPr lang="en-US" altLang="ja-JP" dirty="0" err="1" smtClean="0">
                <a:solidFill>
                  <a:srgbClr val="0066CC"/>
                </a:solidFill>
              </a:rPr>
              <a:t>https</a:t>
            </a:r>
            <a:r>
              <a:rPr lang="en-US" altLang="ja-JP" dirty="0">
                <a:solidFill>
                  <a:srgbClr val="0066CC"/>
                </a:solidFill>
              </a:rPr>
              <a:t>://</a:t>
            </a:r>
            <a:r>
              <a:rPr lang="en-US" altLang="ja-JP" dirty="0" err="1">
                <a:solidFill>
                  <a:srgbClr val="0066CC"/>
                </a:solidFill>
              </a:rPr>
              <a:t>github.com</a:t>
            </a:r>
            <a:r>
              <a:rPr lang="en-US" altLang="ja-JP" dirty="0">
                <a:solidFill>
                  <a:srgbClr val="0066CC"/>
                </a:solidFill>
              </a:rPr>
              <a:t>/</a:t>
            </a:r>
            <a:r>
              <a:rPr lang="en-US" altLang="ja-JP" dirty="0" err="1">
                <a:solidFill>
                  <a:srgbClr val="0066CC"/>
                </a:solidFill>
              </a:rPr>
              <a:t>yu-yamada</a:t>
            </a:r>
            <a:endParaRPr kumimoji="1" lang="en-US" altLang="ja-JP" dirty="0" smtClean="0">
              <a:solidFill>
                <a:srgbClr val="0066CC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・以前はメールマーケティング用基盤の作成からデータ分析ま</a:t>
            </a:r>
            <a:r>
              <a:rPr lang="ja-JP" altLang="en-US" dirty="0" smtClean="0"/>
              <a:t>で</a:t>
            </a:r>
            <a:r>
              <a:rPr kumimoji="1" lang="ja-JP" altLang="en-US" dirty="0" smtClean="0"/>
              <a:t>関わる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現在はリクルートライフスタイルの共通分析基盤の開発、運用全般を担当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ja-JP" dirty="0"/>
              <a:t>　</a:t>
            </a:r>
            <a:r>
              <a:rPr kumimoji="1" lang="ja-JP" altLang="en-US" dirty="0" smtClean="0"/>
              <a:t>ビックデータ、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、ビール、カップ焼きそばが好き。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360336" cy="489185"/>
          </a:xfrm>
        </p:spPr>
        <p:txBody>
          <a:bodyPr>
            <a:noAutofit/>
          </a:bodyPr>
          <a:lstStyle/>
          <a:p>
            <a:pPr algn="ctr"/>
            <a:r>
              <a:rPr lang="ja-JP" altLang="en-US" sz="3200" dirty="0" smtClean="0">
                <a:solidFill>
                  <a:srgbClr val="558ED5"/>
                </a:solidFill>
              </a:rPr>
              <a:t>自己紹介</a:t>
            </a:r>
            <a:endParaRPr kumimoji="1" lang="ja-JP" altLang="en-US" sz="3200" dirty="0">
              <a:solidFill>
                <a:srgbClr val="558ED5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268760"/>
            <a:ext cx="295232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角丸四角形 45"/>
          <p:cNvSpPr/>
          <p:nvPr/>
        </p:nvSpPr>
        <p:spPr>
          <a:xfrm>
            <a:off x="6002222" y="1362420"/>
            <a:ext cx="2962266" cy="22002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675" b="1" dirty="0" smtClean="0">
                <a:solidFill>
                  <a:schemeClr val="tx1"/>
                </a:solidFill>
              </a:rPr>
              <a:t>施策</a:t>
            </a:r>
            <a:r>
              <a:rPr lang="en-US" altLang="ja-JP" sz="675" b="1" dirty="0" smtClean="0">
                <a:solidFill>
                  <a:schemeClr val="tx1"/>
                </a:solidFill>
              </a:rPr>
              <a:t>&amp;</a:t>
            </a:r>
            <a:r>
              <a:rPr lang="en-US" altLang="ja-JP" sz="675" b="1" dirty="0" err="1" smtClean="0">
                <a:solidFill>
                  <a:schemeClr val="tx1"/>
                </a:solidFill>
              </a:rPr>
              <a:t>adhoc</a:t>
            </a:r>
            <a:r>
              <a:rPr lang="ja-JP" altLang="en-US" sz="675" b="1" dirty="0" smtClean="0">
                <a:solidFill>
                  <a:schemeClr val="tx1"/>
                </a:solidFill>
              </a:rPr>
              <a:t>環境</a:t>
            </a:r>
            <a:endParaRPr lang="ja-JP" altLang="en-US" sz="675" b="1" dirty="0">
              <a:solidFill>
                <a:schemeClr val="tx1"/>
              </a:solidFill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5388653" y="3803844"/>
            <a:ext cx="3582758" cy="22002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675" b="1" dirty="0" err="1" smtClean="0">
                <a:solidFill>
                  <a:schemeClr val="tx1"/>
                </a:solidFill>
              </a:rPr>
              <a:t>adhoc</a:t>
            </a:r>
            <a:r>
              <a:rPr lang="ja-JP" altLang="en-US" sz="675" b="1" dirty="0" smtClean="0">
                <a:solidFill>
                  <a:schemeClr val="tx1"/>
                </a:solidFill>
              </a:rPr>
              <a:t>環境</a:t>
            </a:r>
            <a:endParaRPr lang="ja-JP" altLang="en-US" sz="675" b="1" dirty="0">
              <a:solidFill>
                <a:schemeClr val="tx1"/>
              </a:solidFill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98802" y="106900"/>
            <a:ext cx="7360336" cy="489185"/>
          </a:xfrm>
        </p:spPr>
        <p:txBody>
          <a:bodyPr>
            <a:noAutofit/>
          </a:bodyPr>
          <a:lstStyle/>
          <a:p>
            <a:pPr algn="ctr"/>
            <a:r>
              <a:rPr lang="ja-JP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マルチクラウド分析</a:t>
            </a:r>
            <a:r>
              <a:rPr lang="ja-JP" alt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基盤</a:t>
            </a:r>
          </a:p>
        </p:txBody>
      </p:sp>
      <p:sp>
        <p:nvSpPr>
          <p:cNvPr id="3" name="Rounded Rectangle 9"/>
          <p:cNvSpPr/>
          <p:nvPr/>
        </p:nvSpPr>
        <p:spPr>
          <a:xfrm>
            <a:off x="181531" y="2542285"/>
            <a:ext cx="1358736" cy="1110861"/>
          </a:xfrm>
          <a:prstGeom prst="roundRect">
            <a:avLst>
              <a:gd name="adj" fmla="val 1906"/>
            </a:avLst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" name="円柱 3"/>
          <p:cNvSpPr/>
          <p:nvPr/>
        </p:nvSpPr>
        <p:spPr>
          <a:xfrm>
            <a:off x="413951" y="2779405"/>
            <a:ext cx="871542" cy="764998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75" dirty="0" smtClean="0"/>
              <a:t>Genesis</a:t>
            </a:r>
            <a:endParaRPr lang="ja-JP" altLang="en-US" sz="619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73" y="2456556"/>
            <a:ext cx="674768" cy="22329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テキスト ボックス 9"/>
          <p:cNvSpPr txBox="1"/>
          <p:nvPr/>
        </p:nvSpPr>
        <p:spPr>
          <a:xfrm>
            <a:off x="766946" y="959453"/>
            <a:ext cx="7901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各事業データ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573" y="4595365"/>
            <a:ext cx="1139450" cy="64403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354" y="3919054"/>
            <a:ext cx="883774" cy="883774"/>
          </a:xfrm>
          <a:prstGeom prst="rect">
            <a:avLst/>
          </a:prstGeom>
        </p:spPr>
      </p:pic>
      <p:pic>
        <p:nvPicPr>
          <p:cNvPr id="14" name="Picture 1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203" y="1719718"/>
            <a:ext cx="552077" cy="607285"/>
          </a:xfrm>
          <a:prstGeom prst="rect">
            <a:avLst/>
          </a:prstGeom>
        </p:spPr>
      </p:pic>
      <p:sp>
        <p:nvSpPr>
          <p:cNvPr id="16" name="角丸四角形 15"/>
          <p:cNvSpPr/>
          <p:nvPr/>
        </p:nvSpPr>
        <p:spPr>
          <a:xfrm>
            <a:off x="3447575" y="1387458"/>
            <a:ext cx="1102369" cy="499386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b="1" dirty="0" smtClean="0">
                <a:solidFill>
                  <a:schemeClr val="tx1"/>
                </a:solidFill>
              </a:rPr>
              <a:t>lake</a:t>
            </a:r>
            <a:endParaRPr lang="ja-JP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17" name="図形グループ 16"/>
          <p:cNvGrpSpPr/>
          <p:nvPr/>
        </p:nvGrpSpPr>
        <p:grpSpPr>
          <a:xfrm>
            <a:off x="3665391" y="4296523"/>
            <a:ext cx="665163" cy="632498"/>
            <a:chOff x="5535873" y="2413348"/>
            <a:chExt cx="708936" cy="735192"/>
          </a:xfrm>
        </p:grpSpPr>
        <p:pic>
          <p:nvPicPr>
            <p:cNvPr id="24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873" y="2413348"/>
              <a:ext cx="708936" cy="735192"/>
            </a:xfrm>
            <a:prstGeom prst="rect">
              <a:avLst/>
            </a:prstGeom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5724378" y="2701243"/>
              <a:ext cx="347166" cy="268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bg1"/>
                  </a:solidFill>
                </a:rPr>
                <a:t>S3</a:t>
              </a:r>
              <a:endParaRPr lang="ja-JP" alt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3670386" y="3109223"/>
            <a:ext cx="665163" cy="632498"/>
            <a:chOff x="5535873" y="2413348"/>
            <a:chExt cx="708936" cy="735192"/>
          </a:xfrm>
        </p:grpSpPr>
        <p:pic>
          <p:nvPicPr>
            <p:cNvPr id="22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873" y="2413348"/>
              <a:ext cx="708936" cy="735192"/>
            </a:xfrm>
            <a:prstGeom prst="rect">
              <a:avLst/>
            </a:prstGeom>
          </p:spPr>
        </p:pic>
        <p:sp>
          <p:nvSpPr>
            <p:cNvPr id="23" name="テキスト ボックス 22"/>
            <p:cNvSpPr txBox="1"/>
            <p:nvPr/>
          </p:nvSpPr>
          <p:spPr>
            <a:xfrm>
              <a:off x="5724378" y="2701243"/>
              <a:ext cx="347166" cy="268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bg1"/>
                  </a:solidFill>
                </a:rPr>
                <a:t>S3</a:t>
              </a:r>
              <a:endParaRPr lang="ja-JP" alt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図形グループ 18"/>
          <p:cNvGrpSpPr/>
          <p:nvPr/>
        </p:nvGrpSpPr>
        <p:grpSpPr>
          <a:xfrm>
            <a:off x="3658998" y="1932092"/>
            <a:ext cx="665163" cy="632498"/>
            <a:chOff x="5535873" y="2413348"/>
            <a:chExt cx="708936" cy="735192"/>
          </a:xfrm>
        </p:grpSpPr>
        <p:pic>
          <p:nvPicPr>
            <p:cNvPr id="20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873" y="2413348"/>
              <a:ext cx="708936" cy="735192"/>
            </a:xfrm>
            <a:prstGeom prst="rect">
              <a:avLst/>
            </a:prstGeom>
          </p:spPr>
        </p:pic>
        <p:sp>
          <p:nvSpPr>
            <p:cNvPr id="21" name="テキスト ボックス 20"/>
            <p:cNvSpPr txBox="1"/>
            <p:nvPr/>
          </p:nvSpPr>
          <p:spPr>
            <a:xfrm>
              <a:off x="5724378" y="2701243"/>
              <a:ext cx="347166" cy="268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bg1"/>
                  </a:solidFill>
                </a:rPr>
                <a:t>S3</a:t>
              </a:r>
              <a:endParaRPr lang="ja-JP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角丸四角形 40"/>
          <p:cNvSpPr/>
          <p:nvPr/>
        </p:nvSpPr>
        <p:spPr>
          <a:xfrm>
            <a:off x="1835051" y="1425248"/>
            <a:ext cx="1279818" cy="22278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675" b="1" smtClean="0">
                <a:solidFill>
                  <a:schemeClr val="tx1"/>
                </a:solidFill>
              </a:rPr>
              <a:t>ETL</a:t>
            </a:r>
            <a:r>
              <a:rPr lang="ja-JP" altLang="en-US" sz="675" b="1" dirty="0" smtClean="0">
                <a:solidFill>
                  <a:schemeClr val="tx1"/>
                </a:solidFill>
              </a:rPr>
              <a:t>層</a:t>
            </a:r>
            <a:r>
              <a:rPr lang="en-US" altLang="ja-JP" sz="675" b="1" dirty="0" smtClean="0">
                <a:solidFill>
                  <a:schemeClr val="tx1"/>
                </a:solidFill>
              </a:rPr>
              <a:t>Batch</a:t>
            </a:r>
            <a:r>
              <a:rPr lang="ja-JP" altLang="en-US" sz="675" b="1" dirty="0">
                <a:solidFill>
                  <a:schemeClr val="tx1"/>
                </a:solidFill>
              </a:rPr>
              <a:t>用</a:t>
            </a: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5" y="5207793"/>
            <a:ext cx="449527" cy="682672"/>
          </a:xfrm>
          <a:prstGeom prst="rect">
            <a:avLst/>
          </a:prstGeom>
        </p:spPr>
      </p:pic>
      <p:sp>
        <p:nvSpPr>
          <p:cNvPr id="28" name="Rounded Rectangle 9"/>
          <p:cNvSpPr/>
          <p:nvPr/>
        </p:nvSpPr>
        <p:spPr>
          <a:xfrm>
            <a:off x="84125" y="3901536"/>
            <a:ext cx="1378100" cy="789974"/>
          </a:xfrm>
          <a:prstGeom prst="roundRect">
            <a:avLst>
              <a:gd name="adj" fmla="val 1906"/>
            </a:avLst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70615" y="3787867"/>
            <a:ext cx="761747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ja-JP" altLang="en-US" sz="900" dirty="0"/>
              <a:t>外部データ</a:t>
            </a:r>
            <a:endParaRPr lang="en-US" altLang="ja-JP" sz="900" dirty="0"/>
          </a:p>
        </p:txBody>
      </p:sp>
      <p:grpSp>
        <p:nvGrpSpPr>
          <p:cNvPr id="30" name="図形グループ 29"/>
          <p:cNvGrpSpPr/>
          <p:nvPr/>
        </p:nvGrpSpPr>
        <p:grpSpPr>
          <a:xfrm>
            <a:off x="219829" y="4036151"/>
            <a:ext cx="495448" cy="554614"/>
            <a:chOff x="10017301" y="702888"/>
            <a:chExt cx="634074" cy="650012"/>
          </a:xfrm>
        </p:grpSpPr>
        <p:sp>
          <p:nvSpPr>
            <p:cNvPr id="31" name="メモ 30"/>
            <p:cNvSpPr/>
            <p:nvPr/>
          </p:nvSpPr>
          <p:spPr>
            <a:xfrm rot="10800000" flipH="1">
              <a:off x="10072125" y="702888"/>
              <a:ext cx="524427" cy="650012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013" dirty="0"/>
            </a:p>
          </p:txBody>
        </p:sp>
        <p:sp>
          <p:nvSpPr>
            <p:cNvPr id="32" name="角丸四角形 31"/>
            <p:cNvSpPr/>
            <p:nvPr/>
          </p:nvSpPr>
          <p:spPr>
            <a:xfrm>
              <a:off x="10017301" y="892233"/>
              <a:ext cx="634074" cy="271320"/>
            </a:xfrm>
            <a:prstGeom prst="roundRect">
              <a:avLst>
                <a:gd name="adj" fmla="val 59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675" dirty="0">
                  <a:latin typeface="Helvetica" charset="0"/>
                  <a:ea typeface="Helvetica" charset="0"/>
                  <a:cs typeface="Helvetica" charset="0"/>
                </a:rPr>
                <a:t>TSV</a:t>
              </a:r>
              <a:endParaRPr lang="ja-JP" altLang="en-US" sz="675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892569" y="4055629"/>
            <a:ext cx="481001" cy="553712"/>
            <a:chOff x="10017301" y="702888"/>
            <a:chExt cx="634074" cy="650012"/>
          </a:xfrm>
        </p:grpSpPr>
        <p:sp>
          <p:nvSpPr>
            <p:cNvPr id="34" name="メモ 33"/>
            <p:cNvSpPr/>
            <p:nvPr/>
          </p:nvSpPr>
          <p:spPr>
            <a:xfrm rot="10800000" flipH="1">
              <a:off x="10072125" y="702888"/>
              <a:ext cx="524427" cy="650012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013" dirty="0"/>
            </a:p>
          </p:txBody>
        </p:sp>
        <p:sp>
          <p:nvSpPr>
            <p:cNvPr id="35" name="角丸四角形 34"/>
            <p:cNvSpPr/>
            <p:nvPr/>
          </p:nvSpPr>
          <p:spPr>
            <a:xfrm>
              <a:off x="10017301" y="892233"/>
              <a:ext cx="634074" cy="271320"/>
            </a:xfrm>
            <a:prstGeom prst="roundRect">
              <a:avLst>
                <a:gd name="adj" fmla="val 59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675" dirty="0">
                  <a:latin typeface="Helvetica" charset="0"/>
                  <a:ea typeface="Helvetica" charset="0"/>
                  <a:cs typeface="Helvetica" charset="0"/>
                </a:rPr>
                <a:t>CSV</a:t>
              </a:r>
              <a:endParaRPr lang="ja-JP" altLang="en-US" sz="675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36" name="Rounded Rectangle 9"/>
          <p:cNvSpPr/>
          <p:nvPr/>
        </p:nvSpPr>
        <p:spPr>
          <a:xfrm>
            <a:off x="83685" y="4974886"/>
            <a:ext cx="1375703" cy="1081567"/>
          </a:xfrm>
          <a:prstGeom prst="roundRect">
            <a:avLst>
              <a:gd name="adj" fmla="val 1906"/>
            </a:avLst>
          </a:prstGeom>
          <a:noFill/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20615" y="4845333"/>
            <a:ext cx="646331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ja-JP" altLang="en-US" sz="900" dirty="0"/>
              <a:t>行動ログ</a:t>
            </a:r>
            <a:endParaRPr lang="en-US" altLang="ja-JP" sz="900" dirty="0"/>
          </a:p>
        </p:txBody>
      </p:sp>
      <p:pic>
        <p:nvPicPr>
          <p:cNvPr id="38" name="図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1" y="5178775"/>
            <a:ext cx="343459" cy="466023"/>
          </a:xfrm>
          <a:prstGeom prst="rect">
            <a:avLst/>
          </a:prstGeom>
        </p:spPr>
      </p:pic>
      <p:sp>
        <p:nvSpPr>
          <p:cNvPr id="39" name="テキスト ボックス 38"/>
          <p:cNvSpPr txBox="1"/>
          <p:nvPr/>
        </p:nvSpPr>
        <p:spPr>
          <a:xfrm>
            <a:off x="798802" y="5656015"/>
            <a:ext cx="56478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altLang="ja-JP" sz="900" dirty="0"/>
              <a:t>SDK</a:t>
            </a:r>
          </a:p>
        </p:txBody>
      </p:sp>
      <p:sp>
        <p:nvSpPr>
          <p:cNvPr id="49" name="右矢印 48"/>
          <p:cNvSpPr/>
          <p:nvPr/>
        </p:nvSpPr>
        <p:spPr>
          <a:xfrm>
            <a:off x="1540267" y="1849632"/>
            <a:ext cx="451569" cy="294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grpSp>
        <p:nvGrpSpPr>
          <p:cNvPr id="64" name="図形グループ 63"/>
          <p:cNvGrpSpPr/>
          <p:nvPr/>
        </p:nvGrpSpPr>
        <p:grpSpPr>
          <a:xfrm>
            <a:off x="169736" y="1192090"/>
            <a:ext cx="1358736" cy="1196590"/>
            <a:chOff x="161726" y="1397764"/>
            <a:chExt cx="1358736" cy="1196590"/>
          </a:xfrm>
        </p:grpSpPr>
        <p:sp>
          <p:nvSpPr>
            <p:cNvPr id="65" name="Rounded Rectangle 9"/>
            <p:cNvSpPr/>
            <p:nvPr/>
          </p:nvSpPr>
          <p:spPr>
            <a:xfrm>
              <a:off x="161726" y="1483493"/>
              <a:ext cx="1358736" cy="1110861"/>
            </a:xfrm>
            <a:prstGeom prst="roundRect">
              <a:avLst>
                <a:gd name="adj" fmla="val 1906"/>
              </a:avLst>
            </a:prstGeom>
            <a:noFill/>
            <a:ln w="1270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6" name="円柱 65"/>
            <p:cNvSpPr/>
            <p:nvPr/>
          </p:nvSpPr>
          <p:spPr>
            <a:xfrm>
              <a:off x="270813" y="1680701"/>
              <a:ext cx="450671" cy="384256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75" dirty="0"/>
                <a:t>HPB</a:t>
              </a:r>
              <a:endParaRPr lang="ja-JP" altLang="en-US" sz="619" dirty="0"/>
            </a:p>
          </p:txBody>
        </p:sp>
        <p:sp>
          <p:nvSpPr>
            <p:cNvPr id="67" name="円柱 66"/>
            <p:cNvSpPr/>
            <p:nvPr/>
          </p:nvSpPr>
          <p:spPr>
            <a:xfrm>
              <a:off x="897998" y="1680701"/>
              <a:ext cx="450671" cy="384256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75" dirty="0"/>
                <a:t>JLN</a:t>
              </a:r>
              <a:endParaRPr lang="ja-JP" altLang="en-US" sz="619" dirty="0"/>
            </a:p>
          </p:txBody>
        </p:sp>
        <p:pic>
          <p:nvPicPr>
            <p:cNvPr id="68" name="図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268" y="1397764"/>
              <a:ext cx="674768" cy="22329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9" name="円柱 68"/>
            <p:cNvSpPr/>
            <p:nvPr/>
          </p:nvSpPr>
          <p:spPr>
            <a:xfrm>
              <a:off x="278205" y="2160588"/>
              <a:ext cx="450671" cy="384256"/>
            </a:xfrm>
            <a:prstGeom prst="can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75" dirty="0"/>
                <a:t>HPG</a:t>
              </a:r>
              <a:endParaRPr lang="ja-JP" altLang="en-US" sz="619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809905" y="2163345"/>
              <a:ext cx="450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dirty="0"/>
                <a:t>・・・</a:t>
              </a:r>
            </a:p>
          </p:txBody>
        </p:sp>
      </p:grpSp>
      <p:sp>
        <p:nvSpPr>
          <p:cNvPr id="71" name="右矢印 70"/>
          <p:cNvSpPr/>
          <p:nvPr/>
        </p:nvSpPr>
        <p:spPr>
          <a:xfrm>
            <a:off x="1546902" y="2940980"/>
            <a:ext cx="451569" cy="294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sp>
        <p:nvSpPr>
          <p:cNvPr id="72" name="右矢印 71"/>
          <p:cNvSpPr/>
          <p:nvPr/>
        </p:nvSpPr>
        <p:spPr>
          <a:xfrm>
            <a:off x="3076885" y="2410605"/>
            <a:ext cx="451569" cy="294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sp>
        <p:nvSpPr>
          <p:cNvPr id="73" name="右矢印 72"/>
          <p:cNvSpPr/>
          <p:nvPr/>
        </p:nvSpPr>
        <p:spPr>
          <a:xfrm>
            <a:off x="1498158" y="4197707"/>
            <a:ext cx="1854911" cy="263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sp>
        <p:nvSpPr>
          <p:cNvPr id="74" name="右矢印 73"/>
          <p:cNvSpPr/>
          <p:nvPr/>
        </p:nvSpPr>
        <p:spPr>
          <a:xfrm>
            <a:off x="1494259" y="5233976"/>
            <a:ext cx="1854911" cy="263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grpSp>
        <p:nvGrpSpPr>
          <p:cNvPr id="78" name="図形グループ 77"/>
          <p:cNvGrpSpPr/>
          <p:nvPr/>
        </p:nvGrpSpPr>
        <p:grpSpPr>
          <a:xfrm>
            <a:off x="3672540" y="5310670"/>
            <a:ext cx="665163" cy="632498"/>
            <a:chOff x="3672540" y="5310670"/>
            <a:chExt cx="665163" cy="632498"/>
          </a:xfrm>
        </p:grpSpPr>
        <p:pic>
          <p:nvPicPr>
            <p:cNvPr id="75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540" y="5310670"/>
              <a:ext cx="665163" cy="632498"/>
            </a:xfrm>
            <a:prstGeom prst="rect">
              <a:avLst/>
            </a:prstGeom>
          </p:spPr>
        </p:pic>
        <p:sp>
          <p:nvSpPr>
            <p:cNvPr id="76" name="テキスト ボックス 75"/>
            <p:cNvSpPr txBox="1"/>
            <p:nvPr/>
          </p:nvSpPr>
          <p:spPr>
            <a:xfrm>
              <a:off x="3828714" y="5604668"/>
              <a:ext cx="3257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bg1"/>
                  </a:solidFill>
                </a:rPr>
                <a:t>S3</a:t>
              </a:r>
              <a:endParaRPr lang="ja-JP" alt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図形グループ 81"/>
          <p:cNvGrpSpPr/>
          <p:nvPr/>
        </p:nvGrpSpPr>
        <p:grpSpPr>
          <a:xfrm>
            <a:off x="6514869" y="2084609"/>
            <a:ext cx="665163" cy="632498"/>
            <a:chOff x="3672540" y="5310670"/>
            <a:chExt cx="665163" cy="632498"/>
          </a:xfrm>
        </p:grpSpPr>
        <p:pic>
          <p:nvPicPr>
            <p:cNvPr id="83" name="Pictur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2540" y="5310670"/>
              <a:ext cx="665163" cy="632498"/>
            </a:xfrm>
            <a:prstGeom prst="rect">
              <a:avLst/>
            </a:prstGeom>
          </p:spPr>
        </p:pic>
        <p:sp>
          <p:nvSpPr>
            <p:cNvPr id="84" name="テキスト ボックス 83"/>
            <p:cNvSpPr txBox="1"/>
            <p:nvPr/>
          </p:nvSpPr>
          <p:spPr>
            <a:xfrm>
              <a:off x="3828714" y="5604668"/>
              <a:ext cx="3257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900" b="1" dirty="0">
                  <a:solidFill>
                    <a:schemeClr val="bg1"/>
                  </a:solidFill>
                </a:rPr>
                <a:t>S3</a:t>
              </a:r>
              <a:endParaRPr lang="ja-JP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5" name="右矢印 84"/>
          <p:cNvSpPr/>
          <p:nvPr/>
        </p:nvSpPr>
        <p:spPr>
          <a:xfrm>
            <a:off x="4551686" y="1847750"/>
            <a:ext cx="1450536" cy="296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sp>
        <p:nvSpPr>
          <p:cNvPr id="86" name="右矢印 85"/>
          <p:cNvSpPr/>
          <p:nvPr/>
        </p:nvSpPr>
        <p:spPr>
          <a:xfrm>
            <a:off x="4566553" y="4204792"/>
            <a:ext cx="805491" cy="24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sp>
        <p:nvSpPr>
          <p:cNvPr id="88" name="右矢印 87"/>
          <p:cNvSpPr/>
          <p:nvPr/>
        </p:nvSpPr>
        <p:spPr>
          <a:xfrm rot="10800000">
            <a:off x="4554930" y="2717107"/>
            <a:ext cx="1450536" cy="296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4881005" y="2529101"/>
            <a:ext cx="7901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マートデータ</a:t>
            </a:r>
            <a:endParaRPr lang="ja-JP" altLang="en-US" sz="800" dirty="0"/>
          </a:p>
        </p:txBody>
      </p:sp>
      <p:sp>
        <p:nvSpPr>
          <p:cNvPr id="90" name="右矢印 89"/>
          <p:cNvSpPr/>
          <p:nvPr/>
        </p:nvSpPr>
        <p:spPr>
          <a:xfrm rot="10800000">
            <a:off x="4560150" y="5185955"/>
            <a:ext cx="805491" cy="249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632491" y="4955648"/>
            <a:ext cx="7901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/>
              <a:t>マートデータ</a:t>
            </a:r>
            <a:endParaRPr lang="ja-JP" altLang="en-US" sz="800" dirty="0"/>
          </a:p>
        </p:txBody>
      </p:sp>
      <p:pic>
        <p:nvPicPr>
          <p:cNvPr id="93" name="Picture 1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204" y="2678084"/>
            <a:ext cx="552077" cy="607285"/>
          </a:xfrm>
          <a:prstGeom prst="rect">
            <a:avLst/>
          </a:prstGeom>
        </p:spPr>
      </p:pic>
      <p:sp>
        <p:nvSpPr>
          <p:cNvPr id="5" name="ホームベース 4"/>
          <p:cNvSpPr/>
          <p:nvPr/>
        </p:nvSpPr>
        <p:spPr>
          <a:xfrm>
            <a:off x="219829" y="596085"/>
            <a:ext cx="3308625" cy="363368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Batch</a:t>
            </a:r>
            <a:r>
              <a:rPr kumimoji="1" lang="ja-JP" altLang="en-US" dirty="0" smtClean="0"/>
              <a:t>処理</a:t>
            </a:r>
            <a:endParaRPr kumimoji="1" lang="ja-JP" altLang="en-US" dirty="0"/>
          </a:p>
        </p:txBody>
      </p:sp>
      <p:sp>
        <p:nvSpPr>
          <p:cNvPr id="8" name="山形 7"/>
          <p:cNvSpPr/>
          <p:nvPr/>
        </p:nvSpPr>
        <p:spPr>
          <a:xfrm>
            <a:off x="3528454" y="596085"/>
            <a:ext cx="5436034" cy="363368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Event driven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7" name="図 7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354" y="5003073"/>
            <a:ext cx="883774" cy="88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16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798802" y="106900"/>
            <a:ext cx="7360336" cy="489185"/>
          </a:xfrm>
        </p:spPr>
        <p:txBody>
          <a:bodyPr>
            <a:noAutofit/>
          </a:bodyPr>
          <a:lstStyle/>
          <a:p>
            <a:pPr algn="ctr"/>
            <a:r>
              <a:rPr lang="en-US" altLang="ja-JP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Serverless</a:t>
            </a:r>
            <a:r>
              <a:rPr lang="en-US" altLang="ja-JP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pipeline</a:t>
            </a:r>
            <a:endParaRPr lang="ja-JP" alt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9" name="Picture 1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92" y="1866181"/>
            <a:ext cx="615663" cy="639807"/>
          </a:xfrm>
          <a:prstGeom prst="rect">
            <a:avLst/>
          </a:prstGeom>
        </p:spPr>
      </p:pic>
      <p:pic>
        <p:nvPicPr>
          <p:cNvPr id="80" name="Picture 1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25" y="1853215"/>
            <a:ext cx="552077" cy="665741"/>
          </a:xfrm>
          <a:prstGeom prst="rect">
            <a:avLst/>
          </a:prstGeom>
        </p:spPr>
      </p:pic>
      <p:pic>
        <p:nvPicPr>
          <p:cNvPr id="81" name="Picture 1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336" y="1853215"/>
            <a:ext cx="552077" cy="665741"/>
          </a:xfrm>
          <a:prstGeom prst="rect">
            <a:avLst/>
          </a:prstGeom>
        </p:spPr>
      </p:pic>
      <p:pic>
        <p:nvPicPr>
          <p:cNvPr id="92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51" y="1866181"/>
            <a:ext cx="623832" cy="646936"/>
          </a:xfrm>
          <a:prstGeom prst="rect">
            <a:avLst/>
          </a:prstGeom>
        </p:spPr>
      </p:pic>
      <p:pic>
        <p:nvPicPr>
          <p:cNvPr id="94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68" y="2894937"/>
            <a:ext cx="577456" cy="598843"/>
          </a:xfrm>
          <a:prstGeom prst="rect">
            <a:avLst/>
          </a:prstGeom>
        </p:spPr>
      </p:pic>
      <p:pic>
        <p:nvPicPr>
          <p:cNvPr id="95" name="Picture 1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72" y="3848564"/>
            <a:ext cx="615663" cy="639807"/>
          </a:xfrm>
          <a:prstGeom prst="rect">
            <a:avLst/>
          </a:prstGeom>
        </p:spPr>
      </p:pic>
      <p:pic>
        <p:nvPicPr>
          <p:cNvPr id="96" name="Picture 1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296" y="3831458"/>
            <a:ext cx="552077" cy="665741"/>
          </a:xfrm>
          <a:prstGeom prst="rect">
            <a:avLst/>
          </a:prstGeom>
        </p:spPr>
      </p:pic>
      <p:pic>
        <p:nvPicPr>
          <p:cNvPr id="97" name="Picture 1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335" y="3831458"/>
            <a:ext cx="552077" cy="665741"/>
          </a:xfrm>
          <a:prstGeom prst="rect">
            <a:avLst/>
          </a:prstGeom>
        </p:spPr>
      </p:pic>
      <p:cxnSp>
        <p:nvCxnSpPr>
          <p:cNvPr id="99" name="直線矢印コネクタ 98"/>
          <p:cNvCxnSpPr>
            <a:stCxn id="79" idx="3"/>
            <a:endCxn id="80" idx="1"/>
          </p:cNvCxnSpPr>
          <p:nvPr/>
        </p:nvCxnSpPr>
        <p:spPr>
          <a:xfrm>
            <a:off x="3120955" y="2186085"/>
            <a:ext cx="58387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>
            <a:stCxn id="94" idx="3"/>
            <a:endCxn id="95" idx="1"/>
          </p:cNvCxnSpPr>
          <p:nvPr/>
        </p:nvCxnSpPr>
        <p:spPr>
          <a:xfrm>
            <a:off x="4256902" y="2186086"/>
            <a:ext cx="6814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94" idx="1"/>
          </p:cNvCxnSpPr>
          <p:nvPr/>
        </p:nvCxnSpPr>
        <p:spPr>
          <a:xfrm flipH="1">
            <a:off x="2878505" y="3194359"/>
            <a:ext cx="843563" cy="654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V="1">
            <a:off x="3186335" y="4164329"/>
            <a:ext cx="599961" cy="4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/>
          <p:nvPr/>
        </p:nvCxnSpPr>
        <p:spPr>
          <a:xfrm>
            <a:off x="4338373" y="4164329"/>
            <a:ext cx="599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37"/>
          <p:cNvSpPr txBox="1">
            <a:spLocks noChangeArrowheads="1"/>
          </p:cNvSpPr>
          <p:nvPr/>
        </p:nvSpPr>
        <p:spPr bwMode="auto">
          <a:xfrm>
            <a:off x="4669148" y="1601078"/>
            <a:ext cx="13430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latin typeface="Helvetica Neue"/>
                <a:ea typeface="Verdana" pitchFamily="34" charset="0"/>
                <a:cs typeface="Helvetica Neue"/>
              </a:rPr>
              <a:t>Data </a:t>
            </a:r>
            <a:r>
              <a:rPr lang="en-US" sz="1200" smtClean="0">
                <a:latin typeface="Helvetica Neue"/>
                <a:ea typeface="Verdana" pitchFamily="34" charset="0"/>
                <a:cs typeface="Helvetica Neue"/>
              </a:rPr>
              <a:t>transform</a:t>
            </a:r>
            <a:endParaRPr lang="en-US" sz="1200" dirty="0">
              <a:latin typeface="Helvetica Neue"/>
              <a:ea typeface="Verdana" pitchFamily="34" charset="0"/>
              <a:cs typeface="Helvetica Neue"/>
            </a:endParaRPr>
          </a:p>
        </p:txBody>
      </p:sp>
      <p:sp>
        <p:nvSpPr>
          <p:cNvPr id="108" name="TextBox 37"/>
          <p:cNvSpPr txBox="1">
            <a:spLocks noChangeArrowheads="1"/>
          </p:cNvSpPr>
          <p:nvPr/>
        </p:nvSpPr>
        <p:spPr bwMode="auto">
          <a:xfrm>
            <a:off x="4653240" y="4446078"/>
            <a:ext cx="11369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Helvetica Neue"/>
                <a:ea typeface="Verdana" pitchFamily="34" charset="0"/>
                <a:cs typeface="Helvetica Neue"/>
              </a:rPr>
              <a:t>Data load</a:t>
            </a:r>
            <a:endParaRPr lang="en-US" sz="1200" dirty="0">
              <a:latin typeface="Helvetica Neue"/>
              <a:ea typeface="Verdana" pitchFamily="34" charset="0"/>
              <a:cs typeface="Helvetica Neue"/>
            </a:endParaRPr>
          </a:p>
        </p:txBody>
      </p:sp>
      <p:pic>
        <p:nvPicPr>
          <p:cNvPr id="109" name="Picture 1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62" y="3848564"/>
            <a:ext cx="552077" cy="607285"/>
          </a:xfrm>
          <a:prstGeom prst="rect">
            <a:avLst/>
          </a:prstGeom>
        </p:spPr>
      </p:pic>
      <p:cxnSp>
        <p:nvCxnSpPr>
          <p:cNvPr id="302" name="直線矢印コネクタ 301"/>
          <p:cNvCxnSpPr>
            <a:stCxn id="81" idx="2"/>
            <a:endCxn id="94" idx="3"/>
          </p:cNvCxnSpPr>
          <p:nvPr/>
        </p:nvCxnSpPr>
        <p:spPr>
          <a:xfrm flipH="1">
            <a:off x="4299524" y="2518956"/>
            <a:ext cx="914851" cy="675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直線矢印コネクタ 304"/>
          <p:cNvCxnSpPr>
            <a:stCxn id="97" idx="3"/>
            <a:endCxn id="109" idx="1"/>
          </p:cNvCxnSpPr>
          <p:nvPr/>
        </p:nvCxnSpPr>
        <p:spPr>
          <a:xfrm flipV="1">
            <a:off x="5490412" y="4152207"/>
            <a:ext cx="798050" cy="12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直線矢印コネクタ 310"/>
          <p:cNvCxnSpPr>
            <a:stCxn id="92" idx="3"/>
            <a:endCxn id="79" idx="1"/>
          </p:cNvCxnSpPr>
          <p:nvPr/>
        </p:nvCxnSpPr>
        <p:spPr>
          <a:xfrm flipV="1">
            <a:off x="1806483" y="2186085"/>
            <a:ext cx="698809" cy="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6" name="Rounded Rectangle 2"/>
          <p:cNvSpPr/>
          <p:nvPr/>
        </p:nvSpPr>
        <p:spPr>
          <a:xfrm>
            <a:off x="920861" y="1120585"/>
            <a:ext cx="6672082" cy="4746390"/>
          </a:xfrm>
          <a:prstGeom prst="roundRect">
            <a:avLst>
              <a:gd name="adj" fmla="val 3627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17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69" y="829931"/>
            <a:ext cx="731520" cy="4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815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 txBox="1">
            <a:spLocks/>
          </p:cNvSpPr>
          <p:nvPr/>
        </p:nvSpPr>
        <p:spPr>
          <a:xfrm>
            <a:off x="179512" y="548680"/>
            <a:ext cx="8784976" cy="489185"/>
          </a:xfrm>
          <a:prstGeom prst="rect">
            <a:avLst/>
          </a:prstGeom>
        </p:spPr>
        <p:txBody>
          <a:bodyPr vert="horz" lIns="87265" tIns="43632" rIns="87265" bIns="43632" rtlCol="0" anchor="ctr">
            <a:noAutofit/>
          </a:bodyPr>
          <a:lstStyle>
            <a:lvl1pPr algn="l" defTabSz="436327" rtl="0" eaLnBrk="1" latinLnBrk="0" hangingPunct="1">
              <a:spcBef>
                <a:spcPct val="0"/>
              </a:spcBef>
              <a:buNone/>
              <a:defRPr kumimoji="1" sz="2000" b="1" i="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pPr marL="0" marR="0" lvl="0" indent="0" algn="ctr" defTabSz="43632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メイリオ"/>
                <a:ea typeface="メイリオ"/>
              </a:rPr>
              <a:t>Retry when Execution Failed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pic>
        <p:nvPicPr>
          <p:cNvPr id="18" name="Picture 20">
            <a:extLst>
              <a:ext uri="{FF2B5EF4-FFF2-40B4-BE49-F238E27FC236}">
                <a16:creationId xmlns:a16="http://schemas.microsoft.com/office/drawing/2014/main" xmlns="" id="{A2741164-0638-449B-BD4A-94C0BD06C0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402" y="3784001"/>
            <a:ext cx="544780" cy="653736"/>
          </a:xfrm>
          <a:prstGeom prst="rect">
            <a:avLst/>
          </a:prstGeom>
        </p:spPr>
      </p:pic>
      <p:pic>
        <p:nvPicPr>
          <p:cNvPr id="19" name="Picture 130">
            <a:extLst>
              <a:ext uri="{FF2B5EF4-FFF2-40B4-BE49-F238E27FC236}">
                <a16:creationId xmlns:a16="http://schemas.microsoft.com/office/drawing/2014/main" xmlns="" id="{A7CBA5D4-C51F-44E0-BA7A-A048AF6A1A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961" y="2540231"/>
            <a:ext cx="615663" cy="639807"/>
          </a:xfrm>
          <a:prstGeom prst="rect">
            <a:avLst/>
          </a:prstGeom>
        </p:spPr>
      </p:pic>
      <p:pic>
        <p:nvPicPr>
          <p:cNvPr id="20" name="Picture 136">
            <a:extLst>
              <a:ext uri="{FF2B5EF4-FFF2-40B4-BE49-F238E27FC236}">
                <a16:creationId xmlns:a16="http://schemas.microsoft.com/office/drawing/2014/main" xmlns="" id="{26E3D304-D8AB-4274-AEF7-32C92DC494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65" y="2512789"/>
            <a:ext cx="552077" cy="665741"/>
          </a:xfrm>
          <a:prstGeom prst="rect">
            <a:avLst/>
          </a:prstGeom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xmlns="" id="{791FE918-DC6E-4AF1-B7FF-09F96BB49C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993" y="2540231"/>
            <a:ext cx="623832" cy="646936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xmlns="" id="{D7028DCD-3208-4C3B-847A-B91A8E4AC97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647018" y="2863699"/>
            <a:ext cx="1152975" cy="0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xmlns="" id="{B04B91A5-F9FA-4E97-A6E1-4BFAE531F3DF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3423825" y="2860135"/>
            <a:ext cx="471136" cy="3564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xmlns="" id="{5E18500A-AA21-45DB-B941-37036646CE51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4510624" y="2845660"/>
            <a:ext cx="855441" cy="14475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Picture 12">
            <a:extLst>
              <a:ext uri="{FF2B5EF4-FFF2-40B4-BE49-F238E27FC236}">
                <a16:creationId xmlns:a16="http://schemas.microsoft.com/office/drawing/2014/main" xmlns="" id="{10D96066-E5D5-475F-8FB2-C266453A4EA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25" y="2666096"/>
            <a:ext cx="359680" cy="388076"/>
          </a:xfrm>
          <a:prstGeom prst="rect">
            <a:avLst/>
          </a:prstGeom>
        </p:spPr>
      </p:pic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xmlns="" id="{AA023E5A-95FF-4BB4-9105-D8492F963E79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flipH="1">
            <a:off x="4202792" y="3180038"/>
            <a:ext cx="1" cy="603963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Picture 130">
            <a:extLst>
              <a:ext uri="{FF2B5EF4-FFF2-40B4-BE49-F238E27FC236}">
                <a16:creationId xmlns:a16="http://schemas.microsoft.com/office/drawing/2014/main" xmlns="" id="{6CE3687C-904E-4536-8141-326B24DD3A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271" y="3788761"/>
            <a:ext cx="615663" cy="639807"/>
          </a:xfrm>
          <a:prstGeom prst="rect">
            <a:avLst/>
          </a:prstGeom>
        </p:spPr>
      </p:pic>
      <p:sp>
        <p:nvSpPr>
          <p:cNvPr id="7" name="乗算記号 6">
            <a:extLst>
              <a:ext uri="{FF2B5EF4-FFF2-40B4-BE49-F238E27FC236}">
                <a16:creationId xmlns:a16="http://schemas.microsoft.com/office/drawing/2014/main" xmlns="" id="{43C2E015-BEB3-4D0A-BAD3-62C763B65ECA}"/>
              </a:ext>
            </a:extLst>
          </p:cNvPr>
          <p:cNvSpPr/>
          <p:nvPr/>
        </p:nvSpPr>
        <p:spPr>
          <a:xfrm>
            <a:off x="4526968" y="2496536"/>
            <a:ext cx="715988" cy="715988"/>
          </a:xfrm>
          <a:prstGeom prst="mathMultiply">
            <a:avLst>
              <a:gd name="adj1" fmla="val 17012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xmlns="" id="{75CDC0FE-E1DA-4469-BD1B-4BCDF252D6E1}"/>
              </a:ext>
            </a:extLst>
          </p:cNvPr>
          <p:cNvCxnSpPr>
            <a:cxnSpLocks/>
            <a:stCxn id="27" idx="0"/>
            <a:endCxn id="20" idx="2"/>
          </p:cNvCxnSpPr>
          <p:nvPr/>
        </p:nvCxnSpPr>
        <p:spPr>
          <a:xfrm flipV="1">
            <a:off x="5642103" y="3178530"/>
            <a:ext cx="1" cy="610231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8" name="Picture 69">
            <a:extLst>
              <a:ext uri="{FF2B5EF4-FFF2-40B4-BE49-F238E27FC236}">
                <a16:creationId xmlns:a16="http://schemas.microsoft.com/office/drawing/2014/main" xmlns="" id="{DF1C2C2F-F6F3-440F-A0A7-05E83F8095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563" y="5016544"/>
            <a:ext cx="558764" cy="728997"/>
          </a:xfrm>
          <a:prstGeom prst="rect">
            <a:avLst/>
          </a:prstGeom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xmlns="" id="{DDC171A2-14CF-463E-B42C-BEBDDDB55E31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 flipV="1">
            <a:off x="4475182" y="4108665"/>
            <a:ext cx="859089" cy="2204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xmlns="" id="{C4843AFB-9E98-4D2C-B0CB-7E995EE21EA0}"/>
              </a:ext>
            </a:extLst>
          </p:cNvPr>
          <p:cNvCxnSpPr>
            <a:cxnSpLocks/>
            <a:stCxn id="38" idx="0"/>
            <a:endCxn id="27" idx="2"/>
          </p:cNvCxnSpPr>
          <p:nvPr/>
        </p:nvCxnSpPr>
        <p:spPr>
          <a:xfrm flipV="1">
            <a:off x="5630945" y="4428568"/>
            <a:ext cx="11158" cy="587976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" name="グラフィックス 27" descr="繰り返し">
            <a:extLst>
              <a:ext uri="{FF2B5EF4-FFF2-40B4-BE49-F238E27FC236}">
                <a16:creationId xmlns:a16="http://schemas.microsoft.com/office/drawing/2014/main" xmlns="" id="{D6ED5044-A7A9-4329-96EB-892DD4860A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4904726" y="4748472"/>
            <a:ext cx="623253" cy="623253"/>
          </a:xfrm>
          <a:prstGeom prst="rect">
            <a:avLst/>
          </a:prstGeom>
        </p:spPr>
      </p:pic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xmlns="" id="{233191E0-AFBA-4DB4-95EF-6FD736F53D26}"/>
              </a:ext>
            </a:extLst>
          </p:cNvPr>
          <p:cNvSpPr/>
          <p:nvPr/>
        </p:nvSpPr>
        <p:spPr>
          <a:xfrm>
            <a:off x="6662126" y="3784001"/>
            <a:ext cx="1439191" cy="723909"/>
          </a:xfrm>
          <a:prstGeom prst="wedgeRectCallout">
            <a:avLst>
              <a:gd name="adj1" fmla="val -98832"/>
              <a:gd name="adj2" fmla="val 49342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Polling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881983" y="438720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DLQ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DLQ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による確実な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Lambda</a:t>
            </a:r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の実行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xmlns="" id="{2E4BD977-90E6-4A6C-877B-8F1BD0173274}"/>
              </a:ext>
            </a:extLst>
          </p:cNvPr>
          <p:cNvSpPr txBox="1"/>
          <p:nvPr/>
        </p:nvSpPr>
        <p:spPr>
          <a:xfrm>
            <a:off x="4497752" y="5723903"/>
            <a:ext cx="226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Cloud Watch Events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xmlns="" id="{4F8F3CC1-91D0-4584-BCBE-1AABC9DBFAC6}"/>
              </a:ext>
            </a:extLst>
          </p:cNvPr>
          <p:cNvSpPr/>
          <p:nvPr/>
        </p:nvSpPr>
        <p:spPr>
          <a:xfrm>
            <a:off x="1672718" y="3403286"/>
            <a:ext cx="1439191" cy="723909"/>
          </a:xfrm>
          <a:prstGeom prst="wedgeRectCallout">
            <a:avLst>
              <a:gd name="adj1" fmla="val 85048"/>
              <a:gd name="adj2" fmla="val -82917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Event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28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animBg="1"/>
      <p:bldP spid="3" grpId="0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2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81962</TotalTime>
  <Words>114</Words>
  <Application>Microsoft Macintosh PowerPoint</Application>
  <PresentationFormat>画面に合わせる (4:3)</PresentationFormat>
  <Paragraphs>60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6" baseType="lpstr">
      <vt:lpstr>Avenir Black</vt:lpstr>
      <vt:lpstr>Calibri</vt:lpstr>
      <vt:lpstr>Helvetica</vt:lpstr>
      <vt:lpstr>Helvetica Neue</vt:lpstr>
      <vt:lpstr>ＭＳ Ｐゴシック</vt:lpstr>
      <vt:lpstr>News Gothic MT</vt:lpstr>
      <vt:lpstr>Verdana</vt:lpstr>
      <vt:lpstr>メイリオ</vt:lpstr>
      <vt:lpstr>Arial</vt:lpstr>
      <vt:lpstr>2_デザインの設定</vt:lpstr>
      <vt:lpstr>1_デザインの設定</vt:lpstr>
      <vt:lpstr>Serverlessなpipelineとマルチクラウドで実現する次世代データ基盤</vt:lpstr>
      <vt:lpstr>自己紹介</vt:lpstr>
      <vt:lpstr>マルチクラウド分析基盤</vt:lpstr>
      <vt:lpstr>Serverless pipeline</vt:lpstr>
      <vt:lpstr>PowerPoint プレゼンテーション</vt:lpstr>
    </vt:vector>
  </TitlesOfParts>
  <Company>RECRUIT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Movie</dc:title>
  <dc:creator>林 輝葉</dc:creator>
  <cp:lastModifiedBy>山田 雄</cp:lastModifiedBy>
  <cp:revision>942</cp:revision>
  <cp:lastPrinted>2017-07-31T05:49:00Z</cp:lastPrinted>
  <dcterms:created xsi:type="dcterms:W3CDTF">2011-07-14T01:27:24Z</dcterms:created>
  <dcterms:modified xsi:type="dcterms:W3CDTF">2017-11-23T09:31:17Z</dcterms:modified>
</cp:coreProperties>
</file>