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468" r:id="rId1"/>
    <p:sldMasterId id="2147489456" r:id="rId2"/>
  </p:sldMasterIdLst>
  <p:notesMasterIdLst>
    <p:notesMasterId r:id="rId8"/>
  </p:notesMasterIdLst>
  <p:handoutMasterIdLst>
    <p:handoutMasterId r:id="rId9"/>
  </p:handoutMasterIdLst>
  <p:sldIdLst>
    <p:sldId id="714" r:id="rId3"/>
    <p:sldId id="715" r:id="rId4"/>
    <p:sldId id="816" r:id="rId5"/>
    <p:sldId id="814" r:id="rId6"/>
    <p:sldId id="815" r:id="rId7"/>
  </p:sldIdLst>
  <p:sldSz cx="9144000" cy="6858000" type="screen4x3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3632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7265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0898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74530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181633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617960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054286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490613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2226"/>
    <a:srgbClr val="000000"/>
    <a:srgbClr val="656565"/>
    <a:srgbClr val="4F81BD"/>
    <a:srgbClr val="8064A2"/>
    <a:srgbClr val="FF3399"/>
    <a:srgbClr val="FF99CC"/>
    <a:srgbClr val="FF66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3" autoAdjust="0"/>
    <p:restoredTop sz="82532" autoAdjust="0"/>
  </p:normalViewPr>
  <p:slideViewPr>
    <p:cSldViewPr>
      <p:cViewPr varScale="1">
        <p:scale>
          <a:sx n="87" d="100"/>
          <a:sy n="87" d="100"/>
        </p:scale>
        <p:origin x="3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給与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20代</c:v>
                </c:pt>
                <c:pt idx="2">
                  <c:v>30代</c:v>
                </c:pt>
                <c:pt idx="4">
                  <c:v>40代</c:v>
                </c:pt>
                <c:pt idx="6">
                  <c:v>50代</c:v>
                </c:pt>
                <c:pt idx="8">
                  <c:v>60代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400.0</c:v>
                </c:pt>
                <c:pt idx="1">
                  <c:v>450.0</c:v>
                </c:pt>
                <c:pt idx="2">
                  <c:v>900.0</c:v>
                </c:pt>
                <c:pt idx="3">
                  <c:v>1000.0</c:v>
                </c:pt>
                <c:pt idx="4">
                  <c:v>1000.0</c:v>
                </c:pt>
                <c:pt idx="5">
                  <c:v>950.0</c:v>
                </c:pt>
                <c:pt idx="6">
                  <c:v>900.0</c:v>
                </c:pt>
                <c:pt idx="7">
                  <c:v>850.0</c:v>
                </c:pt>
                <c:pt idx="8">
                  <c:v>800.0</c:v>
                </c:pt>
                <c:pt idx="9">
                  <c:v>600.0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4780672"/>
        <c:axId val="1344433792"/>
      </c:lineChart>
      <c:catAx>
        <c:axId val="134478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4433792"/>
        <c:crosses val="autoZero"/>
        <c:auto val="1"/>
        <c:lblAlgn val="ctr"/>
        <c:lblOffset val="100"/>
        <c:noMultiLvlLbl val="0"/>
      </c:catAx>
      <c:valAx>
        <c:axId val="13444337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134478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給与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20代</c:v>
                </c:pt>
                <c:pt idx="2">
                  <c:v>30代</c:v>
                </c:pt>
                <c:pt idx="4">
                  <c:v>40代</c:v>
                </c:pt>
                <c:pt idx="6">
                  <c:v>50代</c:v>
                </c:pt>
                <c:pt idx="8">
                  <c:v>60代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373.0</c:v>
                </c:pt>
                <c:pt idx="1">
                  <c:v>465.0</c:v>
                </c:pt>
                <c:pt idx="2">
                  <c:v>511.0</c:v>
                </c:pt>
                <c:pt idx="3">
                  <c:v>583.0</c:v>
                </c:pt>
                <c:pt idx="4">
                  <c:v>656.0</c:v>
                </c:pt>
                <c:pt idx="5">
                  <c:v>734.0</c:v>
                </c:pt>
                <c:pt idx="6">
                  <c:v>787.0</c:v>
                </c:pt>
                <c:pt idx="7">
                  <c:v>780.0</c:v>
                </c:pt>
                <c:pt idx="8">
                  <c:v>531.0</c:v>
                </c:pt>
                <c:pt idx="9">
                  <c:v>400.0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5685504"/>
        <c:axId val="1274660528"/>
      </c:lineChart>
      <c:catAx>
        <c:axId val="885685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74660528"/>
        <c:crosses val="autoZero"/>
        <c:auto val="1"/>
        <c:lblAlgn val="ctr"/>
        <c:lblOffset val="100"/>
        <c:noMultiLvlLbl val="0"/>
      </c:catAx>
      <c:valAx>
        <c:axId val="12746605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88568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5D5BC1-5DAA-E842-A925-D713B49D9843}" type="datetimeFigureOut">
              <a:rPr lang="ja-JP" altLang="en-US"/>
              <a:pPr>
                <a:defRPr/>
              </a:pPr>
              <a:t>2017/11/23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E56E1F-A43D-6943-A9A5-36465B03F2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622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2CD7D4A-38C2-E94D-883B-DD1D3A052B56}" type="datetimeFigureOut">
              <a:rPr lang="ja-JP" altLang="en-US"/>
              <a:pPr>
                <a:defRPr/>
              </a:pPr>
              <a:t>2017/11/23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B1BEE5-3238-3442-8AF4-6366D47FCD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8587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36327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2pPr>
    <a:lvl3pPr marL="87265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3pPr>
    <a:lvl4pPr marL="1308980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4pPr>
    <a:lvl5pPr marL="1745307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5pPr>
    <a:lvl6pPr marL="2181633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617960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490613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737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482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32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16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4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755-82B8-574D-9B55-3C0FB0412C7C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29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AAD1-A551-104F-89CC-924484B05EE9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2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26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9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3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6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2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6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ED48-F39D-6440-849C-C355BF7E58A2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1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4F1B-46A3-2E46-BFAD-CAECE1FDB70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  <a:latin typeface="Avenir Black"/>
                <a:cs typeface="Avenir Black"/>
              </a:defRPr>
            </a:lvl1pPr>
          </a:lstStyle>
          <a:p>
            <a:fld id="{34806BEA-516D-C646-8F89-7904B193D3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64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7" indent="0">
              <a:buNone/>
              <a:defRPr sz="1900" b="1"/>
            </a:lvl2pPr>
            <a:lvl3pPr marL="872653" indent="0">
              <a:buNone/>
              <a:defRPr sz="1800" b="1"/>
            </a:lvl3pPr>
            <a:lvl4pPr marL="1308980" indent="0">
              <a:buNone/>
              <a:defRPr sz="1500" b="1"/>
            </a:lvl4pPr>
            <a:lvl5pPr marL="1745307" indent="0">
              <a:buNone/>
              <a:defRPr sz="1500" b="1"/>
            </a:lvl5pPr>
            <a:lvl6pPr marL="2181633" indent="0">
              <a:buNone/>
              <a:defRPr sz="1500" b="1"/>
            </a:lvl6pPr>
            <a:lvl7pPr marL="2617960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3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7" indent="0">
              <a:buNone/>
              <a:defRPr sz="1900" b="1"/>
            </a:lvl2pPr>
            <a:lvl3pPr marL="872653" indent="0">
              <a:buNone/>
              <a:defRPr sz="1800" b="1"/>
            </a:lvl3pPr>
            <a:lvl4pPr marL="1308980" indent="0">
              <a:buNone/>
              <a:defRPr sz="1500" b="1"/>
            </a:lvl4pPr>
            <a:lvl5pPr marL="1745307" indent="0">
              <a:buNone/>
              <a:defRPr sz="1500" b="1"/>
            </a:lvl5pPr>
            <a:lvl6pPr marL="2181633" indent="0">
              <a:buNone/>
              <a:defRPr sz="1500" b="1"/>
            </a:lvl6pPr>
            <a:lvl7pPr marL="2617960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3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BFA-8AA8-FB4E-BCF1-FDCB1E1D2195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1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D440-6B8A-FB40-8124-04359FBDAEA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933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33-B0E2-9742-8EB8-20B24E57ADD8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841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36327" indent="0">
              <a:buNone/>
              <a:defRPr sz="1100"/>
            </a:lvl2pPr>
            <a:lvl3pPr marL="872653" indent="0">
              <a:buNone/>
              <a:defRPr sz="1000"/>
            </a:lvl3pPr>
            <a:lvl4pPr marL="1308980" indent="0">
              <a:buNone/>
              <a:defRPr sz="900"/>
            </a:lvl4pPr>
            <a:lvl5pPr marL="1745307" indent="0">
              <a:buNone/>
              <a:defRPr sz="900"/>
            </a:lvl5pPr>
            <a:lvl6pPr marL="2181633" indent="0">
              <a:buNone/>
              <a:defRPr sz="900"/>
            </a:lvl6pPr>
            <a:lvl7pPr marL="2617960" indent="0">
              <a:buNone/>
              <a:defRPr sz="900"/>
            </a:lvl7pPr>
            <a:lvl8pPr marL="3054286" indent="0">
              <a:buNone/>
              <a:defRPr sz="900"/>
            </a:lvl8pPr>
            <a:lvl9pPr marL="349061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753C-6E28-164B-8B0B-24401F47D9B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7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005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27" indent="0">
              <a:buNone/>
              <a:defRPr sz="2600"/>
            </a:lvl2pPr>
            <a:lvl3pPr marL="872653" indent="0">
              <a:buNone/>
              <a:defRPr sz="2300"/>
            </a:lvl3pPr>
            <a:lvl4pPr marL="1308980" indent="0">
              <a:buNone/>
              <a:defRPr sz="1900"/>
            </a:lvl4pPr>
            <a:lvl5pPr marL="1745307" indent="0">
              <a:buNone/>
              <a:defRPr sz="1900"/>
            </a:lvl5pPr>
            <a:lvl6pPr marL="2181633" indent="0">
              <a:buNone/>
              <a:defRPr sz="1900"/>
            </a:lvl6pPr>
            <a:lvl7pPr marL="2617960" indent="0">
              <a:buNone/>
              <a:defRPr sz="1900"/>
            </a:lvl7pPr>
            <a:lvl8pPr marL="3054286" indent="0">
              <a:buNone/>
              <a:defRPr sz="1900"/>
            </a:lvl8pPr>
            <a:lvl9pPr marL="3490613" indent="0">
              <a:buNone/>
              <a:defRPr sz="1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36327" indent="0">
              <a:buNone/>
              <a:defRPr sz="1100"/>
            </a:lvl2pPr>
            <a:lvl3pPr marL="872653" indent="0">
              <a:buNone/>
              <a:defRPr sz="1000"/>
            </a:lvl3pPr>
            <a:lvl4pPr marL="1308980" indent="0">
              <a:buNone/>
              <a:defRPr sz="900"/>
            </a:lvl4pPr>
            <a:lvl5pPr marL="1745307" indent="0">
              <a:buNone/>
              <a:defRPr sz="900"/>
            </a:lvl5pPr>
            <a:lvl6pPr marL="2181633" indent="0">
              <a:buNone/>
              <a:defRPr sz="900"/>
            </a:lvl6pPr>
            <a:lvl7pPr marL="2617960" indent="0">
              <a:buNone/>
              <a:defRPr sz="900"/>
            </a:lvl7pPr>
            <a:lvl8pPr marL="3054286" indent="0">
              <a:buNone/>
              <a:defRPr sz="900"/>
            </a:lvl8pPr>
            <a:lvl9pPr marL="349061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3222-9437-6C44-AC6A-2877D4A6AD4D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2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7F72-CEC5-3446-AC4B-9078372997ED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1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2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5AC8-6B91-3F40-B239-52E273F256D0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2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2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39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RLS_03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2058238" y="1648980"/>
            <a:ext cx="5038344" cy="3197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04_redesign-RLS_1120-01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16" y="4057906"/>
            <a:ext cx="1244569" cy="63611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51720" y="1844823"/>
            <a:ext cx="5040560" cy="1368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95736" y="3068960"/>
            <a:ext cx="4824536" cy="100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469" r:id="rId1"/>
    <p:sldLayoutId id="2147489470" r:id="rId2"/>
    <p:sldLayoutId id="2147489471" r:id="rId3"/>
    <p:sldLayoutId id="2147489472" r:id="rId4"/>
    <p:sldLayoutId id="2147489473" r:id="rId5"/>
    <p:sldLayoutId id="2147489474" r:id="rId6"/>
    <p:sldLayoutId id="2147489475" r:id="rId7"/>
    <p:sldLayoutId id="2147489476" r:id="rId8"/>
    <p:sldLayoutId id="2147489477" r:id="rId9"/>
    <p:sldLayoutId id="2147489478" r:id="rId10"/>
    <p:sldLayoutId id="21474894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>
              <a:lumMod val="65000"/>
            </a:schemeClr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ctr" defTabSz="457200" rtl="0" eaLnBrk="1" latinLnBrk="0" hangingPunct="1">
        <a:spcBef>
          <a:spcPct val="20000"/>
        </a:spcBef>
        <a:buFont typeface="Arial"/>
        <a:buChar char="•"/>
        <a:defRPr kumimoji="1" sz="2400" b="1" i="0" kern="1200">
          <a:solidFill>
            <a:srgbClr val="656565"/>
          </a:solidFill>
          <a:latin typeface="メイリオ"/>
          <a:ea typeface="メイリオ"/>
          <a:cs typeface="メイリオ"/>
        </a:defRPr>
      </a:lvl1pPr>
      <a:lvl2pPr marL="742950" indent="-285750" algn="ctr" defTabSz="457200" rtl="0" eaLnBrk="1" latinLnBrk="0" hangingPunct="1">
        <a:spcBef>
          <a:spcPct val="20000"/>
        </a:spcBef>
        <a:buFont typeface="Arial"/>
        <a:buChar char="–"/>
        <a:defRPr kumimoji="1" sz="1800" b="1" i="0" kern="1200">
          <a:solidFill>
            <a:srgbClr val="656565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b="1" i="0" kern="1200">
          <a:solidFill>
            <a:srgbClr val="656565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b="1" i="0" kern="1200">
          <a:solidFill>
            <a:srgbClr val="656565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b="1" i="0" kern="1200">
          <a:solidFill>
            <a:srgbClr val="656565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65" tIns="43632" rIns="87265" bIns="43632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7D4B-C0FF-A848-9A86-1460FD6397FF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3528" y="332656"/>
            <a:ext cx="1306488" cy="692696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ctr">
              <a:defRPr sz="4400" b="1">
                <a:solidFill>
                  <a:srgbClr val="7F7F7F"/>
                </a:solidFill>
                <a:latin typeface="News Gothic MT"/>
                <a:ea typeface="メイリオ"/>
                <a:cs typeface="News Gothic MT"/>
              </a:defRPr>
            </a:lvl1pPr>
          </a:lstStyle>
          <a:p>
            <a:fld id="{34806BEA-516D-C646-8F89-7904B193D3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4" name="図 13" descr="rainbow_line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0699"/>
            <a:ext cx="9144000" cy="58086"/>
          </a:xfrm>
          <a:prstGeom prst="rect">
            <a:avLst/>
          </a:prstGeom>
        </p:spPr>
      </p:pic>
      <p:pic>
        <p:nvPicPr>
          <p:cNvPr id="15" name="図 14" descr="04_redesign-RLS_1120-01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" y="6119910"/>
            <a:ext cx="959793" cy="4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457" r:id="rId1"/>
    <p:sldLayoutId id="2147489458" r:id="rId2"/>
    <p:sldLayoutId id="2147489459" r:id="rId3"/>
    <p:sldLayoutId id="2147489460" r:id="rId4"/>
    <p:sldLayoutId id="2147489461" r:id="rId5"/>
    <p:sldLayoutId id="2147489462" r:id="rId6"/>
    <p:sldLayoutId id="2147489463" r:id="rId7"/>
    <p:sldLayoutId id="2147489464" r:id="rId8"/>
    <p:sldLayoutId id="2147489465" r:id="rId9"/>
    <p:sldLayoutId id="2147489466" r:id="rId10"/>
    <p:sldLayoutId id="2147489467" r:id="rId11"/>
  </p:sldLayoutIdLst>
  <p:hf hdr="0" ftr="0" dt="0"/>
  <p:txStyles>
    <p:titleStyle>
      <a:lvl1pPr algn="l" defTabSz="436327" rtl="0" eaLnBrk="1" latinLnBrk="0" hangingPunct="1">
        <a:spcBef>
          <a:spcPct val="0"/>
        </a:spcBef>
        <a:buNone/>
        <a:defRPr kumimoji="1" sz="2000" b="1" i="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27245" indent="-327245" algn="l" defTabSz="43632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09031" indent="-272705" algn="l" defTabSz="436327" rtl="0" eaLnBrk="1" latinLnBrk="0" hangingPunct="1">
        <a:spcBef>
          <a:spcPct val="20000"/>
        </a:spcBef>
        <a:buFont typeface="Arial"/>
        <a:buChar char="–"/>
        <a:defRPr kumimoji="1" sz="26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090816" indent="-218163" algn="l" defTabSz="43632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527143" indent="-218163" algn="l" defTabSz="436327" rtl="0" eaLnBrk="1" latinLnBrk="0" hangingPunct="1">
        <a:spcBef>
          <a:spcPct val="20000"/>
        </a:spcBef>
        <a:buFont typeface="Arial"/>
        <a:buChar char="–"/>
        <a:defRPr kumimoji="1" sz="19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1963470" indent="-218163" algn="l" defTabSz="436327" rtl="0" eaLnBrk="1" latinLnBrk="0" hangingPunct="1">
        <a:spcBef>
          <a:spcPct val="20000"/>
        </a:spcBef>
        <a:buFont typeface="Arial"/>
        <a:buChar char="»"/>
        <a:defRPr kumimoji="1" sz="19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399796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4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49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7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7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7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6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6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07704" y="1844823"/>
            <a:ext cx="5328592" cy="1368153"/>
          </a:xfrm>
        </p:spPr>
        <p:txBody>
          <a:bodyPr>
            <a:noAutofit/>
          </a:bodyPr>
          <a:lstStyle/>
          <a:p>
            <a:r>
              <a:rPr lang="ja-JP" altLang="en-US" sz="2800" b="0" dirty="0" smtClean="0"/>
              <a:t>フリーランスと会社員どっちがいいの？</a:t>
            </a:r>
            <a:endParaRPr kumimoji="1" lang="ja-JP" altLang="en-US" sz="2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95736" y="3212976"/>
            <a:ext cx="4824536" cy="100811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中小</a:t>
            </a:r>
            <a:r>
              <a:rPr lang="en-US" altLang="ja-JP" sz="1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Sier</a:t>
            </a:r>
            <a:r>
              <a:rPr lang="en-US" altLang="ja-JP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ja-JP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フリーランス</a:t>
            </a:r>
            <a:r>
              <a:rPr lang="en-US" altLang="ja-JP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ja-JP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大手と渡りあるて得た知見を共有します</a:t>
            </a:r>
            <a:endParaRPr lang="ja-JP" altLang="en-US" dirty="0" smtClean="0"/>
          </a:p>
          <a:p>
            <a:pPr>
              <a:lnSpc>
                <a:spcPct val="120000"/>
              </a:lnSpc>
            </a:pPr>
            <a:endParaRPr lang="ja-JP" altLang="en-US" dirty="0" smtClean="0"/>
          </a:p>
          <a:p>
            <a:pPr>
              <a:lnSpc>
                <a:spcPct val="120000"/>
              </a:lnSpc>
            </a:pP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83813" y="51181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山田　雄</a:t>
            </a:r>
            <a:r>
              <a:rPr lang="ja-JP" altLang="en-US" sz="1400" b="1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5808" y="5399036"/>
            <a:ext cx="133882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1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ネットビジネス本部</a:t>
            </a:r>
          </a:p>
          <a:p>
            <a:pPr algn="ctr">
              <a:lnSpc>
                <a:spcPct val="110000"/>
              </a:lnSpc>
            </a:pPr>
            <a:r>
              <a:rPr lang="ja-JP" altLang="en-US" sz="1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データ基盤チーム</a:t>
            </a:r>
            <a:endParaRPr lang="ja-JP" altLang="en-US" sz="10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59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kumimoji="1" lang="ja-JP" altLang="en-US" dirty="0" smtClean="0"/>
              <a:t>山田　雄（ヤマダ　ユウ）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株式会社　リクルートライフスタイル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ネットビジネス本部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データ基盤</a:t>
            </a:r>
            <a:r>
              <a:rPr kumimoji="1" lang="en-US" altLang="ja-JP" dirty="0" smtClean="0"/>
              <a:t>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Twitter:</a:t>
            </a:r>
            <a:r>
              <a:rPr kumimoji="1" lang="en-US" altLang="ja-JP" dirty="0" smtClean="0">
                <a:solidFill>
                  <a:srgbClr val="0066CC"/>
                </a:solidFill>
              </a:rPr>
              <a:t>@</a:t>
            </a:r>
            <a:r>
              <a:rPr kumimoji="1" lang="en-US" altLang="ja-JP" dirty="0" err="1" smtClean="0">
                <a:solidFill>
                  <a:srgbClr val="0066CC"/>
                </a:solidFill>
              </a:rPr>
              <a:t>nii_yan</a:t>
            </a:r>
            <a:endParaRPr kumimoji="1" lang="en-US" altLang="ja-JP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ja-JP" dirty="0" err="1" smtClean="0"/>
              <a:t>GitHub:</a:t>
            </a:r>
            <a:r>
              <a:rPr lang="en-US" altLang="ja-JP" dirty="0" err="1" smtClean="0">
                <a:solidFill>
                  <a:srgbClr val="0066CC"/>
                </a:solidFill>
              </a:rPr>
              <a:t>https</a:t>
            </a:r>
            <a:r>
              <a:rPr lang="en-US" altLang="ja-JP" dirty="0">
                <a:solidFill>
                  <a:srgbClr val="0066CC"/>
                </a:solidFill>
              </a:rPr>
              <a:t>://</a:t>
            </a:r>
            <a:r>
              <a:rPr lang="en-US" altLang="ja-JP" dirty="0" err="1">
                <a:solidFill>
                  <a:srgbClr val="0066CC"/>
                </a:solidFill>
              </a:rPr>
              <a:t>github.com</a:t>
            </a:r>
            <a:r>
              <a:rPr lang="en-US" altLang="ja-JP" dirty="0">
                <a:solidFill>
                  <a:srgbClr val="0066CC"/>
                </a:solidFill>
              </a:rPr>
              <a:t>/</a:t>
            </a:r>
            <a:r>
              <a:rPr lang="en-US" altLang="ja-JP" dirty="0" err="1">
                <a:solidFill>
                  <a:srgbClr val="0066CC"/>
                </a:solidFill>
              </a:rPr>
              <a:t>yu-yamada</a:t>
            </a:r>
            <a:endParaRPr kumimoji="1" lang="en-US" altLang="ja-JP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・以前はメールマーケティング用基盤の作成からデータ分析ま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関わる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現在はリクルートライフスタイルの共通分析基盤の開発、運用全般を担当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ja-JP" altLang="en-US" dirty="0" smtClean="0"/>
              <a:t>ビックデータ、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、ビール、カップ焼きそばが好き。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360336" cy="489185"/>
          </a:xfrm>
        </p:spPr>
        <p:txBody>
          <a:bodyPr>
            <a:noAutofit/>
          </a:bodyPr>
          <a:lstStyle/>
          <a:p>
            <a:pPr algn="ctr"/>
            <a:r>
              <a:rPr lang="ja-JP" altLang="en-US" sz="3200" dirty="0" smtClean="0">
                <a:solidFill>
                  <a:srgbClr val="558ED5"/>
                </a:solidFill>
              </a:rPr>
              <a:t>自己紹介</a:t>
            </a:r>
            <a:endParaRPr kumimoji="1" lang="ja-JP" altLang="en-US" sz="3200" dirty="0">
              <a:solidFill>
                <a:srgbClr val="558ED5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68760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200" dirty="0" smtClean="0"/>
              <a:t>自己紹介</a:t>
            </a:r>
            <a:endParaRPr kumimoji="1"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 smtClean="0"/>
              <a:t>それぞれの給与推移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sz="3200" dirty="0" err="1" smtClean="0"/>
              <a:t>SIer</a:t>
            </a:r>
            <a:r>
              <a:rPr lang="ja-JP" altLang="en-US" sz="3200" dirty="0" smtClean="0"/>
              <a:t>で良かったところ悪かったところ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 smtClean="0"/>
              <a:t>フリーランスで良かったところ悪かったところ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 smtClean="0"/>
              <a:t>フリーランスの間に何をするべきか？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 smtClean="0"/>
              <a:t>実際大手のエンジニアってどうなの？</a:t>
            </a:r>
            <a:endParaRPr lang="en-US" altLang="ja-JP" sz="3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smtClean="0"/>
              <a:t>最後に</a:t>
            </a:r>
            <a:endParaRPr lang="en-US" altLang="ja-JP" sz="3200" dirty="0" smtClean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360336" cy="489185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アジェンダ</a:t>
            </a:r>
            <a:endParaRPr kumimoji="1"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 txBox="1">
            <a:spLocks/>
          </p:cNvSpPr>
          <p:nvPr/>
        </p:nvSpPr>
        <p:spPr>
          <a:xfrm>
            <a:off x="179512" y="548680"/>
            <a:ext cx="8784976" cy="489185"/>
          </a:xfrm>
          <a:prstGeom prst="rect">
            <a:avLst/>
          </a:prstGeom>
        </p:spPr>
        <p:txBody>
          <a:bodyPr vert="horz" lIns="87265" tIns="43632" rIns="87265" bIns="43632" rtlCol="0" anchor="ctr">
            <a:noAutofit/>
          </a:bodyPr>
          <a:lstStyle>
            <a:lvl1pPr algn="l" defTabSz="436327" rtl="0" eaLnBrk="1" latinLnBrk="0" hangingPunct="1"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/>
            <a:r>
              <a:rPr lang="en-US" altLang="ja-JP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例</a:t>
            </a:r>
            <a:r>
              <a:rPr lang="en-US" altLang="ja-JP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３０で常駐型フリーランス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になった際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の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給与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推移</a:t>
            </a:r>
            <a:endParaRPr lang="ja-JP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773425727"/>
              </p:ext>
            </p:extLst>
          </p:nvPr>
        </p:nvGraphicFramePr>
        <p:xfrm>
          <a:off x="611560" y="1037864"/>
          <a:ext cx="8352928" cy="519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169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 txBox="1">
            <a:spLocks/>
          </p:cNvSpPr>
          <p:nvPr/>
        </p:nvSpPr>
        <p:spPr>
          <a:xfrm>
            <a:off x="179512" y="548680"/>
            <a:ext cx="8784976" cy="489185"/>
          </a:xfrm>
          <a:prstGeom prst="rect">
            <a:avLst/>
          </a:prstGeom>
        </p:spPr>
        <p:txBody>
          <a:bodyPr vert="horz" lIns="87265" tIns="43632" rIns="87265" bIns="43632" rtlCol="0" anchor="ctr">
            <a:noAutofit/>
          </a:bodyPr>
          <a:lstStyle>
            <a:lvl1pPr algn="l" defTabSz="436327" rtl="0" eaLnBrk="1" latinLnBrk="0" hangingPunct="1"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/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会社員エンジニアの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給与</a:t>
            </a:r>
            <a:r>
              <a:rPr lang="ja-JP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推移</a:t>
            </a:r>
            <a:endParaRPr lang="ja-JP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グラフ 1"/>
          <p:cNvGraphicFramePr/>
          <p:nvPr>
            <p:extLst>
              <p:ext uri="{D42A27DB-BD31-4B8C-83A1-F6EECF244321}">
                <p14:modId xmlns:p14="http://schemas.microsoft.com/office/powerpoint/2010/main" val="234220796"/>
              </p:ext>
            </p:extLst>
          </p:nvPr>
        </p:nvGraphicFramePr>
        <p:xfrm>
          <a:off x="611560" y="1037864"/>
          <a:ext cx="8352928" cy="519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52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81943</TotalTime>
  <Words>98</Words>
  <Application>Microsoft Macintosh PowerPoint</Application>
  <PresentationFormat>画面に合わせる (4:3)</PresentationFormat>
  <Paragraphs>35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Avenir Black</vt:lpstr>
      <vt:lpstr>Calibri</vt:lpstr>
      <vt:lpstr>ＭＳ Ｐゴシック</vt:lpstr>
      <vt:lpstr>News Gothic MT</vt:lpstr>
      <vt:lpstr>メイリオ</vt:lpstr>
      <vt:lpstr>Arial</vt:lpstr>
      <vt:lpstr>2_デザインの設定</vt:lpstr>
      <vt:lpstr>1_デザインの設定</vt:lpstr>
      <vt:lpstr>フリーランスと会社員どっちがいいの？</vt:lpstr>
      <vt:lpstr>自己紹介</vt:lpstr>
      <vt:lpstr>アジェンダ</vt:lpstr>
      <vt:lpstr>PowerPoint プレゼンテーション</vt:lpstr>
      <vt:lpstr>PowerPoint プレゼンテーション</vt:lpstr>
    </vt:vector>
  </TitlesOfParts>
  <Company>RECRUIT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Movie</dc:title>
  <dc:creator>林 輝葉</dc:creator>
  <cp:lastModifiedBy>山田 雄</cp:lastModifiedBy>
  <cp:revision>940</cp:revision>
  <cp:lastPrinted>2017-07-31T05:49:00Z</cp:lastPrinted>
  <dcterms:created xsi:type="dcterms:W3CDTF">2011-07-14T01:27:24Z</dcterms:created>
  <dcterms:modified xsi:type="dcterms:W3CDTF">2017-11-23T08:53:16Z</dcterms:modified>
</cp:coreProperties>
</file>