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6" r:id="rId9"/>
    <p:sldId id="263" r:id="rId10"/>
    <p:sldId id="264" r:id="rId11"/>
    <p:sldId id="265" r:id="rId12"/>
    <p:sldId id="266" r:id="rId13"/>
    <p:sldId id="30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07" r:id="rId24"/>
    <p:sldId id="276" r:id="rId25"/>
    <p:sldId id="277" r:id="rId26"/>
    <p:sldId id="278" r:id="rId27"/>
    <p:sldId id="279" r:id="rId28"/>
    <p:sldId id="280" r:id="rId29"/>
    <p:sldId id="281" r:id="rId30"/>
    <p:sldId id="305" r:id="rId31"/>
    <p:sldId id="28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177" d="100"/>
          <a:sy n="177" d="100"/>
        </p:scale>
        <p:origin x="5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b3fc70d2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b3fc70d2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b3fc70d2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b3fc70d2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b3fc70d2_3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b3fc70d2_3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b3fc70d2_3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b3fc70d2_3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05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b3fc70d2_3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b3fc70d2_3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5f5d0dc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5f5d0dc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b3fc70d2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b3fc70d2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b3fc70d2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b3fc70d2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b3fc70d2_3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b3fc70d2_3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b3fc70d2_3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b3fc70d2_3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4199199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4199199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b3fc70d2_3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b3fc70d2_3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b3fc70d2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b3fc70d2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b3fc70d2_3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b3fc70d2_3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b3fc70d2_3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b3fc70d2_3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250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b3fc70d2_3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b3fc70d2_3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5f5d0d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5f5d0d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5f5d0dcf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5f5d0dcf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5f5d0dcf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5f5d0dcf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5f5d0dc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5f5d0dc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5f5d0dcf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5f5d0dcf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391ef7db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391ef7db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5f5d0dcf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5f5d0dcf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65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b3fc70d2_3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b3fc70d2_3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391ef7db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391ef7db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91ef7db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91ef7db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b3fc70d2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b3fc70d2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b3fc70d2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b3fc70d2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b3fc70d2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b3fc70d2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95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b3fc70d2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b3fc70d2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87600" y="2701528"/>
            <a:ext cx="43434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3558981" y="4724037"/>
            <a:ext cx="20259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㈜위메프. ALL RIGHTS RESERVED.</a:t>
            </a:r>
            <a:endParaRPr sz="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415" y="4038149"/>
            <a:ext cx="947167" cy="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>
  <p:cSld name="본문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2292" t="87366" r="3543" b="1424"/>
          <a:stretch/>
        </p:blipFill>
        <p:spPr>
          <a:xfrm flipH="1">
            <a:off x="-3175" y="212162"/>
            <a:ext cx="8936357" cy="50613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6426201" y="4831558"/>
            <a:ext cx="2574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기업소통실 기업문화팀  |  </a:t>
            </a:r>
            <a:fld id="{00000000-1234-1234-1234-123412341234}" type="slidenum">
              <a:rPr lang="ko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6" y="4823676"/>
            <a:ext cx="1221581" cy="1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7304777" y="-7080"/>
            <a:ext cx="17244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대외비 구분: 대외비 1급 / 대외비 2급 </a:t>
            </a:r>
            <a:endParaRPr sz="700" b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 슬라이드">
  <p:cSld name="간지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r="7142" b="13459"/>
          <a:stretch/>
        </p:blipFill>
        <p:spPr>
          <a:xfrm>
            <a:off x="1" y="1220486"/>
            <a:ext cx="4806244" cy="179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77801" y="1752603"/>
            <a:ext cx="4275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l="42037" t="80123" r="41666" b="6790"/>
          <a:stretch/>
        </p:blipFill>
        <p:spPr>
          <a:xfrm>
            <a:off x="7681382" y="4330700"/>
            <a:ext cx="1117601" cy="6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web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beans/factory/support/DefaultSingletonBeanRegistry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context/annotation/AnnotationBeanNameGenerato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context/annotation/AnnotationBeanNameGenerato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3/user/%EC%9C%A0%EC%98%81%ED%9B%8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3/user/%EC%9C%A0%EC%98%81%ED%9B%8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reflection/proxy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ava-reflection-class-fields" TargetMode="External"/><Relationship Id="rId4" Type="http://schemas.openxmlformats.org/officeDocument/2006/relationships/hyperlink" Target="https://www.baeldung.com/java-dynamic-prox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3/user/%EC%9C%A0%EC%98%81%ED%9B%8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079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Java reflectio</a:t>
            </a:r>
            <a:r>
              <a:rPr lang="en-US" altLang="ko" dirty="0"/>
              <a:t>n</a:t>
            </a:r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2387600" y="2701528"/>
            <a:ext cx="4343400" cy="72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Java reflection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Multi Thread에서 Concurrency 달성을 위한 전략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광고 개발팀 유영훈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217200" y="896800"/>
            <a:ext cx="2649600" cy="4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Spring의 Singleton은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ApplicationContext 기준입니다.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Java static != Spring Singleton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여러개의 Dispatcher Servlet는 각자 context를 가지며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빈은 Spring IoC Container 안에서 하나만 생성되고 공유됩니다.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자신의 context에서 찾지 못한다면 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Root WebApplicationContext로 위임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보통 infra bean(service, repository)이 그러합니다.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 dirty="0">
                <a:solidFill>
                  <a:schemeClr val="hlink"/>
                </a:solidFill>
                <a:hlinkClick r:id="rId3"/>
              </a:rPr>
              <a:t>https://docs.spring.io/spring/docs/current/spring-framework-reference/web.html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highlight>
                  <a:srgbClr val="2B2B2B"/>
                </a:highlight>
              </a:rPr>
              <a:t>DispatcherServlet</a:t>
            </a:r>
            <a:endParaRPr>
              <a:solidFill>
                <a:srgbClr val="FFFFFF"/>
              </a:solidFill>
              <a:highlight>
                <a:srgbClr val="2B2B2B"/>
              </a:highlight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39175" y="1856000"/>
            <a:ext cx="2155200" cy="23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WebApplicationContext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907125" y="2489250"/>
            <a:ext cx="1838700" cy="4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907150" y="3049050"/>
            <a:ext cx="1838700" cy="4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ViewResolver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417000" y="1856000"/>
            <a:ext cx="2155200" cy="23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Root WebApplicationContext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907150" y="3608850"/>
            <a:ext cx="1838700" cy="4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HandlerMapping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512200" y="2489250"/>
            <a:ext cx="1838700" cy="4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512200" y="3049050"/>
            <a:ext cx="1838700" cy="4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Repositories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104000" y="3317150"/>
            <a:ext cx="2155200" cy="39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Delegates if no bean found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실제로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Bean은 어디에 저장 될까요?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ConcurrentHashMap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저장이 되고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registerSingleton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메서드로 저장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gettSingletom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메서드로 불러옵니다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u="sng" dirty="0">
                <a:solidFill>
                  <a:schemeClr val="hlink"/>
                </a:solidFill>
                <a:hlinkClick r:id="rId3"/>
              </a:rPr>
              <a:t>https://docs.spring.io/spring/docs/current/javadoc-api/org/springframework/beans/factory/support/DefaultSingletonBeanRegistry.html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DefaultSingletonBeanRegistry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SimpleAliasRegistry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implements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SingletonBeanRegistry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i="1" dirty="0">
                <a:solidFill>
                  <a:srgbClr val="629755"/>
                </a:solidFill>
                <a:highlight>
                  <a:srgbClr val="2B2B2B"/>
                </a:highlight>
              </a:rPr>
              <a:t>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final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Map&lt;String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singletonObjects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ConcurrentHashMap&lt;&gt;(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256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registerSingleton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beanName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singletonObject) 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IllegalStateException {...}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@Nullable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getSingleton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beanName) {...}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Bean name은 어떻게 생성될까요?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shortName을 사용합니다.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com.wemakeprice.LogController에서</a:t>
            </a:r>
            <a:r>
              <a:rPr lang="ko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LogController로 변환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첫글자는 소문자로 변환합니다.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LogController에서</a:t>
            </a: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logController로 변환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 dirty="0">
                <a:solidFill>
                  <a:schemeClr val="hlink"/>
                </a:solidFill>
                <a:hlinkClick r:id="rId3"/>
              </a:rPr>
              <a:t>https://docs.spring.io/spring-framework/docs/current/javadoc-api/org/springframework/context/annotation/AnnotationBeanNameGenerator.html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AnnotationBeanNameGenerator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implements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BeanNameGenerator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protected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buildDefaultBeanName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(BeanDefinition definition)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String beanClassName = definition.getBeanClassName()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Assert.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state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(beanClassName !=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null, 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"No bean class name set"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String shortClassName = ClassUtils.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getShortName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(beanClassName)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Introspector.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decapitalize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(shortClassName)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Bean name은 어떻게 생성될까요?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shortName을 사용합니다.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com.wemakeprice.LogController에서</a:t>
            </a:r>
            <a:r>
              <a:rPr lang="ko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LogController로 변환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첫글자는 소문자로 변환합니다.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LogController에서</a:t>
            </a: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logController로 변환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 dirty="0">
                <a:solidFill>
                  <a:schemeClr val="hlink"/>
                </a:solidFill>
                <a:hlinkClick r:id="rId3"/>
              </a:rPr>
              <a:t>https://docs.spring.io/spring-framework/docs/current/javadoc-api/org/springframework/context/annotation/AnnotationBeanNameGenerator.html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522474-C6D7-344B-929D-3518B134C75E}"/>
              </a:ext>
            </a:extLst>
          </p:cNvPr>
          <p:cNvSpPr/>
          <p:nvPr/>
        </p:nvSpPr>
        <p:spPr>
          <a:xfrm>
            <a:off x="1549225" y="1237062"/>
            <a:ext cx="2791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com.wemakeprice.LogController</a:t>
            </a:r>
            <a:endParaRPr lang="ko-KR" altLang="en-US" dirty="0"/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D3792EF6-6F8B-1B44-88AC-D3AEF0F46A82}"/>
              </a:ext>
            </a:extLst>
          </p:cNvPr>
          <p:cNvSpPr/>
          <p:nvPr/>
        </p:nvSpPr>
        <p:spPr>
          <a:xfrm>
            <a:off x="2700000" y="1872000"/>
            <a:ext cx="547200" cy="69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C26226-8EB5-5046-BDA6-73A6DE11D523}"/>
              </a:ext>
            </a:extLst>
          </p:cNvPr>
          <p:cNvSpPr/>
          <p:nvPr/>
        </p:nvSpPr>
        <p:spPr>
          <a:xfrm>
            <a:off x="2297025" y="2736472"/>
            <a:ext cx="1295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LogController</a:t>
            </a:r>
            <a:endParaRPr lang="ko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91390DFD-A5F0-8949-B736-BAF18B925CC1}"/>
              </a:ext>
            </a:extLst>
          </p:cNvPr>
          <p:cNvSpPr/>
          <p:nvPr/>
        </p:nvSpPr>
        <p:spPr>
          <a:xfrm>
            <a:off x="2700000" y="3217521"/>
            <a:ext cx="547200" cy="69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BE8D97-726F-3F4D-B8AC-E02F544C0E90}"/>
              </a:ext>
            </a:extLst>
          </p:cNvPr>
          <p:cNvSpPr/>
          <p:nvPr/>
        </p:nvSpPr>
        <p:spPr>
          <a:xfrm>
            <a:off x="2297025" y="4081993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ogController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2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 err="1">
                <a:latin typeface="Malgun Gothic"/>
                <a:ea typeface="Malgun Gothic"/>
                <a:cs typeface="Malgun Gothic"/>
                <a:sym typeface="Malgun Gothic"/>
              </a:rPr>
              <a:t>UserService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200" dirty="0" err="1">
                <a:latin typeface="Malgun Gothic"/>
                <a:ea typeface="Malgun Gothic"/>
                <a:cs typeface="Malgun Gothic"/>
                <a:sym typeface="Malgun Gothic"/>
              </a:rPr>
              <a:t>UserServiceImpl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interface또는 subclass와 child와 연결은 어떻게 이루어 질까요?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정의된 빈을 돌아가며 타입이 match되는지 찾습니다.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DefaultListableBeanFactory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String[]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doGetBeanNamesForType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ResolvableType type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boolean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includeNonSingletons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boolean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allowEagerInit)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for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beanName :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beanDefinitionNames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.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isTypeMatch(beanName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type)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}</a:t>
            </a:r>
            <a:endParaRPr lang="en-US" altLang="ko"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AbstractBeanFactory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boolean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isTypeMatch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ResolvableType typeToMatch) 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NoSuchBeanDefinitionException {...}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어노테이션을 만듭니다.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reflection은 런타임에 동작하기 때문에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유지 정책을 runtime으로 해야합니다.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@Target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(ElementType.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FIELD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@Retention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(RetentionPolicy.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RUNTIME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</a:t>
            </a:r>
            <a:endParaRPr sz="9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@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CustomAutowired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@Target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(ElementType.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TYPE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@Retention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(RetentionPolicy.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RUNTIME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@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CustomService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빈이 저장되는 DefaultSingletonBeanRegistry를 따라해봅시다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CustomBeanRegistry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private final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Map&lt;Class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singletonObjects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ConcurrentHashMap&lt;&gt;(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256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registerSingleton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(Class&lt;?&gt; beanInstance) {...}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getSingleton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(Class&lt;?&gt; classType) {...}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Reflection을 통해 Bean을 찾</a:t>
            </a:r>
            <a:r>
              <a:rPr lang="ko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합니다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ServiceRegister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public static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findService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packageName)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Exception { ... 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434343"/>
                </a:solidFill>
              </a:rPr>
              <a:t>BeanPostProcessor를 구현하여 Reflection을 통해 Bean을 injection 해줍시다.</a:t>
            </a:r>
            <a:endParaRPr sz="10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</a:rPr>
              <a:t>예제 코드에서는 </a:t>
            </a:r>
            <a:r>
              <a:rPr lang="en-US" altLang="ko-KR" sz="1000" dirty="0">
                <a:solidFill>
                  <a:srgbClr val="434343"/>
                </a:solidFill>
              </a:rPr>
              <a:t>Controller</a:t>
            </a:r>
            <a:r>
              <a:rPr lang="ko-KR" altLang="en-US" sz="1000" dirty="0">
                <a:solidFill>
                  <a:srgbClr val="434343"/>
                </a:solidFill>
              </a:rPr>
              <a:t>에 </a:t>
            </a:r>
            <a:r>
              <a:rPr lang="en-US" altLang="ko-KR" sz="1000" dirty="0">
                <a:solidFill>
                  <a:srgbClr val="434343"/>
                </a:solidFill>
              </a:rPr>
              <a:t>Service</a:t>
            </a:r>
            <a:r>
              <a:rPr lang="ko-KR" altLang="en-US" sz="1000" dirty="0" err="1">
                <a:solidFill>
                  <a:srgbClr val="434343"/>
                </a:solidFill>
              </a:rPr>
              <a:t>를</a:t>
            </a:r>
            <a:r>
              <a:rPr lang="ko-KR" altLang="en-US" sz="1000" dirty="0">
                <a:solidFill>
                  <a:srgbClr val="434343"/>
                </a:solidFill>
              </a:rPr>
              <a:t> 등록하게 됩니다</a:t>
            </a:r>
            <a:r>
              <a:rPr lang="en-US" altLang="ko-KR" sz="1000" dirty="0">
                <a:solidFill>
                  <a:srgbClr val="434343"/>
                </a:solidFill>
              </a:rPr>
              <a:t>.</a:t>
            </a:r>
            <a:endParaRPr sz="1000" dirty="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@Component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CustomBeanPostProcessor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implements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BeanPostProcessor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postProcessBeforeInitialization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bean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String beanName)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BeansException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.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어노테이션을 CustomService로 바꾸어 봅시다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@CustomService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UserServiceImp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UserService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List&lt;User&gt;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userList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userName)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.stream()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.filter(user -&gt; Objects.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user.getName()))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.findFirst().orElse(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(User user)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546100" y="898125"/>
            <a:ext cx="5880900" cy="3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@Service @Autowired는 어떻게 동작할까?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Reflection 이란?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Reflection 실습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Dynamic proxy?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reflection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Autowired 어노테이션을 CustomAutowired로 바꾸어 봅시다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@RestController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UserController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    @CustomAutowired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private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UserService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    @GetMapping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"/user/{userName}/{age}"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@PathVariable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"userName"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String userName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@PathVariable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"age"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Integer age)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   User user =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user.setName(userName)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user.setAge(age)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.addUser(user)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return 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ResponseEntity&lt;&gt;(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"success"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HttpStatus.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CREATED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    @GetMapping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"/user/{userName}"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</a:rPr>
              <a:t>getUser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@PathVariable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"userName"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String userName)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 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final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.findUser(userName)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 return 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ResponseEntity&lt;&gt;(user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HttpStatus.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OK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짝짝짝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Reflection을 사용한 dependency injection이였습니다.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그렇다면 스프링에서 사용된다는 Dynamic proxy는 뭘까요?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CC7832"/>
                </a:solidFill>
                <a:hlinkClick r:id="rId3"/>
              </a:rPr>
              <a:t>/user/</a:t>
            </a: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유영훈/30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success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/user/유영훈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{"name":"유영훈","age":30}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런타임에 프록시가 되는 기능을 다이나믹 프록시라고 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대리인 기능을 하는 프록시를 동적으로 선택하여 기능을 동작하게합니다.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invoke함수에서 method를 확인하여 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특정 메소드를 동적으로 실행할수 있는 장점이 있습니다.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userService = (UserService) Proxy.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newProxyInstance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(Thread.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currentThread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().getContextClassLoader()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Class&lt;?&gt;[] {UserService.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InvocationHandler()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ArrayList()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invoke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proxy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 method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Object[] args)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Throwable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method.invoke(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userName)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.stream()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        .filter(user -&gt; Objects.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equals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</a:rPr>
              <a:t>userName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user.getName()))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        .findFirst().orElse(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null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(User user)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.add(user)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})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user.setName(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user.setAge(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30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userService.addUser(user)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lang="ko" sz="900" i="1" dirty="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.println(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"userService = "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+ userService.findUser(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).toString())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그리고 중간에 다른 기능을 실행할 수 도 있겠죠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lang="en-US" altLang="ko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이런 구조는 유연하지 않기 때문에 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가 있습니다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그렇다면 스프링은 </a:t>
            </a:r>
            <a:r>
              <a:rPr lang="en" altLang="ko" sz="1200" dirty="0" err="1">
                <a:latin typeface="Malgun Gothic"/>
                <a:ea typeface="Malgun Gothic"/>
                <a:cs typeface="Malgun Gothic"/>
                <a:sym typeface="Malgun Gothic"/>
              </a:rPr>
              <a:t>java.lang.reflect.Proxy</a:t>
            </a: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사용할까요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userService = (UserService) Proxy.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newProxyInstance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(Thread.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currentThread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().getContextClassLoader()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Class&lt;?&gt;[] {UserService.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InvocationHandler()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ArrayList()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invoke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proxy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 method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Object[] args)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Throwable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method.invoke(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userName)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.stream()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        .filter(user -&gt; Objects.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equals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</a:rPr>
              <a:t>userName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user.getName()))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        .findFirst().orElse(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null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(User user)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.add(user)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})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user.setName(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user.setAge(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30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userService.addUser(user)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lang="ko" sz="900" i="1" dirty="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.println(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"userService = "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+ userService.findUser(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).toString())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8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그렇지 않습니다.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바이트 코드 조작 라이브러리 ASM을 사용하는 CGLIB를 사용하고있습니다.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더빠르고 서브 클래스 프록시가 가능하기 때문입니다.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 enhancer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enhancer.setSuperclass(UserService.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enhancer.setCallback(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InvocationHandler()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ArrayList()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invoke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proxy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 method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Object[] args)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Throwable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method.invoke(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userName)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.stream()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.filter(user -&gt; Objects.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equals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</a:rPr>
              <a:t>userName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user.getName()))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.findFirst().orElse(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null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(User user)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.add(user)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userService = (UserService) enhancer.create()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user.setName(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user.setAge(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30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userService.addUser(user)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lang="ko" sz="900" i="1" dirty="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.println(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"userService = "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+ userService.findUser(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).toString())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서브클래스에서 동작하지 않는다면 어떻게 될까요?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UserService를 인터페이스가 아닌 클래스로 변경해봅시다.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(String userName){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return null;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(User user){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java.lang.reflection으로 작성했던 이전 테스트 코드는 동작하지 않습니다.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java.lang.IllegalArgumentException: com.yyh.service.UserService is not an interface 발생!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546100" y="896800"/>
            <a:ext cx="5271000" cy="3840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userService = (UserService) Proxy.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newProxyInstance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(Thread.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currentThread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().getContextClassLoader()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Class&lt;?&gt;[] {UserService.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InvocationHandler()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ArrayList()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invoke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proxy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 method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Object[] args)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Throwable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method.invoke(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userName)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.stream()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        .filter(user -&gt; Objects.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equals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</a:rPr>
              <a:t>userName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user.getName()))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        .findFirst().orElse(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null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(User user)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.add(user)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})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user.setName(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user.setAge(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30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userService.addUser(user)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lang="ko" sz="900" i="1" dirty="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.println(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"userService = "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+ userService.findUser(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).toString())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CC78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cglib로 작성된 프록시 테스트는 잘동작합니다.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그렇다면 스프링에서는 어떻게 될까요?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46100" y="896800"/>
            <a:ext cx="5271000" cy="388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 enhancer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enhancer.setSuperclass(UserService.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enhancer.setCallback(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InvocationHandler()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List&lt;User&gt;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ArrayList()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invoke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proxy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 method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Object[] args)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Throwable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method.invoke(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UserService()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userName)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.stream()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.filter(user -&gt; Objects.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equals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</a:rPr>
              <a:t>userName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user.getName()))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        .findFirst().orElse(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null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(User user)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userList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.add(user)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userService = (UserService) enhancer.create()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user.setName(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user.setAge(</a:t>
            </a:r>
            <a:r>
              <a:rPr lang="ko" sz="900" dirty="0">
                <a:solidFill>
                  <a:srgbClr val="6897BB"/>
                </a:solidFill>
                <a:highlight>
                  <a:srgbClr val="2B2B2B"/>
                </a:highlight>
              </a:rPr>
              <a:t>30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userService.addUser(user)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System.</a:t>
            </a:r>
            <a:r>
              <a:rPr lang="ko" sz="900" i="1" dirty="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.println(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"userService = "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+ userService.findUser(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"유영훈"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).toString())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만들었던 어노테이션을 다시 원래데로 변경하고 실행하면 잘작동합니다.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이렇게 보면 소스를 보지 않더라도 java.lang.reflection을 사용하는 것이 아니지 아닐까 라고 생각해볼수 있습니다.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findUser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(String userName){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return null;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(User user){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@Service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UserServiceImp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@RestController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UserController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</a:t>
            </a:r>
            <a:r>
              <a:rPr lang="ko" sz="900" dirty="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u="sng" dirty="0">
                <a:solidFill>
                  <a:srgbClr val="CC7832"/>
                </a:solidFill>
                <a:hlinkClick r:id="rId3"/>
              </a:rPr>
              <a:t>/user/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유영훈/30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success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/user/유영훈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{"name":"유영훈","age":30}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만들었던 dependency injection</a:t>
            </a: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 err="1">
                <a:latin typeface="Malgun Gothic"/>
                <a:ea typeface="Malgun Gothic"/>
                <a:cs typeface="Malgun Gothic"/>
                <a:sym typeface="Malgun Gothic"/>
              </a:rPr>
              <a:t>java.lang.reflect.Proxy</a:t>
            </a: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사용하였습니다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Cglib</a:t>
            </a: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사용하여 변경하면 어떨까요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postProcessBeforeInitialization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bean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String beanName) 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BeansException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beanInstance = CustomBeanRegistry.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getInstance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().getSingleton(field.getType())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 userService = (UserService) Proxy.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newProxyInstance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(Thread.</a:t>
            </a:r>
            <a:r>
              <a:rPr lang="ko" sz="900" i="1" dirty="0">
                <a:solidFill>
                  <a:srgbClr val="A9B7C6"/>
                </a:solidFill>
                <a:highlight>
                  <a:srgbClr val="2B2B2B"/>
                </a:highlight>
              </a:rPr>
              <a:t>currentThread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().getContextClassLoader()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Class&lt;?&gt;[] {UserService.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new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InvocationHandler() {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900" dirty="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BBB529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 </a:t>
            </a:r>
            <a:r>
              <a:rPr lang="ko" sz="900" dirty="0">
                <a:solidFill>
                  <a:srgbClr val="FFC66D"/>
                </a:solidFill>
                <a:highlight>
                  <a:srgbClr val="2B2B2B"/>
                </a:highlight>
              </a:rPr>
              <a:t>invoke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(Object proxy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 method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Object[] args) 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Throwable {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        System.</a:t>
            </a:r>
            <a:r>
              <a:rPr lang="ko" sz="900" i="1" dirty="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.println(</a:t>
            </a:r>
            <a:r>
              <a:rPr lang="ko" sz="900" dirty="0">
                <a:solidFill>
                  <a:srgbClr val="6A8759"/>
                </a:solidFill>
                <a:highlight>
                  <a:srgbClr val="2B2B2B"/>
                </a:highlight>
              </a:rPr>
              <a:t>"dynamic proxy"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    return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method.invoke(</a:t>
            </a:r>
            <a:r>
              <a:rPr lang="ko" sz="900" dirty="0">
                <a:solidFill>
                  <a:srgbClr val="B389C5"/>
                </a:solidFill>
                <a:highlight>
                  <a:srgbClr val="2B2B2B"/>
                </a:highlight>
              </a:rPr>
              <a:t>beanInstance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       })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final boolean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isAccessible = field.isAccessible()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field.setAccessible(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true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field.set(bean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userService)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A9B7C6"/>
                </a:solidFill>
                <a:highlight>
                  <a:srgbClr val="2B2B2B"/>
                </a:highlight>
              </a:rPr>
              <a:t>field.setAccessible(isAccessible)</a:t>
            </a:r>
            <a:r>
              <a:rPr lang="ko" sz="900" dirty="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@Service @Autowired는 어떻게 동작할까?</a:t>
            </a:r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Spring의 @Autowired은 어떻게 동작할까?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ko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UserService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User </a:t>
            </a:r>
            <a:r>
              <a:rPr lang="ko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findUser</a:t>
            </a:r>
            <a:r>
              <a:rPr lang="ko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userName)</a:t>
            </a:r>
            <a:r>
              <a:rPr lang="ko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void </a:t>
            </a:r>
            <a:r>
              <a:rPr lang="ko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addUser</a:t>
            </a:r>
            <a:r>
              <a:rPr lang="ko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(User user)</a:t>
            </a:r>
            <a:r>
              <a:rPr lang="ko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proxy?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거의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동일한 코드로 변경이 되었습니다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public Object postProcessBeforeInitialization(Object bean, String beanName) 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   throws BeansException {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Object beanInstance = CustomBeanRegistry.</a:t>
            </a:r>
            <a:r>
              <a:rPr lang="ko" sz="900" i="1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getInstance</a:t>
            </a: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().getSingleton(field.getType());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lvl="0"/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Enhancer enhancer = new Enhancer();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enhancer.setSuperclass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UserService.class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);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enhancer.setCallback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(new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net.sf.cglib.proxy.InvocationHandler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() {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   @Override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   public Object invoke(Object proxy, Method method, Object[]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args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) throws Throwable {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      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System.</a:t>
            </a:r>
            <a:r>
              <a:rPr lang="en" altLang="ko-KR" sz="1000" i="1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out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.println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("dynamic proxy");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       return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method.invoke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beanInstance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,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args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);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   }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});</a:t>
            </a:r>
            <a:b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</a:b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UserService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userService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 = (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UserService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) </a:t>
            </a:r>
            <a:r>
              <a:rPr lang="en" altLang="ko-KR" sz="1000" dirty="0" err="1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enhancer.create</a:t>
            </a:r>
            <a:r>
              <a:rPr lang="en" altLang="ko-KR" sz="10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();</a:t>
            </a:r>
          </a:p>
          <a:p>
            <a:pPr lvl="0"/>
            <a:endParaRPr sz="10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final boolean isAccessible = field.isAccessible();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field.setAccessible(true);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field.set(bean, userService);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tx2">
                    <a:lumMod val="75000"/>
                  </a:schemeClr>
                </a:solidFill>
                <a:highlight>
                  <a:srgbClr val="2B2B2B"/>
                </a:highlight>
              </a:rPr>
              <a:t>field.setAccessible(isAccessible);</a:t>
            </a:r>
            <a:endParaRPr sz="900" dirty="0">
              <a:solidFill>
                <a:schemeClr val="tx2">
                  <a:lumMod val="75000"/>
                </a:schemeClr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/>
              </a:solidFill>
              <a:highlight>
                <a:srgbClr val="2B2B2B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2885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리플렉션은 런타임에서 비용과 많은 예외를 만들기 때문에 쉽게 쓰이지 않습니다.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java.lang.reflection은 심지어 느리기도 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그래서 asm, cglib, bytebuddy, annotaion processor와 javapoet등 다른 코드 조작 방법도 존재합니다.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127000" lvl="0" indent="-2889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950"/>
              <a:buChar char="●"/>
            </a:pPr>
            <a:r>
              <a:rPr lang="ko" sz="950" dirty="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https://docs.oracle.com/javase/8/docs/technotes/guides/reflection/proxy.html</a:t>
            </a:r>
            <a:endParaRPr sz="950" dirty="0">
              <a:solidFill>
                <a:srgbClr val="FFFFFF"/>
              </a:solidFill>
            </a:endParaRPr>
          </a:p>
          <a:p>
            <a:pPr marL="685800" marR="1270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50"/>
              <a:buChar char="●"/>
            </a:pPr>
            <a:r>
              <a:rPr lang="ko" sz="950" dirty="0">
                <a:solidFill>
                  <a:srgbClr val="FFFFFF"/>
                </a:solidFill>
                <a:uFill>
                  <a:noFill/>
                </a:uFill>
                <a:hlinkClick r:id="rId4"/>
              </a:rPr>
              <a:t>https://www.baeldung.com/java-dynamic-proxies</a:t>
            </a:r>
            <a:endParaRPr sz="950" dirty="0">
              <a:solidFill>
                <a:srgbClr val="FFFFFF"/>
              </a:solidFill>
            </a:endParaRPr>
          </a:p>
          <a:p>
            <a:pPr marL="685800" marR="1270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50"/>
              <a:buChar char="●"/>
            </a:pPr>
            <a:r>
              <a:rPr lang="ko" sz="950" dirty="0">
                <a:solidFill>
                  <a:srgbClr val="FFFFFF"/>
                </a:solidFill>
                <a:uFill>
                  <a:noFill/>
                </a:uFill>
                <a:hlinkClick r:id="rId5"/>
              </a:rPr>
              <a:t>https://www.baeldung.com/java-reflection-class-fields</a:t>
            </a:r>
            <a:endParaRPr sz="95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@Service @Autowired는 어떻게 동작할까?</a:t>
            </a:r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Spring의 @Autowired</a:t>
            </a:r>
            <a:r>
              <a:rPr lang="ko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 어떻게 동작할까?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UserServiceImp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List&lt;User&gt;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userList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ArrayList()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userName)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.stream()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.filter(user -&gt; Objects.</a:t>
            </a:r>
            <a:r>
              <a:rPr lang="ko" sz="900" i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B389C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user.getName()))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.findFirst().orElse(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(User user)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.add(user)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@Service @Autowired는 어떻게 동작할까?</a:t>
            </a:r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UserService의 구현체를 어떻게 가져올까요?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참고로 Field injection보다 Construct injection을 권장합니다.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@RestController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UserController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    @Autowired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private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UserService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    @GetMapping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"/user/{userName}/{age}"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</a:rPr>
              <a:t>addUser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@PathVariable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"userName"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String userName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           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@PathVariable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"age"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Integer age)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   User user =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User()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user.setName(userName)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user.setAge(age)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.addUser(user)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return 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ResponseEntity&lt;&gt;(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"success"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HttpStatus.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CREATED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    @GetMapping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"/user/{userName}"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ko" sz="900">
                <a:solidFill>
                  <a:srgbClr val="FFC66D"/>
                </a:solidFill>
                <a:highlight>
                  <a:srgbClr val="2B2B2B"/>
                </a:highlight>
              </a:rPr>
              <a:t>getUser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@PathVariable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900">
                <a:solidFill>
                  <a:srgbClr val="6A8759"/>
                </a:solidFill>
                <a:highlight>
                  <a:srgbClr val="2B2B2B"/>
                </a:highlight>
              </a:rPr>
              <a:t>"userName"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String userName)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    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final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User user = </a:t>
            </a:r>
            <a:r>
              <a:rPr lang="ko" sz="900">
                <a:solidFill>
                  <a:srgbClr val="9876AA"/>
                </a:solidFill>
                <a:highlight>
                  <a:srgbClr val="2B2B2B"/>
                </a:highlight>
              </a:rPr>
              <a:t>userService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.findUser(userName)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        return new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ResponseEntity&lt;&gt;(user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HttpStatus.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OK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  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이란</a:t>
            </a: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6217200" y="896800"/>
            <a:ext cx="2649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왜 UserService는 null이 아닐까?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어떻게 UserService를 찾아서 넣어줄까?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Dependency Injection이란?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CC7832"/>
                </a:solidFill>
                <a:hlinkClick r:id="rId3"/>
              </a:rPr>
              <a:t>/user/</a:t>
            </a: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유영훈/30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success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/user/유영훈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7832"/>
                </a:solidFill>
                <a:highlight>
                  <a:srgbClr val="2B2B2B"/>
                </a:highlight>
              </a:rPr>
              <a:t>{"name":"유영훈","age":30}</a:t>
            </a:r>
            <a:endParaRPr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이란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6217200" y="896800"/>
            <a:ext cx="2649600" cy="3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이러한 것이 가능하게 해주는 것이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Reflection 입니다.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런타임 중에 객체 또는 객체 이름을 통해서 동적으로 객체의 구조를 분석해 사용할 수 있는 API 입니다.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아래와 같은 정보를 사용할 수 있습니다.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ClassName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Class Modifiers(접근제한자 synchronized등)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Package info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Superclass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Implemented Interfaces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Constructors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Methods fields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950" dirty="0">
                <a:solidFill>
                  <a:srgbClr val="001133"/>
                </a:solidFill>
                <a:highlight>
                  <a:srgbClr val="FFFFFF"/>
                </a:highlight>
              </a:rPr>
              <a:t>Annotations</a:t>
            </a:r>
            <a:endParaRPr sz="950" dirty="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클래스에서 클래스 타입 조회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Class class1 = User.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class;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클래스 이름에서 클래스타입 조회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Class class2 = Class.</a:t>
            </a:r>
            <a:r>
              <a:rPr lang="ko" sz="1100" i="1">
                <a:solidFill>
                  <a:srgbClr val="A9B7C6"/>
                </a:solidFill>
                <a:highlight>
                  <a:srgbClr val="2B2B2B"/>
                </a:highlight>
              </a:rPr>
              <a:t>forName</a:t>
            </a: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ko" sz="1100">
                <a:solidFill>
                  <a:srgbClr val="6A8759"/>
                </a:solidFill>
                <a:highlight>
                  <a:srgbClr val="2B2B2B"/>
                </a:highlight>
              </a:rPr>
              <a:t>"클래스이름"</a:t>
            </a: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메소드 가져오기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Method[] m = class1.getMethods()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변수 가져오기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Field[] f = class1.getFields()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생성자 가져오기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Constructor[] cs = class1.getConstructors()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인터페이스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Class[] inter = class1.getInterfaces()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8080"/>
                </a:solidFill>
                <a:highlight>
                  <a:srgbClr val="2B2B2B"/>
                </a:highlight>
              </a:rPr>
              <a:t>// 부모 클래스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9B7C6"/>
                </a:solidFill>
                <a:highlight>
                  <a:srgbClr val="2B2B2B"/>
                </a:highlight>
              </a:rPr>
              <a:t>Class superClass = class1.getSuperclass()</a:t>
            </a:r>
            <a:r>
              <a:rPr lang="ko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800"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이란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62244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이런 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reflection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관련 클래스는 </a:t>
            </a:r>
            <a:r>
              <a:rPr lang="en-US" altLang="ko-KR" sz="1200" dirty="0" err="1">
                <a:latin typeface="Malgun Gothic"/>
                <a:ea typeface="Malgun Gothic"/>
                <a:cs typeface="Malgun Gothic"/>
                <a:sym typeface="Malgun Gothic"/>
              </a:rPr>
              <a:t>java.lang.reflect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에 있습니다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3FD094-CF3F-364E-961B-9595E407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83" y="1185912"/>
            <a:ext cx="3349417" cy="8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546101" y="164306"/>
            <a:ext cx="7924800" cy="4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 실습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17200" y="896800"/>
            <a:ext cx="2649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리플렉션 사용의 예제로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실습을 autowired, customservice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어노테이션을 만드는 것으로 정하였습니다.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그전에 스프링은 어떻게 빈을 관리하고 연결하는지 간단히 알아보려고 합니다.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46100" y="896800"/>
            <a:ext cx="5271000" cy="360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@Target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(ElementType.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FIELD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@Retention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(RetentionPolicy.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RUNTIME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 </a:t>
            </a:r>
            <a:endParaRPr sz="9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@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CustomAutowired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@Target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(ElementType.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TYPE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@Retention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(RetentionPolicy.</a:t>
            </a:r>
            <a:r>
              <a:rPr lang="ko" sz="900" i="1">
                <a:solidFill>
                  <a:srgbClr val="9876AA"/>
                </a:solidFill>
                <a:highlight>
                  <a:srgbClr val="2B2B2B"/>
                </a:highlight>
              </a:rPr>
              <a:t>RUNTIME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@</a:t>
            </a:r>
            <a:r>
              <a:rPr lang="ko" sz="9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ko" sz="900">
                <a:solidFill>
                  <a:srgbClr val="BBB529"/>
                </a:solidFill>
                <a:highlight>
                  <a:srgbClr val="2B2B2B"/>
                </a:highlight>
              </a:rPr>
              <a:t>CustomService </a:t>
            </a: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위메프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3012</Words>
  <Application>Microsoft Macintosh PowerPoint</Application>
  <PresentationFormat>화면 슬라이드 쇼(16:9)</PresentationFormat>
  <Paragraphs>618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맑은 고딕</vt:lpstr>
      <vt:lpstr>Arial</vt:lpstr>
      <vt:lpstr>Calibri</vt:lpstr>
      <vt:lpstr>Courier New</vt:lpstr>
      <vt:lpstr>위메프</vt:lpstr>
      <vt:lpstr>Java reflection</vt:lpstr>
      <vt:lpstr>Java reflection</vt:lpstr>
      <vt:lpstr>@Service @Autowired는 어떻게 동작할까?</vt:lpstr>
      <vt:lpstr>@Service @Autowired는 어떻게 동작할까?</vt:lpstr>
      <vt:lpstr>@Service @Autowired는 어떻게 동작할까?</vt:lpstr>
      <vt:lpstr>Reflection 이란</vt:lpstr>
      <vt:lpstr>Reflection 이란</vt:lpstr>
      <vt:lpstr>Reflection 이란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Reflection 실습</vt:lpstr>
      <vt:lpstr>Dynamic proxy?</vt:lpstr>
      <vt:lpstr>Dynamic proxy?</vt:lpstr>
      <vt:lpstr>Dynamic proxy?</vt:lpstr>
      <vt:lpstr>Dynamic proxy?</vt:lpstr>
      <vt:lpstr>Dynamic proxy?</vt:lpstr>
      <vt:lpstr>Dynamic proxy?</vt:lpstr>
      <vt:lpstr>Dynamic proxy?</vt:lpstr>
      <vt:lpstr>Dynamic proxy?</vt:lpstr>
      <vt:lpstr>Dynamic proxy?</vt:lpstr>
      <vt:lpstr>결론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reflection 개념과 활용 Java 동시성 프로그래밍</dc:title>
  <cp:lastModifiedBy>유영훈</cp:lastModifiedBy>
  <cp:revision>16</cp:revision>
  <dcterms:modified xsi:type="dcterms:W3CDTF">2021-07-06T07:33:06Z</dcterms:modified>
</cp:coreProperties>
</file>