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6576000" cy="292608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366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6224" autoAdjust="0"/>
  </p:normalViewPr>
  <p:slideViewPr>
    <p:cSldViewPr snapToGrid="0">
      <p:cViewPr>
        <p:scale>
          <a:sx n="50" d="100"/>
          <a:sy n="50" d="100"/>
        </p:scale>
        <p:origin x="36" y="-4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788749"/>
            <a:ext cx="31089600" cy="10187093"/>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5368695"/>
            <a:ext cx="27432000" cy="7064585"/>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564483-3597-41FD-8F7D-E583E3DCE3D0}"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4B68B-CA52-4573-B764-AFD4F78CB2A2}" type="slidenum">
              <a:rPr lang="en-US" smtClean="0"/>
              <a:t>‹#›</a:t>
            </a:fld>
            <a:endParaRPr lang="en-US"/>
          </a:p>
        </p:txBody>
      </p:sp>
    </p:spTree>
    <p:extLst>
      <p:ext uri="{BB962C8B-B14F-4D97-AF65-F5344CB8AC3E}">
        <p14:creationId xmlns:p14="http://schemas.microsoft.com/office/powerpoint/2010/main" val="868108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64483-3597-41FD-8F7D-E583E3DCE3D0}"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4B68B-CA52-4573-B764-AFD4F78CB2A2}" type="slidenum">
              <a:rPr lang="en-US" smtClean="0"/>
              <a:t>‹#›</a:t>
            </a:fld>
            <a:endParaRPr lang="en-US"/>
          </a:p>
        </p:txBody>
      </p:sp>
    </p:spTree>
    <p:extLst>
      <p:ext uri="{BB962C8B-B14F-4D97-AF65-F5344CB8AC3E}">
        <p14:creationId xmlns:p14="http://schemas.microsoft.com/office/powerpoint/2010/main" val="294426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557867"/>
            <a:ext cx="788670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557867"/>
            <a:ext cx="23202900"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64483-3597-41FD-8F7D-E583E3DCE3D0}"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4B68B-CA52-4573-B764-AFD4F78CB2A2}" type="slidenum">
              <a:rPr lang="en-US" smtClean="0"/>
              <a:t>‹#›</a:t>
            </a:fld>
            <a:endParaRPr lang="en-US"/>
          </a:p>
        </p:txBody>
      </p:sp>
    </p:spTree>
    <p:extLst>
      <p:ext uri="{BB962C8B-B14F-4D97-AF65-F5344CB8AC3E}">
        <p14:creationId xmlns:p14="http://schemas.microsoft.com/office/powerpoint/2010/main" val="3685360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64483-3597-41FD-8F7D-E583E3DCE3D0}"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4B68B-CA52-4573-B764-AFD4F78CB2A2}" type="slidenum">
              <a:rPr lang="en-US" smtClean="0"/>
              <a:t>‹#›</a:t>
            </a:fld>
            <a:endParaRPr lang="en-US"/>
          </a:p>
        </p:txBody>
      </p:sp>
    </p:spTree>
    <p:extLst>
      <p:ext uri="{BB962C8B-B14F-4D97-AF65-F5344CB8AC3E}">
        <p14:creationId xmlns:p14="http://schemas.microsoft.com/office/powerpoint/2010/main" val="402741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7294888"/>
            <a:ext cx="31546800" cy="1217167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9581715"/>
            <a:ext cx="31546800" cy="640079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64483-3597-41FD-8F7D-E583E3DCE3D0}"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4B68B-CA52-4573-B764-AFD4F78CB2A2}" type="slidenum">
              <a:rPr lang="en-US" smtClean="0"/>
              <a:t>‹#›</a:t>
            </a:fld>
            <a:endParaRPr lang="en-US"/>
          </a:p>
        </p:txBody>
      </p:sp>
    </p:spTree>
    <p:extLst>
      <p:ext uri="{BB962C8B-B14F-4D97-AF65-F5344CB8AC3E}">
        <p14:creationId xmlns:p14="http://schemas.microsoft.com/office/powerpoint/2010/main" val="2101591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789333"/>
            <a:ext cx="1554480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789333"/>
            <a:ext cx="1554480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564483-3597-41FD-8F7D-E583E3DCE3D0}"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4B68B-CA52-4573-B764-AFD4F78CB2A2}" type="slidenum">
              <a:rPr lang="en-US" smtClean="0"/>
              <a:t>‹#›</a:t>
            </a:fld>
            <a:endParaRPr lang="en-US"/>
          </a:p>
        </p:txBody>
      </p:sp>
    </p:spTree>
    <p:extLst>
      <p:ext uri="{BB962C8B-B14F-4D97-AF65-F5344CB8AC3E}">
        <p14:creationId xmlns:p14="http://schemas.microsoft.com/office/powerpoint/2010/main" val="336279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557873"/>
            <a:ext cx="3154680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7172962"/>
            <a:ext cx="15473360"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0688320"/>
            <a:ext cx="15473360"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7172962"/>
            <a:ext cx="15549564"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0688320"/>
            <a:ext cx="15549564"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564483-3597-41FD-8F7D-E583E3DCE3D0}"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4B68B-CA52-4573-B764-AFD4F78CB2A2}" type="slidenum">
              <a:rPr lang="en-US" smtClean="0"/>
              <a:t>‹#›</a:t>
            </a:fld>
            <a:endParaRPr lang="en-US"/>
          </a:p>
        </p:txBody>
      </p:sp>
    </p:spTree>
    <p:extLst>
      <p:ext uri="{BB962C8B-B14F-4D97-AF65-F5344CB8AC3E}">
        <p14:creationId xmlns:p14="http://schemas.microsoft.com/office/powerpoint/2010/main" val="804873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564483-3597-41FD-8F7D-E583E3DCE3D0}"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F4B68B-CA52-4573-B764-AFD4F78CB2A2}" type="slidenum">
              <a:rPr lang="en-US" smtClean="0"/>
              <a:t>‹#›</a:t>
            </a:fld>
            <a:endParaRPr lang="en-US"/>
          </a:p>
        </p:txBody>
      </p:sp>
    </p:spTree>
    <p:extLst>
      <p:ext uri="{BB962C8B-B14F-4D97-AF65-F5344CB8AC3E}">
        <p14:creationId xmlns:p14="http://schemas.microsoft.com/office/powerpoint/2010/main" val="4076400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564483-3597-41FD-8F7D-E583E3DCE3D0}"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F4B68B-CA52-4573-B764-AFD4F78CB2A2}" type="slidenum">
              <a:rPr lang="en-US" smtClean="0"/>
              <a:t>‹#›</a:t>
            </a:fld>
            <a:endParaRPr lang="en-US"/>
          </a:p>
        </p:txBody>
      </p:sp>
    </p:spTree>
    <p:extLst>
      <p:ext uri="{BB962C8B-B14F-4D97-AF65-F5344CB8AC3E}">
        <p14:creationId xmlns:p14="http://schemas.microsoft.com/office/powerpoint/2010/main" val="4044353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4213020"/>
            <a:ext cx="18516600" cy="2079413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FD564483-3597-41FD-8F7D-E583E3DCE3D0}"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4B68B-CA52-4573-B764-AFD4F78CB2A2}" type="slidenum">
              <a:rPr lang="en-US" smtClean="0"/>
              <a:t>‹#›</a:t>
            </a:fld>
            <a:endParaRPr lang="en-US"/>
          </a:p>
        </p:txBody>
      </p:sp>
    </p:spTree>
    <p:extLst>
      <p:ext uri="{BB962C8B-B14F-4D97-AF65-F5344CB8AC3E}">
        <p14:creationId xmlns:p14="http://schemas.microsoft.com/office/powerpoint/2010/main" val="211136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4213020"/>
            <a:ext cx="18516600" cy="20794133"/>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FD564483-3597-41FD-8F7D-E583E3DCE3D0}"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4B68B-CA52-4573-B764-AFD4F78CB2A2}" type="slidenum">
              <a:rPr lang="en-US" smtClean="0"/>
              <a:t>‹#›</a:t>
            </a:fld>
            <a:endParaRPr lang="en-US"/>
          </a:p>
        </p:txBody>
      </p:sp>
    </p:spTree>
    <p:extLst>
      <p:ext uri="{BB962C8B-B14F-4D97-AF65-F5344CB8AC3E}">
        <p14:creationId xmlns:p14="http://schemas.microsoft.com/office/powerpoint/2010/main" val="1091216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557873"/>
            <a:ext cx="3154680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789333"/>
            <a:ext cx="3154680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7120433"/>
            <a:ext cx="8229600" cy="1557867"/>
          </a:xfrm>
          <a:prstGeom prst="rect">
            <a:avLst/>
          </a:prstGeom>
        </p:spPr>
        <p:txBody>
          <a:bodyPr vert="horz" lIns="91440" tIns="45720" rIns="91440" bIns="45720" rtlCol="0" anchor="ctr"/>
          <a:lstStyle>
            <a:lvl1pPr algn="l">
              <a:defRPr sz="4800">
                <a:solidFill>
                  <a:schemeClr val="tx1">
                    <a:tint val="75000"/>
                  </a:schemeClr>
                </a:solidFill>
              </a:defRPr>
            </a:lvl1pPr>
          </a:lstStyle>
          <a:p>
            <a:fld id="{FD564483-3597-41FD-8F7D-E583E3DCE3D0}" type="datetimeFigureOut">
              <a:rPr lang="en-US" smtClean="0"/>
              <a:t>12/3/2019</a:t>
            </a:fld>
            <a:endParaRPr lang="en-US"/>
          </a:p>
        </p:txBody>
      </p:sp>
      <p:sp>
        <p:nvSpPr>
          <p:cNvPr id="5" name="Footer Placeholder 4"/>
          <p:cNvSpPr>
            <a:spLocks noGrp="1"/>
          </p:cNvSpPr>
          <p:nvPr>
            <p:ph type="ftr" sz="quarter" idx="3"/>
          </p:nvPr>
        </p:nvSpPr>
        <p:spPr>
          <a:xfrm>
            <a:off x="12115800" y="27120433"/>
            <a:ext cx="12344400" cy="1557867"/>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7120433"/>
            <a:ext cx="8229600" cy="1557867"/>
          </a:xfrm>
          <a:prstGeom prst="rect">
            <a:avLst/>
          </a:prstGeom>
        </p:spPr>
        <p:txBody>
          <a:bodyPr vert="horz" lIns="91440" tIns="45720" rIns="91440" bIns="45720" rtlCol="0" anchor="ctr"/>
          <a:lstStyle>
            <a:lvl1pPr algn="r">
              <a:defRPr sz="4800">
                <a:solidFill>
                  <a:schemeClr val="tx1">
                    <a:tint val="75000"/>
                  </a:schemeClr>
                </a:solidFill>
              </a:defRPr>
            </a:lvl1pPr>
          </a:lstStyle>
          <a:p>
            <a:fld id="{98F4B68B-CA52-4573-B764-AFD4F78CB2A2}" type="slidenum">
              <a:rPr lang="en-US" smtClean="0"/>
              <a:t>‹#›</a:t>
            </a:fld>
            <a:endParaRPr lang="en-US"/>
          </a:p>
        </p:txBody>
      </p:sp>
    </p:spTree>
    <p:extLst>
      <p:ext uri="{BB962C8B-B14F-4D97-AF65-F5344CB8AC3E}">
        <p14:creationId xmlns:p14="http://schemas.microsoft.com/office/powerpoint/2010/main" val="19469771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pn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1.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jp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FA4B0F6F-EE43-4B4B-95D6-E33E77A1B4C9}"/>
              </a:ext>
            </a:extLst>
          </p:cNvPr>
          <p:cNvGrpSpPr/>
          <p:nvPr/>
        </p:nvGrpSpPr>
        <p:grpSpPr>
          <a:xfrm>
            <a:off x="24841237" y="7545551"/>
            <a:ext cx="11237780" cy="13697965"/>
            <a:chOff x="24841237" y="7469351"/>
            <a:chExt cx="11215343" cy="14769259"/>
          </a:xfrm>
        </p:grpSpPr>
        <p:pic>
          <p:nvPicPr>
            <p:cNvPr id="5" name="Picture 4" descr="A screenshot of a cell phone&#10;&#10;Description automatically generated">
              <a:extLst>
                <a:ext uri="{FF2B5EF4-FFF2-40B4-BE49-F238E27FC236}">
                  <a16:creationId xmlns:a16="http://schemas.microsoft.com/office/drawing/2014/main" id="{6D2830FB-431B-4A51-B8D1-34285AA88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5071" y="7469351"/>
              <a:ext cx="5486400" cy="365760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E7C3EE95-6B71-4B06-8B20-1517206C8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70180" y="7469351"/>
              <a:ext cx="5486400" cy="365760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35D478C7-A85D-43A9-8A43-BAD0CD5C08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91642" y="11113685"/>
              <a:ext cx="5486400" cy="3657600"/>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0CC0BED8-1E0F-4D60-804D-F770B1B155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49014" y="11137748"/>
              <a:ext cx="5486400" cy="3657600"/>
            </a:xfrm>
            <a:prstGeom prst="rect">
              <a:avLst/>
            </a:prstGeom>
          </p:spPr>
        </p:pic>
        <p:pic>
          <p:nvPicPr>
            <p:cNvPr id="31" name="Picture 30" descr="A screenshot of a cell phone&#10;&#10;Description automatically generated">
              <a:extLst>
                <a:ext uri="{FF2B5EF4-FFF2-40B4-BE49-F238E27FC236}">
                  <a16:creationId xmlns:a16="http://schemas.microsoft.com/office/drawing/2014/main" id="{11966A2C-44B1-4AEA-BEA0-D5B1303FDA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65728" y="14906590"/>
              <a:ext cx="5486400" cy="3657600"/>
            </a:xfrm>
            <a:prstGeom prst="rect">
              <a:avLst/>
            </a:prstGeom>
          </p:spPr>
        </p:pic>
        <p:pic>
          <p:nvPicPr>
            <p:cNvPr id="33" name="Picture 32" descr="A screenshot of a cell phone&#10;&#10;Description automatically generated">
              <a:extLst>
                <a:ext uri="{FF2B5EF4-FFF2-40B4-BE49-F238E27FC236}">
                  <a16:creationId xmlns:a16="http://schemas.microsoft.com/office/drawing/2014/main" id="{E8698770-748F-4BFD-9148-9C906F41F2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352128" y="14888989"/>
              <a:ext cx="5486400" cy="3657600"/>
            </a:xfrm>
            <a:prstGeom prst="rect">
              <a:avLst/>
            </a:prstGeom>
          </p:spPr>
        </p:pic>
        <p:pic>
          <p:nvPicPr>
            <p:cNvPr id="35" name="Picture 34" descr="A screenshot of a cell phone&#10;&#10;Description automatically generated">
              <a:extLst>
                <a:ext uri="{FF2B5EF4-FFF2-40B4-BE49-F238E27FC236}">
                  <a16:creationId xmlns:a16="http://schemas.microsoft.com/office/drawing/2014/main" id="{2374D562-8771-4DDC-929F-E62A8B0F6F0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41237" y="18546589"/>
              <a:ext cx="5486400" cy="3657600"/>
            </a:xfrm>
            <a:prstGeom prst="rect">
              <a:avLst/>
            </a:prstGeom>
          </p:spPr>
        </p:pic>
        <p:pic>
          <p:nvPicPr>
            <p:cNvPr id="37" name="Picture 36" descr="A screenshot of a cell phone&#10;&#10;Description automatically generated">
              <a:extLst>
                <a:ext uri="{FF2B5EF4-FFF2-40B4-BE49-F238E27FC236}">
                  <a16:creationId xmlns:a16="http://schemas.microsoft.com/office/drawing/2014/main" id="{C2B184B6-EB66-4B66-8380-407FC127B79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96409" y="18581010"/>
              <a:ext cx="5486400" cy="3657600"/>
            </a:xfrm>
            <a:prstGeom prst="rect">
              <a:avLst/>
            </a:prstGeom>
          </p:spPr>
        </p:pic>
      </p:grpSp>
      <p:pic>
        <p:nvPicPr>
          <p:cNvPr id="19" name="Picture 18" descr="A close up of a map&#10;&#10;Description automatically generated">
            <a:extLst>
              <a:ext uri="{FF2B5EF4-FFF2-40B4-BE49-F238E27FC236}">
                <a16:creationId xmlns:a16="http://schemas.microsoft.com/office/drawing/2014/main" id="{D9EEAB14-7A59-4B2A-B96A-CFF447DB4D5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7250" y="19365375"/>
            <a:ext cx="5559174" cy="4169380"/>
          </a:xfrm>
          <a:prstGeom prst="rect">
            <a:avLst/>
          </a:prstGeom>
        </p:spPr>
      </p:pic>
      <p:pic>
        <p:nvPicPr>
          <p:cNvPr id="3" name="Picture 2" descr="A close up of a map&#10;&#10;Description automatically generated">
            <a:extLst>
              <a:ext uri="{FF2B5EF4-FFF2-40B4-BE49-F238E27FC236}">
                <a16:creationId xmlns:a16="http://schemas.microsoft.com/office/drawing/2014/main" id="{6C77CEC2-7FC5-4266-B657-86916B077AD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71687" y="23757231"/>
            <a:ext cx="5552383" cy="4164287"/>
          </a:xfrm>
          <a:prstGeom prst="rect">
            <a:avLst/>
          </a:prstGeom>
        </p:spPr>
      </p:pic>
      <p:pic>
        <p:nvPicPr>
          <p:cNvPr id="4" name="Picture 26" descr="me-logo-web.jpg (214×72)">
            <a:extLst>
              <a:ext uri="{FF2B5EF4-FFF2-40B4-BE49-F238E27FC236}">
                <a16:creationId xmlns:a16="http://schemas.microsoft.com/office/drawing/2014/main" id="{EE8BD146-3A68-4409-B2B8-3E5B4B5D47C8}"/>
              </a:ext>
            </a:extLst>
          </p:cNvPr>
          <p:cNvPicPr>
            <a:picLocks noChangeAspect="1" noChangeArrowheads="1"/>
          </p:cNvPicPr>
          <p:nvPr/>
        </p:nvPicPr>
        <p:blipFill>
          <a:blip r:embed="rId12" cstate="print"/>
          <a:srcRect/>
          <a:stretch>
            <a:fillRect/>
          </a:stretch>
        </p:blipFill>
        <p:spPr bwMode="auto">
          <a:xfrm>
            <a:off x="29016235" y="598000"/>
            <a:ext cx="6674061" cy="2245480"/>
          </a:xfrm>
          <a:prstGeom prst="rect">
            <a:avLst/>
          </a:prstGeom>
          <a:noFill/>
        </p:spPr>
      </p:pic>
      <p:grpSp>
        <p:nvGrpSpPr>
          <p:cNvPr id="6" name="Group 5">
            <a:extLst>
              <a:ext uri="{FF2B5EF4-FFF2-40B4-BE49-F238E27FC236}">
                <a16:creationId xmlns:a16="http://schemas.microsoft.com/office/drawing/2014/main" id="{E00E257D-C6CD-4B7F-8339-0502E1346658}"/>
              </a:ext>
            </a:extLst>
          </p:cNvPr>
          <p:cNvGrpSpPr/>
          <p:nvPr/>
        </p:nvGrpSpPr>
        <p:grpSpPr>
          <a:xfrm>
            <a:off x="8669864" y="464226"/>
            <a:ext cx="19236267" cy="2586529"/>
            <a:chOff x="5329083" y="1418288"/>
            <a:chExt cx="30212103" cy="2511937"/>
          </a:xfrm>
        </p:grpSpPr>
        <p:sp>
          <p:nvSpPr>
            <p:cNvPr id="7" name="矩形 6">
              <a:extLst>
                <a:ext uri="{FF2B5EF4-FFF2-40B4-BE49-F238E27FC236}">
                  <a16:creationId xmlns:a16="http://schemas.microsoft.com/office/drawing/2014/main" id="{A747ACB4-FAC7-4DDA-8978-3DD53D737E9A}"/>
                </a:ext>
              </a:extLst>
            </p:cNvPr>
            <p:cNvSpPr/>
            <p:nvPr/>
          </p:nvSpPr>
          <p:spPr>
            <a:xfrm>
              <a:off x="7630399" y="3089360"/>
              <a:ext cx="24538502" cy="402594"/>
            </a:xfrm>
            <a:prstGeom prst="rect">
              <a:avLst/>
            </a:prstGeom>
          </p:spPr>
          <p:txBody>
            <a:bodyPr wrap="square" lIns="44782" tIns="22390" rIns="44782" bIns="22390">
              <a:spAutoFit/>
            </a:bodyPr>
            <a:lstStyle/>
            <a:p>
              <a:pPr algn="ctr"/>
              <a:r>
                <a:rPr lang="en-US" sz="2400" b="1" baseline="30000" dirty="0" err="1">
                  <a:latin typeface="Cambria" pitchFamily="18" charset="0"/>
                </a:rPr>
                <a:t>a</a:t>
              </a:r>
              <a:r>
                <a:rPr lang="en-US" sz="2400" b="1" dirty="0" err="1">
                  <a:latin typeface="Cambria" pitchFamily="18" charset="0"/>
                </a:rPr>
                <a:t>Yuxuan</a:t>
              </a:r>
              <a:r>
                <a:rPr lang="en-US" sz="2400" b="1" dirty="0">
                  <a:latin typeface="Cambria" pitchFamily="18" charset="0"/>
                </a:rPr>
                <a:t> Yu, </a:t>
              </a:r>
              <a:r>
                <a:rPr lang="en-US" sz="2400" b="1" baseline="30000" dirty="0" err="1">
                  <a:latin typeface="Cambria" pitchFamily="18" charset="0"/>
                </a:rPr>
                <a:t>a</a:t>
              </a:r>
              <a:r>
                <a:rPr lang="en-US" sz="2400" b="1" dirty="0" err="1">
                  <a:latin typeface="Cambria" pitchFamily="18" charset="0"/>
                </a:rPr>
                <a:t>Kuanren</a:t>
              </a:r>
              <a:r>
                <a:rPr lang="en-US" sz="2400" b="1" dirty="0">
                  <a:latin typeface="Cambria" pitchFamily="18" charset="0"/>
                </a:rPr>
                <a:t> Qian,</a:t>
              </a:r>
              <a:r>
                <a:rPr lang="zh-CN" altLang="en-US" sz="2400" b="1" dirty="0">
                  <a:latin typeface="Cambria" pitchFamily="18" charset="0"/>
                </a:rPr>
                <a:t> </a:t>
              </a:r>
              <a:r>
                <a:rPr lang="en-US" altLang="zh-CN" sz="2400" b="1" baseline="30000" dirty="0" err="1">
                  <a:latin typeface="Cambria" pitchFamily="18" charset="0"/>
                </a:rPr>
                <a:t>a</a:t>
              </a:r>
              <a:r>
                <a:rPr lang="en-US" sz="2400" b="1" dirty="0" err="1">
                  <a:latin typeface="Cambria" pitchFamily="18" charset="0"/>
                </a:rPr>
                <a:t>Angran</a:t>
              </a:r>
              <a:r>
                <a:rPr lang="en-US" sz="2400" b="1" dirty="0">
                  <a:latin typeface="Cambria" pitchFamily="18" charset="0"/>
                </a:rPr>
                <a:t> Li, </a:t>
              </a:r>
              <a:r>
                <a:rPr lang="en-US" sz="2400" b="1" baseline="30000" dirty="0" err="1">
                  <a:latin typeface="Cambria" pitchFamily="18" charset="0"/>
                </a:rPr>
                <a:t>a</a:t>
              </a:r>
              <a:r>
                <a:rPr lang="en-US" sz="2400" b="1" dirty="0" err="1">
                  <a:latin typeface="Cambria" pitchFamily="18" charset="0"/>
                </a:rPr>
                <a:t>Changlin</a:t>
              </a:r>
              <a:r>
                <a:rPr lang="en-US" sz="2400" b="1" dirty="0">
                  <a:latin typeface="Cambria" pitchFamily="18" charset="0"/>
                </a:rPr>
                <a:t> Jiang</a:t>
              </a:r>
            </a:p>
          </p:txBody>
        </p:sp>
        <p:sp>
          <p:nvSpPr>
            <p:cNvPr id="8" name="矩形 7">
              <a:extLst>
                <a:ext uri="{FF2B5EF4-FFF2-40B4-BE49-F238E27FC236}">
                  <a16:creationId xmlns:a16="http://schemas.microsoft.com/office/drawing/2014/main" id="{2E7D4500-A070-472C-80BB-CD2EBE16B4D2}"/>
                </a:ext>
              </a:extLst>
            </p:cNvPr>
            <p:cNvSpPr/>
            <p:nvPr/>
          </p:nvSpPr>
          <p:spPr>
            <a:xfrm>
              <a:off x="6933743" y="3527631"/>
              <a:ext cx="25931813" cy="402594"/>
            </a:xfrm>
            <a:prstGeom prst="rect">
              <a:avLst/>
            </a:prstGeom>
          </p:spPr>
          <p:txBody>
            <a:bodyPr wrap="square" lIns="44782" tIns="22390" rIns="44782" bIns="22390">
              <a:spAutoFit/>
            </a:bodyPr>
            <a:lstStyle/>
            <a:p>
              <a:pPr algn="ctr"/>
              <a:r>
                <a:rPr lang="en-US" sz="2400" dirty="0">
                  <a:latin typeface="Cambria" pitchFamily="18" charset="0"/>
                </a:rPr>
                <a:t> </a:t>
              </a:r>
              <a:r>
                <a:rPr lang="en-US" sz="2400" baseline="30000" dirty="0" err="1">
                  <a:latin typeface="Cambria" pitchFamily="18" charset="0"/>
                </a:rPr>
                <a:t>a</a:t>
              </a:r>
              <a:r>
                <a:rPr lang="en-US" sz="2400" dirty="0" err="1">
                  <a:latin typeface="Cambria" pitchFamily="18" charset="0"/>
                </a:rPr>
                <a:t>Computational</a:t>
              </a:r>
              <a:r>
                <a:rPr lang="en-US" sz="2400" dirty="0">
                  <a:latin typeface="Cambria" pitchFamily="18" charset="0"/>
                </a:rPr>
                <a:t> Bio-modeling Laboratory, Department of Mechanical Engineering, Carnegie Mellon University</a:t>
              </a:r>
            </a:p>
          </p:txBody>
        </p:sp>
        <p:sp>
          <p:nvSpPr>
            <p:cNvPr id="9" name="矩形 3">
              <a:extLst>
                <a:ext uri="{FF2B5EF4-FFF2-40B4-BE49-F238E27FC236}">
                  <a16:creationId xmlns:a16="http://schemas.microsoft.com/office/drawing/2014/main" id="{ED237026-CCEA-419C-B523-4450641040B5}"/>
                </a:ext>
              </a:extLst>
            </p:cNvPr>
            <p:cNvSpPr/>
            <p:nvPr/>
          </p:nvSpPr>
          <p:spPr>
            <a:xfrm>
              <a:off x="5329083" y="1418288"/>
              <a:ext cx="30212103" cy="1657977"/>
            </a:xfrm>
            <a:prstGeom prst="rect">
              <a:avLst/>
            </a:prstGeom>
          </p:spPr>
          <p:txBody>
            <a:bodyPr wrap="square" lIns="44782" tIns="22390" rIns="44782" bIns="22390">
              <a:spAutoFit/>
            </a:bodyPr>
            <a:lstStyle/>
            <a:p>
              <a:pPr algn="ctr"/>
              <a:r>
                <a:rPr lang="en-US" sz="5400" b="1" dirty="0">
                  <a:solidFill>
                    <a:schemeClr val="tx2">
                      <a:lumMod val="50000"/>
                    </a:schemeClr>
                  </a:solidFill>
                  <a:latin typeface="Cambria" pitchFamily="18" charset="0"/>
                  <a:ea typeface="Batang" pitchFamily="18" charset="-127"/>
                </a:rPr>
                <a:t>Predicting Neurite Network Concentration using </a:t>
              </a:r>
            </a:p>
            <a:p>
              <a:pPr algn="ctr"/>
              <a:r>
                <a:rPr lang="en-US" sz="5400" b="1" dirty="0">
                  <a:solidFill>
                    <a:schemeClr val="tx2">
                      <a:lumMod val="50000"/>
                    </a:schemeClr>
                  </a:solidFill>
                  <a:latin typeface="Cambria" pitchFamily="18" charset="0"/>
                  <a:ea typeface="Batang" pitchFamily="18" charset="-127"/>
                </a:rPr>
                <a:t>Multiple Random Forest Regressors and </a:t>
              </a:r>
              <a:r>
                <a:rPr lang="en-US" altLang="zh-CN" sz="5400" b="1" dirty="0">
                  <a:solidFill>
                    <a:schemeClr val="tx2">
                      <a:lumMod val="50000"/>
                    </a:schemeClr>
                  </a:solidFill>
                  <a:latin typeface="Cambria" pitchFamily="18" charset="0"/>
                  <a:ea typeface="Batang" pitchFamily="18" charset="-127"/>
                </a:rPr>
                <a:t>Auto-Encoder</a:t>
              </a:r>
              <a:endParaRPr lang="en-US" sz="5400" b="1" dirty="0">
                <a:solidFill>
                  <a:schemeClr val="tx2">
                    <a:lumMod val="50000"/>
                  </a:schemeClr>
                </a:solidFill>
                <a:latin typeface="Cambria" pitchFamily="18" charset="0"/>
                <a:ea typeface="Batang" pitchFamily="18" charset="-127"/>
              </a:endParaRPr>
            </a:p>
          </p:txBody>
        </p:sp>
      </p:grpSp>
      <p:pic>
        <p:nvPicPr>
          <p:cNvPr id="15" name="Picture 14" descr="A close up of a logo&#10;&#10;Description automatically generated">
            <a:extLst>
              <a:ext uri="{FF2B5EF4-FFF2-40B4-BE49-F238E27FC236}">
                <a16:creationId xmlns:a16="http://schemas.microsoft.com/office/drawing/2014/main" id="{3A238A67-93C0-44EE-8075-F4D1829315D5}"/>
              </a:ext>
            </a:extLst>
          </p:cNvPr>
          <p:cNvPicPr>
            <a:picLocks noChangeAspect="1"/>
          </p:cNvPicPr>
          <p:nvPr/>
        </p:nvPicPr>
        <p:blipFill rotWithShape="1">
          <a:blip r:embed="rId13">
            <a:extLst>
              <a:ext uri="{28A0092B-C50C-407E-A947-70E740481C1C}">
                <a14:useLocalDpi xmlns:a14="http://schemas.microsoft.com/office/drawing/2010/main" val="0"/>
              </a:ext>
            </a:extLst>
          </a:blip>
          <a:srcRect t="18389" b="22674"/>
          <a:stretch/>
        </p:blipFill>
        <p:spPr>
          <a:xfrm>
            <a:off x="1099769" y="178861"/>
            <a:ext cx="5357022" cy="3157260"/>
          </a:xfrm>
          <a:prstGeom prst="rect">
            <a:avLst/>
          </a:prstGeom>
        </p:spPr>
      </p:pic>
      <p:cxnSp>
        <p:nvCxnSpPr>
          <p:cNvPr id="16" name="直接连接符 5">
            <a:extLst>
              <a:ext uri="{FF2B5EF4-FFF2-40B4-BE49-F238E27FC236}">
                <a16:creationId xmlns:a16="http://schemas.microsoft.com/office/drawing/2014/main" id="{DA5C4941-F639-43C0-965F-BAC5A4F31305}"/>
              </a:ext>
            </a:extLst>
          </p:cNvPr>
          <p:cNvCxnSpPr>
            <a:cxnSpLocks/>
          </p:cNvCxnSpPr>
          <p:nvPr/>
        </p:nvCxnSpPr>
        <p:spPr>
          <a:xfrm flipV="1">
            <a:off x="358497" y="3297040"/>
            <a:ext cx="35858999" cy="178861"/>
          </a:xfrm>
          <a:prstGeom prst="line">
            <a:avLst/>
          </a:prstGeom>
          <a:ln w="1270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5F5FD67E-31FA-4EF3-A051-843BB1205AA5}"/>
              </a:ext>
            </a:extLst>
          </p:cNvPr>
          <p:cNvGrpSpPr/>
          <p:nvPr/>
        </p:nvGrpSpPr>
        <p:grpSpPr>
          <a:xfrm>
            <a:off x="917024" y="15836749"/>
            <a:ext cx="11657766" cy="867766"/>
            <a:chOff x="12073344" y="7050781"/>
            <a:chExt cx="10675416" cy="825943"/>
          </a:xfrm>
        </p:grpSpPr>
        <p:sp>
          <p:nvSpPr>
            <p:cNvPr id="24" name="TextBox 23">
              <a:extLst>
                <a:ext uri="{FF2B5EF4-FFF2-40B4-BE49-F238E27FC236}">
                  <a16:creationId xmlns:a16="http://schemas.microsoft.com/office/drawing/2014/main" id="{4BDD8CA6-C2B5-4F28-90AC-07AFD6BC9CF3}"/>
                </a:ext>
              </a:extLst>
            </p:cNvPr>
            <p:cNvSpPr txBox="1"/>
            <p:nvPr/>
          </p:nvSpPr>
          <p:spPr>
            <a:xfrm>
              <a:off x="12073344" y="7050781"/>
              <a:ext cx="10363200" cy="690505"/>
            </a:xfrm>
            <a:prstGeom prst="rect">
              <a:avLst/>
            </a:prstGeom>
            <a:noFill/>
          </p:spPr>
          <p:txBody>
            <a:bodyPr wrap="square" rtlCol="0">
              <a:spAutoFit/>
            </a:bodyPr>
            <a:lstStyle/>
            <a:p>
              <a:pPr algn="ctr"/>
              <a:r>
                <a:rPr lang="en-US" sz="4000" b="1" dirty="0">
                  <a:solidFill>
                    <a:srgbClr val="FF6600"/>
                  </a:solidFill>
                </a:rPr>
                <a:t>Data Generation</a:t>
              </a:r>
            </a:p>
          </p:txBody>
        </p:sp>
        <p:sp>
          <p:nvSpPr>
            <p:cNvPr id="25" name="椭圆 14">
              <a:extLst>
                <a:ext uri="{FF2B5EF4-FFF2-40B4-BE49-F238E27FC236}">
                  <a16:creationId xmlns:a16="http://schemas.microsoft.com/office/drawing/2014/main" id="{19137FD5-4B8F-41D0-A8AD-5C382E52D7D2}"/>
                </a:ext>
              </a:extLst>
            </p:cNvPr>
            <p:cNvSpPr/>
            <p:nvPr/>
          </p:nvSpPr>
          <p:spPr>
            <a:xfrm flipV="1">
              <a:off x="12408036" y="7751259"/>
              <a:ext cx="10340724" cy="12546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60">
                <a:solidFill>
                  <a:srgbClr val="7030A0"/>
                </a:solidFill>
              </a:endParaRPr>
            </a:p>
          </p:txBody>
        </p:sp>
      </p:grpSp>
      <p:sp>
        <p:nvSpPr>
          <p:cNvPr id="38" name="TextBox 37">
            <a:extLst>
              <a:ext uri="{FF2B5EF4-FFF2-40B4-BE49-F238E27FC236}">
                <a16:creationId xmlns:a16="http://schemas.microsoft.com/office/drawing/2014/main" id="{D65ECD4F-B988-4F47-8CFF-D0814AF1F176}"/>
              </a:ext>
            </a:extLst>
          </p:cNvPr>
          <p:cNvSpPr txBox="1"/>
          <p:nvPr/>
        </p:nvSpPr>
        <p:spPr>
          <a:xfrm>
            <a:off x="1007250" y="16825856"/>
            <a:ext cx="11318027" cy="2677656"/>
          </a:xfrm>
          <a:prstGeom prst="rect">
            <a:avLst/>
          </a:prstGeom>
          <a:noFill/>
          <a:ln>
            <a:noFill/>
          </a:ln>
        </p:spPr>
        <p:txBody>
          <a:bodyPr wrap="square" rtlCol="0">
            <a:spAutoFit/>
          </a:bodyPr>
          <a:lstStyle/>
          <a:p>
            <a:pPr algn="just"/>
            <a:r>
              <a:rPr lang="en-US" altLang="zh-CN" sz="2800" b="1" dirty="0"/>
              <a:t>Tree</a:t>
            </a:r>
            <a:r>
              <a:rPr lang="zh-CN" altLang="en-US" sz="2800" b="1" dirty="0"/>
              <a:t> </a:t>
            </a:r>
            <a:r>
              <a:rPr lang="en-US" altLang="zh-CN" sz="2800" b="1" dirty="0"/>
              <a:t>Structure</a:t>
            </a:r>
            <a:r>
              <a:rPr lang="en-US" sz="2800" b="1" dirty="0"/>
              <a:t> Design Generator: </a:t>
            </a:r>
            <a:r>
              <a:rPr lang="en-US" altLang="zh-CN" sz="2800" dirty="0"/>
              <a:t>We use a parametric script to batch-generate different tree</a:t>
            </a:r>
            <a:r>
              <a:rPr lang="zh-CN" altLang="en-US" sz="2800" dirty="0"/>
              <a:t> </a:t>
            </a:r>
            <a:r>
              <a:rPr lang="en-US" altLang="zh-CN" sz="2800" dirty="0"/>
              <a:t>structure designs for FEA and data collection. The script takes several design parameters as constraints and generates</a:t>
            </a:r>
            <a:r>
              <a:rPr lang="zh-CN" altLang="en-US" sz="2800" dirty="0"/>
              <a:t> </a:t>
            </a:r>
            <a:r>
              <a:rPr lang="en-US" sz="2800" dirty="0"/>
              <a:t>individual </a:t>
            </a:r>
            <a:r>
              <a:rPr lang="en-US" altLang="zh-CN" sz="2800" dirty="0"/>
              <a:t>tree</a:t>
            </a:r>
            <a:r>
              <a:rPr lang="en-US" sz="2800" dirty="0"/>
              <a:t> structures by randomizing the </a:t>
            </a:r>
            <a:r>
              <a:rPr lang="en-US" altLang="zh-CN" sz="2800" dirty="0"/>
              <a:t>node</a:t>
            </a:r>
            <a:r>
              <a:rPr lang="en-US" sz="2800" dirty="0"/>
              <a:t> locations</a:t>
            </a:r>
            <a:r>
              <a:rPr lang="en-US" altLang="zh-CN" sz="2800" dirty="0"/>
              <a:t>.</a:t>
            </a:r>
            <a:r>
              <a:rPr lang="zh-CN" altLang="en-US" sz="2800" dirty="0"/>
              <a:t> </a:t>
            </a:r>
            <a:r>
              <a:rPr lang="en-US" altLang="zh-CN" sz="2800" dirty="0"/>
              <a:t>The</a:t>
            </a:r>
            <a:r>
              <a:rPr lang="zh-CN" altLang="en-US" sz="2800" dirty="0"/>
              <a:t> </a:t>
            </a:r>
            <a:r>
              <a:rPr lang="en-US" altLang="zh-CN" sz="2800" dirty="0"/>
              <a:t>nodes</a:t>
            </a:r>
            <a:r>
              <a:rPr lang="zh-CN" altLang="en-US" sz="2800" dirty="0"/>
              <a:t> </a:t>
            </a:r>
            <a:r>
              <a:rPr lang="en-US" altLang="zh-CN" sz="2800" dirty="0"/>
              <a:t>are</a:t>
            </a:r>
            <a:r>
              <a:rPr lang="zh-CN" altLang="en-US" sz="2800" dirty="0"/>
              <a:t> </a:t>
            </a:r>
            <a:r>
              <a:rPr lang="en-US" sz="2800" dirty="0"/>
              <a:t>labelled </a:t>
            </a:r>
            <a:r>
              <a:rPr lang="en-US" altLang="zh-CN" sz="2800" dirty="0"/>
              <a:t>and</a:t>
            </a:r>
            <a:r>
              <a:rPr lang="en-US" sz="2800" dirty="0"/>
              <a:t> connected by edges</a:t>
            </a:r>
            <a:r>
              <a:rPr lang="zh-CN" altLang="en-US" sz="2800" dirty="0"/>
              <a:t> </a:t>
            </a:r>
            <a:r>
              <a:rPr lang="en-US" sz="2800" dirty="0"/>
              <a:t>(Fig. </a:t>
            </a:r>
            <a:r>
              <a:rPr lang="en-US" altLang="zh-CN" sz="2800" dirty="0"/>
              <a:t>1(a)</a:t>
            </a:r>
            <a:r>
              <a:rPr lang="en-US" sz="2800" dirty="0"/>
              <a:t>)</a:t>
            </a:r>
            <a:r>
              <a:rPr lang="en-US" altLang="zh-CN" sz="2800" dirty="0"/>
              <a:t>.</a:t>
            </a:r>
            <a:r>
              <a:rPr lang="zh-CN" altLang="en-US" sz="2800" dirty="0"/>
              <a:t> </a:t>
            </a:r>
            <a:r>
              <a:rPr lang="en-US" altLang="zh-CN" sz="2800" dirty="0"/>
              <a:t>The</a:t>
            </a:r>
            <a:r>
              <a:rPr lang="zh-CN" altLang="en-US" sz="2800" dirty="0"/>
              <a:t> </a:t>
            </a:r>
            <a:r>
              <a:rPr lang="en-US" sz="2800" dirty="0"/>
              <a:t>results are topologically consistent while being geometrically and behaviorally varied. </a:t>
            </a:r>
          </a:p>
        </p:txBody>
      </p:sp>
      <p:sp>
        <p:nvSpPr>
          <p:cNvPr id="55" name="TextBox 54">
            <a:extLst>
              <a:ext uri="{FF2B5EF4-FFF2-40B4-BE49-F238E27FC236}">
                <a16:creationId xmlns:a16="http://schemas.microsoft.com/office/drawing/2014/main" id="{5D326017-3988-4BB9-B439-D926E98BF9BB}"/>
              </a:ext>
            </a:extLst>
          </p:cNvPr>
          <p:cNvSpPr txBox="1"/>
          <p:nvPr/>
        </p:nvSpPr>
        <p:spPr>
          <a:xfrm>
            <a:off x="1998616" y="23589635"/>
            <a:ext cx="4230534" cy="523220"/>
          </a:xfrm>
          <a:prstGeom prst="rect">
            <a:avLst/>
          </a:prstGeom>
          <a:noFill/>
        </p:spPr>
        <p:txBody>
          <a:bodyPr wrap="square" rtlCol="0">
            <a:spAutoFit/>
          </a:bodyPr>
          <a:lstStyle/>
          <a:p>
            <a:pPr algn="ctr"/>
            <a:r>
              <a:rPr lang="en-US" sz="2800" dirty="0"/>
              <a:t>(a)</a:t>
            </a:r>
          </a:p>
        </p:txBody>
      </p:sp>
      <p:sp>
        <p:nvSpPr>
          <p:cNvPr id="57" name="TextBox 94">
            <a:extLst>
              <a:ext uri="{FF2B5EF4-FFF2-40B4-BE49-F238E27FC236}">
                <a16:creationId xmlns:a16="http://schemas.microsoft.com/office/drawing/2014/main" id="{41CE8615-96AC-4008-90C5-9C9D7716C98A}"/>
              </a:ext>
            </a:extLst>
          </p:cNvPr>
          <p:cNvSpPr txBox="1"/>
          <p:nvPr/>
        </p:nvSpPr>
        <p:spPr>
          <a:xfrm>
            <a:off x="7339282" y="23607852"/>
            <a:ext cx="4230534" cy="523220"/>
          </a:xfrm>
          <a:prstGeom prst="rect">
            <a:avLst/>
          </a:prstGeom>
          <a:noFill/>
        </p:spPr>
        <p:txBody>
          <a:bodyPr wrap="square" rtlCol="0">
            <a:spAutoFit/>
          </a:bodyPr>
          <a:lstStyle/>
          <a:p>
            <a:pPr algn="ctr"/>
            <a:r>
              <a:rPr lang="en-US" sz="2800" dirty="0"/>
              <a:t>(b)</a:t>
            </a:r>
          </a:p>
        </p:txBody>
      </p:sp>
      <p:sp>
        <p:nvSpPr>
          <p:cNvPr id="58" name="TextBox 57">
            <a:extLst>
              <a:ext uri="{FF2B5EF4-FFF2-40B4-BE49-F238E27FC236}">
                <a16:creationId xmlns:a16="http://schemas.microsoft.com/office/drawing/2014/main" id="{7BE4FE2D-CD12-4169-A137-C679343DED38}"/>
              </a:ext>
            </a:extLst>
          </p:cNvPr>
          <p:cNvSpPr txBox="1"/>
          <p:nvPr/>
        </p:nvSpPr>
        <p:spPr>
          <a:xfrm>
            <a:off x="813528" y="28190362"/>
            <a:ext cx="12636637" cy="954107"/>
          </a:xfrm>
          <a:prstGeom prst="rect">
            <a:avLst/>
          </a:prstGeom>
          <a:noFill/>
        </p:spPr>
        <p:txBody>
          <a:bodyPr wrap="square" rtlCol="0" anchor="t">
            <a:spAutoFit/>
          </a:bodyPr>
          <a:lstStyle/>
          <a:p>
            <a:pPr algn="just"/>
            <a:r>
              <a:rPr lang="en-US" sz="2800" dirty="0"/>
              <a:t>Figure 1. Data generation overview. (a) neuronal tree structure; (b) Hexahedral control mesh; (b) FEA simulation result for data collection; (b) Feature representation</a:t>
            </a:r>
          </a:p>
        </p:txBody>
      </p:sp>
      <p:sp>
        <p:nvSpPr>
          <p:cNvPr id="20" name="Rectangle 19">
            <a:extLst>
              <a:ext uri="{FF2B5EF4-FFF2-40B4-BE49-F238E27FC236}">
                <a16:creationId xmlns:a16="http://schemas.microsoft.com/office/drawing/2014/main" id="{70ED4069-9A3A-4A11-8DE4-74E785B010BD}"/>
              </a:ext>
            </a:extLst>
          </p:cNvPr>
          <p:cNvSpPr/>
          <p:nvPr/>
        </p:nvSpPr>
        <p:spPr>
          <a:xfrm>
            <a:off x="13193360" y="3942442"/>
            <a:ext cx="10965184" cy="5262979"/>
          </a:xfrm>
          <a:prstGeom prst="rect">
            <a:avLst/>
          </a:prstGeom>
        </p:spPr>
        <p:txBody>
          <a:bodyPr wrap="square">
            <a:spAutoFit/>
          </a:bodyPr>
          <a:lstStyle/>
          <a:p>
            <a:pPr algn="just"/>
            <a:r>
              <a:rPr lang="en-US" sz="2800" b="1" dirty="0"/>
              <a:t>FEA modeling and simulation: </a:t>
            </a:r>
            <a:r>
              <a:rPr lang="en-US" sz="2800" dirty="0"/>
              <a:t>We assume each segment as a pipe so that we can describe its location and shape with two end points and their associated diameters. We generate the hexahedral control mesh for each segment by sweeping the quadrilateral mesh of the cross section along the skeleton (Fig. </a:t>
            </a:r>
            <a:r>
              <a:rPr lang="en-US" altLang="zh-CN" sz="2800" dirty="0"/>
              <a:t>1(b)</a:t>
            </a:r>
            <a:r>
              <a:rPr lang="en-US" sz="2800" dirty="0"/>
              <a:t>). Simulation data comes from Neuron material transport simulation (Fig. </a:t>
            </a:r>
            <a:r>
              <a:rPr lang="en-US" altLang="zh-CN" sz="2800" dirty="0"/>
              <a:t>1(c)</a:t>
            </a:r>
            <a:r>
              <a:rPr lang="en-US" sz="2800" dirty="0"/>
              <a:t>). </a:t>
            </a:r>
          </a:p>
          <a:p>
            <a:pPr algn="just"/>
            <a:r>
              <a:rPr lang="en-US" sz="2800" b="1" dirty="0"/>
              <a:t>Feature extraction: </a:t>
            </a:r>
            <a:r>
              <a:rPr lang="en-US" sz="2800" dirty="0"/>
              <a:t>Completed FEA results are used for feature extraction to collect data for training models. In each case, the result is described by the chosen 35 nodes (coordinate z=0), which have additional information (time t, concentration c) to describe the design (Fig. </a:t>
            </a:r>
            <a:r>
              <a:rPr lang="en-US" altLang="zh-CN" sz="2800" dirty="0"/>
              <a:t>1(d)</a:t>
            </a:r>
            <a:r>
              <a:rPr lang="en-US" sz="2800" dirty="0"/>
              <a:t>). The chosen 35 nodes are obtained by interpolate a set of points at fixed distances along the centerline and boundary in space.</a:t>
            </a:r>
          </a:p>
        </p:txBody>
      </p:sp>
      <p:grpSp>
        <p:nvGrpSpPr>
          <p:cNvPr id="63" name="Group 62">
            <a:extLst>
              <a:ext uri="{FF2B5EF4-FFF2-40B4-BE49-F238E27FC236}">
                <a16:creationId xmlns:a16="http://schemas.microsoft.com/office/drawing/2014/main" id="{D4042F9C-CC9C-498D-95DF-FDEA8C7A870F}"/>
              </a:ext>
            </a:extLst>
          </p:cNvPr>
          <p:cNvGrpSpPr/>
          <p:nvPr/>
        </p:nvGrpSpPr>
        <p:grpSpPr>
          <a:xfrm>
            <a:off x="13180773" y="9198731"/>
            <a:ext cx="11316820" cy="4333189"/>
            <a:chOff x="12599333" y="4007586"/>
            <a:chExt cx="11316820" cy="4333189"/>
          </a:xfrm>
        </p:grpSpPr>
        <p:grpSp>
          <p:nvGrpSpPr>
            <p:cNvPr id="65" name="Group 64">
              <a:extLst>
                <a:ext uri="{FF2B5EF4-FFF2-40B4-BE49-F238E27FC236}">
                  <a16:creationId xmlns:a16="http://schemas.microsoft.com/office/drawing/2014/main" id="{52CAEE52-3BB5-4A03-A9A7-849A0D6E6677}"/>
                </a:ext>
              </a:extLst>
            </p:cNvPr>
            <p:cNvGrpSpPr/>
            <p:nvPr/>
          </p:nvGrpSpPr>
          <p:grpSpPr>
            <a:xfrm>
              <a:off x="12599333" y="4007586"/>
              <a:ext cx="11316820" cy="857288"/>
              <a:chOff x="12385560" y="7060754"/>
              <a:chExt cx="10363200" cy="815970"/>
            </a:xfrm>
          </p:grpSpPr>
          <p:sp>
            <p:nvSpPr>
              <p:cNvPr id="80" name="TextBox 79">
                <a:extLst>
                  <a:ext uri="{FF2B5EF4-FFF2-40B4-BE49-F238E27FC236}">
                    <a16:creationId xmlns:a16="http://schemas.microsoft.com/office/drawing/2014/main" id="{26B8C1DB-D456-40BA-A3B7-92453425CE97}"/>
                  </a:ext>
                </a:extLst>
              </p:cNvPr>
              <p:cNvSpPr txBox="1"/>
              <p:nvPr/>
            </p:nvSpPr>
            <p:spPr>
              <a:xfrm>
                <a:off x="12385560" y="7060754"/>
                <a:ext cx="10363200" cy="673768"/>
              </a:xfrm>
              <a:prstGeom prst="rect">
                <a:avLst/>
              </a:prstGeom>
              <a:noFill/>
            </p:spPr>
            <p:txBody>
              <a:bodyPr wrap="square" rtlCol="0">
                <a:spAutoFit/>
              </a:bodyPr>
              <a:lstStyle/>
              <a:p>
                <a:pPr algn="ctr"/>
                <a:r>
                  <a:rPr lang="en-US" altLang="zh-CN" sz="4000" b="1" dirty="0">
                    <a:solidFill>
                      <a:srgbClr val="FF6600"/>
                    </a:solidFill>
                  </a:rPr>
                  <a:t>Random Forest Regressor Algorithm</a:t>
                </a:r>
                <a:endParaRPr lang="en-US" sz="4000" b="1" dirty="0">
                  <a:solidFill>
                    <a:srgbClr val="FF6600"/>
                  </a:solidFill>
                </a:endParaRPr>
              </a:p>
            </p:txBody>
          </p:sp>
          <p:sp>
            <p:nvSpPr>
              <p:cNvPr id="81" name="椭圆 14">
                <a:extLst>
                  <a:ext uri="{FF2B5EF4-FFF2-40B4-BE49-F238E27FC236}">
                    <a16:creationId xmlns:a16="http://schemas.microsoft.com/office/drawing/2014/main" id="{5E4A8ADF-D092-44C2-BCDB-670080C281CE}"/>
                  </a:ext>
                </a:extLst>
              </p:cNvPr>
              <p:cNvSpPr/>
              <p:nvPr/>
            </p:nvSpPr>
            <p:spPr>
              <a:xfrm flipV="1">
                <a:off x="12408036" y="7751259"/>
                <a:ext cx="10340724" cy="12546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60">
                  <a:solidFill>
                    <a:srgbClr val="7030A0"/>
                  </a:solidFill>
                </a:endParaRPr>
              </a:p>
            </p:txBody>
          </p:sp>
        </p:grpSp>
        <p:sp>
          <p:nvSpPr>
            <p:cNvPr id="68" name="TextBox 67">
              <a:extLst>
                <a:ext uri="{FF2B5EF4-FFF2-40B4-BE49-F238E27FC236}">
                  <a16:creationId xmlns:a16="http://schemas.microsoft.com/office/drawing/2014/main" id="{743AAA00-170D-433B-B1B3-D0B221F9B8CD}"/>
                </a:ext>
              </a:extLst>
            </p:cNvPr>
            <p:cNvSpPr txBox="1"/>
            <p:nvPr/>
          </p:nvSpPr>
          <p:spPr>
            <a:xfrm>
              <a:off x="12903644" y="5016788"/>
              <a:ext cx="10793250" cy="3323987"/>
            </a:xfrm>
            <a:prstGeom prst="rect">
              <a:avLst/>
            </a:prstGeom>
            <a:noFill/>
            <a:ln>
              <a:noFill/>
            </a:ln>
          </p:spPr>
          <p:txBody>
            <a:bodyPr wrap="square" rtlCol="0">
              <a:spAutoFit/>
            </a:bodyPr>
            <a:lstStyle/>
            <a:p>
              <a:pPr algn="just"/>
              <a:r>
                <a:rPr lang="en-US" sz="3000" dirty="0"/>
                <a:t>The first machine learning algorithm developed here consist of 35 individual random forest regressors. Each regressor is responsible for learning one concentration value based on x position, y position, and time data. Combining prediction from 35 random forest regressors, the algorithm can predict concentration value on a mesh grid consists of 35 nodes. Figure 2 below illustrates the structure of the developed machine learning algorithm.</a:t>
              </a:r>
            </a:p>
          </p:txBody>
        </p:sp>
      </p:grpSp>
      <p:grpSp>
        <p:nvGrpSpPr>
          <p:cNvPr id="82" name="Group 81">
            <a:extLst>
              <a:ext uri="{FF2B5EF4-FFF2-40B4-BE49-F238E27FC236}">
                <a16:creationId xmlns:a16="http://schemas.microsoft.com/office/drawing/2014/main" id="{E012777A-2A31-4164-9B56-0D78A9C91065}"/>
              </a:ext>
            </a:extLst>
          </p:cNvPr>
          <p:cNvGrpSpPr/>
          <p:nvPr/>
        </p:nvGrpSpPr>
        <p:grpSpPr>
          <a:xfrm>
            <a:off x="13267270" y="13671005"/>
            <a:ext cx="11181618" cy="4054555"/>
            <a:chOff x="12703847" y="9031725"/>
            <a:chExt cx="11181618" cy="4054555"/>
          </a:xfrm>
        </p:grpSpPr>
        <p:sp>
          <p:nvSpPr>
            <p:cNvPr id="83" name="TextBox 75">
              <a:extLst>
                <a:ext uri="{FF2B5EF4-FFF2-40B4-BE49-F238E27FC236}">
                  <a16:creationId xmlns:a16="http://schemas.microsoft.com/office/drawing/2014/main" id="{A8091BA9-5892-4C1A-BC33-00AA9504F6A8}"/>
                </a:ext>
              </a:extLst>
            </p:cNvPr>
            <p:cNvSpPr txBox="1"/>
            <p:nvPr/>
          </p:nvSpPr>
          <p:spPr>
            <a:xfrm>
              <a:off x="12703847" y="12532282"/>
              <a:ext cx="11181618" cy="553998"/>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t>Figure 2. Random forest regressor machine learning model structures</a:t>
              </a:r>
            </a:p>
          </p:txBody>
        </p:sp>
        <p:grpSp>
          <p:nvGrpSpPr>
            <p:cNvPr id="84" name="Group 83">
              <a:extLst>
                <a:ext uri="{FF2B5EF4-FFF2-40B4-BE49-F238E27FC236}">
                  <a16:creationId xmlns:a16="http://schemas.microsoft.com/office/drawing/2014/main" id="{6BA3903E-BF5F-434A-956B-08EFFAC8342A}"/>
                </a:ext>
              </a:extLst>
            </p:cNvPr>
            <p:cNvGrpSpPr/>
            <p:nvPr/>
          </p:nvGrpSpPr>
          <p:grpSpPr>
            <a:xfrm>
              <a:off x="12980560" y="9031725"/>
              <a:ext cx="10590400" cy="3431437"/>
              <a:chOff x="12933898" y="6342505"/>
              <a:chExt cx="10590400" cy="3431437"/>
            </a:xfrm>
          </p:grpSpPr>
          <p:grpSp>
            <p:nvGrpSpPr>
              <p:cNvPr id="85" name="Group 84">
                <a:extLst>
                  <a:ext uri="{FF2B5EF4-FFF2-40B4-BE49-F238E27FC236}">
                    <a16:creationId xmlns:a16="http://schemas.microsoft.com/office/drawing/2014/main" id="{56067F23-95C3-40FB-84DB-1D7F6A534106}"/>
                  </a:ext>
                </a:extLst>
              </p:cNvPr>
              <p:cNvGrpSpPr/>
              <p:nvPr/>
            </p:nvGrpSpPr>
            <p:grpSpPr>
              <a:xfrm>
                <a:off x="12933898" y="6342505"/>
                <a:ext cx="10590400" cy="3431437"/>
                <a:chOff x="12933898" y="6342505"/>
                <a:chExt cx="10590400" cy="3431437"/>
              </a:xfrm>
            </p:grpSpPr>
            <p:sp>
              <p:nvSpPr>
                <p:cNvPr id="87" name="Rectangle: Rounded Corners 86">
                  <a:extLst>
                    <a:ext uri="{FF2B5EF4-FFF2-40B4-BE49-F238E27FC236}">
                      <a16:creationId xmlns:a16="http://schemas.microsoft.com/office/drawing/2014/main" id="{3F0C72F2-AA6A-41BD-BEB2-4760D13B1FB4}"/>
                    </a:ext>
                  </a:extLst>
                </p:cNvPr>
                <p:cNvSpPr/>
                <p:nvPr/>
              </p:nvSpPr>
              <p:spPr>
                <a:xfrm>
                  <a:off x="12933898" y="6342505"/>
                  <a:ext cx="10590400" cy="3431437"/>
                </a:xfrm>
                <a:prstGeom prst="roundRect">
                  <a:avLst>
                    <a:gd name="adj" fmla="val 18198"/>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sz="2400" b="1" dirty="0"/>
                    <a:t>Random Forest Regressors for Nodal Prediction</a:t>
                  </a:r>
                </a:p>
              </p:txBody>
            </p:sp>
            <p:sp>
              <p:nvSpPr>
                <p:cNvPr id="88" name="Rectangle: Rounded Corners 87">
                  <a:extLst>
                    <a:ext uri="{FF2B5EF4-FFF2-40B4-BE49-F238E27FC236}">
                      <a16:creationId xmlns:a16="http://schemas.microsoft.com/office/drawing/2014/main" id="{2E87DBCE-17CF-4A87-9B7D-C36876BAC5F5}"/>
                    </a:ext>
                  </a:extLst>
                </p:cNvPr>
                <p:cNvSpPr/>
                <p:nvPr/>
              </p:nvSpPr>
              <p:spPr>
                <a:xfrm>
                  <a:off x="13080793" y="6503870"/>
                  <a:ext cx="10327341" cy="2885419"/>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Model #n (n = 0 to 35 for concentration at 35 nodes)</a:t>
                  </a:r>
                </a:p>
              </p:txBody>
            </p:sp>
            <p:sp>
              <p:nvSpPr>
                <p:cNvPr id="89" name="Rectangle: Rounded Corners 88">
                  <a:extLst>
                    <a:ext uri="{FF2B5EF4-FFF2-40B4-BE49-F238E27FC236}">
                      <a16:creationId xmlns:a16="http://schemas.microsoft.com/office/drawing/2014/main" id="{F9280E2E-A6F6-4608-82C6-5956369424AC}"/>
                    </a:ext>
                  </a:extLst>
                </p:cNvPr>
                <p:cNvSpPr/>
                <p:nvPr/>
              </p:nvSpPr>
              <p:spPr>
                <a:xfrm>
                  <a:off x="13243727" y="6752492"/>
                  <a:ext cx="5648905" cy="2150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Input feature data</a:t>
                  </a:r>
                </a:p>
              </p:txBody>
            </p:sp>
            <p:grpSp>
              <p:nvGrpSpPr>
                <p:cNvPr id="90" name="Group 89">
                  <a:extLst>
                    <a:ext uri="{FF2B5EF4-FFF2-40B4-BE49-F238E27FC236}">
                      <a16:creationId xmlns:a16="http://schemas.microsoft.com/office/drawing/2014/main" id="{0479A1FE-33BD-4A95-9823-762EB49B9CA0}"/>
                    </a:ext>
                  </a:extLst>
                </p:cNvPr>
                <p:cNvGrpSpPr/>
                <p:nvPr/>
              </p:nvGrpSpPr>
              <p:grpSpPr>
                <a:xfrm>
                  <a:off x="13392149" y="6934121"/>
                  <a:ext cx="5396469" cy="1495265"/>
                  <a:chOff x="13220523" y="5188925"/>
                  <a:chExt cx="5875012" cy="3451205"/>
                </a:xfrm>
              </p:grpSpPr>
              <p:sp>
                <p:nvSpPr>
                  <p:cNvPr id="94" name="Rectangle: Rounded Corners 93">
                    <a:extLst>
                      <a:ext uri="{FF2B5EF4-FFF2-40B4-BE49-F238E27FC236}">
                        <a16:creationId xmlns:a16="http://schemas.microsoft.com/office/drawing/2014/main" id="{855C1D68-4A75-4A44-940D-73DF603AC543}"/>
                      </a:ext>
                    </a:extLst>
                  </p:cNvPr>
                  <p:cNvSpPr/>
                  <p:nvPr/>
                </p:nvSpPr>
                <p:spPr>
                  <a:xfrm>
                    <a:off x="13220523" y="5188925"/>
                    <a:ext cx="1900108" cy="344522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600" dirty="0"/>
                      <a:t>X position</a:t>
                    </a:r>
                  </a:p>
                  <a:p>
                    <a:pPr algn="ctr"/>
                    <a:r>
                      <a:rPr lang="en-US" sz="2600" dirty="0"/>
                      <a:t>6000 x 35</a:t>
                    </a:r>
                  </a:p>
                  <a:p>
                    <a:pPr algn="ctr"/>
                    <a:r>
                      <a:rPr lang="en-US" dirty="0"/>
                      <a:t>#data x #node</a:t>
                    </a:r>
                  </a:p>
                </p:txBody>
              </p:sp>
              <p:sp>
                <p:nvSpPr>
                  <p:cNvPr id="95" name="Rectangle: Rounded Corners 94">
                    <a:extLst>
                      <a:ext uri="{FF2B5EF4-FFF2-40B4-BE49-F238E27FC236}">
                        <a16:creationId xmlns:a16="http://schemas.microsoft.com/office/drawing/2014/main" id="{94DF378B-71ED-49F2-9503-B63A2B67CA60}"/>
                      </a:ext>
                    </a:extLst>
                  </p:cNvPr>
                  <p:cNvSpPr/>
                  <p:nvPr/>
                </p:nvSpPr>
                <p:spPr>
                  <a:xfrm>
                    <a:off x="15207975" y="5194908"/>
                    <a:ext cx="1900108" cy="344522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600" dirty="0"/>
                      <a:t>Y position</a:t>
                    </a:r>
                  </a:p>
                  <a:p>
                    <a:pPr algn="ctr"/>
                    <a:r>
                      <a:rPr lang="en-US" sz="2600" dirty="0"/>
                      <a:t>6000 x 35</a:t>
                    </a:r>
                  </a:p>
                  <a:p>
                    <a:pPr algn="ctr"/>
                    <a:r>
                      <a:rPr lang="en-US" dirty="0"/>
                      <a:t>#data x #node</a:t>
                    </a:r>
                  </a:p>
                </p:txBody>
              </p:sp>
              <p:sp>
                <p:nvSpPr>
                  <p:cNvPr id="96" name="Rectangle: Rounded Corners 95">
                    <a:extLst>
                      <a:ext uri="{FF2B5EF4-FFF2-40B4-BE49-F238E27FC236}">
                        <a16:creationId xmlns:a16="http://schemas.microsoft.com/office/drawing/2014/main" id="{72DFB7FA-EA49-4B2F-9F38-3F06247F4ED5}"/>
                      </a:ext>
                    </a:extLst>
                  </p:cNvPr>
                  <p:cNvSpPr/>
                  <p:nvPr/>
                </p:nvSpPr>
                <p:spPr>
                  <a:xfrm>
                    <a:off x="17195427" y="5188925"/>
                    <a:ext cx="1900108" cy="344522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600" dirty="0"/>
                      <a:t>Time</a:t>
                    </a:r>
                  </a:p>
                  <a:p>
                    <a:pPr algn="ctr"/>
                    <a:r>
                      <a:rPr lang="en-US" sz="2600" dirty="0"/>
                      <a:t>6000 x 35</a:t>
                    </a:r>
                  </a:p>
                  <a:p>
                    <a:pPr algn="ctr"/>
                    <a:r>
                      <a:rPr lang="en-US" dirty="0"/>
                      <a:t>#data x time</a:t>
                    </a:r>
                  </a:p>
                </p:txBody>
              </p:sp>
            </p:grpSp>
            <p:sp>
              <p:nvSpPr>
                <p:cNvPr id="91" name="Rectangle: Rounded Corners 90">
                  <a:extLst>
                    <a:ext uri="{FF2B5EF4-FFF2-40B4-BE49-F238E27FC236}">
                      <a16:creationId xmlns:a16="http://schemas.microsoft.com/office/drawing/2014/main" id="{585AABC1-8552-4F70-955B-AA5C86300762}"/>
                    </a:ext>
                  </a:extLst>
                </p:cNvPr>
                <p:cNvSpPr/>
                <p:nvPr/>
              </p:nvSpPr>
              <p:spPr>
                <a:xfrm>
                  <a:off x="20948290" y="6937627"/>
                  <a:ext cx="2301187" cy="1488255"/>
                </a:xfrm>
                <a:prstGeom prst="roundRect">
                  <a:avLst/>
                </a:prstGeom>
                <a:ln>
                  <a:solidFill>
                    <a:schemeClr val="accent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600" dirty="0"/>
                    <a:t>Concentration</a:t>
                  </a:r>
                </a:p>
                <a:p>
                  <a:pPr algn="ctr"/>
                  <a:r>
                    <a:rPr lang="en-US" sz="2600" dirty="0"/>
                    <a:t>6000 x 1</a:t>
                  </a:r>
                </a:p>
                <a:p>
                  <a:pPr algn="ctr"/>
                  <a:r>
                    <a:rPr lang="en-US" dirty="0"/>
                    <a:t>#data x 1</a:t>
                  </a:r>
                </a:p>
              </p:txBody>
            </p:sp>
            <p:sp>
              <p:nvSpPr>
                <p:cNvPr id="92" name="Arrow: Right 91">
                  <a:extLst>
                    <a:ext uri="{FF2B5EF4-FFF2-40B4-BE49-F238E27FC236}">
                      <a16:creationId xmlns:a16="http://schemas.microsoft.com/office/drawing/2014/main" id="{B8F6ED99-CE5D-4A9F-911D-62AAEFDC55A7}"/>
                    </a:ext>
                  </a:extLst>
                </p:cNvPr>
                <p:cNvSpPr/>
                <p:nvPr/>
              </p:nvSpPr>
              <p:spPr>
                <a:xfrm>
                  <a:off x="19047792" y="7578090"/>
                  <a:ext cx="1745338" cy="349181"/>
                </a:xfrm>
                <a:prstGeom prst="rightArrow">
                  <a:avLst>
                    <a:gd name="adj1" fmla="val 50000"/>
                    <a:gd name="adj2" fmla="val 95373"/>
                  </a:avLst>
                </a:prstGeom>
                <a:ln>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93" name="Rectangle: Rounded Corners 92">
                  <a:extLst>
                    <a:ext uri="{FF2B5EF4-FFF2-40B4-BE49-F238E27FC236}">
                      <a16:creationId xmlns:a16="http://schemas.microsoft.com/office/drawing/2014/main" id="{14A65C49-144D-44F7-BB34-8E0D704D3FE6}"/>
                    </a:ext>
                  </a:extLst>
                </p:cNvPr>
                <p:cNvSpPr/>
                <p:nvPr/>
              </p:nvSpPr>
              <p:spPr>
                <a:xfrm>
                  <a:off x="19184034" y="6758564"/>
                  <a:ext cx="1378968" cy="733096"/>
                </a:xfrm>
                <a:prstGeom prst="roundRect">
                  <a:avLst/>
                </a:prstGeom>
                <a:ln>
                  <a:solidFill>
                    <a:schemeClr val="accent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err="1"/>
                    <a:t>Scikit</a:t>
                  </a:r>
                  <a:r>
                    <a:rPr lang="en-US" sz="1400" dirty="0"/>
                    <a:t>-learn Random Forest Regressor</a:t>
                  </a:r>
                </a:p>
              </p:txBody>
            </p:sp>
          </p:grpSp>
          <p:sp>
            <p:nvSpPr>
              <p:cNvPr id="86" name="Rectangle: Rounded Corners 85">
                <a:extLst>
                  <a:ext uri="{FF2B5EF4-FFF2-40B4-BE49-F238E27FC236}">
                    <a16:creationId xmlns:a16="http://schemas.microsoft.com/office/drawing/2014/main" id="{835C4A4B-EA28-4881-B696-87CE79A8CA0B}"/>
                  </a:ext>
                </a:extLst>
              </p:cNvPr>
              <p:cNvSpPr/>
              <p:nvPr/>
            </p:nvSpPr>
            <p:spPr>
              <a:xfrm>
                <a:off x="19216686" y="8004430"/>
                <a:ext cx="1378968" cy="733096"/>
              </a:xfrm>
              <a:prstGeom prst="roundRect">
                <a:avLst/>
              </a:prstGeom>
              <a:ln>
                <a:solidFill>
                  <a:schemeClr val="accent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t>Each model learns concentration</a:t>
                </a:r>
              </a:p>
            </p:txBody>
          </p:sp>
        </p:grpSp>
      </p:grpSp>
      <p:grpSp>
        <p:nvGrpSpPr>
          <p:cNvPr id="97" name="Group 96">
            <a:extLst>
              <a:ext uri="{FF2B5EF4-FFF2-40B4-BE49-F238E27FC236}">
                <a16:creationId xmlns:a16="http://schemas.microsoft.com/office/drawing/2014/main" id="{D982B45C-007C-4BB3-A7F4-9D3C52FB225C}"/>
              </a:ext>
            </a:extLst>
          </p:cNvPr>
          <p:cNvGrpSpPr/>
          <p:nvPr/>
        </p:nvGrpSpPr>
        <p:grpSpPr>
          <a:xfrm>
            <a:off x="12962958" y="17855540"/>
            <a:ext cx="11316820" cy="6179848"/>
            <a:chOff x="12599333" y="4007586"/>
            <a:chExt cx="11316820" cy="6179848"/>
          </a:xfrm>
        </p:grpSpPr>
        <p:grpSp>
          <p:nvGrpSpPr>
            <p:cNvPr id="98" name="Group 97">
              <a:extLst>
                <a:ext uri="{FF2B5EF4-FFF2-40B4-BE49-F238E27FC236}">
                  <a16:creationId xmlns:a16="http://schemas.microsoft.com/office/drawing/2014/main" id="{B234C434-2A64-4B97-8870-9D9C59D9136A}"/>
                </a:ext>
              </a:extLst>
            </p:cNvPr>
            <p:cNvGrpSpPr/>
            <p:nvPr/>
          </p:nvGrpSpPr>
          <p:grpSpPr>
            <a:xfrm>
              <a:off x="12599333" y="4007586"/>
              <a:ext cx="11316820" cy="857288"/>
              <a:chOff x="12385560" y="7060754"/>
              <a:chExt cx="10363200" cy="815970"/>
            </a:xfrm>
          </p:grpSpPr>
          <p:sp>
            <p:nvSpPr>
              <p:cNvPr id="100" name="TextBox 99">
                <a:extLst>
                  <a:ext uri="{FF2B5EF4-FFF2-40B4-BE49-F238E27FC236}">
                    <a16:creationId xmlns:a16="http://schemas.microsoft.com/office/drawing/2014/main" id="{251F27F5-F84D-4F95-BC89-59896DAA50A2}"/>
                  </a:ext>
                </a:extLst>
              </p:cNvPr>
              <p:cNvSpPr txBox="1"/>
              <p:nvPr/>
            </p:nvSpPr>
            <p:spPr>
              <a:xfrm>
                <a:off x="12385560" y="7060754"/>
                <a:ext cx="10363200" cy="673768"/>
              </a:xfrm>
              <a:prstGeom prst="rect">
                <a:avLst/>
              </a:prstGeom>
              <a:noFill/>
            </p:spPr>
            <p:txBody>
              <a:bodyPr wrap="square" rtlCol="0">
                <a:spAutoFit/>
              </a:bodyPr>
              <a:lstStyle/>
              <a:p>
                <a:pPr algn="ctr"/>
                <a:r>
                  <a:rPr lang="en-US" altLang="zh-CN" sz="4000" b="1" dirty="0">
                    <a:solidFill>
                      <a:srgbClr val="FF6600"/>
                    </a:solidFill>
                  </a:rPr>
                  <a:t>Auto-Encoder Algorithm</a:t>
                </a:r>
                <a:endParaRPr lang="en-US" sz="4000" b="1" dirty="0">
                  <a:solidFill>
                    <a:srgbClr val="FF6600"/>
                  </a:solidFill>
                </a:endParaRPr>
              </a:p>
            </p:txBody>
          </p:sp>
          <p:sp>
            <p:nvSpPr>
              <p:cNvPr id="101" name="椭圆 14">
                <a:extLst>
                  <a:ext uri="{FF2B5EF4-FFF2-40B4-BE49-F238E27FC236}">
                    <a16:creationId xmlns:a16="http://schemas.microsoft.com/office/drawing/2014/main" id="{10D0B361-5EBB-4408-8CDB-44CB17B6BC1F}"/>
                  </a:ext>
                </a:extLst>
              </p:cNvPr>
              <p:cNvSpPr/>
              <p:nvPr/>
            </p:nvSpPr>
            <p:spPr>
              <a:xfrm flipV="1">
                <a:off x="12408036" y="7751259"/>
                <a:ext cx="10340724" cy="12546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60">
                  <a:solidFill>
                    <a:srgbClr val="7030A0"/>
                  </a:solidFill>
                </a:endParaRPr>
              </a:p>
            </p:txBody>
          </p:sp>
        </p:grpSp>
        <p:sp>
          <p:nvSpPr>
            <p:cNvPr id="99" name="TextBox 98">
              <a:extLst>
                <a:ext uri="{FF2B5EF4-FFF2-40B4-BE49-F238E27FC236}">
                  <a16:creationId xmlns:a16="http://schemas.microsoft.com/office/drawing/2014/main" id="{18E08B75-054F-4519-8D8A-347B1C7797B1}"/>
                </a:ext>
              </a:extLst>
            </p:cNvPr>
            <p:cNvSpPr txBox="1"/>
            <p:nvPr/>
          </p:nvSpPr>
          <p:spPr>
            <a:xfrm>
              <a:off x="12903644" y="5016788"/>
              <a:ext cx="10793250" cy="5170646"/>
            </a:xfrm>
            <a:prstGeom prst="rect">
              <a:avLst/>
            </a:prstGeom>
            <a:noFill/>
            <a:ln>
              <a:noFill/>
            </a:ln>
          </p:spPr>
          <p:txBody>
            <a:bodyPr wrap="square" rtlCol="0">
              <a:spAutoFit/>
            </a:bodyPr>
            <a:lstStyle/>
            <a:p>
              <a:pPr algn="just"/>
              <a:r>
                <a:rPr lang="en-US" sz="3000" dirty="0"/>
                <a:t>The second machine learning algorithm developed uses auto-encoder theory. Like random forest regressor algorithm, the auto-encoder algorithm uses the same data, but layering x position, y position and time into a 3-layer matrix as input. Then, using </a:t>
              </a:r>
              <a:r>
                <a:rPr lang="en-US" sz="3000" dirty="0" err="1"/>
                <a:t>Pytorch</a:t>
              </a:r>
              <a:r>
                <a:rPr lang="en-US" sz="3000" dirty="0"/>
                <a:t> </a:t>
              </a:r>
              <a:r>
                <a:rPr lang="en-US" sz="3000" dirty="0" err="1"/>
                <a:t>nn</a:t>
              </a:r>
              <a:r>
                <a:rPr lang="en-US" sz="3000" dirty="0"/>
                <a:t> package, we developed the following convolution neural network structure, shown in figure 3. The algorithm takes 3 x 6 x 6 matrix as an input and conduct calculations shown in the figure to obtain a 6 x 6 matrix, representing learned concentration. Then, the computed concentration matrix is compared with simulated concentration value using mean square error, and the loss is sent back for iterative optimization.</a:t>
              </a:r>
            </a:p>
          </p:txBody>
        </p:sp>
      </p:grpSp>
      <p:grpSp>
        <p:nvGrpSpPr>
          <p:cNvPr id="102" name="Group 101">
            <a:extLst>
              <a:ext uri="{FF2B5EF4-FFF2-40B4-BE49-F238E27FC236}">
                <a16:creationId xmlns:a16="http://schemas.microsoft.com/office/drawing/2014/main" id="{73CFDC30-65C2-44D6-BBDD-90C095530FF0}"/>
              </a:ext>
            </a:extLst>
          </p:cNvPr>
          <p:cNvGrpSpPr/>
          <p:nvPr/>
        </p:nvGrpSpPr>
        <p:grpSpPr>
          <a:xfrm>
            <a:off x="14002234" y="24165682"/>
            <a:ext cx="9619766" cy="4835350"/>
            <a:chOff x="13646019" y="16133517"/>
            <a:chExt cx="9619766" cy="4835350"/>
          </a:xfrm>
        </p:grpSpPr>
        <p:sp>
          <p:nvSpPr>
            <p:cNvPr id="103" name="TextBox 75">
              <a:extLst>
                <a:ext uri="{FF2B5EF4-FFF2-40B4-BE49-F238E27FC236}">
                  <a16:creationId xmlns:a16="http://schemas.microsoft.com/office/drawing/2014/main" id="{E0C68580-3F24-4735-B559-27BCD46F1C32}"/>
                </a:ext>
              </a:extLst>
            </p:cNvPr>
            <p:cNvSpPr txBox="1"/>
            <p:nvPr/>
          </p:nvSpPr>
          <p:spPr>
            <a:xfrm>
              <a:off x="13646019" y="20414869"/>
              <a:ext cx="9619766" cy="553998"/>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t>Figure 3. Auto-Encoder machine learning model structures</a:t>
              </a:r>
            </a:p>
          </p:txBody>
        </p:sp>
        <p:grpSp>
          <p:nvGrpSpPr>
            <p:cNvPr id="104" name="Group 103">
              <a:extLst>
                <a:ext uri="{FF2B5EF4-FFF2-40B4-BE49-F238E27FC236}">
                  <a16:creationId xmlns:a16="http://schemas.microsoft.com/office/drawing/2014/main" id="{DE6DD0DF-275A-4D0C-8C02-F57BF789E5A5}"/>
                </a:ext>
              </a:extLst>
            </p:cNvPr>
            <p:cNvGrpSpPr/>
            <p:nvPr/>
          </p:nvGrpSpPr>
          <p:grpSpPr>
            <a:xfrm>
              <a:off x="13668629" y="16133517"/>
              <a:ext cx="9278100" cy="4252619"/>
              <a:chOff x="13668629" y="16133517"/>
              <a:chExt cx="9278100" cy="4252619"/>
            </a:xfrm>
          </p:grpSpPr>
          <p:sp>
            <p:nvSpPr>
              <p:cNvPr id="105" name="Rectangle: Rounded Corners 104">
                <a:extLst>
                  <a:ext uri="{FF2B5EF4-FFF2-40B4-BE49-F238E27FC236}">
                    <a16:creationId xmlns:a16="http://schemas.microsoft.com/office/drawing/2014/main" id="{0EE1D40F-C39D-4DAF-88BB-044E39C93F52}"/>
                  </a:ext>
                </a:extLst>
              </p:cNvPr>
              <p:cNvSpPr/>
              <p:nvPr/>
            </p:nvSpPr>
            <p:spPr>
              <a:xfrm>
                <a:off x="13668629" y="16133517"/>
                <a:ext cx="9278100" cy="4252619"/>
              </a:xfrm>
              <a:prstGeom prst="roundRect">
                <a:avLst>
                  <a:gd name="adj" fmla="val 11507"/>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sz="2400" b="1" dirty="0"/>
              </a:p>
              <a:p>
                <a:pPr algn="ctr"/>
                <a:r>
                  <a:rPr lang="en-US" sz="2400" b="1" dirty="0"/>
                  <a:t>									Auto-Encoder Algorithm Structure</a:t>
                </a:r>
              </a:p>
            </p:txBody>
          </p:sp>
          <p:grpSp>
            <p:nvGrpSpPr>
              <p:cNvPr id="106" name="Group 105">
                <a:extLst>
                  <a:ext uri="{FF2B5EF4-FFF2-40B4-BE49-F238E27FC236}">
                    <a16:creationId xmlns:a16="http://schemas.microsoft.com/office/drawing/2014/main" id="{909F7518-F609-4358-9C15-2D8CFBA23B7C}"/>
                  </a:ext>
                </a:extLst>
              </p:cNvPr>
              <p:cNvGrpSpPr/>
              <p:nvPr/>
            </p:nvGrpSpPr>
            <p:grpSpPr>
              <a:xfrm>
                <a:off x="13853812" y="16332760"/>
                <a:ext cx="1931811" cy="3823529"/>
                <a:chOff x="14368893" y="16300704"/>
                <a:chExt cx="1931811" cy="3823529"/>
              </a:xfrm>
            </p:grpSpPr>
            <p:sp>
              <p:nvSpPr>
                <p:cNvPr id="120" name="Rectangle: Rounded Corners 119">
                  <a:extLst>
                    <a:ext uri="{FF2B5EF4-FFF2-40B4-BE49-F238E27FC236}">
                      <a16:creationId xmlns:a16="http://schemas.microsoft.com/office/drawing/2014/main" id="{A384F249-7421-4EF9-B5BC-5FD53DD33901}"/>
                    </a:ext>
                  </a:extLst>
                </p:cNvPr>
                <p:cNvSpPr/>
                <p:nvPr/>
              </p:nvSpPr>
              <p:spPr>
                <a:xfrm>
                  <a:off x="14368893" y="16300704"/>
                  <a:ext cx="1931811" cy="3823529"/>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Input 3-layer matrix</a:t>
                  </a:r>
                </a:p>
              </p:txBody>
            </p:sp>
            <p:sp>
              <p:nvSpPr>
                <p:cNvPr id="121" name="Rectangle: Rounded Corners 120">
                  <a:extLst>
                    <a:ext uri="{FF2B5EF4-FFF2-40B4-BE49-F238E27FC236}">
                      <a16:creationId xmlns:a16="http://schemas.microsoft.com/office/drawing/2014/main" id="{7621EB74-B712-47C2-BE5B-367BFCE558C7}"/>
                    </a:ext>
                  </a:extLst>
                </p:cNvPr>
                <p:cNvSpPr/>
                <p:nvPr/>
              </p:nvSpPr>
              <p:spPr>
                <a:xfrm>
                  <a:off x="14513821" y="16514116"/>
                  <a:ext cx="1640580" cy="886518"/>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600" dirty="0"/>
                    <a:t>X position</a:t>
                  </a:r>
                </a:p>
                <a:p>
                  <a:pPr algn="ctr"/>
                  <a:r>
                    <a:rPr lang="en-US" sz="2600" dirty="0"/>
                    <a:t>6 x 6</a:t>
                  </a:r>
                </a:p>
              </p:txBody>
            </p:sp>
            <p:sp>
              <p:nvSpPr>
                <p:cNvPr id="122" name="Rectangle: Rounded Corners 121">
                  <a:extLst>
                    <a:ext uri="{FF2B5EF4-FFF2-40B4-BE49-F238E27FC236}">
                      <a16:creationId xmlns:a16="http://schemas.microsoft.com/office/drawing/2014/main" id="{AFBDF8B4-98B8-41E9-9090-83021879F821}"/>
                    </a:ext>
                  </a:extLst>
                </p:cNvPr>
                <p:cNvSpPr/>
                <p:nvPr/>
              </p:nvSpPr>
              <p:spPr>
                <a:xfrm>
                  <a:off x="14513821" y="17483680"/>
                  <a:ext cx="1640580" cy="886518"/>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600" dirty="0"/>
                    <a:t>y position</a:t>
                  </a:r>
                </a:p>
                <a:p>
                  <a:pPr algn="ctr"/>
                  <a:r>
                    <a:rPr lang="en-US" sz="2600" dirty="0"/>
                    <a:t>6 x 6</a:t>
                  </a:r>
                </a:p>
              </p:txBody>
            </p:sp>
            <p:sp>
              <p:nvSpPr>
                <p:cNvPr id="123" name="Rectangle: Rounded Corners 122">
                  <a:extLst>
                    <a:ext uri="{FF2B5EF4-FFF2-40B4-BE49-F238E27FC236}">
                      <a16:creationId xmlns:a16="http://schemas.microsoft.com/office/drawing/2014/main" id="{EE5DAAA2-972A-406F-83A2-E84570D79A78}"/>
                    </a:ext>
                  </a:extLst>
                </p:cNvPr>
                <p:cNvSpPr/>
                <p:nvPr/>
              </p:nvSpPr>
              <p:spPr>
                <a:xfrm>
                  <a:off x="14513821" y="18453244"/>
                  <a:ext cx="1640580" cy="886518"/>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600" dirty="0"/>
                    <a:t>t matrix</a:t>
                  </a:r>
                </a:p>
                <a:p>
                  <a:pPr algn="ctr"/>
                  <a:r>
                    <a:rPr lang="en-US" dirty="0"/>
                    <a:t>6 x 6 (same t)</a:t>
                  </a:r>
                </a:p>
              </p:txBody>
            </p:sp>
          </p:grpSp>
          <p:grpSp>
            <p:nvGrpSpPr>
              <p:cNvPr id="107" name="Group 106">
                <a:extLst>
                  <a:ext uri="{FF2B5EF4-FFF2-40B4-BE49-F238E27FC236}">
                    <a16:creationId xmlns:a16="http://schemas.microsoft.com/office/drawing/2014/main" id="{FC5009A5-6749-46E4-AEC7-E6D4FDE20CA1}"/>
                  </a:ext>
                </a:extLst>
              </p:cNvPr>
              <p:cNvGrpSpPr/>
              <p:nvPr/>
            </p:nvGrpSpPr>
            <p:grpSpPr>
              <a:xfrm>
                <a:off x="15875652" y="16835461"/>
                <a:ext cx="1345247" cy="1190974"/>
                <a:chOff x="15930551" y="16785328"/>
                <a:chExt cx="1345247" cy="1190974"/>
              </a:xfrm>
            </p:grpSpPr>
            <p:sp>
              <p:nvSpPr>
                <p:cNvPr id="118" name="Arrow: Right 117">
                  <a:extLst>
                    <a:ext uri="{FF2B5EF4-FFF2-40B4-BE49-F238E27FC236}">
                      <a16:creationId xmlns:a16="http://schemas.microsoft.com/office/drawing/2014/main" id="{24DA2FCE-E8E6-41AC-8CAA-1FDE15432030}"/>
                    </a:ext>
                  </a:extLst>
                </p:cNvPr>
                <p:cNvSpPr/>
                <p:nvPr/>
              </p:nvSpPr>
              <p:spPr>
                <a:xfrm>
                  <a:off x="15930551" y="16785328"/>
                  <a:ext cx="1345247" cy="340991"/>
                </a:xfrm>
                <a:prstGeom prst="rightArrow">
                  <a:avLst>
                    <a:gd name="adj1" fmla="val 50000"/>
                    <a:gd name="adj2" fmla="val 95373"/>
                  </a:avLst>
                </a:prstGeom>
                <a:ln>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19" name="Rectangle: Rounded Corners 118">
                  <a:extLst>
                    <a:ext uri="{FF2B5EF4-FFF2-40B4-BE49-F238E27FC236}">
                      <a16:creationId xmlns:a16="http://schemas.microsoft.com/office/drawing/2014/main" id="{D784706B-2F39-41CE-836E-2C5EEBCDD1F8}"/>
                    </a:ext>
                  </a:extLst>
                </p:cNvPr>
                <p:cNvSpPr/>
                <p:nvPr/>
              </p:nvSpPr>
              <p:spPr>
                <a:xfrm>
                  <a:off x="15930551" y="17243206"/>
                  <a:ext cx="1288342" cy="733096"/>
                </a:xfrm>
                <a:prstGeom prst="roundRect">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t>Conv2D</a:t>
                  </a:r>
                </a:p>
                <a:p>
                  <a:pPr algn="ctr"/>
                  <a:r>
                    <a:rPr lang="en-US" sz="1400" dirty="0"/>
                    <a:t>3 channels to 2 channels</a:t>
                  </a:r>
                </a:p>
              </p:txBody>
            </p:sp>
          </p:grpSp>
          <p:grpSp>
            <p:nvGrpSpPr>
              <p:cNvPr id="108" name="Group 107">
                <a:extLst>
                  <a:ext uri="{FF2B5EF4-FFF2-40B4-BE49-F238E27FC236}">
                    <a16:creationId xmlns:a16="http://schemas.microsoft.com/office/drawing/2014/main" id="{617D6467-A0D2-4166-BC2B-3DE8870B2BF7}"/>
                  </a:ext>
                </a:extLst>
              </p:cNvPr>
              <p:cNvGrpSpPr/>
              <p:nvPr/>
            </p:nvGrpSpPr>
            <p:grpSpPr>
              <a:xfrm>
                <a:off x="17311793" y="16685025"/>
                <a:ext cx="1441630" cy="747665"/>
                <a:chOff x="17309666" y="16469278"/>
                <a:chExt cx="1441630" cy="747665"/>
              </a:xfrm>
            </p:grpSpPr>
            <p:sp>
              <p:nvSpPr>
                <p:cNvPr id="115" name="Rectangle: Rounded Corners 114">
                  <a:extLst>
                    <a:ext uri="{FF2B5EF4-FFF2-40B4-BE49-F238E27FC236}">
                      <a16:creationId xmlns:a16="http://schemas.microsoft.com/office/drawing/2014/main" id="{51AF1C95-D5E2-4B78-A53F-4ACCC49DB06D}"/>
                    </a:ext>
                  </a:extLst>
                </p:cNvPr>
                <p:cNvSpPr/>
                <p:nvPr/>
              </p:nvSpPr>
              <p:spPr>
                <a:xfrm>
                  <a:off x="17309666" y="16469278"/>
                  <a:ext cx="1441630" cy="74766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6" name="Rectangle: Rounded Corners 115">
                  <a:extLst>
                    <a:ext uri="{FF2B5EF4-FFF2-40B4-BE49-F238E27FC236}">
                      <a16:creationId xmlns:a16="http://schemas.microsoft.com/office/drawing/2014/main" id="{B9B43D2E-0E14-488A-81D0-CFA6172163A1}"/>
                    </a:ext>
                  </a:extLst>
                </p:cNvPr>
                <p:cNvSpPr/>
                <p:nvPr/>
              </p:nvSpPr>
              <p:spPr>
                <a:xfrm>
                  <a:off x="17585459" y="16624217"/>
                  <a:ext cx="856844" cy="425404"/>
                </a:xfrm>
                <a:prstGeom prst="roundRect">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err="1"/>
                    <a:t>ReLU</a:t>
                  </a:r>
                  <a:endParaRPr lang="en-US" sz="2600" dirty="0"/>
                </a:p>
              </p:txBody>
            </p:sp>
          </p:grpSp>
          <p:grpSp>
            <p:nvGrpSpPr>
              <p:cNvPr id="109" name="Group 108">
                <a:extLst>
                  <a:ext uri="{FF2B5EF4-FFF2-40B4-BE49-F238E27FC236}">
                    <a16:creationId xmlns:a16="http://schemas.microsoft.com/office/drawing/2014/main" id="{D2DAC955-529F-4296-AF15-0CA4FB4615C3}"/>
                  </a:ext>
                </a:extLst>
              </p:cNvPr>
              <p:cNvGrpSpPr/>
              <p:nvPr/>
            </p:nvGrpSpPr>
            <p:grpSpPr>
              <a:xfrm>
                <a:off x="18902453" y="16877429"/>
                <a:ext cx="1345247" cy="1190974"/>
                <a:chOff x="15930551" y="16785328"/>
                <a:chExt cx="1345247" cy="1190974"/>
              </a:xfrm>
            </p:grpSpPr>
            <p:sp>
              <p:nvSpPr>
                <p:cNvPr id="113" name="Arrow: Right 112">
                  <a:extLst>
                    <a:ext uri="{FF2B5EF4-FFF2-40B4-BE49-F238E27FC236}">
                      <a16:creationId xmlns:a16="http://schemas.microsoft.com/office/drawing/2014/main" id="{D800BB24-C64E-40B7-8CD1-9553BA24974C}"/>
                    </a:ext>
                  </a:extLst>
                </p:cNvPr>
                <p:cNvSpPr/>
                <p:nvPr/>
              </p:nvSpPr>
              <p:spPr>
                <a:xfrm>
                  <a:off x="15930551" y="16785328"/>
                  <a:ext cx="1345247" cy="340991"/>
                </a:xfrm>
                <a:prstGeom prst="rightArrow">
                  <a:avLst>
                    <a:gd name="adj1" fmla="val 50000"/>
                    <a:gd name="adj2" fmla="val 95373"/>
                  </a:avLst>
                </a:prstGeom>
                <a:ln>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14" name="Rectangle: Rounded Corners 113">
                  <a:extLst>
                    <a:ext uri="{FF2B5EF4-FFF2-40B4-BE49-F238E27FC236}">
                      <a16:creationId xmlns:a16="http://schemas.microsoft.com/office/drawing/2014/main" id="{A8989FDE-C390-4653-BCAC-F04530044532}"/>
                    </a:ext>
                  </a:extLst>
                </p:cNvPr>
                <p:cNvSpPr/>
                <p:nvPr/>
              </p:nvSpPr>
              <p:spPr>
                <a:xfrm>
                  <a:off x="15930551" y="17243206"/>
                  <a:ext cx="1209005" cy="733096"/>
                </a:xfrm>
                <a:prstGeom prst="roundRect">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t>Conv2D 2 channels to 1 channel</a:t>
                  </a:r>
                </a:p>
              </p:txBody>
            </p:sp>
          </p:grpSp>
          <p:grpSp>
            <p:nvGrpSpPr>
              <p:cNvPr id="110" name="Group 109">
                <a:extLst>
                  <a:ext uri="{FF2B5EF4-FFF2-40B4-BE49-F238E27FC236}">
                    <a16:creationId xmlns:a16="http://schemas.microsoft.com/office/drawing/2014/main" id="{029A1B53-6A0A-4C7E-80F3-B783569C59E8}"/>
                  </a:ext>
                </a:extLst>
              </p:cNvPr>
              <p:cNvGrpSpPr/>
              <p:nvPr/>
            </p:nvGrpSpPr>
            <p:grpSpPr>
              <a:xfrm>
                <a:off x="20305180" y="16560612"/>
                <a:ext cx="2506390" cy="1613948"/>
                <a:chOff x="17309666" y="16469278"/>
                <a:chExt cx="1441630" cy="1692583"/>
              </a:xfrm>
            </p:grpSpPr>
            <p:sp>
              <p:nvSpPr>
                <p:cNvPr id="111" name="Rectangle: Rounded Corners 110">
                  <a:extLst>
                    <a:ext uri="{FF2B5EF4-FFF2-40B4-BE49-F238E27FC236}">
                      <a16:creationId xmlns:a16="http://schemas.microsoft.com/office/drawing/2014/main" id="{E36F8836-EDF9-46E8-9574-644D63A40F13}"/>
                    </a:ext>
                  </a:extLst>
                </p:cNvPr>
                <p:cNvSpPr/>
                <p:nvPr/>
              </p:nvSpPr>
              <p:spPr>
                <a:xfrm>
                  <a:off x="17309666" y="16469278"/>
                  <a:ext cx="1441630" cy="169258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Output 1-layer matrix</a:t>
                  </a:r>
                </a:p>
              </p:txBody>
            </p:sp>
            <p:sp>
              <p:nvSpPr>
                <p:cNvPr id="112" name="Rectangle: Rounded Corners 111">
                  <a:extLst>
                    <a:ext uri="{FF2B5EF4-FFF2-40B4-BE49-F238E27FC236}">
                      <a16:creationId xmlns:a16="http://schemas.microsoft.com/office/drawing/2014/main" id="{D421D300-42B7-4093-8C9A-30B8F5D4B9C9}"/>
                    </a:ext>
                  </a:extLst>
                </p:cNvPr>
                <p:cNvSpPr/>
                <p:nvPr/>
              </p:nvSpPr>
              <p:spPr>
                <a:xfrm>
                  <a:off x="17388030" y="16609474"/>
                  <a:ext cx="1260431" cy="1016803"/>
                </a:xfrm>
                <a:prstGeom prst="roundRect">
                  <a:avLst/>
                </a:pr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600" dirty="0"/>
                    <a:t>Concentration</a:t>
                  </a:r>
                </a:p>
                <a:p>
                  <a:pPr algn="ctr"/>
                  <a:r>
                    <a:rPr lang="en-US" sz="2600" dirty="0"/>
                    <a:t>6 x 6</a:t>
                  </a:r>
                </a:p>
              </p:txBody>
            </p:sp>
          </p:grpSp>
        </p:grpSp>
      </p:grpSp>
      <p:grpSp>
        <p:nvGrpSpPr>
          <p:cNvPr id="124" name="Group 123">
            <a:extLst>
              <a:ext uri="{FF2B5EF4-FFF2-40B4-BE49-F238E27FC236}">
                <a16:creationId xmlns:a16="http://schemas.microsoft.com/office/drawing/2014/main" id="{79FEDF06-9886-4627-9F68-BFCABB85037B}"/>
              </a:ext>
            </a:extLst>
          </p:cNvPr>
          <p:cNvGrpSpPr/>
          <p:nvPr/>
        </p:nvGrpSpPr>
        <p:grpSpPr>
          <a:xfrm>
            <a:off x="24603943" y="3712319"/>
            <a:ext cx="11316820" cy="3934665"/>
            <a:chOff x="12629587" y="15505320"/>
            <a:chExt cx="11316820" cy="3934665"/>
          </a:xfrm>
        </p:grpSpPr>
        <p:grpSp>
          <p:nvGrpSpPr>
            <p:cNvPr id="125" name="Group 124">
              <a:extLst>
                <a:ext uri="{FF2B5EF4-FFF2-40B4-BE49-F238E27FC236}">
                  <a16:creationId xmlns:a16="http://schemas.microsoft.com/office/drawing/2014/main" id="{3E224416-5469-489B-9E26-A0605A38D575}"/>
                </a:ext>
              </a:extLst>
            </p:cNvPr>
            <p:cNvGrpSpPr/>
            <p:nvPr/>
          </p:nvGrpSpPr>
          <p:grpSpPr>
            <a:xfrm>
              <a:off x="12629587" y="15505320"/>
              <a:ext cx="11316820" cy="857288"/>
              <a:chOff x="12385560" y="7060754"/>
              <a:chExt cx="10363200" cy="815970"/>
            </a:xfrm>
          </p:grpSpPr>
          <p:sp>
            <p:nvSpPr>
              <p:cNvPr id="127" name="TextBox 126">
                <a:extLst>
                  <a:ext uri="{FF2B5EF4-FFF2-40B4-BE49-F238E27FC236}">
                    <a16:creationId xmlns:a16="http://schemas.microsoft.com/office/drawing/2014/main" id="{3FF3ACE4-E6C2-48A4-8D84-C3622D901E81}"/>
                  </a:ext>
                </a:extLst>
              </p:cNvPr>
              <p:cNvSpPr txBox="1"/>
              <p:nvPr/>
            </p:nvSpPr>
            <p:spPr>
              <a:xfrm>
                <a:off x="12385560" y="7060754"/>
                <a:ext cx="10363200" cy="690505"/>
              </a:xfrm>
              <a:prstGeom prst="rect">
                <a:avLst/>
              </a:prstGeom>
              <a:noFill/>
            </p:spPr>
            <p:txBody>
              <a:bodyPr wrap="square" rtlCol="0">
                <a:spAutoFit/>
              </a:bodyPr>
              <a:lstStyle/>
              <a:p>
                <a:pPr algn="ctr"/>
                <a:r>
                  <a:rPr lang="en-US" altLang="zh-CN" sz="4000" b="1" dirty="0">
                    <a:solidFill>
                      <a:srgbClr val="FF6600"/>
                    </a:solidFill>
                  </a:rPr>
                  <a:t>Model Performance and Prediction</a:t>
                </a:r>
                <a:endParaRPr lang="en-US" sz="4000" b="1" dirty="0">
                  <a:solidFill>
                    <a:srgbClr val="FF6600"/>
                  </a:solidFill>
                </a:endParaRPr>
              </a:p>
            </p:txBody>
          </p:sp>
          <p:sp>
            <p:nvSpPr>
              <p:cNvPr id="128" name="椭圆 14">
                <a:extLst>
                  <a:ext uri="{FF2B5EF4-FFF2-40B4-BE49-F238E27FC236}">
                    <a16:creationId xmlns:a16="http://schemas.microsoft.com/office/drawing/2014/main" id="{5BBF502F-BC55-45E4-A4E1-6F4EFB54F8B7}"/>
                  </a:ext>
                </a:extLst>
              </p:cNvPr>
              <p:cNvSpPr/>
              <p:nvPr/>
            </p:nvSpPr>
            <p:spPr>
              <a:xfrm flipV="1">
                <a:off x="12408036" y="7751259"/>
                <a:ext cx="10340724" cy="12546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60">
                  <a:solidFill>
                    <a:srgbClr val="7030A0"/>
                  </a:solidFill>
                </a:endParaRPr>
              </a:p>
            </p:txBody>
          </p:sp>
        </p:grpSp>
        <p:sp>
          <p:nvSpPr>
            <p:cNvPr id="126" name="TextBox 125">
              <a:extLst>
                <a:ext uri="{FF2B5EF4-FFF2-40B4-BE49-F238E27FC236}">
                  <a16:creationId xmlns:a16="http://schemas.microsoft.com/office/drawing/2014/main" id="{754C9573-56FE-4A71-BF26-67F3AD512FF8}"/>
                </a:ext>
              </a:extLst>
            </p:cNvPr>
            <p:cNvSpPr txBox="1"/>
            <p:nvPr/>
          </p:nvSpPr>
          <p:spPr>
            <a:xfrm>
              <a:off x="12891372" y="16577663"/>
              <a:ext cx="10793250" cy="2862322"/>
            </a:xfrm>
            <a:prstGeom prst="rect">
              <a:avLst/>
            </a:prstGeom>
            <a:noFill/>
            <a:ln>
              <a:noFill/>
            </a:ln>
          </p:spPr>
          <p:txBody>
            <a:bodyPr wrap="square" rtlCol="0">
              <a:spAutoFit/>
            </a:bodyPr>
            <a:lstStyle/>
            <a:p>
              <a:pPr algn="just"/>
              <a:r>
                <a:rPr lang="en-US" sz="3000" dirty="0"/>
                <a:t>The performance of random forest regressor algorithm is evaluated using mean square error. The 6000 data set is split 70/30 as training data and  test data. The predicted concentration value of 35 random forest regressor model is compared with corresponding concentration value in test data using mean square error method. The maximum mean square error is found to be : 5.177e-05.</a:t>
              </a:r>
            </a:p>
          </p:txBody>
        </p:sp>
      </p:grpSp>
      <p:pic>
        <p:nvPicPr>
          <p:cNvPr id="22" name="Picture 21" descr="A picture containing black&#10;&#10;Description automatically generated">
            <a:extLst>
              <a:ext uri="{FF2B5EF4-FFF2-40B4-BE49-F238E27FC236}">
                <a16:creationId xmlns:a16="http://schemas.microsoft.com/office/drawing/2014/main" id="{3FF8C86B-03AA-4C69-8909-10EFE992148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464559" y="19370249"/>
            <a:ext cx="7389253" cy="4219386"/>
          </a:xfrm>
          <a:prstGeom prst="rect">
            <a:avLst/>
          </a:prstGeom>
        </p:spPr>
      </p:pic>
      <p:pic>
        <p:nvPicPr>
          <p:cNvPr id="27" name="Picture 26" descr="A picture containing light&#10;&#10;Description automatically generated">
            <a:extLst>
              <a:ext uri="{FF2B5EF4-FFF2-40B4-BE49-F238E27FC236}">
                <a16:creationId xmlns:a16="http://schemas.microsoft.com/office/drawing/2014/main" id="{3613DA2B-0377-4DB9-AF62-F013626ED85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13528" y="23811762"/>
            <a:ext cx="6994155" cy="3993778"/>
          </a:xfrm>
          <a:prstGeom prst="rect">
            <a:avLst/>
          </a:prstGeom>
        </p:spPr>
      </p:pic>
      <p:sp>
        <p:nvSpPr>
          <p:cNvPr id="136" name="TextBox 135">
            <a:extLst>
              <a:ext uri="{FF2B5EF4-FFF2-40B4-BE49-F238E27FC236}">
                <a16:creationId xmlns:a16="http://schemas.microsoft.com/office/drawing/2014/main" id="{FB2C47BD-8BC6-4F81-83EC-CE4B91E51687}"/>
              </a:ext>
            </a:extLst>
          </p:cNvPr>
          <p:cNvSpPr txBox="1"/>
          <p:nvPr/>
        </p:nvSpPr>
        <p:spPr>
          <a:xfrm>
            <a:off x="2059945" y="27723632"/>
            <a:ext cx="4230534" cy="523220"/>
          </a:xfrm>
          <a:prstGeom prst="rect">
            <a:avLst/>
          </a:prstGeom>
          <a:noFill/>
        </p:spPr>
        <p:txBody>
          <a:bodyPr wrap="square" rtlCol="0">
            <a:spAutoFit/>
          </a:bodyPr>
          <a:lstStyle/>
          <a:p>
            <a:pPr algn="ctr"/>
            <a:r>
              <a:rPr lang="en-US" sz="2800" dirty="0"/>
              <a:t>(c)</a:t>
            </a:r>
          </a:p>
        </p:txBody>
      </p:sp>
      <p:sp>
        <p:nvSpPr>
          <p:cNvPr id="137" name="TextBox 94">
            <a:extLst>
              <a:ext uri="{FF2B5EF4-FFF2-40B4-BE49-F238E27FC236}">
                <a16:creationId xmlns:a16="http://schemas.microsoft.com/office/drawing/2014/main" id="{54CFD862-4544-4B2B-8A3F-ED59F5DE546C}"/>
              </a:ext>
            </a:extLst>
          </p:cNvPr>
          <p:cNvSpPr txBox="1"/>
          <p:nvPr/>
        </p:nvSpPr>
        <p:spPr>
          <a:xfrm>
            <a:off x="7339282" y="27723632"/>
            <a:ext cx="4230534" cy="523220"/>
          </a:xfrm>
          <a:prstGeom prst="rect">
            <a:avLst/>
          </a:prstGeom>
          <a:noFill/>
        </p:spPr>
        <p:txBody>
          <a:bodyPr wrap="square" rtlCol="0">
            <a:spAutoFit/>
          </a:bodyPr>
          <a:lstStyle/>
          <a:p>
            <a:pPr algn="ctr"/>
            <a:r>
              <a:rPr lang="en-US" sz="2800" dirty="0"/>
              <a:t>(d)</a:t>
            </a:r>
          </a:p>
        </p:txBody>
      </p:sp>
      <p:grpSp>
        <p:nvGrpSpPr>
          <p:cNvPr id="142" name="Group 141">
            <a:extLst>
              <a:ext uri="{FF2B5EF4-FFF2-40B4-BE49-F238E27FC236}">
                <a16:creationId xmlns:a16="http://schemas.microsoft.com/office/drawing/2014/main" id="{45193AD7-F732-4849-A451-A3C70D998774}"/>
              </a:ext>
            </a:extLst>
          </p:cNvPr>
          <p:cNvGrpSpPr/>
          <p:nvPr/>
        </p:nvGrpSpPr>
        <p:grpSpPr>
          <a:xfrm>
            <a:off x="24900729" y="22129204"/>
            <a:ext cx="11292276" cy="5089907"/>
            <a:chOff x="1580565" y="7517688"/>
            <a:chExt cx="10306635" cy="17699003"/>
          </a:xfrm>
        </p:grpSpPr>
        <p:sp>
          <p:nvSpPr>
            <p:cNvPr id="143" name="矩形 10">
              <a:extLst>
                <a:ext uri="{FF2B5EF4-FFF2-40B4-BE49-F238E27FC236}">
                  <a16:creationId xmlns:a16="http://schemas.microsoft.com/office/drawing/2014/main" id="{65BECF46-7D87-42A8-86BE-61458632ECB8}"/>
                </a:ext>
              </a:extLst>
            </p:cNvPr>
            <p:cNvSpPr/>
            <p:nvPr/>
          </p:nvSpPr>
          <p:spPr>
            <a:xfrm>
              <a:off x="1580565" y="7517688"/>
              <a:ext cx="10284282" cy="17699003"/>
            </a:xfrm>
            <a:prstGeom prst="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3292" algn="just">
                <a:tabLst>
                  <a:tab pos="4305389" algn="l"/>
                </a:tabLst>
              </a:pPr>
              <a:endParaRPr lang="en-US" sz="1920" dirty="0">
                <a:solidFill>
                  <a:schemeClr val="tx2">
                    <a:lumMod val="50000"/>
                  </a:schemeClr>
                </a:solidFill>
              </a:endParaRPr>
            </a:p>
          </p:txBody>
        </p:sp>
        <p:sp>
          <p:nvSpPr>
            <p:cNvPr id="144" name="TextBox 143">
              <a:extLst>
                <a:ext uri="{FF2B5EF4-FFF2-40B4-BE49-F238E27FC236}">
                  <a16:creationId xmlns:a16="http://schemas.microsoft.com/office/drawing/2014/main" id="{51C34477-3224-4B72-9D26-A2E744ECDBC6}"/>
                </a:ext>
              </a:extLst>
            </p:cNvPr>
            <p:cNvSpPr txBox="1"/>
            <p:nvPr/>
          </p:nvSpPr>
          <p:spPr>
            <a:xfrm>
              <a:off x="1770250" y="9948640"/>
              <a:ext cx="9829801" cy="9237421"/>
            </a:xfrm>
            <a:prstGeom prst="rect">
              <a:avLst/>
            </a:prstGeom>
            <a:noFill/>
            <a:ln>
              <a:noFill/>
            </a:ln>
          </p:spPr>
          <p:txBody>
            <a:bodyPr wrap="square" rtlCol="0">
              <a:spAutoFit/>
            </a:bodyPr>
            <a:lstStyle/>
            <a:p>
              <a:pPr algn="just"/>
              <a:r>
                <a:rPr lang="en-US" sz="3000" dirty="0"/>
                <a:t>Based on our study and developed machine learning algorithms that use random forest regressors and convolution neural network, machine learning algorithm is vastly efficient and faster if the simulation target is specific.  Even with straight-forward random forest regressor algorithm, machine learning model is x x5647 faster. To simulate One model, finite element analysis took around 864s to finish but random forest regressor finished it in 0.00015s after training. The different in performance showcases that machine learning has great potential in boosting fundamental research.</a:t>
              </a:r>
            </a:p>
          </p:txBody>
        </p:sp>
        <p:sp>
          <p:nvSpPr>
            <p:cNvPr id="145" name="矩形 9">
              <a:extLst>
                <a:ext uri="{FF2B5EF4-FFF2-40B4-BE49-F238E27FC236}">
                  <a16:creationId xmlns:a16="http://schemas.microsoft.com/office/drawing/2014/main" id="{31426634-4921-4F9B-AED5-AE8FB59B2F8D}"/>
                </a:ext>
              </a:extLst>
            </p:cNvPr>
            <p:cNvSpPr/>
            <p:nvPr/>
          </p:nvSpPr>
          <p:spPr>
            <a:xfrm>
              <a:off x="1602918" y="7535524"/>
              <a:ext cx="10284282" cy="217652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Conclusion</a:t>
              </a:r>
            </a:p>
          </p:txBody>
        </p:sp>
      </p:grpSp>
      <p:grpSp>
        <p:nvGrpSpPr>
          <p:cNvPr id="132" name="Group 131">
            <a:extLst>
              <a:ext uri="{FF2B5EF4-FFF2-40B4-BE49-F238E27FC236}">
                <a16:creationId xmlns:a16="http://schemas.microsoft.com/office/drawing/2014/main" id="{E3572772-99EE-47E0-9915-F31D888D3F1B}"/>
              </a:ext>
            </a:extLst>
          </p:cNvPr>
          <p:cNvGrpSpPr/>
          <p:nvPr/>
        </p:nvGrpSpPr>
        <p:grpSpPr>
          <a:xfrm>
            <a:off x="24865728" y="27473622"/>
            <a:ext cx="11292276" cy="1661239"/>
            <a:chOff x="1580565" y="7517688"/>
            <a:chExt cx="10306635" cy="18562299"/>
          </a:xfrm>
        </p:grpSpPr>
        <p:sp>
          <p:nvSpPr>
            <p:cNvPr id="133" name="矩形 10">
              <a:extLst>
                <a:ext uri="{FF2B5EF4-FFF2-40B4-BE49-F238E27FC236}">
                  <a16:creationId xmlns:a16="http://schemas.microsoft.com/office/drawing/2014/main" id="{1B2F121D-C77C-4B25-9841-FF46E592EF21}"/>
                </a:ext>
              </a:extLst>
            </p:cNvPr>
            <p:cNvSpPr/>
            <p:nvPr/>
          </p:nvSpPr>
          <p:spPr>
            <a:xfrm>
              <a:off x="1580565" y="7517688"/>
              <a:ext cx="10284282" cy="17699003"/>
            </a:xfrm>
            <a:prstGeom prst="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3292" algn="just">
                <a:tabLst>
                  <a:tab pos="4305389" algn="l"/>
                </a:tabLst>
              </a:pPr>
              <a:endParaRPr lang="en-US" sz="1920" dirty="0">
                <a:solidFill>
                  <a:schemeClr val="tx2">
                    <a:lumMod val="50000"/>
                  </a:schemeClr>
                </a:solidFill>
              </a:endParaRPr>
            </a:p>
          </p:txBody>
        </p:sp>
        <p:sp>
          <p:nvSpPr>
            <p:cNvPr id="134" name="TextBox 133">
              <a:extLst>
                <a:ext uri="{FF2B5EF4-FFF2-40B4-BE49-F238E27FC236}">
                  <a16:creationId xmlns:a16="http://schemas.microsoft.com/office/drawing/2014/main" id="{0C312658-77EA-415A-ABC9-0EF24C9FAE91}"/>
                </a:ext>
              </a:extLst>
            </p:cNvPr>
            <p:cNvSpPr txBox="1"/>
            <p:nvPr/>
          </p:nvSpPr>
          <p:spPr>
            <a:xfrm>
              <a:off x="1802196" y="12794522"/>
              <a:ext cx="9829801" cy="13285465"/>
            </a:xfrm>
            <a:prstGeom prst="rect">
              <a:avLst/>
            </a:prstGeom>
            <a:noFill/>
            <a:ln>
              <a:noFill/>
            </a:ln>
          </p:spPr>
          <p:txBody>
            <a:bodyPr wrap="square" rtlCol="0">
              <a:spAutoFit/>
            </a:bodyPr>
            <a:lstStyle/>
            <a:p>
              <a:pPr algn="just"/>
              <a:r>
                <a:rPr lang="en-US" sz="3200" dirty="0"/>
                <a:t>Neurite network simulation tool was developed by </a:t>
              </a:r>
              <a:r>
                <a:rPr lang="en-US" sz="3200" dirty="0" err="1"/>
                <a:t>Angran</a:t>
              </a:r>
              <a:r>
                <a:rPr lang="en-US" sz="3200" dirty="0"/>
                <a:t> Li, a Ph.D. student from the Department of mechanical engineering</a:t>
              </a:r>
              <a:endParaRPr lang="en-US" altLang="zh-CN" sz="3200" dirty="0"/>
            </a:p>
          </p:txBody>
        </p:sp>
        <p:sp>
          <p:nvSpPr>
            <p:cNvPr id="135" name="矩形 9">
              <a:extLst>
                <a:ext uri="{FF2B5EF4-FFF2-40B4-BE49-F238E27FC236}">
                  <a16:creationId xmlns:a16="http://schemas.microsoft.com/office/drawing/2014/main" id="{DC0095FC-E00E-4BA0-A5DE-E173BE6FC387}"/>
                </a:ext>
              </a:extLst>
            </p:cNvPr>
            <p:cNvSpPr/>
            <p:nvPr/>
          </p:nvSpPr>
          <p:spPr>
            <a:xfrm>
              <a:off x="1602918" y="7535522"/>
              <a:ext cx="10284282" cy="550611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Acknowledgment</a:t>
              </a:r>
            </a:p>
          </p:txBody>
        </p:sp>
      </p:grpSp>
      <p:grpSp>
        <p:nvGrpSpPr>
          <p:cNvPr id="146" name="Group 145">
            <a:extLst>
              <a:ext uri="{FF2B5EF4-FFF2-40B4-BE49-F238E27FC236}">
                <a16:creationId xmlns:a16="http://schemas.microsoft.com/office/drawing/2014/main" id="{5FD925FC-3CBC-485D-8D9C-1F09AD7132B5}"/>
              </a:ext>
            </a:extLst>
          </p:cNvPr>
          <p:cNvGrpSpPr/>
          <p:nvPr/>
        </p:nvGrpSpPr>
        <p:grpSpPr>
          <a:xfrm>
            <a:off x="1007250" y="10654140"/>
            <a:ext cx="11316820" cy="5536119"/>
            <a:chOff x="1099769" y="12545891"/>
            <a:chExt cx="11316820" cy="5330767"/>
          </a:xfrm>
        </p:grpSpPr>
        <p:grpSp>
          <p:nvGrpSpPr>
            <p:cNvPr id="147" name="Group 146">
              <a:extLst>
                <a:ext uri="{FF2B5EF4-FFF2-40B4-BE49-F238E27FC236}">
                  <a16:creationId xmlns:a16="http://schemas.microsoft.com/office/drawing/2014/main" id="{D309F143-59C6-433B-BEFF-5A87262D02A2}"/>
                </a:ext>
              </a:extLst>
            </p:cNvPr>
            <p:cNvGrpSpPr/>
            <p:nvPr/>
          </p:nvGrpSpPr>
          <p:grpSpPr>
            <a:xfrm>
              <a:off x="1099769" y="12545891"/>
              <a:ext cx="11316820" cy="857288"/>
              <a:chOff x="12385560" y="7060754"/>
              <a:chExt cx="10363200" cy="815970"/>
            </a:xfrm>
          </p:grpSpPr>
          <p:sp>
            <p:nvSpPr>
              <p:cNvPr id="149" name="TextBox 148">
                <a:extLst>
                  <a:ext uri="{FF2B5EF4-FFF2-40B4-BE49-F238E27FC236}">
                    <a16:creationId xmlns:a16="http://schemas.microsoft.com/office/drawing/2014/main" id="{E62A33C2-A810-4A9E-BA38-82CE42CC3542}"/>
                  </a:ext>
                </a:extLst>
              </p:cNvPr>
              <p:cNvSpPr txBox="1"/>
              <p:nvPr/>
            </p:nvSpPr>
            <p:spPr>
              <a:xfrm>
                <a:off x="12385560" y="7060754"/>
                <a:ext cx="10363200" cy="690505"/>
              </a:xfrm>
              <a:prstGeom prst="rect">
                <a:avLst/>
              </a:prstGeom>
              <a:noFill/>
            </p:spPr>
            <p:txBody>
              <a:bodyPr wrap="square" rtlCol="0">
                <a:spAutoFit/>
              </a:bodyPr>
              <a:lstStyle/>
              <a:p>
                <a:pPr algn="ctr"/>
                <a:r>
                  <a:rPr lang="en-US" altLang="zh-CN" sz="4000" b="1" dirty="0">
                    <a:solidFill>
                      <a:srgbClr val="FF6600"/>
                    </a:solidFill>
                  </a:rPr>
                  <a:t>Project Overview</a:t>
                </a:r>
                <a:endParaRPr lang="en-US" sz="4000" b="1" dirty="0">
                  <a:solidFill>
                    <a:srgbClr val="FF6600"/>
                  </a:solidFill>
                </a:endParaRPr>
              </a:p>
            </p:txBody>
          </p:sp>
          <p:sp>
            <p:nvSpPr>
              <p:cNvPr id="150" name="椭圆 14">
                <a:extLst>
                  <a:ext uri="{FF2B5EF4-FFF2-40B4-BE49-F238E27FC236}">
                    <a16:creationId xmlns:a16="http://schemas.microsoft.com/office/drawing/2014/main" id="{2B570739-E908-431F-94A4-92001F301983}"/>
                  </a:ext>
                </a:extLst>
              </p:cNvPr>
              <p:cNvSpPr/>
              <p:nvPr/>
            </p:nvSpPr>
            <p:spPr>
              <a:xfrm flipV="1">
                <a:off x="12408036" y="7751259"/>
                <a:ext cx="10340724" cy="12546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60">
                  <a:solidFill>
                    <a:srgbClr val="7030A0"/>
                  </a:solidFill>
                </a:endParaRPr>
              </a:p>
            </p:txBody>
          </p:sp>
        </p:grpSp>
        <p:sp>
          <p:nvSpPr>
            <p:cNvPr id="148" name="TextBox 147">
              <a:extLst>
                <a:ext uri="{FF2B5EF4-FFF2-40B4-BE49-F238E27FC236}">
                  <a16:creationId xmlns:a16="http://schemas.microsoft.com/office/drawing/2014/main" id="{837E59D3-8BB1-4793-B3BF-9B4C36BC6532}"/>
                </a:ext>
              </a:extLst>
            </p:cNvPr>
            <p:cNvSpPr txBox="1"/>
            <p:nvPr/>
          </p:nvSpPr>
          <p:spPr>
            <a:xfrm>
              <a:off x="1178809" y="13475453"/>
              <a:ext cx="11237780" cy="4401205"/>
            </a:xfrm>
            <a:prstGeom prst="rect">
              <a:avLst/>
            </a:prstGeom>
            <a:noFill/>
            <a:ln>
              <a:noFill/>
            </a:ln>
          </p:spPr>
          <p:txBody>
            <a:bodyPr wrap="square" rtlCol="0">
              <a:spAutoFit/>
            </a:bodyPr>
            <a:lstStyle/>
            <a:p>
              <a:pPr algn="just"/>
              <a:r>
                <a:rPr lang="en-US" sz="2800" dirty="0"/>
                <a:t>The goal of this project is to explore and implement potential machine learning algorithm to boost the speed of the Neurite Network simulation. </a:t>
              </a:r>
            </a:p>
            <a:p>
              <a:pPr algn="just"/>
              <a:r>
                <a:rPr lang="en-US" sz="2800" dirty="0"/>
                <a:t>The implemented ML algorithms are random forest regression and auto-encoder based convolutional neural network. In random forest regression algorithm, we implemented 35 random forest regressors and the algorithm can predict concentration value at each node with a maximum mean square error of 5.177e-05. Due to our data limitation, auto-encoder, though capable of analyzing complex pattern and finding important features in data structure, proves to be difficult to implement and much more time-consuming when comparing with random forest regressor.</a:t>
              </a:r>
            </a:p>
          </p:txBody>
        </p:sp>
      </p:grpSp>
      <p:grpSp>
        <p:nvGrpSpPr>
          <p:cNvPr id="151" name="Group 150">
            <a:extLst>
              <a:ext uri="{FF2B5EF4-FFF2-40B4-BE49-F238E27FC236}">
                <a16:creationId xmlns:a16="http://schemas.microsoft.com/office/drawing/2014/main" id="{6D274B0E-DA96-4DD2-9EDD-3BDA012BFA3F}"/>
              </a:ext>
            </a:extLst>
          </p:cNvPr>
          <p:cNvGrpSpPr/>
          <p:nvPr/>
        </p:nvGrpSpPr>
        <p:grpSpPr>
          <a:xfrm>
            <a:off x="1099769" y="4029701"/>
            <a:ext cx="11316820" cy="6467727"/>
            <a:chOff x="1580565" y="7517688"/>
            <a:chExt cx="10306635" cy="17699003"/>
          </a:xfrm>
        </p:grpSpPr>
        <p:sp>
          <p:nvSpPr>
            <p:cNvPr id="152" name="矩形 10">
              <a:extLst>
                <a:ext uri="{FF2B5EF4-FFF2-40B4-BE49-F238E27FC236}">
                  <a16:creationId xmlns:a16="http://schemas.microsoft.com/office/drawing/2014/main" id="{FB2577C8-B2EB-4680-9E41-680C11944FF6}"/>
                </a:ext>
              </a:extLst>
            </p:cNvPr>
            <p:cNvSpPr/>
            <p:nvPr/>
          </p:nvSpPr>
          <p:spPr>
            <a:xfrm>
              <a:off x="1580565" y="7517688"/>
              <a:ext cx="10284282" cy="17699003"/>
            </a:xfrm>
            <a:prstGeom prst="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3292" algn="just">
                <a:tabLst>
                  <a:tab pos="4305389" algn="l"/>
                </a:tabLst>
              </a:pPr>
              <a:endParaRPr lang="en-US" sz="1920" dirty="0">
                <a:solidFill>
                  <a:schemeClr val="tx2">
                    <a:lumMod val="50000"/>
                  </a:schemeClr>
                </a:solidFill>
              </a:endParaRPr>
            </a:p>
          </p:txBody>
        </p:sp>
        <p:sp>
          <p:nvSpPr>
            <p:cNvPr id="153" name="TextBox 152">
              <a:extLst>
                <a:ext uri="{FF2B5EF4-FFF2-40B4-BE49-F238E27FC236}">
                  <a16:creationId xmlns:a16="http://schemas.microsoft.com/office/drawing/2014/main" id="{D2C35D33-6D04-47E5-B71C-7ADB0FDFAD6A}"/>
                </a:ext>
              </a:extLst>
            </p:cNvPr>
            <p:cNvSpPr txBox="1"/>
            <p:nvPr/>
          </p:nvSpPr>
          <p:spPr>
            <a:xfrm>
              <a:off x="1830158" y="9468779"/>
              <a:ext cx="9829801" cy="13315020"/>
            </a:xfrm>
            <a:prstGeom prst="rect">
              <a:avLst/>
            </a:prstGeom>
            <a:noFill/>
            <a:ln>
              <a:noFill/>
            </a:ln>
          </p:spPr>
          <p:txBody>
            <a:bodyPr wrap="square" rtlCol="0">
              <a:spAutoFit/>
            </a:bodyPr>
            <a:lstStyle/>
            <a:p>
              <a:pPr algn="just"/>
              <a:r>
                <a:rPr lang="en-US" sz="3000" dirty="0"/>
                <a:t>Neurite networks consist of neurons, and the neurons’ structures can be extremely complex and diverse. As a results, the material transport simulation in a neurite network is, therefore, computationally expensive and very time-consuming. Machine learning algorithm, on the contrarily, predicts solution based on weights learned from existing data and does not need sequential equation calculation as finite element method. Therefore, ML shows great potential in supplementing existing finite element simulation. Our study shows that, using multiple random forest regressors, the process of neurite network material transport simulation can be speed up significantly, up to x5647.1 (One model: FEA ~864s, ML ~0.00015s).</a:t>
              </a:r>
            </a:p>
          </p:txBody>
        </p:sp>
        <p:sp>
          <p:nvSpPr>
            <p:cNvPr id="154" name="矩形 9">
              <a:extLst>
                <a:ext uri="{FF2B5EF4-FFF2-40B4-BE49-F238E27FC236}">
                  <a16:creationId xmlns:a16="http://schemas.microsoft.com/office/drawing/2014/main" id="{8B800C1F-9C07-48C3-95F8-EAA58ACAD929}"/>
                </a:ext>
              </a:extLst>
            </p:cNvPr>
            <p:cNvSpPr/>
            <p:nvPr/>
          </p:nvSpPr>
          <p:spPr>
            <a:xfrm>
              <a:off x="1602918" y="7535513"/>
              <a:ext cx="10284282" cy="129459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Introduction</a:t>
              </a:r>
            </a:p>
          </p:txBody>
        </p:sp>
      </p:grpSp>
      <p:sp>
        <p:nvSpPr>
          <p:cNvPr id="130" name="TextBox 75">
            <a:extLst>
              <a:ext uri="{FF2B5EF4-FFF2-40B4-BE49-F238E27FC236}">
                <a16:creationId xmlns:a16="http://schemas.microsoft.com/office/drawing/2014/main" id="{56B769C4-B26E-477D-827B-2FF82095E7B3}"/>
              </a:ext>
            </a:extLst>
          </p:cNvPr>
          <p:cNvSpPr txBox="1"/>
          <p:nvPr/>
        </p:nvSpPr>
        <p:spPr>
          <a:xfrm>
            <a:off x="25362086" y="21308653"/>
            <a:ext cx="9728014" cy="553998"/>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t>Figure 4. Neurite network concentration prediction</a:t>
            </a:r>
          </a:p>
        </p:txBody>
      </p:sp>
    </p:spTree>
    <p:extLst>
      <p:ext uri="{BB962C8B-B14F-4D97-AF65-F5344CB8AC3E}">
        <p14:creationId xmlns:p14="http://schemas.microsoft.com/office/powerpoint/2010/main" val="26237938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537</TotalTime>
  <Words>1069</Words>
  <Application>Microsoft Office PowerPoint</Application>
  <PresentationFormat>Custom</PresentationFormat>
  <Paragraphs>116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Kuanren Qian</dc:creator>
  <cp:lastModifiedBy>Yuxuan Yu</cp:lastModifiedBy>
  <cp:revision>56</cp:revision>
  <dcterms:created xsi:type="dcterms:W3CDTF">2019-12-02T18:44:25Z</dcterms:created>
  <dcterms:modified xsi:type="dcterms:W3CDTF">2019-12-03T19:11:56Z</dcterms:modified>
</cp:coreProperties>
</file>