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2AyB06R/N8SgtqPEZODaPaBgb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29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8f55973d1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8f55973d1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f55973d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8f55973d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d0990cb6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d0990cb6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d0990cb6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d0990cb6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8f55973d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28f55973d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8f55973d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8f55973d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8f55973d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8f55973d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8f55973d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8f55973d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8f55973d1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8f55973d1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8f55973d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8f55973d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d0990cb6a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2d0990cb6a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3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32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3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3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3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9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0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1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41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41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42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2" name="Google Shape;112;p42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3" name="Google Shape;113;p42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4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43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" name="Google Shape;122;p43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23" name="Google Shape;123;p43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4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44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" name="Google Shape;131;p44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44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5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0" name="Google Shape;140;p45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5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45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3" name="Google Shape;143;p45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45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45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6" name="Google Shape;146;p45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5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45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9" name="Google Shape;149;p45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45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6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46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46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46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6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2" name="Google Shape;162;p47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4" name="Google Shape;164;p47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6" name="Google Shape;166;p47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4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4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48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3" name="Google Shape;173;p4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49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49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8" name="Google Shape;178;p4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50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50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50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51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51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1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5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2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2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52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52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52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52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52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5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4" name="Google Shape;204;p52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52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3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09" name="Google Shape;209;p53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10" name="Google Shape;210;p53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53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53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53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4" name="Google Shape;214;p53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53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6" name="Google Shape;216;p53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8" name="Google Shape;218;p53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0" name="Google Shape;220;p53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2" name="Google Shape;222;p53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53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5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54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8" name="Google Shape;228;p54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29" name="Google Shape;229;p54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54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4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54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54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4" name="Google Shape;234;p54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54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6" name="Google Shape;236;p54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8" name="Google Shape;238;p54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0" name="Google Shape;240;p54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2" name="Google Shape;242;p54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54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4" name="Google Shape;244;p54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45" name="Google Shape;245;p54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6" name="Google Shape;246;p54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5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5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5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55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55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55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55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59" name="Google Shape;259;p55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55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56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5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57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7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7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57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57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57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57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57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5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58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58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58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58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58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58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5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59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5" name="Google Shape;295;p59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6" name="Google Shape;296;p59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7" name="Google Shape;297;p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8" name="Google Shape;298;p5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60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6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4" name="Google Shape;304;p60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60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60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60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61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61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4" name="Google Shape;314;p61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5" name="Google Shape;315;p61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6" name="Google Shape;316;p61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6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6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62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62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62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4" name="Google Shape;324;p62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5" name="Google Shape;325;p62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6" name="Google Shape;326;p62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62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62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62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62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62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6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3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63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64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2" name="Google Shape;342;p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64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6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65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9" name="Google Shape;349;p65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50" name="Google Shape;350;p6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66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66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67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6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67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1" name="Google Shape;36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8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4" name="Google Shape;36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69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367" name="Google Shape;367;p69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9" name="Google Shape;369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70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2" name="Google Shape;372;p70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0990cb6a2_0_459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0990cb6a2_0_459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" name="Google Shape;380;g2d0990cb6a2_0_459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g2d0990cb6a2_0_4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0990cb6a2_0_4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g2d0990cb6a2_0_464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85" name="Google Shape;385;g2d0990cb6a2_0_4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g2d0990cb6a2_0_4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0990cb6a2_0_46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g2d0990cb6a2_0_469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0990cb6a2_0_472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0990cb6a2_0_474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g2d0990cb6a2_0_474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0990cb6a2_0_477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g2d0990cb6a2_0_477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g2d0990cb6a2_0_47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0990cb6a2_0_481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g2d0990cb6a2_0_481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g2d0990cb6a2_0_481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g2d0990cb6a2_0_48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0990cb6a2_0_486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g2d0990cb6a2_0_486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g2d0990cb6a2_0_48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0990cb6a2_0_490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g2d0990cb6a2_0_490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g2d0990cb6a2_0_490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g2d0990cb6a2_0_49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0990cb6a2_0_495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g2d0990cb6a2_0_495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g2d0990cb6a2_0_495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g2d0990cb6a2_0_49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0990cb6a2_0_500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g2d0990cb6a2_0_500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g2d0990cb6a2_0_500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g2d0990cb6a2_0_50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28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0990cb6a2_0_505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d0990cb6a2_0_505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6" name="Google Shape;426;g2d0990cb6a2_0_505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g2d0990cb6a2_0_50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0990cb6a2_0_510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d0990cb6a2_0_510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g2d0990cb6a2_0_51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0990cb6a2_0_514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d0990cb6a2_0_514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g2d0990cb6a2_0_514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g2d0990cb6a2_0_51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g2d0990cb6a2_0_514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0990cb6a2_0_520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0990cb6a2_0_520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g2d0990cb6a2_0_520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g2d0990cb6a2_0_52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2d0990cb6a2_0_520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0990cb6a2_0_526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d0990cb6a2_0_526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7" name="Google Shape;447;g2d0990cb6a2_0_52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2d0990cb6a2_0_526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0990cb6a2_0_531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d0990cb6a2_0_531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2" name="Google Shape;452;g2d0990cb6a2_0_53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2d0990cb6a2_0_531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0990cb6a2_0_536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d0990cb6a2_0_536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g2d0990cb6a2_0_536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g2d0990cb6a2_0_536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g2d0990cb6a2_0_536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g2d0990cb6a2_0_536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g2d0990cb6a2_0_53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0990cb6a2_0_544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d0990cb6a2_0_544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5" name="Google Shape;465;g2d0990cb6a2_0_544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6" name="Google Shape;466;g2d0990cb6a2_0_544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g2d0990cb6a2_0_544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g2d0990cb6a2_0_544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g2d0990cb6a2_0_544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0" name="Google Shape;470;g2d0990cb6a2_0_544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1" name="Google Shape;471;g2d0990cb6a2_0_544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g2d0990cb6a2_0_5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0990cb6a2_0_555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d0990cb6a2_0_555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6" name="Google Shape;476;g2d0990cb6a2_0_555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7" name="Google Shape;477;g2d0990cb6a2_0_555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8" name="Google Shape;478;g2d0990cb6a2_0_555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g2d0990cb6a2_0_555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0" name="Google Shape;480;g2d0990cb6a2_0_555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1" name="Google Shape;481;g2d0990cb6a2_0_555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g2d0990cb6a2_0_555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g2d0990cb6a2_0_5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0990cb6a2_0_566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d0990cb6a2_0_566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" name="Google Shape;487;g2d0990cb6a2_0_566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8" name="Google Shape;488;g2d0990cb6a2_0_566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9" name="Google Shape;489;g2d0990cb6a2_0_566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0" name="Google Shape;490;g2d0990cb6a2_0_566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91" name="Google Shape;491;g2d0990cb6a2_0_566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g2d0990cb6a2_0_566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g2d0990cb6a2_0_56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29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0990cb6a2_0_576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d0990cb6a2_0_576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g2d0990cb6a2_0_576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8" name="Google Shape;498;g2d0990cb6a2_0_576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9" name="Google Shape;499;g2d0990cb6a2_0_576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0" name="Google Shape;500;g2d0990cb6a2_0_576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g2d0990cb6a2_0_576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g2d0990cb6a2_0_576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03" name="Google Shape;503;g2d0990cb6a2_0_57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d0990cb6a2_0_586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g2d0990cb6a2_0_58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2d0990cb6a2_0_586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08" name="Google Shape;508;g2d0990cb6a2_0_586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g2d0990cb6a2_0_586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0" name="Google Shape;510;g2d0990cb6a2_0_586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1" name="Google Shape;511;g2d0990cb6a2_0_586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g2d0990cb6a2_0_586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g2d0990cb6a2_0_586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4" name="Google Shape;514;g2d0990cb6a2_0_586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g2d0990cb6a2_0_586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g2d0990cb6a2_0_586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7" name="Google Shape;517;g2d0990cb6a2_0_586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g2d0990cb6a2_0_586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0990cb6a2_0_601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d0990cb6a2_0_601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g2d0990cb6a2_0_601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g2d0990cb6a2_0_601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g2d0990cb6a2_0_601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g2d0990cb6a2_0_60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g2d0990cb6a2_0_601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d0990cb6a2_0_609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g2d0990cb6a2_0_609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0" name="Google Shape;530;g2d0990cb6a2_0_609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1" name="Google Shape;531;g2d0990cb6a2_0_609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2" name="Google Shape;532;g2d0990cb6a2_0_609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g2d0990cb6a2_0_609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4" name="Google Shape;534;g2d0990cb6a2_0_609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g2d0990cb6a2_0_609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g2d0990cb6a2_0_60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0990cb6a2_0_619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9" name="Google Shape;539;g2d0990cb6a2_0_619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g2d0990cb6a2_0_619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1" name="Google Shape;541;g2d0990cb6a2_0_61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0990cb6a2_0_6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g2d0990cb6a2_0_624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g2d0990cb6a2_0_624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6" name="Google Shape;546;g2d0990cb6a2_0_6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0990cb6a2_0_629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g2d0990cb6a2_0_629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g2d0990cb6a2_0_629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g2d0990cb6a2_0_629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52" name="Google Shape;552;g2d0990cb6a2_0_62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0990cb6a2_0_635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g2d0990cb6a2_0_635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g2d0990cb6a2_0_635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g2d0990cb6a2_0_635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g2d0990cb6a2_0_6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0990cb6a2_0_641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0990cb6a2_0_641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d0990cb6a2_0_641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d0990cb6a2_0_641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g2d0990cb6a2_0_641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g2d0990cb6a2_0_641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g2d0990cb6a2_0_641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g2d0990cb6a2_0_641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g2d0990cb6a2_0_641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g2d0990cb6a2_0_641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g2d0990cb6a2_0_641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" name="Google Shape;571;g2d0990cb6a2_0_64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2" name="Google Shape;572;g2d0990cb6a2_0_641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g2d0990cb6a2_0_641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0990cb6a2_0_656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g2d0990cb6a2_0_656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77" name="Google Shape;577;g2d0990cb6a2_0_656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78" name="Google Shape;578;g2d0990cb6a2_0_656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2d0990cb6a2_0_656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g2d0990cb6a2_0_656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2d0990cb6a2_0_656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2" name="Google Shape;582;g2d0990cb6a2_0_656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g2d0990cb6a2_0_656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4" name="Google Shape;584;g2d0990cb6a2_0_656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5" name="Google Shape;585;g2d0990cb6a2_0_656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6" name="Google Shape;586;g2d0990cb6a2_0_656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7" name="Google Shape;587;g2d0990cb6a2_0_656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8" name="Google Shape;588;g2d0990cb6a2_0_656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g2d0990cb6a2_0_656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0" name="Google Shape;590;g2d0990cb6a2_0_656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g2d0990cb6a2_0_656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g2d0990cb6a2_0_65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30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0990cb6a2_0_67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5" name="Google Shape;595;g2d0990cb6a2_0_675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6" name="Google Shape;596;g2d0990cb6a2_0_675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97" name="Google Shape;597;g2d0990cb6a2_0_675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g2d0990cb6a2_0_675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g2d0990cb6a2_0_675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g2d0990cb6a2_0_675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g2d0990cb6a2_0_675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2" name="Google Shape;602;g2d0990cb6a2_0_675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g2d0990cb6a2_0_675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4" name="Google Shape;604;g2d0990cb6a2_0_675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5" name="Google Shape;605;g2d0990cb6a2_0_675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6" name="Google Shape;606;g2d0990cb6a2_0_675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7" name="Google Shape;607;g2d0990cb6a2_0_675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8" name="Google Shape;608;g2d0990cb6a2_0_675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9" name="Google Shape;609;g2d0990cb6a2_0_675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0" name="Google Shape;610;g2d0990cb6a2_0_675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1" name="Google Shape;611;g2d0990cb6a2_0_675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2" name="Google Shape;612;g2d0990cb6a2_0_675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13" name="Google Shape;613;g2d0990cb6a2_0_675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4" name="Google Shape;614;g2d0990cb6a2_0_675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5" name="Google Shape;615;g2d0990cb6a2_0_67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g2d0990cb6a2_0_67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d0990cb6a2_0_699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d0990cb6a2_0_699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g2d0990cb6a2_0_699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g2d0990cb6a2_0_699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2" name="Google Shape;622;g2d0990cb6a2_0_699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3" name="Google Shape;623;g2d0990cb6a2_0_699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4" name="Google Shape;624;g2d0990cb6a2_0_699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5" name="Google Shape;625;g2d0990cb6a2_0_699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6" name="Google Shape;626;g2d0990cb6a2_0_699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27" name="Google Shape;627;g2d0990cb6a2_0_699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g2d0990cb6a2_0_699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9" name="Google Shape;629;g2d0990cb6a2_0_699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g2d0990cb6a2_0_69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0990cb6a2_0_713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d0990cb6a2_0_713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4" name="Google Shape;634;g2d0990cb6a2_0_713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g2d0990cb6a2_0_71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0990cb6a2_0_718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0990cb6a2_0_71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9" name="Google Shape;639;g2d0990cb6a2_0_718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g2d0990cb6a2_0_718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g2d0990cb6a2_0_718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g2d0990cb6a2_0_718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2d0990cb6a2_0_718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4" name="Google Shape;644;g2d0990cb6a2_0_718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5" name="Google Shape;645;g2d0990cb6a2_0_718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6" name="Google Shape;646;g2d0990cb6a2_0_718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7" name="Google Shape;647;g2d0990cb6a2_0_718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8" name="Google Shape;648;g2d0990cb6a2_0_71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d0990cb6a2_0_731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g2d0990cb6a2_0_731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g2d0990cb6a2_0_731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3" name="Google Shape;653;g2d0990cb6a2_0_731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g2d0990cb6a2_0_731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5" name="Google Shape;655;g2d0990cb6a2_0_731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6" name="Google Shape;656;g2d0990cb6a2_0_731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7" name="Google Shape;657;g2d0990cb6a2_0_73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0990cb6a2_0_740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g2d0990cb6a2_0_740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g2d0990cb6a2_0_740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g2d0990cb6a2_0_740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3" name="Google Shape;663;g2d0990cb6a2_0_740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4" name="Google Shape;664;g2d0990cb6a2_0_740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5" name="Google Shape;665;g2d0990cb6a2_0_74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6" name="Google Shape;666;g2d0990cb6a2_0_740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0990cb6a2_0_74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9" name="Google Shape;669;g2d0990cb6a2_0_74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g2d0990cb6a2_0_74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1" name="Google Shape;671;g2d0990cb6a2_0_74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2" name="Google Shape;672;g2d0990cb6a2_0_74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g2d0990cb6a2_0_749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g2d0990cb6a2_0_749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g2d0990cb6a2_0_749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0990cb6a2_0_758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8" name="Google Shape;678;g2d0990cb6a2_0_758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g2d0990cb6a2_0_758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0" name="Google Shape;680;g2d0990cb6a2_0_75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g2d0990cb6a2_0_758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2" name="Google Shape;682;g2d0990cb6a2_0_758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3" name="Google Shape;683;g2d0990cb6a2_0_758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4" name="Google Shape;684;g2d0990cb6a2_0_75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g2d0990cb6a2_0_7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d0990cb6a2_0_768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g2d0990cb6a2_0_76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g2d0990cb6a2_0_768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0" name="Google Shape;690;g2d0990cb6a2_0_768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g2d0990cb6a2_0_768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2" name="Google Shape;692;g2d0990cb6a2_0_768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3" name="Google Shape;693;g2d0990cb6a2_0_768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4" name="Google Shape;694;g2d0990cb6a2_0_768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g2d0990cb6a2_0_768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g2d0990cb6a2_0_768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g2d0990cb6a2_0_768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g2d0990cb6a2_0_768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g2d0990cb6a2_0_768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g2d0990cb6a2_0_76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d0990cb6a2_0_783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d0990cb6a2_0_783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d0990cb6a2_0_78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g2d0990cb6a2_0_783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g2d0990cb6a2_0_783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31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0990cb6a2_0_789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9" name="Google Shape;709;g2d0990cb6a2_0_789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0" name="Google Shape;710;g2d0990cb6a2_0_78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g2d0990cb6a2_0_789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2" name="Google Shape;712;g2d0990cb6a2_0_789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0990cb6a2_0_79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5" name="Google Shape;715;g2d0990cb6a2_0_79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g2d0990cb6a2_0_795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7" name="Google Shape;717;g2d0990cb6a2_0_795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8" name="Google Shape;718;g2d0990cb6a2_0_79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d0990cb6a2_0_801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1" name="Google Shape;721;g2d0990cb6a2_0_801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2" name="Google Shape;722;g2d0990cb6a2_0_801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d0990cb6a2_0_80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g2d0990cb6a2_0_805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6" name="Google Shape;726;g2d0990cb6a2_0_80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g2d0990cb6a2_0_805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29" name="Google Shape;729;g2d0990cb6a2_0_8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2d0990cb6a2_0_81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2" name="Google Shape;732;g2d0990cb6a2_0_8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d0990cb6a2_0_813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g2d0990cb6a2_0_813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735" name="Google Shape;735;g2d0990cb6a2_0_813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7" name="Google Shape;737;g2d0990cb6a2_0_8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2d0990cb6a2_0_818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g2d0990cb6a2_0_818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0" name="Google Shape;740;g2d0990cb6a2_0_818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95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0990cb6a2_0_45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5" name="Google Shape;375;g2d0990cb6a2_0_455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g2d0990cb6a2_0_4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"/>
          <p:cNvSpPr txBox="1"/>
          <p:nvPr>
            <p:ph type="title"/>
          </p:nvPr>
        </p:nvSpPr>
        <p:spPr>
          <a:xfrm>
            <a:off x="2777175" y="792800"/>
            <a:ext cx="5943600" cy="24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3900">
                <a:solidFill>
                  <a:schemeClr val="accent1"/>
                </a:solidFill>
              </a:rPr>
              <a:t>LogiTest Presentation</a:t>
            </a:r>
            <a:endParaRPr sz="3900">
              <a:solidFill>
                <a:schemeClr val="accent1"/>
              </a:solidFill>
            </a:endParaRPr>
          </a:p>
        </p:txBody>
      </p:sp>
      <p:sp>
        <p:nvSpPr>
          <p:cNvPr id="746" name="Google Shape;746;p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7" name="Google Shape;747;p1"/>
          <p:cNvSpPr txBox="1"/>
          <p:nvPr/>
        </p:nvSpPr>
        <p:spPr>
          <a:xfrm>
            <a:off x="4811325" y="469345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8" name="Google Shape;748;p1"/>
          <p:cNvSpPr txBox="1"/>
          <p:nvPr/>
        </p:nvSpPr>
        <p:spPr>
          <a:xfrm>
            <a:off x="5748975" y="3419014"/>
            <a:ext cx="310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oppins"/>
              <a:buChar char="-"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Xinyue Yu</a:t>
            </a:r>
            <a:endParaRPr/>
          </a:p>
          <a:p>
            <a:pPr indent="0" lvl="0" marL="63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8f55973d16_0_152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7" name="Google Shape;837;g28f55973d16_0_152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3)  Inferences From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8" name="Google Shape;838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061125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25" y="3330675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3330675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25" y="1143000"/>
            <a:ext cx="1240774" cy="12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28f55973d16_0_152"/>
          <p:cNvSpPr txBox="1"/>
          <p:nvPr/>
        </p:nvSpPr>
        <p:spPr>
          <a:xfrm>
            <a:off x="1524950" y="11430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Growth Trends: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mix of positive and negative growth rates.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43" name="Google Shape;843;g28f55973d16_0_152"/>
          <p:cNvSpPr txBox="1"/>
          <p:nvPr/>
        </p:nvSpPr>
        <p:spPr>
          <a:xfrm>
            <a:off x="6144000" y="11430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Seasonality: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"Karax- Rainbow" has consistently high growth rates in the second half of the year (September to December).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44" name="Google Shape;844;g28f55973d16_0_152"/>
          <p:cNvSpPr txBox="1"/>
          <p:nvPr/>
        </p:nvSpPr>
        <p:spPr>
          <a:xfrm>
            <a:off x="1677350" y="33306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Variability: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"Recoil" and "Stalker" show high variability.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45" name="Google Shape;845;g28f55973d16_0_152"/>
          <p:cNvSpPr txBox="1"/>
          <p:nvPr/>
        </p:nvSpPr>
        <p:spPr>
          <a:xfrm>
            <a:off x="6144000" y="348225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Consistency: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"WCB-Barcelona" and "WCB-Rangoon Nara" show relatively consistent growth rates.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8f55973d16_0_159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1" name="Google Shape;851;g28f55973d16_0_159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4)  T</a:t>
            </a:r>
            <a:r>
              <a:rPr lang="en-US">
                <a:solidFill>
                  <a:schemeClr val="lt1"/>
                </a:solidFill>
              </a:rPr>
              <a:t>ier Store Level Performance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2" name="Google Shape;852;g28f55973d16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900"/>
            <a:ext cx="5022501" cy="327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28f55973d16_0_159"/>
          <p:cNvSpPr txBox="1"/>
          <p:nvPr/>
        </p:nvSpPr>
        <p:spPr>
          <a:xfrm>
            <a:off x="604300" y="4093725"/>
            <a:ext cx="411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25th Percentile: -6.259109765668796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50th Percentile: 19.028006589785832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75th Percentile: 62.31205275054753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90th Percentile: 116.24203821656052</a:t>
            </a:r>
            <a:endParaRPr/>
          </a:p>
        </p:txBody>
      </p:sp>
      <p:sp>
        <p:nvSpPr>
          <p:cNvPr id="854" name="Google Shape;854;g28f55973d16_0_159"/>
          <p:cNvSpPr txBox="1"/>
          <p:nvPr/>
        </p:nvSpPr>
        <p:spPr>
          <a:xfrm>
            <a:off x="5537200" y="993200"/>
            <a:ext cx="33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thresholds = [-6.259, 19.028, 62.312, 116.242]</a:t>
            </a:r>
            <a:endParaRPr/>
          </a:p>
        </p:txBody>
      </p:sp>
      <p:pic>
        <p:nvPicPr>
          <p:cNvPr id="855" name="Google Shape;855;g28f55973d16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00" y="1940495"/>
            <a:ext cx="887400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28f55973d16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00" y="3504770"/>
            <a:ext cx="887400" cy="8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g28f55973d16_0_159"/>
          <p:cNvSpPr txBox="1"/>
          <p:nvPr/>
        </p:nvSpPr>
        <p:spPr>
          <a:xfrm>
            <a:off x="6854500" y="2070275"/>
            <a:ext cx="142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8" name="Google Shape;858;g28f55973d16_0_159"/>
          <p:cNvSpPr txBox="1"/>
          <p:nvPr/>
        </p:nvSpPr>
        <p:spPr>
          <a:xfrm>
            <a:off x="6854500" y="3697663"/>
            <a:ext cx="142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d0990cb6a2_0_3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4" name="Google Shape;864;g2d0990cb6a2_0_3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4)  Tier Store Level Performance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5" name="Google Shape;865;g2d0990cb6a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" y="939895"/>
            <a:ext cx="887400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g2d0990cb6a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" y="3502895"/>
            <a:ext cx="887400" cy="8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g2d0990cb6a2_0_35"/>
          <p:cNvSpPr txBox="1"/>
          <p:nvPr/>
        </p:nvSpPr>
        <p:spPr>
          <a:xfrm>
            <a:off x="1465225" y="1069675"/>
            <a:ext cx="142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g2d0990cb6a2_0_35"/>
          <p:cNvSpPr txBox="1"/>
          <p:nvPr/>
        </p:nvSpPr>
        <p:spPr>
          <a:xfrm>
            <a:off x="1465225" y="3695788"/>
            <a:ext cx="142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9" name="Google Shape;869;g2d0990cb6a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575" y="749900"/>
            <a:ext cx="5464351" cy="4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2d0990cb6a2_0_35"/>
          <p:cNvSpPr txBox="1"/>
          <p:nvPr/>
        </p:nvSpPr>
        <p:spPr>
          <a:xfrm>
            <a:off x="1301750" y="3402900"/>
            <a:ext cx="20298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✔️</a:t>
            </a:r>
            <a:endParaRPr sz="10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1" name="Google Shape;871;g2d0990cb6a2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575" y="661490"/>
            <a:ext cx="5464351" cy="439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d0990cb6a2_0_49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7" name="Google Shape;877;g2d0990cb6a2_0_49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5)  Store-Warehouse Selection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8" name="Google Shape;878;g2d0990cb6a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809463"/>
            <a:ext cx="1401275" cy="1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2d0990cb6a2_0_49"/>
          <p:cNvSpPr txBox="1"/>
          <p:nvPr/>
        </p:nvSpPr>
        <p:spPr>
          <a:xfrm>
            <a:off x="1895900" y="1907813"/>
            <a:ext cx="42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OpenCage - get Coordinates of stores</a:t>
            </a:r>
            <a:endParaRPr sz="1800"/>
          </a:p>
        </p:txBody>
      </p:sp>
      <p:sp>
        <p:nvSpPr>
          <p:cNvPr id="880" name="Google Shape;880;g2d0990cb6a2_0_49"/>
          <p:cNvSpPr txBox="1"/>
          <p:nvPr/>
        </p:nvSpPr>
        <p:spPr>
          <a:xfrm>
            <a:off x="1895900" y="2595138"/>
            <a:ext cx="67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geopy.distance import geodesic - get Distances from stores to warehouses</a:t>
            </a:r>
            <a:endParaRPr sz="1800"/>
          </a:p>
        </p:txBody>
      </p:sp>
      <p:pic>
        <p:nvPicPr>
          <p:cNvPr id="881" name="Google Shape;881;g2d0990cb6a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450" y="661500"/>
            <a:ext cx="5630644" cy="4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0"/>
          <p:cNvSpPr txBox="1"/>
          <p:nvPr>
            <p:ph type="title"/>
          </p:nvPr>
        </p:nvSpPr>
        <p:spPr>
          <a:xfrm>
            <a:off x="0" y="2226725"/>
            <a:ext cx="91440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lt1"/>
                </a:solidFill>
              </a:rPr>
              <a:t>Thank You</a:t>
            </a:r>
            <a:br>
              <a:rPr lang="en-US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</p:txBody>
      </p:sp>
      <p:sp>
        <p:nvSpPr>
          <p:cNvPr id="887" name="Google Shape;887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8" name="Google Shape;888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f55973d16_0_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1, Supply Chain Dataset: sc_data.csv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4" name="Google Shape;754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5" name="Google Shape;755;g28f55973d1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" y="813900"/>
            <a:ext cx="4191898" cy="37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g28f55973d16_0_6"/>
          <p:cNvCxnSpPr/>
          <p:nvPr/>
        </p:nvCxnSpPr>
        <p:spPr>
          <a:xfrm flipH="1" rot="10800000">
            <a:off x="3978173" y="2278100"/>
            <a:ext cx="1395600" cy="18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g28f55973d16_0_6"/>
          <p:cNvCxnSpPr/>
          <p:nvPr/>
        </p:nvCxnSpPr>
        <p:spPr>
          <a:xfrm>
            <a:off x="139675" y="2553275"/>
            <a:ext cx="3838500" cy="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g28f55973d16_0_6"/>
          <p:cNvCxnSpPr>
            <a:stCxn id="755" idx="1"/>
          </p:cNvCxnSpPr>
          <p:nvPr/>
        </p:nvCxnSpPr>
        <p:spPr>
          <a:xfrm>
            <a:off x="139675" y="2702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g28f55973d16_0_6"/>
          <p:cNvSpPr txBox="1"/>
          <p:nvPr/>
        </p:nvSpPr>
        <p:spPr>
          <a:xfrm>
            <a:off x="5436325" y="2045000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Type transformation</a:t>
            </a:r>
            <a:endParaRPr/>
          </a:p>
        </p:txBody>
      </p:sp>
      <p:pic>
        <p:nvPicPr>
          <p:cNvPr id="760" name="Google Shape;760;g28f55973d1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225025"/>
            <a:ext cx="91439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28f55973d1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500" y="560100"/>
            <a:ext cx="5815996" cy="4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8f55973d16_0_3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28f55973d16_0_33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9" name="Google Shape;769;g28f55973d1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525" y="182575"/>
            <a:ext cx="9144001" cy="44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28f55973d16_0_33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2: Product Data Analysis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5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7" name="Google Shape;777;p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8" name="Google Shape;77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997400"/>
            <a:ext cx="1947575" cy="19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849" y="844550"/>
            <a:ext cx="2253300" cy="22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5"/>
          <p:cNvCxnSpPr>
            <a:stCxn id="778" idx="3"/>
            <a:endCxn id="779" idx="1"/>
          </p:cNvCxnSpPr>
          <p:nvPr/>
        </p:nvCxnSpPr>
        <p:spPr>
          <a:xfrm>
            <a:off x="2487325" y="1971188"/>
            <a:ext cx="3342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5"/>
          <p:cNvSpPr txBox="1"/>
          <p:nvPr/>
        </p:nvSpPr>
        <p:spPr>
          <a:xfrm>
            <a:off x="3282050" y="1356700"/>
            <a:ext cx="1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DataFrame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5"/>
          <p:cNvSpPr txBox="1"/>
          <p:nvPr/>
        </p:nvSpPr>
        <p:spPr>
          <a:xfrm>
            <a:off x="486650" y="3225600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Address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5"/>
          <p:cNvSpPr txBox="1"/>
          <p:nvPr/>
        </p:nvSpPr>
        <p:spPr>
          <a:xfrm>
            <a:off x="3282050" y="2185500"/>
            <a:ext cx="1565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5"/>
          <p:cNvSpPr txBox="1"/>
          <p:nvPr/>
        </p:nvSpPr>
        <p:spPr>
          <a:xfrm>
            <a:off x="5750500" y="3280875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f55973d16_0_71"/>
          <p:cNvSpPr txBox="1"/>
          <p:nvPr/>
        </p:nvSpPr>
        <p:spPr>
          <a:xfrm>
            <a:off x="75897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/>
          </a:p>
        </p:txBody>
      </p:sp>
      <p:sp>
        <p:nvSpPr>
          <p:cNvPr id="790" name="Google Shape;790;g28f55973d16_0_71"/>
          <p:cNvSpPr txBox="1"/>
          <p:nvPr/>
        </p:nvSpPr>
        <p:spPr>
          <a:xfrm>
            <a:off x="536712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/>
          </a:p>
        </p:txBody>
      </p:sp>
      <p:sp>
        <p:nvSpPr>
          <p:cNvPr id="791" name="Google Shape;791;g28f55973d16_0_71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2" name="Google Shape;792;g28f55973d16_0_71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>
                <a:solidFill>
                  <a:schemeClr val="lt1"/>
                </a:solidFill>
              </a:rPr>
              <a:t>1)  Join Data 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3" name="Google Shape;793;g28f55973d16_0_71"/>
          <p:cNvSpPr/>
          <p:nvPr/>
        </p:nvSpPr>
        <p:spPr>
          <a:xfrm>
            <a:off x="1749350" y="1358550"/>
            <a:ext cx="3000000" cy="2787900"/>
          </a:xfrm>
          <a:prstGeom prst="ellipse">
            <a:avLst/>
          </a:prstGeom>
          <a:solidFill>
            <a:srgbClr val="00EAD0">
              <a:alpha val="5062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Desc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4" name="Google Shape;794;g28f55973d16_0_71"/>
          <p:cNvSpPr/>
          <p:nvPr/>
        </p:nvSpPr>
        <p:spPr>
          <a:xfrm>
            <a:off x="3914400" y="1358550"/>
            <a:ext cx="3000000" cy="2787900"/>
          </a:xfrm>
          <a:prstGeom prst="ellipse">
            <a:avLst/>
          </a:prstGeom>
          <a:solidFill>
            <a:srgbClr val="FF7F2C">
              <a:alpha val="512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Store Number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Monthly Sales Data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5" name="Google Shape;795;g28f55973d16_0_71"/>
          <p:cNvSpPr txBox="1"/>
          <p:nvPr/>
        </p:nvSpPr>
        <p:spPr>
          <a:xfrm>
            <a:off x="3914400" y="2475450"/>
            <a:ext cx="8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SKU </a:t>
            </a:r>
            <a:endParaRPr/>
          </a:p>
        </p:txBody>
      </p:sp>
      <p:sp>
        <p:nvSpPr>
          <p:cNvPr id="796" name="Google Shape;796;g28f55973d16_0_71"/>
          <p:cNvSpPr txBox="1"/>
          <p:nvPr/>
        </p:nvSpPr>
        <p:spPr>
          <a:xfrm>
            <a:off x="775050" y="4210000"/>
            <a:ext cx="71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 if all SKUs in df_dt are in df_pl and all SKUs in df_pl are in df_dt.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8f55973d16_0_103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g28f55973d16_0_103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YoY</a:t>
            </a:r>
            <a:r>
              <a:rPr lang="en-US">
                <a:solidFill>
                  <a:schemeClr val="lt1"/>
                </a:solidFill>
              </a:rPr>
              <a:t> growth by month of the product 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g28f55973d16_0_103"/>
          <p:cNvSpPr txBox="1"/>
          <p:nvPr/>
        </p:nvSpPr>
        <p:spPr>
          <a:xfrm>
            <a:off x="922100" y="2394600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YoY Growth rate=(Current Year Sales by month−Previous Year Sales by month)/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Year Sales by month</a:t>
            </a:r>
            <a:endParaRPr/>
          </a:p>
        </p:txBody>
      </p:sp>
      <p:pic>
        <p:nvPicPr>
          <p:cNvPr id="804" name="Google Shape;804;g28f55973d16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80788"/>
            <a:ext cx="5422502" cy="16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28f55973d16_0_103"/>
          <p:cNvSpPr txBox="1"/>
          <p:nvPr/>
        </p:nvSpPr>
        <p:spPr>
          <a:xfrm>
            <a:off x="901700" y="3476550"/>
            <a:ext cx="718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Visualize this trend: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Heatmap, Line Chart, Stacked Bar Chart.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8f55973d16_0_126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1" name="Google Shape;811;g28f55973d16_0_12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Sales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2" name="Google Shape;812;g28f55973d16_0_126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3" name="Google Shape;813;g28f55973d16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358" y="661500"/>
            <a:ext cx="6407366" cy="4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28f55973d16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75" y="1520200"/>
            <a:ext cx="8839199" cy="26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8f55973d16_0_143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g28f55973d16_0_143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</a:t>
            </a:r>
            <a:r>
              <a:rPr lang="en-US">
                <a:solidFill>
                  <a:schemeClr val="lt1"/>
                </a:solidFill>
              </a:rPr>
              <a:t>Sales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1" name="Google Shape;821;g28f55973d16_0_143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Stacked Bar Chart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2" name="Google Shape;822;g28f55973d16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25" y="991525"/>
            <a:ext cx="6608150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d0990cb6a2_0_447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8" name="Google Shape;828;g2d0990cb6a2_0_447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Sales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9" name="Google Shape;829;g2d0990cb6a2_0_447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 Charts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0" name="Google Shape;830;g2d0990cb6a2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00" y="977757"/>
            <a:ext cx="7180801" cy="376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2d0990cb6a2_0_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125" y="977750"/>
            <a:ext cx="8153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