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1pPr>
    <a:lvl2pPr indent="228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2pPr>
    <a:lvl3pPr indent="457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3pPr>
    <a:lvl4pPr indent="685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4pPr>
    <a:lvl5pPr indent="9144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5pPr>
    <a:lvl6pPr indent="11430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6pPr>
    <a:lvl7pPr indent="13716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7pPr>
    <a:lvl8pPr indent="16002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8pPr>
    <a:lvl9pPr indent="1828800" algn="ctr" defTabSz="584200">
      <a:defRPr sz="4000">
        <a:solidFill>
          <a:srgbClr val="625B48"/>
        </a:solidFill>
        <a:latin typeface="+mn-lt"/>
        <a:ea typeface="+mn-ea"/>
        <a:cs typeface="+mn-cs"/>
        <a:sym typeface="Dido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1. typeAliasesPackage,typeHandlersPackage是逗号、分号、TAB分隔的字符串数组</a:t>
            </a:r>
            <a:endParaRPr sz="2400"/>
          </a:p>
          <a:p>
            <a:pPr lvl="0">
              <a:defRPr sz="1800"/>
            </a:pPr>
            <a:r>
              <a:rPr sz="2400"/>
              <a:t>2. mapperLocations的类型是Resouce[]</a:t>
            </a:r>
            <a:endParaRPr sz="2400"/>
          </a:p>
          <a:p>
            <a:pPr lvl="0">
              <a:defRPr sz="1800"/>
            </a:pPr>
            <a:r>
              <a:rPr sz="2400"/>
              <a:t>3. 通过mybatis-config.xml能配置的，在这里基本也能配置，settings除外</a:t>
            </a:r>
            <a:endParaRPr sz="2400"/>
          </a:p>
          <a:p>
            <a:pPr lvl="0">
              <a:defRPr sz="1800"/>
            </a:pPr>
            <a:r>
              <a:rPr sz="2400"/>
              <a:t>4. typeAliasesSuperType只有在这里能配置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两种方式最终实现是一样的，就是扫描basePackage包里的相关Mapper接口，然后实例化代理类并注册到Spring容器中。然后，我们就可以根据Mapper接口进行注入了。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3333" indent="-423333">
              <a:buSzPct val="100000"/>
              <a:buAutoNum type="arabicPeriod" startAt="1"/>
              <a:defRPr sz="1800"/>
            </a:pPr>
            <a:r>
              <a:rPr sz="2400"/>
              <a:t>最多只能有一个RowBounds，一个ResultHandler</a:t>
            </a:r>
            <a:endParaRPr sz="2400"/>
          </a:p>
          <a:p>
            <a:pPr lvl="0" marL="423333" indent="-423333">
              <a:buSzPct val="100000"/>
              <a:buAutoNum type="arabicPeriod" startAt="1"/>
              <a:defRPr sz="1800"/>
            </a:pPr>
            <a:r>
              <a:rPr sz="2400"/>
              <a:t>如果接受ResultHandler参数，返回数据类型必须为void，否则无效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1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2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3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4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1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2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3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4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1</a:t>
            </a:r>
            <a:endParaRPr sz="2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2</a:t>
            </a:r>
            <a:endParaRPr sz="2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3</a:t>
            </a:r>
            <a:endParaRPr sz="2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4</a:t>
            </a:r>
            <a:endParaRPr sz="2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1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2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3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4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1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2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3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4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1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2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3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4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1</a:t>
            </a:r>
            <a:endParaRPr sz="3600">
              <a:solidFill>
                <a:srgbClr val="625B4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2</a:t>
            </a:r>
            <a:endParaRPr sz="3600">
              <a:solidFill>
                <a:srgbClr val="625B4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3</a:t>
            </a:r>
            <a:endParaRPr sz="3600">
              <a:solidFill>
                <a:srgbClr val="625B4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4</a:t>
            </a:r>
            <a:endParaRPr sz="3600">
              <a:solidFill>
                <a:srgbClr val="625B4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sz="7600">
          <a:solidFill>
            <a:srgbClr val="85604A"/>
          </a:solidFill>
          <a:latin typeface="+mn-lt"/>
          <a:ea typeface="+mn-ea"/>
          <a:cs typeface="+mn-cs"/>
          <a:sym typeface="Didot"/>
        </a:defRPr>
      </a:lvl9pPr>
    </p:titleStyle>
    <p:bodyStyle>
      <a:lvl1pPr marL="381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1pPr>
      <a:lvl2pPr marL="762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2pPr>
      <a:lvl3pPr marL="1143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3pPr>
      <a:lvl4pPr marL="1524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4pPr>
      <a:lvl5pPr marL="1905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5pPr>
      <a:lvl6pPr marL="2286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6pPr>
      <a:lvl7pPr marL="2667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7pPr>
      <a:lvl8pPr marL="3048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8pPr>
      <a:lvl9pPr marL="3429000" indent="-381000" defTabSz="584200">
        <a:spcBef>
          <a:spcPts val="3200"/>
        </a:spcBef>
        <a:buClr>
          <a:srgbClr val="9A7865"/>
        </a:buClr>
        <a:buSzPct val="40000"/>
        <a:buFont typeface="Georgia"/>
        <a:buBlip>
          <a:blip r:embed="rId3"/>
        </a:buBlip>
        <a:defRPr sz="3600">
          <a:solidFill>
            <a:srgbClr val="625B48"/>
          </a:solidFill>
          <a:latin typeface="+mn-lt"/>
          <a:ea typeface="+mn-ea"/>
          <a:cs typeface="+mn-cs"/>
          <a:sym typeface="Didot"/>
        </a:defRPr>
      </a:lvl9pPr>
    </p:bodyStyle>
    <p:otherStyle>
      <a:lvl1pPr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1pPr>
      <a:lvl2pPr indent="228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2pPr>
      <a:lvl3pPr indent="457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3pPr>
      <a:lvl4pPr indent="685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4pPr>
      <a:lvl5pPr indent="9144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5pPr>
      <a:lvl6pPr indent="11430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6pPr>
      <a:lvl7pPr indent="13716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7pPr>
      <a:lvl8pPr indent="16002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8pPr>
      <a:lvl9pPr indent="1828800" algn="ctr" defTabSz="584200">
        <a:defRPr b="1">
          <a:solidFill>
            <a:schemeClr val="tx1"/>
          </a:solidFill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mybatis.github.io/mybatis-3/zh/" TargetMode="External"/><Relationship Id="rId4" Type="http://schemas.openxmlformats.org/officeDocument/2006/relationships/hyperlink" Target="http://mybatis.github.io/spring/zh/" TargetMode="External"/><Relationship Id="rId5" Type="http://schemas.openxmlformats.org/officeDocument/2006/relationships/hyperlink" Target="http://mybatis.github.io/velocity-scripting/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MyBatis Introduction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1104900" y="939800"/>
            <a:ext cx="10795000" cy="157063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 custom tag: &lt;scan&gt;</a:t>
            </a:r>
          </a:p>
        </p:txBody>
      </p:sp>
      <p:sp>
        <p:nvSpPr>
          <p:cNvPr id="67" name="Shape 67"/>
          <p:cNvSpPr/>
          <p:nvPr/>
        </p:nvSpPr>
        <p:spPr>
          <a:xfrm>
            <a:off x="1003846" y="2768600"/>
            <a:ext cx="10997109" cy="481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&lt;?xml version="1.0" encoding="UTF-8"?&gt;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&lt;beans xmlns="http://www.springframework.org/schema/beans"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xmlns:xsi="http://www.w3.org/2001/XMLSchema-instance"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xmlns:mybatis="http://mybatis.org/schema/mybatis-spring"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xsi:schemaLocation="http://www.springframework.org/schema/beans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    http://www.springframework.org/schema/beans/spring-beans.xsd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    http://mybatis.org/schema/mybatis-spring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    http://mybatis.org/schema/mybatis-spring.xsd"&gt;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&lt;mybatis:scan base-package=“org.test.mapper”/&gt;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&lt;/beans&gt;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1104900" y="939800"/>
            <a:ext cx="10795000" cy="15706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Bean: MapperScannerConfigurer</a:t>
            </a:r>
          </a:p>
        </p:txBody>
      </p:sp>
      <p:sp>
        <p:nvSpPr>
          <p:cNvPr id="70" name="Shape 70"/>
          <p:cNvSpPr/>
          <p:nvPr/>
        </p:nvSpPr>
        <p:spPr>
          <a:xfrm>
            <a:off x="762546" y="2870200"/>
            <a:ext cx="11572668" cy="481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&lt;?xml version="1.0" encoding="UTF-8"?&gt;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&lt;beans xmlns="http://www.springframework.org/schema/beans"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xmlns:xsi="http://www.w3.org/2001/XMLSchema-instance"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xsi:schemaLocation="http://www.springframework.org/schema/beans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    http://www.springframework.org/schema/beans/spring-beans.xsd"&gt;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&lt;bean class="org.mybatis.spring.mapper.MapperScannerConfigurer"&gt;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&lt;property name="basePackage" value=“org.test.mapper"/&gt;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    &lt;property name="sqlSessionFactoryBeanName" value="sqlSessionFactory"/&gt;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&lt;/bean&gt;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&lt;/beans&gt;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3. TypeHandler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 Type Aliases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 TypeHandlers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Custom TypeHandlers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104900" y="584200"/>
            <a:ext cx="10795000" cy="157063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 Type Aliases</a:t>
            </a:r>
          </a:p>
        </p:txBody>
      </p:sp>
      <p:sp>
        <p:nvSpPr>
          <p:cNvPr id="76" name="Shape 76"/>
          <p:cNvSpPr/>
          <p:nvPr/>
        </p:nvSpPr>
        <p:spPr>
          <a:xfrm>
            <a:off x="1003846" y="2032000"/>
            <a:ext cx="10997109" cy="715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_byte,_short,_int,_integer,_long,_double,_float, _boolean,byte,short,int,integer,long,double,float, boolean</a:t>
            </a:r>
            <a:endParaRPr sz="3600">
              <a:solidFill>
                <a:srgbClr val="625B48"/>
              </a:solidFill>
            </a:endParaRPr>
          </a:p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_byte[],_short[],_int[],_integer[],_long[],_double[], _float[],_boolean[],byte[],short[],int[],integer[], long[],double[],float[], boolean[]</a:t>
            </a:r>
            <a:endParaRPr sz="3600">
              <a:solidFill>
                <a:srgbClr val="625B48"/>
              </a:solidFill>
            </a:endParaRPr>
          </a:p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date,decimal,bigdecimal,biginteger,object, date[],decimal[],bigdecimal[],biginteger[],object[]</a:t>
            </a:r>
            <a:endParaRPr sz="3600">
              <a:solidFill>
                <a:srgbClr val="625B48"/>
              </a:solidFill>
            </a:endParaRPr>
          </a:p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string,hashmap,map,list,arraylist,collection, iterator,ResultSet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1104900" y="1257300"/>
            <a:ext cx="10795000" cy="2953119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 TypeHandlers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Custom TypeHandlers</a:t>
            </a:r>
          </a:p>
        </p:txBody>
      </p:sp>
      <p:sp>
        <p:nvSpPr>
          <p:cNvPr id="79" name="Shape 79"/>
          <p:cNvSpPr/>
          <p:nvPr/>
        </p:nvSpPr>
        <p:spPr>
          <a:xfrm>
            <a:off x="1676946" y="4127500"/>
            <a:ext cx="8447637" cy="166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implements TypeHandler&lt;T&gt;</a:t>
            </a:r>
            <a:endParaRPr sz="3600">
              <a:solidFill>
                <a:srgbClr val="625B48"/>
              </a:solidFill>
            </a:endParaRPr>
          </a:p>
          <a:p>
            <a:pPr lvl="1" marL="635000" indent="-635000" algn="l">
              <a:spcBef>
                <a:spcPts val="32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extends BaseTypeHandler&lt;T&gt;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276" y="1145395"/>
            <a:ext cx="11941471" cy="754356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1104900" y="1257300"/>
            <a:ext cx="10795000" cy="166542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TypeHandlers</a:t>
            </a:r>
          </a:p>
        </p:txBody>
      </p:sp>
      <p:sp>
        <p:nvSpPr>
          <p:cNvPr id="84" name="Shape 84"/>
          <p:cNvSpPr/>
          <p:nvPr/>
        </p:nvSpPr>
        <p:spPr>
          <a:xfrm>
            <a:off x="1689646" y="4013200"/>
            <a:ext cx="9388144" cy="1259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how MyBatis choose which type handler it should use with the column/property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4. Interceptor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4 types: </a:t>
            </a:r>
            <a:endParaRPr sz="3132">
              <a:solidFill>
                <a:srgbClr val="625B48"/>
              </a:solidFill>
            </a:endParaRPr>
          </a:p>
          <a:p>
            <a:pPr lvl="1" marL="552450" indent="-220979" defTabSz="508254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Executor</a:t>
            </a:r>
            <a:endParaRPr sz="3132">
              <a:solidFill>
                <a:srgbClr val="625B48"/>
              </a:solidFill>
            </a:endParaRPr>
          </a:p>
          <a:p>
            <a:pPr lvl="1" marL="552450" indent="-220979" defTabSz="508254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StatementHandler</a:t>
            </a:r>
            <a:endParaRPr sz="3132">
              <a:solidFill>
                <a:srgbClr val="625B48"/>
              </a:solidFill>
            </a:endParaRPr>
          </a:p>
          <a:p>
            <a:pPr lvl="1" marL="552450" indent="-220979" defTabSz="508254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ParameterHandler</a:t>
            </a:r>
            <a:endParaRPr sz="3132">
              <a:solidFill>
                <a:srgbClr val="625B48"/>
              </a:solidFill>
            </a:endParaRPr>
          </a:p>
          <a:p>
            <a:pPr lvl="1" marL="552450" indent="-220979" defTabSz="508254">
              <a:spcBef>
                <a:spcPts val="27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ResultSetHandler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implementation</a:t>
            </a:r>
            <a:endParaRPr sz="3132">
              <a:solidFill>
                <a:srgbClr val="625B48"/>
              </a:solidFill>
            </a:endParaRPr>
          </a:p>
          <a:p>
            <a:pPr lvl="0" marL="331470" indent="-331470" defTabSz="508254">
              <a:spcBef>
                <a:spcPts val="27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32">
                <a:solidFill>
                  <a:srgbClr val="625B48"/>
                </a:solidFill>
              </a:rPr>
              <a:t>configuration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5. Logging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Supported logging frameworks:</a:t>
            </a:r>
            <a:endParaRPr sz="3600">
              <a:solidFill>
                <a:srgbClr val="625B48"/>
              </a:solidFill>
            </a:endParaRPr>
          </a:p>
          <a:p>
            <a:pPr lvl="1">
              <a:spcBef>
                <a:spcPts val="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25B48"/>
                </a:solidFill>
              </a:rPr>
              <a:t>SLF4J</a:t>
            </a:r>
            <a:endParaRPr sz="3000">
              <a:solidFill>
                <a:srgbClr val="625B48"/>
              </a:solidFill>
            </a:endParaRPr>
          </a:p>
          <a:p>
            <a:pPr lvl="1">
              <a:spcBef>
                <a:spcPts val="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25B48"/>
                </a:solidFill>
              </a:rPr>
              <a:t>Apache Commons Logging</a:t>
            </a:r>
            <a:endParaRPr sz="3000">
              <a:solidFill>
                <a:srgbClr val="625B48"/>
              </a:solidFill>
            </a:endParaRPr>
          </a:p>
          <a:p>
            <a:pPr lvl="1">
              <a:spcBef>
                <a:spcPts val="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25B48"/>
                </a:solidFill>
              </a:rPr>
              <a:t>Log4j 2</a:t>
            </a:r>
            <a:endParaRPr sz="3000">
              <a:solidFill>
                <a:srgbClr val="625B48"/>
              </a:solidFill>
            </a:endParaRPr>
          </a:p>
          <a:p>
            <a:pPr lvl="1">
              <a:spcBef>
                <a:spcPts val="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25B48"/>
                </a:solidFill>
              </a:rPr>
              <a:t>Log4j</a:t>
            </a:r>
            <a:endParaRPr sz="3000">
              <a:solidFill>
                <a:srgbClr val="625B48"/>
              </a:solidFill>
            </a:endParaRPr>
          </a:p>
          <a:p>
            <a:pPr lvl="1">
              <a:spcBef>
                <a:spcPts val="200"/>
              </a:spcBef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625B48"/>
                </a:solidFill>
              </a:rPr>
              <a:t>JDK logging</a:t>
            </a:r>
            <a:endParaRPr sz="30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Auto find in classpath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Configure in code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1104900" y="1257300"/>
            <a:ext cx="10795000" cy="15275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Configure in code</a:t>
            </a:r>
          </a:p>
        </p:txBody>
      </p:sp>
      <p:sp>
        <p:nvSpPr>
          <p:cNvPr id="93" name="Shape 93"/>
          <p:cNvSpPr/>
          <p:nvPr/>
        </p:nvSpPr>
        <p:spPr>
          <a:xfrm>
            <a:off x="1219746" y="3479800"/>
            <a:ext cx="10558267" cy="3941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org.apache.ibatis.logging.LogFactory.useSlf4jLogging();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org.apache.ibatis.logging.LogFactory.useLog4JLogging();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org.apache.ibatis.logging.LogFactory.useJdkLogging();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org.apache.ibatis.logging.LogFactory.useCommonsLogging();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org.apache.ibatis.logging.LogFactory.useStdOutLogging();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Related Projects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104900" y="2794000"/>
            <a:ext cx="10795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625B48"/>
                </a:solidFill>
                <a:hlinkClick r:id="rId3" invalidUrl="" action="" tgtFrame="" tooltip="" history="1" highlightClick="0" endSnd="0"/>
              </a:rPr>
              <a:t>MyBatis 3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625B48"/>
                </a:solidFill>
                <a:hlinkClick r:id="rId4" invalidUrl="" action="" tgtFrame="" tooltip="" history="1" highlightClick="0" endSnd="0"/>
              </a:rPr>
              <a:t>MyBatis-Spring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625B48"/>
                </a:solidFill>
                <a:hlinkClick r:id="rId5" invalidUrl="" action="" tgtFrame="" tooltip="" history="1" highlightClick="0" endSnd="0"/>
              </a:rPr>
              <a:t>MyBatis-Velocity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992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992">
                <a:solidFill>
                  <a:srgbClr val="85604A"/>
                </a:solidFill>
              </a:rPr>
              <a:t>6. Global ResultMap / Global SQL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104900" y="29210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every mapper has a namespace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locate with namespace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&lt;… resultMap=“namespace.MyResultMap” …/&gt;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&lt;select …&gt;</a:t>
            </a:r>
            <a:br>
              <a:rPr sz="3600">
                <a:solidFill>
                  <a:srgbClr val="625B48"/>
                </a:solidFill>
              </a:rPr>
            </a:br>
            <a:r>
              <a:rPr sz="3600">
                <a:solidFill>
                  <a:srgbClr val="625B48"/>
                </a:solidFill>
              </a:rPr>
              <a:t>    &lt;include refid=“namespace.mysql”/&gt;</a:t>
            </a:r>
            <a:br>
              <a:rPr sz="3600">
                <a:solidFill>
                  <a:srgbClr val="625B48"/>
                </a:solidFill>
              </a:rPr>
            </a:br>
            <a:r>
              <a:rPr sz="3600">
                <a:solidFill>
                  <a:srgbClr val="625B48"/>
                </a:solidFill>
              </a:rPr>
              <a:t>    …</a:t>
            </a:r>
            <a:br>
              <a:rPr sz="3600">
                <a:solidFill>
                  <a:srgbClr val="625B48"/>
                </a:solidFill>
              </a:rPr>
            </a:br>
            <a:r>
              <a:rPr sz="3600">
                <a:solidFill>
                  <a:srgbClr val="625B48"/>
                </a:solidFill>
              </a:rPr>
              <a:t>&lt;/select&gt;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7. Mapper Method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Special parameters: RowBounds, ResultHandler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@Param Annotation</a:t>
            </a:r>
            <a:endParaRPr sz="3600">
              <a:solidFill>
                <a:srgbClr val="625B48"/>
              </a:solidFill>
            </a:endParaRPr>
          </a:p>
          <a:p>
            <a:pPr lvl="1">
              <a:spcBef>
                <a:spcPts val="12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with</a:t>
            </a:r>
            <a:endParaRPr sz="3600">
              <a:solidFill>
                <a:srgbClr val="625B48"/>
              </a:solidFill>
            </a:endParaRPr>
          </a:p>
          <a:p>
            <a:pPr lvl="1">
              <a:spcBef>
                <a:spcPts val="12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without</a:t>
            </a:r>
            <a:endParaRPr sz="3600">
              <a:solidFill>
                <a:srgbClr val="625B48"/>
              </a:solidFill>
            </a:endParaRPr>
          </a:p>
          <a:p>
            <a:pPr lvl="1">
              <a:spcBef>
                <a:spcPts val="1200"/>
              </a:spcBef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mixed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Example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idx="1"/>
          </p:nvPr>
        </p:nvSpPr>
        <p:spPr>
          <a:xfrm>
            <a:off x="1104900" y="1257300"/>
            <a:ext cx="10795000" cy="15275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Example</a:t>
            </a:r>
          </a:p>
        </p:txBody>
      </p:sp>
      <p:sp>
        <p:nvSpPr>
          <p:cNvPr id="104" name="Shape 104"/>
          <p:cNvSpPr/>
          <p:nvPr/>
        </p:nvSpPr>
        <p:spPr>
          <a:xfrm>
            <a:off x="1219746" y="3124200"/>
            <a:ext cx="10558267" cy="57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List select(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	RowBounds rowBounds,  </a:t>
            </a:r>
            <a:r>
              <a:rPr b="1" sz="2800">
                <a:solidFill>
                  <a:srgbClr val="BF5446"/>
                </a:solidFill>
              </a:rPr>
              <a:t>// at most 1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	@Param(‘xcid’) long xcid, </a:t>
            </a:r>
            <a:r>
              <a:rPr b="1" sz="2800">
                <a:solidFill>
                  <a:srgbClr val="BF5446"/>
                </a:solidFill>
              </a:rPr>
              <a:t>// #{xcid}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	int siteId, </a:t>
            </a:r>
            <a:r>
              <a:rPr b="1" sz="2800">
                <a:solidFill>
                  <a:srgbClr val="BF5446"/>
                </a:solidFill>
              </a:rPr>
              <a:t>// #{param2}, #{1}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	@Param(‘limit’) int limit, </a:t>
            </a:r>
            <a:r>
              <a:rPr b="1" sz="2800">
                <a:solidFill>
                  <a:srgbClr val="BF5446"/>
                </a:solidFill>
              </a:rPr>
              <a:t>// #{limit}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	int domestic </a:t>
            </a:r>
            <a:r>
              <a:rPr b="1" sz="2800">
                <a:solidFill>
                  <a:srgbClr val="BF5446"/>
                </a:solidFill>
              </a:rPr>
              <a:t>// #{param4}, #{3}</a:t>
            </a:r>
            <a:endParaRPr sz="2800">
              <a:solidFill>
                <a:srgbClr val="625B48"/>
              </a:solidFill>
            </a:endParaRPr>
          </a:p>
          <a:p>
            <a:pPr lvl="1" algn="l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625B48"/>
                </a:solidFill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8. Discriminator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Java Polymorphism(not only)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Comparison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one table —&gt; multi class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one class —&gt; multi table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"/>
          </p:nvPr>
        </p:nvSpPr>
        <p:spPr>
          <a:xfrm>
            <a:off x="1104900" y="1257300"/>
            <a:ext cx="10795000" cy="15275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One Table —&gt; Multi Class</a:t>
            </a:r>
          </a:p>
        </p:txBody>
      </p:sp>
      <p:sp>
        <p:nvSpPr>
          <p:cNvPr id="110" name="Shape 110"/>
          <p:cNvSpPr/>
          <p:nvPr/>
        </p:nvSpPr>
        <p:spPr>
          <a:xfrm>
            <a:off x="1168946" y="2654300"/>
            <a:ext cx="10558267" cy="5887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&lt;resultMap id="vehicleResult" type=“Vehicle"&gt;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	&lt;id property="id" column="id"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	&lt;result property="vin" column=“vin"/&gt;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	&lt;discriminator javaType="int" column=“vehicle_type"&gt;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		&lt;case value="1" resultType="Car"&gt;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	&lt;result property="doorCount" column="door_count"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&lt;/case&gt;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&lt;case value="2" resultType="Truck"&gt;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  			&lt;result property="boxSize" column="box_size"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  			&lt;result property="extendedCab" column="extended_cab"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&lt;/case&gt;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&lt;case value="3" resultType="Van"&gt;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  			&lt;result property="powerSlidingDoor" column="power_sliding_door"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&lt;/case&gt;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&lt;case value="4" resultType="SUV"&gt;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  			&lt;result property="allWheelDrive" column="all_wheel_drive" /&gt;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  		&lt;/case&gt;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  	&lt;/discriminator&gt;</a:t>
            </a:r>
            <a:endParaRPr sz="1600">
              <a:solidFill>
                <a:srgbClr val="625B48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25B48"/>
                </a:solidFill>
              </a:rPr>
              <a:t>&lt;/resultMap&gt;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1104900" y="698500"/>
            <a:ext cx="10795000" cy="15275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One Class —&gt; Multi Table</a:t>
            </a:r>
          </a:p>
        </p:txBody>
      </p:sp>
      <p:pic>
        <p:nvPicPr>
          <p:cNvPr id="11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278" y="2059552"/>
            <a:ext cx="8788401" cy="6883401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1104900" y="698500"/>
            <a:ext cx="10795000" cy="152755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One Class —&gt; Multi Table</a:t>
            </a:r>
          </a:p>
        </p:txBody>
      </p:sp>
      <p:pic>
        <p:nvPicPr>
          <p:cNvPr id="11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2246577"/>
            <a:ext cx="11785600" cy="3200401"/>
          </a:xfrm>
          <a:prstGeom prst="rect">
            <a:avLst/>
          </a:prstGeom>
        </p:spPr>
      </p:pic>
      <p:pic>
        <p:nvPicPr>
          <p:cNvPr id="117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921" y="5759604"/>
            <a:ext cx="11678958" cy="2775082"/>
          </a:xfrm>
          <a:prstGeom prst="rect">
            <a:avLst/>
          </a:prstGeom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9. Cache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1104900" y="2819400"/>
            <a:ext cx="11089376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local cache &amp; second level cache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setting: cacheEnabled(global)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&lt;cache&gt; &lt;cache-ref&gt;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local cache scope:</a:t>
            </a:r>
            <a:endParaRPr sz="3600">
              <a:solidFill>
                <a:srgbClr val="625B48"/>
              </a:solidFill>
            </a:endParaRPr>
          </a:p>
          <a:p>
            <a:pPr lvl="2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STATEMENT</a:t>
            </a:r>
            <a:endParaRPr sz="2600">
              <a:solidFill>
                <a:srgbClr val="625B48"/>
              </a:solidFill>
            </a:endParaRPr>
          </a:p>
          <a:p>
            <a:pPr lvl="2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25B48"/>
                </a:solidFill>
              </a:rPr>
              <a:t>SESSION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104900" y="3695700"/>
            <a:ext cx="10795000" cy="2362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Thanks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Contents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1. Configuration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2. Spring Autowired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3. TypeHandler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4. Interceptor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5. Logging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Contents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6. Global ResultMap/Global SQL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7. Mapper Method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8. Discriminator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9. Cache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1. Configuration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mybatis-config.xml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SqlSessionFactoryBean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1104900" y="939800"/>
            <a:ext cx="10795000" cy="157063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mybatis-config.xml</a:t>
            </a:r>
          </a:p>
        </p:txBody>
      </p:sp>
      <p:sp>
        <p:nvSpPr>
          <p:cNvPr id="48" name="Shape 48"/>
          <p:cNvSpPr/>
          <p:nvPr/>
        </p:nvSpPr>
        <p:spPr>
          <a:xfrm>
            <a:off x="1266576" y="2768600"/>
            <a:ext cx="5471767" cy="363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properties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typeAliases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plugins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objectFactory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objectWrapperFactory</a:t>
            </a:r>
          </a:p>
        </p:txBody>
      </p:sp>
      <p:sp>
        <p:nvSpPr>
          <p:cNvPr id="49" name="Shape 49"/>
          <p:cNvSpPr/>
          <p:nvPr/>
        </p:nvSpPr>
        <p:spPr>
          <a:xfrm>
            <a:off x="6625976" y="2768600"/>
            <a:ext cx="5471767" cy="363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settings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environments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databaseIdProvider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typeHandlers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mappers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1104900" y="939800"/>
            <a:ext cx="10795000" cy="157063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mybatis-config.xml </a:t>
            </a:r>
          </a:p>
        </p:txBody>
      </p:sp>
      <p:sp>
        <p:nvSpPr>
          <p:cNvPr id="52" name="Shape 52"/>
          <p:cNvSpPr/>
          <p:nvPr/>
        </p:nvSpPr>
        <p:spPr>
          <a:xfrm>
            <a:off x="1126876" y="3098800"/>
            <a:ext cx="5417345" cy="442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autoMappingBehavior: PARTIAL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cacheEnabled: true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localCacheScope: SESSION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proxyFactory: JavassistProxyFactory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lazyLoadingEnabled: false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aggressiveLazyLoading: true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multipleResultSetsEnabled: true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useColumnLabel: true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useGeneratedKeys: false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defaultExecutorType: SIMPLE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defaultStatementTimeout: no limit</a:t>
            </a:r>
          </a:p>
        </p:txBody>
      </p:sp>
      <p:sp>
        <p:nvSpPr>
          <p:cNvPr id="53" name="Shape 53"/>
          <p:cNvSpPr/>
          <p:nvPr/>
        </p:nvSpPr>
        <p:spPr>
          <a:xfrm>
            <a:off x="6422776" y="3098800"/>
            <a:ext cx="5417345" cy="4424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safeRowBoundsEnabled: false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mapUnderscoreToCamelCase: false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jdbcTypeForNull: OTHER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safeResultHandlerEnabled: true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defaultScriptingLanguage: XMLLanguageDriver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callSettersOnNulls: false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logPrefix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logImpl: search in class path</a:t>
            </a:r>
            <a:endParaRPr sz="2400">
              <a:solidFill>
                <a:srgbClr val="625B48"/>
              </a:solidFill>
            </a:endParaRPr>
          </a:p>
          <a:p>
            <a:pPr lvl="0" marL="254000" indent="-254000" algn="l">
              <a:buClr>
                <a:srgbClr val="9A7865"/>
              </a:buClr>
              <a:buSzPct val="80000"/>
              <a:buFont typeface="Georgia"/>
              <a:buChar char="☐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lazyLoadTriggerMethods: equals,clone,hashCode,toString</a:t>
            </a:r>
          </a:p>
        </p:txBody>
      </p:sp>
      <p:sp>
        <p:nvSpPr>
          <p:cNvPr id="54" name="Shape 54"/>
          <p:cNvSpPr/>
          <p:nvPr/>
        </p:nvSpPr>
        <p:spPr>
          <a:xfrm>
            <a:off x="1126876" y="2514600"/>
            <a:ext cx="10579002" cy="48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254000" indent="-254000" algn="l">
              <a:buClr>
                <a:srgbClr val="9A7865"/>
              </a:buClr>
              <a:buSzPct val="80000"/>
              <a:buFont typeface="Georgia"/>
              <a:buChar char="•"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settings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1104900" y="939800"/>
            <a:ext cx="10795000" cy="1570633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SqlSessionFactoryBean</a:t>
            </a:r>
          </a:p>
        </p:txBody>
      </p:sp>
      <p:sp>
        <p:nvSpPr>
          <p:cNvPr id="57" name="Shape 57"/>
          <p:cNvSpPr/>
          <p:nvPr/>
        </p:nvSpPr>
        <p:spPr>
          <a:xfrm>
            <a:off x="1003846" y="2768600"/>
            <a:ext cx="10997109" cy="481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&lt;bean id=“sqlSessionFactory" class="org.mybatis.spring.SqlSessionFactoryBean"&gt;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name="dataSource" ref="dataSource"/&gt;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name="configurationProperties" ref="properties"/&gt;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name="plugins" ref="plugins"/&gt;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name="typeAliasesPackage" value="my.domain"/&gt;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name="typeAliasesSuperType" value=“my.domain.Domain"/&gt;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name="typeHandlersPackage" value="my.mybatis"/&gt;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name="mapperLocations" value="classpath*:my/mapper/*.xml"/&gt;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    &lt;property name="configLocation" value="classpath:mybatis-config.xml"/&gt;</a:t>
            </a:r>
            <a:endParaRPr sz="2400">
              <a:solidFill>
                <a:srgbClr val="625B48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625B48"/>
                </a:solidFill>
              </a:rPr>
              <a:t>&lt;/bean&gt;</a:t>
            </a:r>
            <a:endParaRPr sz="2400">
              <a:solidFill>
                <a:srgbClr val="625B48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85604A"/>
                </a:solidFill>
              </a:rPr>
              <a:t>2. Spring Autowired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104900" y="2819400"/>
            <a:ext cx="1079500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Difference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mapperLocations &amp; Mapper Interface</a:t>
            </a:r>
            <a:endParaRPr sz="3600">
              <a:solidFill>
                <a:srgbClr val="625B48"/>
              </a:solidFill>
            </a:endParaRPr>
          </a:p>
          <a:p>
            <a:pPr lvl="1">
              <a:buBlip>
                <a:blip r:embed="rId4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&lt;mappers&gt;</a:t>
            </a:r>
            <a:endParaRPr sz="3600">
              <a:solidFill>
                <a:srgbClr val="625B48"/>
              </a:solidFill>
            </a:endParaRPr>
          </a:p>
          <a:p>
            <a:pPr lvl="0">
              <a:buBlip>
                <a:blip r:embed="rId3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2 Ways：</a:t>
            </a:r>
            <a:endParaRPr sz="3600">
              <a:solidFill>
                <a:srgbClr val="625B48"/>
              </a:solidFill>
            </a:endParaRPr>
          </a:p>
          <a:p>
            <a:pPr lvl="1" marL="609600" indent="-228600">
              <a:buSzPct val="100000"/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 MyBatis custom tag: &lt;scan&gt;</a:t>
            </a:r>
            <a:endParaRPr sz="3600">
              <a:solidFill>
                <a:srgbClr val="625B48"/>
              </a:solidFill>
            </a:endParaRPr>
          </a:p>
          <a:p>
            <a:pPr lvl="1" marL="609600" indent="-228600">
              <a:buSzPct val="100000"/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625B48"/>
                </a:solidFill>
              </a:rPr>
              <a:t> Bean: MapperScannerConfigurer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959A4C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